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handoutMasterIdLst>
    <p:handoutMasterId r:id="rId25"/>
  </p:handoutMasterIdLst>
  <p:sldIdLst>
    <p:sldId id="258" r:id="rId2"/>
    <p:sldId id="285" r:id="rId3"/>
    <p:sldId id="286" r:id="rId4"/>
    <p:sldId id="288" r:id="rId5"/>
    <p:sldId id="274" r:id="rId6"/>
    <p:sldId id="289" r:id="rId7"/>
    <p:sldId id="290" r:id="rId8"/>
    <p:sldId id="276" r:id="rId9"/>
    <p:sldId id="292" r:id="rId10"/>
    <p:sldId id="265" r:id="rId11"/>
    <p:sldId id="293" r:id="rId12"/>
    <p:sldId id="291" r:id="rId13"/>
    <p:sldId id="294" r:id="rId14"/>
    <p:sldId id="263" r:id="rId15"/>
    <p:sldId id="295" r:id="rId16"/>
    <p:sldId id="267" r:id="rId17"/>
    <p:sldId id="268" r:id="rId18"/>
    <p:sldId id="269" r:id="rId19"/>
    <p:sldId id="270" r:id="rId20"/>
    <p:sldId id="271" r:id="rId21"/>
    <p:sldId id="272" r:id="rId22"/>
    <p:sldId id="273" r:id="rId23"/>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B8D"/>
    <a:srgbClr val="DF7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342" autoAdjust="0"/>
  </p:normalViewPr>
  <p:slideViewPr>
    <p:cSldViewPr snapToGrid="0">
      <p:cViewPr varScale="1">
        <p:scale>
          <a:sx n="58" d="100"/>
          <a:sy n="58" d="100"/>
        </p:scale>
        <p:origin x="1218"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1543" cy="34106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2799" y="1"/>
            <a:ext cx="4301543" cy="341064"/>
          </a:xfrm>
          <a:prstGeom prst="rect">
            <a:avLst/>
          </a:prstGeom>
        </p:spPr>
        <p:txBody>
          <a:bodyPr vert="horz" lIns="91440" tIns="45720" rIns="91440" bIns="45720" rtlCol="0"/>
          <a:lstStyle>
            <a:lvl1pPr algn="r">
              <a:defRPr sz="1200"/>
            </a:lvl1pPr>
          </a:lstStyle>
          <a:p>
            <a:fld id="{1ED49A5F-7638-444A-8086-198352B426CB}" type="datetimeFigureOut">
              <a:rPr kumimoji="1" lang="ja-JP" altLang="en-US" smtClean="0"/>
              <a:t>2024/8/19</a:t>
            </a:fld>
            <a:endParaRPr kumimoji="1" lang="ja-JP" altLang="en-US"/>
          </a:p>
        </p:txBody>
      </p:sp>
      <p:sp>
        <p:nvSpPr>
          <p:cNvPr id="4" name="フッター プレースホルダー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493FCAE1-EFEE-49F9-9D5B-8080A209AEBA}" type="slidenum">
              <a:rPr kumimoji="1" lang="ja-JP" altLang="en-US" smtClean="0"/>
              <a:t>‹#›</a:t>
            </a:fld>
            <a:endParaRPr kumimoji="1" lang="ja-JP" altLang="en-US"/>
          </a:p>
        </p:txBody>
      </p:sp>
    </p:spTree>
    <p:extLst>
      <p:ext uri="{BB962C8B-B14F-4D97-AF65-F5344CB8AC3E}">
        <p14:creationId xmlns:p14="http://schemas.microsoft.com/office/powerpoint/2010/main" val="393434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1543" cy="34106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2799" y="1"/>
            <a:ext cx="4301543" cy="341064"/>
          </a:xfrm>
          <a:prstGeom prst="rect">
            <a:avLst/>
          </a:prstGeom>
        </p:spPr>
        <p:txBody>
          <a:bodyPr vert="horz" lIns="91440" tIns="45720" rIns="91440" bIns="45720" rtlCol="0"/>
          <a:lstStyle>
            <a:lvl1pPr algn="r">
              <a:defRPr sz="1200"/>
            </a:lvl1pPr>
          </a:lstStyle>
          <a:p>
            <a:fld id="{A33B023C-C934-45CB-911D-6A14C91B5672}" type="datetimeFigureOut">
              <a:rPr kumimoji="1" lang="ja-JP" altLang="en-US" smtClean="0"/>
              <a:t>2024/8/19</a:t>
            </a:fld>
            <a:endParaRPr kumimoji="1" lang="ja-JP" altLang="en-US"/>
          </a:p>
        </p:txBody>
      </p:sp>
      <p:sp>
        <p:nvSpPr>
          <p:cNvPr id="4" name="スライド イメージ プレースホルダー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2665" y="3271381"/>
            <a:ext cx="7941310" cy="2676585"/>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56612"/>
            <a:ext cx="4301543" cy="34106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2799" y="6456612"/>
            <a:ext cx="4301543" cy="341064"/>
          </a:xfrm>
          <a:prstGeom prst="rect">
            <a:avLst/>
          </a:prstGeom>
        </p:spPr>
        <p:txBody>
          <a:bodyPr vert="horz" lIns="91440" tIns="45720" rIns="91440" bIns="45720" rtlCol="0" anchor="b"/>
          <a:lstStyle>
            <a:lvl1pPr algn="r">
              <a:defRPr sz="1200"/>
            </a:lvl1pPr>
          </a:lstStyle>
          <a:p>
            <a:fld id="{76EAC5EA-D919-45F2-BA88-1568A53D0A5A}" type="slidenum">
              <a:rPr kumimoji="1" lang="ja-JP" altLang="en-US" smtClean="0"/>
              <a:t>‹#›</a:t>
            </a:fld>
            <a:endParaRPr kumimoji="1" lang="ja-JP" altLang="en-US"/>
          </a:p>
        </p:txBody>
      </p:sp>
    </p:spTree>
    <p:extLst>
      <p:ext uri="{BB962C8B-B14F-4D97-AF65-F5344CB8AC3E}">
        <p14:creationId xmlns:p14="http://schemas.microsoft.com/office/powerpoint/2010/main" val="187306178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1</a:t>
            </a:fld>
            <a:endParaRPr kumimoji="1" lang="ja-JP" altLang="en-US"/>
          </a:p>
        </p:txBody>
      </p:sp>
    </p:spTree>
    <p:extLst>
      <p:ext uri="{BB962C8B-B14F-4D97-AF65-F5344CB8AC3E}">
        <p14:creationId xmlns:p14="http://schemas.microsoft.com/office/powerpoint/2010/main" val="3907314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10</a:t>
            </a:fld>
            <a:endParaRPr kumimoji="1" lang="ja-JP" altLang="en-US"/>
          </a:p>
        </p:txBody>
      </p:sp>
    </p:spTree>
    <p:extLst>
      <p:ext uri="{BB962C8B-B14F-4D97-AF65-F5344CB8AC3E}">
        <p14:creationId xmlns:p14="http://schemas.microsoft.com/office/powerpoint/2010/main" val="124063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11</a:t>
            </a:fld>
            <a:endParaRPr kumimoji="1" lang="ja-JP" altLang="en-US"/>
          </a:p>
        </p:txBody>
      </p:sp>
    </p:spTree>
    <p:extLst>
      <p:ext uri="{BB962C8B-B14F-4D97-AF65-F5344CB8AC3E}">
        <p14:creationId xmlns:p14="http://schemas.microsoft.com/office/powerpoint/2010/main" val="2252811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12</a:t>
            </a:fld>
            <a:endParaRPr kumimoji="1" lang="ja-JP" altLang="en-US"/>
          </a:p>
        </p:txBody>
      </p:sp>
    </p:spTree>
    <p:extLst>
      <p:ext uri="{BB962C8B-B14F-4D97-AF65-F5344CB8AC3E}">
        <p14:creationId xmlns:p14="http://schemas.microsoft.com/office/powerpoint/2010/main" val="2550559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13</a:t>
            </a:fld>
            <a:endParaRPr kumimoji="1" lang="ja-JP" altLang="en-US"/>
          </a:p>
        </p:txBody>
      </p:sp>
    </p:spTree>
    <p:extLst>
      <p:ext uri="{BB962C8B-B14F-4D97-AF65-F5344CB8AC3E}">
        <p14:creationId xmlns:p14="http://schemas.microsoft.com/office/powerpoint/2010/main" val="2636866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14</a:t>
            </a:fld>
            <a:endParaRPr kumimoji="1" lang="ja-JP" altLang="en-US"/>
          </a:p>
        </p:txBody>
      </p:sp>
    </p:spTree>
    <p:extLst>
      <p:ext uri="{BB962C8B-B14F-4D97-AF65-F5344CB8AC3E}">
        <p14:creationId xmlns:p14="http://schemas.microsoft.com/office/powerpoint/2010/main" val="3652183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15</a:t>
            </a:fld>
            <a:endParaRPr kumimoji="1" lang="ja-JP" altLang="en-US"/>
          </a:p>
        </p:txBody>
      </p:sp>
    </p:spTree>
    <p:extLst>
      <p:ext uri="{BB962C8B-B14F-4D97-AF65-F5344CB8AC3E}">
        <p14:creationId xmlns:p14="http://schemas.microsoft.com/office/powerpoint/2010/main" val="408457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16</a:t>
            </a:fld>
            <a:endParaRPr kumimoji="1" lang="ja-JP" altLang="en-US"/>
          </a:p>
        </p:txBody>
      </p:sp>
    </p:spTree>
    <p:extLst>
      <p:ext uri="{BB962C8B-B14F-4D97-AF65-F5344CB8AC3E}">
        <p14:creationId xmlns:p14="http://schemas.microsoft.com/office/powerpoint/2010/main" val="2277820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17</a:t>
            </a:fld>
            <a:endParaRPr kumimoji="1" lang="ja-JP" altLang="en-US"/>
          </a:p>
        </p:txBody>
      </p:sp>
    </p:spTree>
    <p:extLst>
      <p:ext uri="{BB962C8B-B14F-4D97-AF65-F5344CB8AC3E}">
        <p14:creationId xmlns:p14="http://schemas.microsoft.com/office/powerpoint/2010/main" val="1719938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i="0" u="none" strike="noStrike" dirty="0" smtClean="0">
              <a:solidFill>
                <a:srgbClr val="000000"/>
              </a:solidFill>
              <a:effectLst/>
              <a:latin typeface="游ゴシック" panose="020B0400000000000000" pitchFamily="50" charset="-128"/>
              <a:ea typeface="+mn-ea"/>
            </a:endParaRPr>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18</a:t>
            </a:fld>
            <a:endParaRPr kumimoji="1" lang="ja-JP" altLang="en-US"/>
          </a:p>
        </p:txBody>
      </p:sp>
    </p:spTree>
    <p:extLst>
      <p:ext uri="{BB962C8B-B14F-4D97-AF65-F5344CB8AC3E}">
        <p14:creationId xmlns:p14="http://schemas.microsoft.com/office/powerpoint/2010/main" val="3572874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0" dirty="0" smtClean="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19</a:t>
            </a:fld>
            <a:endParaRPr kumimoji="1" lang="ja-JP" altLang="en-US"/>
          </a:p>
        </p:txBody>
      </p:sp>
    </p:spTree>
    <p:extLst>
      <p:ext uri="{BB962C8B-B14F-4D97-AF65-F5344CB8AC3E}">
        <p14:creationId xmlns:p14="http://schemas.microsoft.com/office/powerpoint/2010/main" val="4007950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2</a:t>
            </a:fld>
            <a:endParaRPr kumimoji="1" lang="ja-JP" altLang="en-US"/>
          </a:p>
        </p:txBody>
      </p:sp>
    </p:spTree>
    <p:extLst>
      <p:ext uri="{BB962C8B-B14F-4D97-AF65-F5344CB8AC3E}">
        <p14:creationId xmlns:p14="http://schemas.microsoft.com/office/powerpoint/2010/main" val="3055266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i="0" u="none" strike="noStrike" dirty="0" smtClean="0">
              <a:solidFill>
                <a:srgbClr val="000000"/>
              </a:solidFill>
              <a:effectLst/>
              <a:latin typeface="游ゴシック" panose="020B0400000000000000" pitchFamily="50" charset="-128"/>
              <a:ea typeface="+mn-ea"/>
            </a:endParaRPr>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20</a:t>
            </a:fld>
            <a:endParaRPr kumimoji="1" lang="ja-JP" altLang="en-US"/>
          </a:p>
        </p:txBody>
      </p:sp>
    </p:spTree>
    <p:extLst>
      <p:ext uri="{BB962C8B-B14F-4D97-AF65-F5344CB8AC3E}">
        <p14:creationId xmlns:p14="http://schemas.microsoft.com/office/powerpoint/2010/main" val="2587448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b="0" i="0" u="none" strike="noStrike" dirty="0" smtClean="0">
              <a:solidFill>
                <a:srgbClr val="000000"/>
              </a:solidFill>
              <a:effectLst/>
              <a:latin typeface="游ゴシック" panose="020B0400000000000000" pitchFamily="50" charset="-128"/>
              <a:ea typeface="+mn-ea"/>
            </a:endParaRPr>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21</a:t>
            </a:fld>
            <a:endParaRPr kumimoji="1" lang="ja-JP" altLang="en-US"/>
          </a:p>
        </p:txBody>
      </p:sp>
    </p:spTree>
    <p:extLst>
      <p:ext uri="{BB962C8B-B14F-4D97-AF65-F5344CB8AC3E}">
        <p14:creationId xmlns:p14="http://schemas.microsoft.com/office/powerpoint/2010/main" val="1150248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22</a:t>
            </a:fld>
            <a:endParaRPr kumimoji="1" lang="ja-JP" altLang="en-US"/>
          </a:p>
        </p:txBody>
      </p:sp>
    </p:spTree>
    <p:extLst>
      <p:ext uri="{BB962C8B-B14F-4D97-AF65-F5344CB8AC3E}">
        <p14:creationId xmlns:p14="http://schemas.microsoft.com/office/powerpoint/2010/main" val="3028363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3</a:t>
            </a:fld>
            <a:endParaRPr kumimoji="1" lang="ja-JP" altLang="en-US"/>
          </a:p>
        </p:txBody>
      </p:sp>
    </p:spTree>
    <p:extLst>
      <p:ext uri="{BB962C8B-B14F-4D97-AF65-F5344CB8AC3E}">
        <p14:creationId xmlns:p14="http://schemas.microsoft.com/office/powerpoint/2010/main" val="3348520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4</a:t>
            </a:fld>
            <a:endParaRPr kumimoji="1" lang="ja-JP" altLang="en-US"/>
          </a:p>
        </p:txBody>
      </p:sp>
    </p:spTree>
    <p:extLst>
      <p:ext uri="{BB962C8B-B14F-4D97-AF65-F5344CB8AC3E}">
        <p14:creationId xmlns:p14="http://schemas.microsoft.com/office/powerpoint/2010/main" val="301101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5</a:t>
            </a:fld>
            <a:endParaRPr kumimoji="1" lang="ja-JP" altLang="en-US"/>
          </a:p>
        </p:txBody>
      </p:sp>
    </p:spTree>
    <p:extLst>
      <p:ext uri="{BB962C8B-B14F-4D97-AF65-F5344CB8AC3E}">
        <p14:creationId xmlns:p14="http://schemas.microsoft.com/office/powerpoint/2010/main" val="367733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6</a:t>
            </a:fld>
            <a:endParaRPr kumimoji="1" lang="ja-JP" altLang="en-US"/>
          </a:p>
        </p:txBody>
      </p:sp>
    </p:spTree>
    <p:extLst>
      <p:ext uri="{BB962C8B-B14F-4D97-AF65-F5344CB8AC3E}">
        <p14:creationId xmlns:p14="http://schemas.microsoft.com/office/powerpoint/2010/main" val="3390670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7</a:t>
            </a:fld>
            <a:endParaRPr kumimoji="1" lang="ja-JP" altLang="en-US"/>
          </a:p>
        </p:txBody>
      </p:sp>
    </p:spTree>
    <p:extLst>
      <p:ext uri="{BB962C8B-B14F-4D97-AF65-F5344CB8AC3E}">
        <p14:creationId xmlns:p14="http://schemas.microsoft.com/office/powerpoint/2010/main" val="3340797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8</a:t>
            </a:fld>
            <a:endParaRPr kumimoji="1" lang="ja-JP" altLang="en-US"/>
          </a:p>
        </p:txBody>
      </p:sp>
    </p:spTree>
    <p:extLst>
      <p:ext uri="{BB962C8B-B14F-4D97-AF65-F5344CB8AC3E}">
        <p14:creationId xmlns:p14="http://schemas.microsoft.com/office/powerpoint/2010/main" val="182724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6EAC5EA-D919-45F2-BA88-1568A53D0A5A}" type="slidenum">
              <a:rPr kumimoji="1" lang="ja-JP" altLang="en-US" smtClean="0"/>
              <a:t>9</a:t>
            </a:fld>
            <a:endParaRPr kumimoji="1" lang="ja-JP" altLang="en-US"/>
          </a:p>
        </p:txBody>
      </p:sp>
    </p:spTree>
    <p:extLst>
      <p:ext uri="{BB962C8B-B14F-4D97-AF65-F5344CB8AC3E}">
        <p14:creationId xmlns:p14="http://schemas.microsoft.com/office/powerpoint/2010/main" val="98335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F25E02E7-C2AA-4B2A-B348-FED4A6B34DC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57114E26-2483-49A6-BD16-549090905E5E}" type="slidenum">
              <a:rPr kumimoji="1" lang="ja-JP" altLang="en-US" smtClean="0"/>
              <a:t>‹#›</a:t>
            </a:fld>
            <a:endParaRPr kumimoji="1" lang="ja-JP"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57408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5E02E7-C2AA-4B2A-B348-FED4A6B34DC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77213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5E02E7-C2AA-4B2A-B348-FED4A6B34DC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4149850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25E02E7-C2AA-4B2A-B348-FED4A6B34DC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880386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F25E02E7-C2AA-4B2A-B348-FED4A6B34DC8}" type="datetimeFigureOut">
              <a:rPr kumimoji="1" lang="ja-JP" altLang="en-US" smtClean="0"/>
              <a:t>2024/8/19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8192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F25E02E7-C2AA-4B2A-B348-FED4A6B34DC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867639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ja-JP" altLang="en-US" smtClean="0"/>
              <a:t>マスター テキストの書式設定</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25E02E7-C2AA-4B2A-B348-FED4A6B34DC8}" type="datetimeFigureOut">
              <a:rPr kumimoji="1" lang="ja-JP" altLang="en-US" smtClean="0"/>
              <a:t>2024/8/19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58925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F25E02E7-C2AA-4B2A-B348-FED4A6B34DC8}" type="datetimeFigureOut">
              <a:rPr kumimoji="1" lang="ja-JP" altLang="en-US" smtClean="0"/>
              <a:t>2024/8/19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446750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5E02E7-C2AA-4B2A-B348-FED4A6B34DC8}" type="datetimeFigureOut">
              <a:rPr kumimoji="1" lang="ja-JP" altLang="en-US" smtClean="0"/>
              <a:t>2024/8/19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993629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25E02E7-C2AA-4B2A-B348-FED4A6B34DC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2720380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25E02E7-C2AA-4B2A-B348-FED4A6B34DC8}" type="datetimeFigureOut">
              <a:rPr kumimoji="1" lang="ja-JP" altLang="en-US" smtClean="0"/>
              <a:t>2024/8/19</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20213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25E02E7-C2AA-4B2A-B348-FED4A6B34DC8}" type="datetimeFigureOut">
              <a:rPr kumimoji="1" lang="ja-JP" altLang="en-US" smtClean="0"/>
              <a:t>2024/8/19</a:t>
            </a:fld>
            <a:endParaRPr kumimoji="1" lang="ja-JP" alt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kumimoji="1" lang="ja-JP" alt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57114E26-2483-49A6-BD16-549090905E5E}" type="slidenum">
              <a:rPr kumimoji="1" lang="ja-JP" altLang="en-US" smtClean="0"/>
              <a:t>‹#›</a:t>
            </a:fld>
            <a:endParaRPr kumimoji="1" lang="ja-JP" altLang="en-US"/>
          </a:p>
        </p:txBody>
      </p:sp>
    </p:spTree>
    <p:extLst>
      <p:ext uri="{BB962C8B-B14F-4D97-AF65-F5344CB8AC3E}">
        <p14:creationId xmlns:p14="http://schemas.microsoft.com/office/powerpoint/2010/main" val="11152105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kumimoji="1"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61871" y="561704"/>
            <a:ext cx="10220379" cy="3017520"/>
          </a:xfrm>
        </p:spPr>
        <p:txBody>
          <a:bodyPr>
            <a:normAutofit/>
          </a:bodyPr>
          <a:lstStyle/>
          <a:p>
            <a:r>
              <a:rPr kumimoji="1" lang="ja-JP" altLang="en-US" dirty="0" smtClean="0"/>
              <a:t>兵庫県の</a:t>
            </a:r>
            <a:r>
              <a:rPr kumimoji="1" lang="en-US" altLang="ja-JP" dirty="0" smtClean="0"/>
              <a:t/>
            </a:r>
            <a:br>
              <a:rPr kumimoji="1" lang="en-US" altLang="ja-JP" dirty="0" smtClean="0"/>
            </a:br>
            <a:r>
              <a:rPr kumimoji="1" lang="ja-JP" altLang="en-US" dirty="0" smtClean="0"/>
              <a:t>　教育の情報化について</a:t>
            </a:r>
            <a:endParaRPr kumimoji="1" lang="ja-JP" altLang="en-US" dirty="0"/>
          </a:p>
        </p:txBody>
      </p:sp>
      <p:sp>
        <p:nvSpPr>
          <p:cNvPr id="3" name="サブタイトル 2"/>
          <p:cNvSpPr>
            <a:spLocks noGrp="1"/>
          </p:cNvSpPr>
          <p:nvPr>
            <p:ph type="subTitle" idx="1"/>
          </p:nvPr>
        </p:nvSpPr>
        <p:spPr>
          <a:xfrm>
            <a:off x="6487886" y="4859383"/>
            <a:ext cx="5704114" cy="1763486"/>
          </a:xfrm>
        </p:spPr>
        <p:txBody>
          <a:bodyPr>
            <a:normAutofit/>
          </a:bodyPr>
          <a:lstStyle/>
          <a:p>
            <a:r>
              <a:rPr kumimoji="1" lang="ja-JP" altLang="en-US" dirty="0" smtClean="0">
                <a:latin typeface="+mn-ea"/>
              </a:rPr>
              <a:t>令和６年７月</a:t>
            </a:r>
            <a:r>
              <a:rPr kumimoji="1" lang="en-US" altLang="ja-JP" dirty="0" smtClean="0">
                <a:latin typeface="+mn-ea"/>
              </a:rPr>
              <a:t>30</a:t>
            </a:r>
            <a:r>
              <a:rPr kumimoji="1" lang="ja-JP" altLang="en-US" dirty="0" smtClean="0">
                <a:latin typeface="+mn-ea"/>
              </a:rPr>
              <a:t>日（火）</a:t>
            </a:r>
            <a:endParaRPr kumimoji="1" lang="en-US" altLang="ja-JP" dirty="0" smtClean="0">
              <a:latin typeface="+mn-ea"/>
            </a:endParaRPr>
          </a:p>
          <a:p>
            <a:r>
              <a:rPr kumimoji="1" lang="ja-JP" altLang="en-US" dirty="0" smtClean="0"/>
              <a:t>兵庫県教育委員会　丹波教育事務所</a:t>
            </a:r>
            <a:endParaRPr kumimoji="1" lang="en-US" altLang="ja-JP" dirty="0" smtClean="0"/>
          </a:p>
          <a:p>
            <a:r>
              <a:rPr kumimoji="1" lang="ja-JP" altLang="en-US" dirty="0" smtClean="0"/>
              <a:t>情報教育専門推進員　　塩田　元太</a:t>
            </a:r>
            <a:endParaRPr kumimoji="1" lang="ja-JP" altLang="en-US" dirty="0"/>
          </a:p>
        </p:txBody>
      </p:sp>
    </p:spTree>
    <p:extLst>
      <p:ext uri="{BB962C8B-B14F-4D97-AF65-F5344CB8AC3E}">
        <p14:creationId xmlns:p14="http://schemas.microsoft.com/office/powerpoint/2010/main" val="7119558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0166" y="781390"/>
            <a:ext cx="4505495" cy="681644"/>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a:normAutofit/>
          </a:bodyPr>
          <a:lstStyle/>
          <a:p>
            <a:pPr algn="ctr"/>
            <a:r>
              <a:rPr lang="ja-JP" altLang="en-US" sz="4000" dirty="0" smtClean="0"/>
              <a:t>「指導の個別化」</a:t>
            </a:r>
            <a:endParaRPr kumimoji="1" lang="ja-JP" altLang="en-US" dirty="0"/>
          </a:p>
        </p:txBody>
      </p:sp>
      <p:sp>
        <p:nvSpPr>
          <p:cNvPr id="3" name="コンテンツ プレースホルダー 2"/>
          <p:cNvSpPr>
            <a:spLocks noGrp="1"/>
          </p:cNvSpPr>
          <p:nvPr>
            <p:ph idx="1"/>
          </p:nvPr>
        </p:nvSpPr>
        <p:spPr>
          <a:xfrm>
            <a:off x="1261872" y="1995055"/>
            <a:ext cx="10043437" cy="3258590"/>
          </a:xfrm>
          <a:ln>
            <a:noFill/>
          </a:ln>
        </p:spPr>
        <p:txBody>
          <a:bodyPr>
            <a:noAutofit/>
          </a:bodyPr>
          <a:lstStyle/>
          <a:p>
            <a:r>
              <a:rPr lang="ja-JP" altLang="en-US" sz="3600" dirty="0" smtClean="0">
                <a:latin typeface="+mn-ea"/>
              </a:rPr>
              <a:t>教師</a:t>
            </a:r>
            <a:r>
              <a:rPr lang="ja-JP" altLang="en-US" sz="3600" dirty="0">
                <a:latin typeface="+mn-ea"/>
              </a:rPr>
              <a:t>が</a:t>
            </a:r>
            <a:r>
              <a:rPr lang="ja-JP" altLang="en-US" sz="3600" dirty="0">
                <a:solidFill>
                  <a:srgbClr val="FF0000"/>
                </a:solidFill>
                <a:latin typeface="+mn-ea"/>
              </a:rPr>
              <a:t>支援の必要な子供に</a:t>
            </a:r>
            <a:r>
              <a:rPr lang="ja-JP" altLang="en-US" sz="3600" dirty="0">
                <a:latin typeface="+mn-ea"/>
              </a:rPr>
              <a:t>より重点的な指導を行うことなどで効果的な指導を</a:t>
            </a:r>
            <a:r>
              <a:rPr lang="ja-JP" altLang="en-US" sz="3600" dirty="0" smtClean="0">
                <a:latin typeface="+mn-ea"/>
              </a:rPr>
              <a:t>実現</a:t>
            </a:r>
            <a:endParaRPr lang="en-US" altLang="ja-JP" sz="3600" dirty="0" smtClean="0">
              <a:latin typeface="+mn-ea"/>
            </a:endParaRPr>
          </a:p>
          <a:p>
            <a:r>
              <a:rPr lang="ja-JP" altLang="en-US" sz="3600" dirty="0">
                <a:solidFill>
                  <a:srgbClr val="FF0000"/>
                </a:solidFill>
                <a:latin typeface="+mn-ea"/>
              </a:rPr>
              <a:t>子供一人一人の特性や</a:t>
            </a:r>
            <a:r>
              <a:rPr lang="ja-JP" altLang="en-US" sz="3600" dirty="0" smtClean="0">
                <a:solidFill>
                  <a:srgbClr val="FF0000"/>
                </a:solidFill>
                <a:latin typeface="+mn-ea"/>
              </a:rPr>
              <a:t>学習</a:t>
            </a:r>
            <a:r>
              <a:rPr lang="ja-JP" altLang="en-US" sz="3600" dirty="0">
                <a:solidFill>
                  <a:srgbClr val="FF0000"/>
                </a:solidFill>
                <a:latin typeface="+mn-ea"/>
              </a:rPr>
              <a:t>進度、学習到達度等に応じ</a:t>
            </a:r>
            <a:r>
              <a:rPr lang="ja-JP" altLang="en-US" sz="3600" dirty="0" smtClean="0">
                <a:latin typeface="+mn-ea"/>
              </a:rPr>
              <a:t>、</a:t>
            </a:r>
            <a:r>
              <a:rPr lang="ja-JP" altLang="en-US" sz="3600" dirty="0" smtClean="0">
                <a:solidFill>
                  <a:srgbClr val="FF0000"/>
                </a:solidFill>
                <a:latin typeface="+mn-ea"/>
              </a:rPr>
              <a:t>指導方法・教材や学習時間等の</a:t>
            </a:r>
            <a:r>
              <a:rPr lang="ja-JP" altLang="en-US" sz="3600" u="sng" dirty="0" smtClean="0">
                <a:solidFill>
                  <a:srgbClr val="FF0000"/>
                </a:solidFill>
                <a:latin typeface="+mn-ea"/>
              </a:rPr>
              <a:t>柔軟な提供・設定</a:t>
            </a:r>
            <a:r>
              <a:rPr lang="ja-JP" altLang="en-US" sz="3600" dirty="0" smtClean="0">
                <a:latin typeface="+mn-ea"/>
              </a:rPr>
              <a:t>を</a:t>
            </a:r>
            <a:r>
              <a:rPr lang="ja-JP" altLang="en-US" sz="3600" dirty="0">
                <a:latin typeface="+mn-ea"/>
              </a:rPr>
              <a:t>行う</a:t>
            </a:r>
            <a:endParaRPr kumimoji="1" lang="en-US" altLang="ja-JP" sz="3600" dirty="0" smtClean="0">
              <a:latin typeface="+mn-ea"/>
            </a:endParaRPr>
          </a:p>
        </p:txBody>
      </p:sp>
    </p:spTree>
    <p:extLst>
      <p:ext uri="{BB962C8B-B14F-4D97-AF65-F5344CB8AC3E}">
        <p14:creationId xmlns:p14="http://schemas.microsoft.com/office/powerpoint/2010/main" val="4219892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80166" y="781390"/>
            <a:ext cx="4505495" cy="681644"/>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a:normAutofit/>
          </a:bodyPr>
          <a:lstStyle/>
          <a:p>
            <a:pPr algn="ctr"/>
            <a:r>
              <a:rPr lang="ja-JP" altLang="en-US" sz="4000" dirty="0" smtClean="0"/>
              <a:t>「学習の個性化」</a:t>
            </a:r>
            <a:endParaRPr kumimoji="1" lang="ja-JP" altLang="en-US" dirty="0"/>
          </a:p>
        </p:txBody>
      </p:sp>
      <p:sp>
        <p:nvSpPr>
          <p:cNvPr id="3" name="コンテンツ プレースホルダー 2"/>
          <p:cNvSpPr>
            <a:spLocks noGrp="1"/>
          </p:cNvSpPr>
          <p:nvPr>
            <p:ph idx="1"/>
          </p:nvPr>
        </p:nvSpPr>
        <p:spPr>
          <a:xfrm>
            <a:off x="1261872" y="1995055"/>
            <a:ext cx="10043437" cy="4006734"/>
          </a:xfrm>
          <a:ln>
            <a:noFill/>
          </a:ln>
        </p:spPr>
        <p:txBody>
          <a:bodyPr>
            <a:noAutofit/>
          </a:bodyPr>
          <a:lstStyle/>
          <a:p>
            <a:r>
              <a:rPr lang="ja-JP" altLang="en-US" sz="3600" dirty="0">
                <a:solidFill>
                  <a:srgbClr val="FF0000"/>
                </a:solidFill>
              </a:rPr>
              <a:t>子供の興味・関心・キャリア形成の方向性等に応じ</a:t>
            </a:r>
            <a:r>
              <a:rPr lang="ja-JP" altLang="en-US" sz="3600" dirty="0"/>
              <a:t>、探究において課題の設定、情報の収集、整理・分析、まとめ・表現を行う等、</a:t>
            </a:r>
            <a:r>
              <a:rPr lang="ja-JP" altLang="en-US" sz="3600" dirty="0">
                <a:solidFill>
                  <a:srgbClr val="FF0000"/>
                </a:solidFill>
              </a:rPr>
              <a:t>教師が子供一人一人に応じた学習活動や学習課題に取り組む機会を提供することで</a:t>
            </a:r>
            <a:r>
              <a:rPr lang="ja-JP" altLang="en-US" sz="3600" dirty="0" smtClean="0">
                <a:solidFill>
                  <a:srgbClr val="FF0000"/>
                </a:solidFill>
              </a:rPr>
              <a:t>、</a:t>
            </a:r>
            <a:endParaRPr lang="en-US" altLang="ja-JP" sz="3600" dirty="0" smtClean="0">
              <a:solidFill>
                <a:srgbClr val="FF0000"/>
              </a:solidFill>
            </a:endParaRPr>
          </a:p>
          <a:p>
            <a:pPr marL="0" indent="0">
              <a:buNone/>
            </a:pPr>
            <a:r>
              <a:rPr lang="ja-JP" altLang="en-US" sz="4000" u="sng" dirty="0" smtClean="0">
                <a:solidFill>
                  <a:srgbClr val="FF0000"/>
                </a:solidFill>
                <a:effectLst>
                  <a:outerShdw blurRad="38100" dist="38100" dir="2700000" algn="tl">
                    <a:srgbClr val="000000">
                      <a:alpha val="43137"/>
                    </a:srgbClr>
                  </a:outerShdw>
                </a:effectLst>
              </a:rPr>
              <a:t>子供</a:t>
            </a:r>
            <a:r>
              <a:rPr lang="ja-JP" altLang="en-US" sz="4000" u="sng" dirty="0">
                <a:solidFill>
                  <a:srgbClr val="FF0000"/>
                </a:solidFill>
                <a:effectLst>
                  <a:outerShdw blurRad="38100" dist="38100" dir="2700000" algn="tl">
                    <a:srgbClr val="000000">
                      <a:alpha val="43137"/>
                    </a:srgbClr>
                  </a:outerShdw>
                </a:effectLst>
              </a:rPr>
              <a:t>自身が学習が最適となるよう調整</a:t>
            </a:r>
            <a:r>
              <a:rPr lang="ja-JP" altLang="en-US" sz="4000" u="sng" dirty="0" smtClean="0">
                <a:solidFill>
                  <a:srgbClr val="FF0000"/>
                </a:solidFill>
                <a:effectLst>
                  <a:outerShdw blurRad="38100" dist="38100" dir="2700000" algn="tl">
                    <a:srgbClr val="000000">
                      <a:alpha val="43137"/>
                    </a:srgbClr>
                  </a:outerShdw>
                </a:effectLst>
              </a:rPr>
              <a:t>する</a:t>
            </a:r>
            <a:endParaRPr kumimoji="1" lang="en-US" altLang="ja-JP" sz="4000" u="sng" dirty="0" smtClean="0">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1803004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261872" y="399018"/>
            <a:ext cx="4241153" cy="66054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wrap="square">
            <a:spAutoFit/>
          </a:bodyPr>
          <a:lstStyle/>
          <a:p>
            <a:r>
              <a:rPr lang="ja-JP" altLang="en-US" sz="4000" dirty="0"/>
              <a:t>「協働的な学び」</a:t>
            </a:r>
          </a:p>
        </p:txBody>
      </p:sp>
      <p:sp>
        <p:nvSpPr>
          <p:cNvPr id="5" name="コンテンツ プレースホルダー 2"/>
          <p:cNvSpPr>
            <a:spLocks noGrp="1"/>
          </p:cNvSpPr>
          <p:nvPr>
            <p:ph idx="1"/>
          </p:nvPr>
        </p:nvSpPr>
        <p:spPr>
          <a:xfrm>
            <a:off x="630115" y="1413169"/>
            <a:ext cx="10592077" cy="3408213"/>
          </a:xfrm>
          <a:ln>
            <a:noFill/>
          </a:ln>
        </p:spPr>
        <p:txBody>
          <a:bodyPr>
            <a:noAutofit/>
          </a:bodyPr>
          <a:lstStyle/>
          <a:p>
            <a:r>
              <a:rPr lang="ja-JP" altLang="en-US" sz="3600" dirty="0"/>
              <a:t>探究的な学習や体験活動などを通じ、</a:t>
            </a:r>
            <a:r>
              <a:rPr lang="ja-JP" altLang="en-US" sz="3600" dirty="0">
                <a:solidFill>
                  <a:srgbClr val="FF0000"/>
                </a:solidFill>
              </a:rPr>
              <a:t>子供同士で、あるいは地域の方々をはじめ多様な他者と協働しながら</a:t>
            </a:r>
            <a:r>
              <a:rPr lang="ja-JP" altLang="en-US" sz="3600" dirty="0"/>
              <a:t>、あらゆる他者を価値のある存在として尊重し、様々な社会的な変化を乗り越え、持続可能な社会の創り手となることができるよう、必要な資質・能力を育成</a:t>
            </a:r>
            <a:r>
              <a:rPr lang="ja-JP" altLang="en-US" sz="3600" dirty="0" smtClean="0"/>
              <a:t>する</a:t>
            </a:r>
            <a:endParaRPr lang="ja-JP" altLang="en-US" sz="3600" dirty="0"/>
          </a:p>
          <a:p>
            <a:endParaRPr kumimoji="1" lang="ja-JP" altLang="en-US" sz="3600" dirty="0"/>
          </a:p>
        </p:txBody>
      </p:sp>
    </p:spTree>
    <p:extLst>
      <p:ext uri="{BB962C8B-B14F-4D97-AF65-F5344CB8AC3E}">
        <p14:creationId xmlns:p14="http://schemas.microsoft.com/office/powerpoint/2010/main" val="427424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9629" y="1910202"/>
            <a:ext cx="11338559" cy="1876411"/>
          </a:xfrm>
          <a:prstGeom prst="rect">
            <a:avLst/>
          </a:prstGeom>
          <a:noFill/>
        </p:spPr>
        <p:txBody>
          <a:bodyPr wrap="square" rtlCol="0">
            <a:spAutoFit/>
          </a:bodyPr>
          <a:lstStyle/>
          <a:p>
            <a:pPr lvl="0" defTabSz="914400">
              <a:lnSpc>
                <a:spcPct val="95000"/>
              </a:lnSpc>
              <a:spcBef>
                <a:spcPts val="1400"/>
              </a:spcBef>
              <a:spcAft>
                <a:spcPts val="200"/>
              </a:spcAft>
              <a:buClr>
                <a:srgbClr val="6F6F74"/>
              </a:buClr>
              <a:buSzPct val="80000"/>
            </a:pPr>
            <a:r>
              <a:rPr kumimoji="1" lang="ja-JP" altLang="en-US" sz="5400" spc="10" dirty="0">
                <a:ln w="0">
                  <a:noFill/>
                </a:ln>
                <a:solidFill>
                  <a:srgbClr val="FF0000"/>
                </a:solidFill>
                <a:effectLst>
                  <a:outerShdw blurRad="38100" dist="38100" dir="2700000" algn="tl">
                    <a:srgbClr val="000000">
                      <a:alpha val="43137"/>
                    </a:srgbClr>
                  </a:outerShdw>
                </a:effectLst>
                <a:latin typeface="ＭＳ ゴシック" panose="020B0609070205080204" pitchFamily="49" charset="-128"/>
              </a:rPr>
              <a:t>☆</a:t>
            </a:r>
            <a:r>
              <a:rPr kumimoji="1" lang="en-US" altLang="ja-JP" sz="5400" spc="10" dirty="0">
                <a:ln w="0">
                  <a:noFill/>
                </a:ln>
                <a:solidFill>
                  <a:srgbClr val="FF0000"/>
                </a:solidFill>
                <a:effectLst>
                  <a:outerShdw blurRad="38100" dist="38100" dir="2700000" algn="tl">
                    <a:srgbClr val="000000">
                      <a:alpha val="43137"/>
                    </a:srgbClr>
                  </a:outerShdw>
                </a:effectLst>
                <a:latin typeface="ＭＳ ゴシック" panose="020B0609070205080204" pitchFamily="49" charset="-128"/>
              </a:rPr>
              <a:t>ICT</a:t>
            </a:r>
            <a:r>
              <a:rPr kumimoji="1" lang="ja-JP" altLang="en-US" sz="5400" spc="10" dirty="0">
                <a:ln w="0">
                  <a:noFill/>
                </a:ln>
                <a:solidFill>
                  <a:srgbClr val="FF0000"/>
                </a:solidFill>
                <a:effectLst>
                  <a:outerShdw blurRad="38100" dist="38100" dir="2700000" algn="tl">
                    <a:srgbClr val="000000">
                      <a:alpha val="43137"/>
                    </a:srgbClr>
                  </a:outerShdw>
                </a:effectLst>
                <a:latin typeface="ＭＳ ゴシック" panose="020B0609070205080204" pitchFamily="49" charset="-128"/>
              </a:rPr>
              <a:t>を活用することで学習活動の</a:t>
            </a:r>
            <a:endParaRPr kumimoji="1" lang="en-US" altLang="ja-JP" sz="5400" spc="10" dirty="0">
              <a:ln w="0">
                <a:noFill/>
              </a:ln>
              <a:solidFill>
                <a:srgbClr val="FF0000"/>
              </a:solidFill>
              <a:effectLst>
                <a:outerShdw blurRad="38100" dist="38100" dir="2700000" algn="tl">
                  <a:srgbClr val="000000">
                    <a:alpha val="43137"/>
                  </a:srgbClr>
                </a:outerShdw>
              </a:effectLst>
              <a:latin typeface="ＭＳ ゴシック" panose="020B0609070205080204" pitchFamily="49" charset="-128"/>
            </a:endParaRPr>
          </a:p>
          <a:p>
            <a:pPr lvl="0" defTabSz="914400">
              <a:lnSpc>
                <a:spcPct val="95000"/>
              </a:lnSpc>
              <a:spcBef>
                <a:spcPts val="1400"/>
              </a:spcBef>
              <a:spcAft>
                <a:spcPts val="200"/>
              </a:spcAft>
              <a:buClr>
                <a:srgbClr val="6F6F74"/>
              </a:buClr>
              <a:buSzPct val="80000"/>
            </a:pPr>
            <a:r>
              <a:rPr kumimoji="1" lang="ja-JP" altLang="en-US" sz="5400" spc="10" dirty="0">
                <a:solidFill>
                  <a:srgbClr val="FF0000"/>
                </a:solidFill>
                <a:effectLst>
                  <a:outerShdw blurRad="38100" dist="38100" dir="2700000" algn="tl">
                    <a:srgbClr val="000000">
                      <a:alpha val="43137"/>
                    </a:srgbClr>
                  </a:outerShdw>
                </a:effectLst>
                <a:latin typeface="ＭＳ ゴシック" panose="020B0609070205080204" pitchFamily="49" charset="-128"/>
              </a:rPr>
              <a:t>　　　</a:t>
            </a:r>
            <a:r>
              <a:rPr kumimoji="1" lang="ja-JP" altLang="en-US" sz="5400" spc="10" dirty="0" smtClean="0">
                <a:solidFill>
                  <a:srgbClr val="FF0000"/>
                </a:solidFill>
                <a:effectLst>
                  <a:outerShdw blurRad="38100" dist="38100" dir="2700000" algn="tl">
                    <a:srgbClr val="000000">
                      <a:alpha val="43137"/>
                    </a:srgbClr>
                  </a:outerShdw>
                </a:effectLst>
                <a:latin typeface="ＭＳ ゴシック" panose="020B0609070205080204" pitchFamily="49" charset="-128"/>
              </a:rPr>
              <a:t>　　充実</a:t>
            </a:r>
            <a:r>
              <a:rPr kumimoji="1" lang="ja-JP" altLang="en-US" sz="5400" spc="10" dirty="0">
                <a:solidFill>
                  <a:srgbClr val="FF0000"/>
                </a:solidFill>
                <a:effectLst>
                  <a:outerShdw blurRad="38100" dist="38100" dir="2700000" algn="tl">
                    <a:srgbClr val="000000">
                      <a:alpha val="43137"/>
                    </a:srgbClr>
                  </a:outerShdw>
                </a:effectLst>
                <a:latin typeface="ＭＳ ゴシック" panose="020B0609070205080204" pitchFamily="49" charset="-128"/>
              </a:rPr>
              <a:t>を図ることができる</a:t>
            </a:r>
          </a:p>
        </p:txBody>
      </p:sp>
    </p:spTree>
    <p:extLst>
      <p:ext uri="{BB962C8B-B14F-4D97-AF65-F5344CB8AC3E}">
        <p14:creationId xmlns:p14="http://schemas.microsoft.com/office/powerpoint/2010/main" val="4056825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222959" y="1491175"/>
            <a:ext cx="10881801" cy="3123028"/>
          </a:xfrm>
          <a:prstGeom prst="rect">
            <a:avLst/>
          </a:prstGeom>
        </p:spPr>
      </p:pic>
      <p:cxnSp>
        <p:nvCxnSpPr>
          <p:cNvPr id="5" name="直線コネクタ 4"/>
          <p:cNvCxnSpPr/>
          <p:nvPr/>
        </p:nvCxnSpPr>
        <p:spPr>
          <a:xfrm flipV="1">
            <a:off x="4299043" y="3038624"/>
            <a:ext cx="3872727" cy="13062"/>
          </a:xfrm>
          <a:prstGeom prst="line">
            <a:avLst/>
          </a:prstGeom>
          <a:ln w="76200">
            <a:solidFill>
              <a:srgbClr val="0070C0">
                <a:alpha val="65000"/>
              </a:srgb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8547658" y="3036279"/>
            <a:ext cx="2404659" cy="13062"/>
          </a:xfrm>
          <a:prstGeom prst="line">
            <a:avLst/>
          </a:prstGeom>
          <a:ln w="76200">
            <a:solidFill>
              <a:srgbClr val="0070C0">
                <a:alpha val="65000"/>
              </a:srgb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1515131" y="3512239"/>
            <a:ext cx="5154601" cy="13062"/>
          </a:xfrm>
          <a:prstGeom prst="line">
            <a:avLst/>
          </a:prstGeom>
          <a:ln w="76200">
            <a:solidFill>
              <a:srgbClr val="0070C0">
                <a:alpha val="65000"/>
              </a:srgb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6981278" y="3498162"/>
            <a:ext cx="3872728" cy="13062"/>
          </a:xfrm>
          <a:prstGeom prst="line">
            <a:avLst/>
          </a:prstGeom>
          <a:ln w="76200">
            <a:solidFill>
              <a:srgbClr val="0070C0">
                <a:alpha val="65000"/>
              </a:srgbClr>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1526263" y="3976463"/>
            <a:ext cx="2909638" cy="13062"/>
          </a:xfrm>
          <a:prstGeom prst="line">
            <a:avLst/>
          </a:prstGeom>
          <a:ln w="76200">
            <a:solidFill>
              <a:srgbClr val="0070C0">
                <a:alpha val="6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9108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8621" y="864523"/>
            <a:ext cx="7915379" cy="760297"/>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a:lstStyle/>
          <a:p>
            <a:r>
              <a:rPr lang="en-US" altLang="ja-JP" b="1" dirty="0" err="1">
                <a:latin typeface="+mn-ea"/>
                <a:ea typeface="+mn-ea"/>
              </a:rPr>
              <a:t>ICT</a:t>
            </a:r>
            <a:r>
              <a:rPr lang="en-US" altLang="ja-JP" dirty="0" err="1">
                <a:latin typeface="+mn-ea"/>
                <a:ea typeface="+mn-ea"/>
              </a:rPr>
              <a:t>の活用に関する研修の充実</a:t>
            </a:r>
            <a:endParaRPr kumimoji="1" lang="ja-JP" altLang="en-US" dirty="0">
              <a:latin typeface="+mn-ea"/>
              <a:ea typeface="+mn-ea"/>
            </a:endParaRPr>
          </a:p>
        </p:txBody>
      </p:sp>
      <p:sp>
        <p:nvSpPr>
          <p:cNvPr id="3" name="コンテンツ プレースホルダー 2"/>
          <p:cNvSpPr>
            <a:spLocks noGrp="1"/>
          </p:cNvSpPr>
          <p:nvPr>
            <p:ph idx="1"/>
          </p:nvPr>
        </p:nvSpPr>
        <p:spPr>
          <a:xfrm>
            <a:off x="764771" y="1828800"/>
            <a:ext cx="10540537" cy="4351337"/>
          </a:xfrm>
        </p:spPr>
        <p:txBody>
          <a:bodyPr>
            <a:noAutofit/>
          </a:bodyPr>
          <a:lstStyle/>
          <a:p>
            <a:r>
              <a:rPr lang="en-US" altLang="ja-JP" sz="3600" dirty="0">
                <a:latin typeface="+mn-ea"/>
              </a:rPr>
              <a:t>学校間または地域間におけるICT</a:t>
            </a:r>
            <a:r>
              <a:rPr lang="en-US" altLang="ja-JP" sz="3600" dirty="0" smtClean="0">
                <a:latin typeface="+mn-ea"/>
              </a:rPr>
              <a:t>活用の差を縮小させ</a:t>
            </a:r>
            <a:r>
              <a:rPr lang="en-US" altLang="ja-JP" sz="3600" dirty="0">
                <a:latin typeface="+mn-ea"/>
              </a:rPr>
              <a:t>、ICTを活用した学びが実現できるように、</a:t>
            </a:r>
            <a:r>
              <a:rPr lang="en-US" altLang="ja-JP" sz="3600" dirty="0" smtClean="0">
                <a:solidFill>
                  <a:srgbClr val="FF0000"/>
                </a:solidFill>
                <a:latin typeface="+mn-ea"/>
              </a:rPr>
              <a:t>実践的な校内研修を計画的に実施</a:t>
            </a:r>
            <a:r>
              <a:rPr lang="en-US" altLang="ja-JP" sz="3600" dirty="0" smtClean="0">
                <a:latin typeface="+mn-ea"/>
              </a:rPr>
              <a:t>し</a:t>
            </a:r>
            <a:r>
              <a:rPr lang="en-US" altLang="ja-JP" sz="3600" dirty="0">
                <a:latin typeface="+mn-ea"/>
              </a:rPr>
              <a:t>、ICT</a:t>
            </a:r>
            <a:r>
              <a:rPr lang="en-US" altLang="ja-JP" sz="3600" dirty="0" smtClean="0">
                <a:latin typeface="+mn-ea"/>
              </a:rPr>
              <a:t>機器等の基本的な操作や</a:t>
            </a:r>
            <a:r>
              <a:rPr lang="en-US" altLang="ja-JP" sz="3600" dirty="0">
                <a:latin typeface="+mn-ea"/>
              </a:rPr>
              <a:t>、ICTを効果的に活用する教育方法などを習得する</a:t>
            </a:r>
            <a:r>
              <a:rPr lang="en-US" altLang="ja-JP" sz="3600" dirty="0" smtClean="0">
                <a:latin typeface="+mn-ea"/>
              </a:rPr>
              <a:t>。また</a:t>
            </a:r>
            <a:r>
              <a:rPr lang="en-US" altLang="ja-JP" sz="3600" dirty="0">
                <a:latin typeface="+mn-ea"/>
              </a:rPr>
              <a:t>、</a:t>
            </a:r>
            <a:r>
              <a:rPr lang="en-US" altLang="ja-JP" sz="3600" dirty="0" smtClean="0">
                <a:latin typeface="+mn-ea"/>
              </a:rPr>
              <a:t>県立総合教育センターにおける講座を積極的に受講するとともに</a:t>
            </a:r>
            <a:r>
              <a:rPr lang="en-US" altLang="ja-JP" sz="3600" dirty="0">
                <a:latin typeface="+mn-ea"/>
              </a:rPr>
              <a:t>、「</a:t>
            </a:r>
            <a:r>
              <a:rPr lang="en-US" altLang="ja-JP" sz="3600" dirty="0" err="1">
                <a:latin typeface="+mn-ea"/>
              </a:rPr>
              <a:t>兵庫県教育の情報化サイト」</a:t>
            </a:r>
            <a:r>
              <a:rPr lang="en-US" altLang="ja-JP" sz="3600" dirty="0" err="1" smtClean="0">
                <a:latin typeface="+mn-ea"/>
              </a:rPr>
              <a:t>に掲載されている教材や多様な実践例等を活用する</a:t>
            </a:r>
            <a:r>
              <a:rPr lang="en-US" altLang="ja-JP" sz="3600" dirty="0">
                <a:latin typeface="+mn-ea"/>
              </a:rPr>
              <a:t>。</a:t>
            </a:r>
            <a:endParaRPr kumimoji="1" lang="ja-JP" altLang="en-US" sz="3600" dirty="0">
              <a:latin typeface="+mn-ea"/>
            </a:endParaRPr>
          </a:p>
        </p:txBody>
      </p:sp>
      <p:sp>
        <p:nvSpPr>
          <p:cNvPr id="4" name="楕円 3"/>
          <p:cNvSpPr/>
          <p:nvPr/>
        </p:nvSpPr>
        <p:spPr>
          <a:xfrm rot="21100582">
            <a:off x="216821" y="204838"/>
            <a:ext cx="2878341" cy="6650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重点項目</a:t>
            </a:r>
            <a:endParaRPr kumimoji="1" lang="ja-JP" altLang="en-US" sz="3600" b="1" dirty="0">
              <a:solidFill>
                <a:schemeClr val="tx1"/>
              </a:solidFill>
            </a:endParaRPr>
          </a:p>
        </p:txBody>
      </p:sp>
    </p:spTree>
    <p:extLst>
      <p:ext uri="{BB962C8B-B14F-4D97-AF65-F5344CB8AC3E}">
        <p14:creationId xmlns:p14="http://schemas.microsoft.com/office/powerpoint/2010/main" val="2798827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a:stretch>
            <a:fillRect/>
          </a:stretch>
        </p:blipFill>
        <p:spPr>
          <a:xfrm>
            <a:off x="208618" y="1163782"/>
            <a:ext cx="10745894" cy="3474720"/>
          </a:xfrm>
          <a:prstGeom prst="rect">
            <a:avLst/>
          </a:prstGeom>
        </p:spPr>
      </p:pic>
      <p:cxnSp>
        <p:nvCxnSpPr>
          <p:cNvPr id="5" name="直線コネクタ 4"/>
          <p:cNvCxnSpPr/>
          <p:nvPr/>
        </p:nvCxnSpPr>
        <p:spPr>
          <a:xfrm flipV="1">
            <a:off x="2285503" y="3596846"/>
            <a:ext cx="5670069" cy="13062"/>
          </a:xfrm>
          <a:prstGeom prst="line">
            <a:avLst/>
          </a:prstGeom>
          <a:ln w="76200">
            <a:solidFill>
              <a:srgbClr val="0070C0">
                <a:alpha val="6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256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98272" y="365759"/>
            <a:ext cx="10922924" cy="2643447"/>
          </a:xfrm>
        </p:spPr>
        <p:txBody>
          <a:bodyPr/>
          <a:lstStyle/>
          <a:p>
            <a:r>
              <a:rPr kumimoji="1" lang="ja-JP" altLang="en-US" sz="6000" dirty="0" smtClean="0"/>
              <a:t>丹波地区の実態</a:t>
            </a:r>
            <a:r>
              <a:rPr kumimoji="1" lang="en-US" altLang="ja-JP" sz="6000" dirty="0" smtClean="0"/>
              <a:t/>
            </a:r>
            <a:br>
              <a:rPr kumimoji="1" lang="en-US" altLang="ja-JP" sz="6000" dirty="0" smtClean="0"/>
            </a:br>
            <a:r>
              <a:rPr kumimoji="1" lang="ja-JP" altLang="en-US" dirty="0" smtClean="0"/>
              <a:t>（</a:t>
            </a:r>
            <a:r>
              <a:rPr kumimoji="1" lang="en-US" altLang="ja-JP" sz="3600" dirty="0" smtClean="0"/>
              <a:t>R5</a:t>
            </a:r>
            <a:r>
              <a:rPr kumimoji="1" lang="ja-JP" altLang="en-US" sz="3600" dirty="0" smtClean="0"/>
              <a:t>年度学校における教育の情報化実態調査より）</a:t>
            </a:r>
            <a:endParaRPr kumimoji="1" lang="ja-JP" altLang="en-US" sz="3600" dirty="0"/>
          </a:p>
        </p:txBody>
      </p:sp>
    </p:spTree>
    <p:extLst>
      <p:ext uri="{BB962C8B-B14F-4D97-AF65-F5344CB8AC3E}">
        <p14:creationId xmlns:p14="http://schemas.microsoft.com/office/powerpoint/2010/main" val="4116521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31520" y="116378"/>
            <a:ext cx="9692640" cy="748145"/>
          </a:xfrm>
        </p:spPr>
        <p:txBody>
          <a:bodyPr/>
          <a:lstStyle/>
          <a:p>
            <a:r>
              <a:rPr lang="ja-JP" altLang="en-US" dirty="0"/>
              <a:t>教員のＩＣＴ活用指導力等の実態</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414379346"/>
              </p:ext>
            </p:extLst>
          </p:nvPr>
        </p:nvGraphicFramePr>
        <p:xfrm>
          <a:off x="365760" y="980904"/>
          <a:ext cx="10879697" cy="5735780"/>
        </p:xfrm>
        <a:graphic>
          <a:graphicData uri="http://schemas.openxmlformats.org/drawingml/2006/table">
            <a:tbl>
              <a:tblPr>
                <a:tableStyleId>{5C22544A-7EE6-4342-B048-85BDC9FD1C3A}</a:tableStyleId>
              </a:tblPr>
              <a:tblGrid>
                <a:gridCol w="9592887">
                  <a:extLst>
                    <a:ext uri="{9D8B030D-6E8A-4147-A177-3AD203B41FA5}">
                      <a16:colId xmlns:a16="http://schemas.microsoft.com/office/drawing/2014/main" val="604950452"/>
                    </a:ext>
                  </a:extLst>
                </a:gridCol>
                <a:gridCol w="1286810">
                  <a:extLst>
                    <a:ext uri="{9D8B030D-6E8A-4147-A177-3AD203B41FA5}">
                      <a16:colId xmlns:a16="http://schemas.microsoft.com/office/drawing/2014/main" val="812844891"/>
                    </a:ext>
                  </a:extLst>
                </a:gridCol>
              </a:tblGrid>
              <a:tr h="499464">
                <a:tc>
                  <a:txBody>
                    <a:bodyPr/>
                    <a:lstStyle/>
                    <a:p>
                      <a:pPr algn="l" fontAlgn="ctr"/>
                      <a:r>
                        <a:rPr lang="ja-JP" altLang="en-US" sz="2000" b="1" u="sng" strike="noStrike" dirty="0">
                          <a:effectLst/>
                        </a:rPr>
                        <a:t>Ａ　教材研究・指導の準備・評価・校務などに</a:t>
                      </a:r>
                      <a:r>
                        <a:rPr lang="en-US" altLang="ja-JP" sz="2000" b="1" u="sng" strike="noStrike" dirty="0">
                          <a:effectLst/>
                        </a:rPr>
                        <a:t>ICT</a:t>
                      </a:r>
                      <a:r>
                        <a:rPr lang="ja-JP" altLang="en-US" sz="2000" b="1" u="sng" strike="noStrike" dirty="0">
                          <a:effectLst/>
                        </a:rPr>
                        <a:t>を活用する能力</a:t>
                      </a:r>
                      <a:endParaRPr lang="ja-JP" altLang="en-US" sz="2000" b="1" i="0" u="sng"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noFill/>
                  </a:tcPr>
                </a:tc>
                <a:tc>
                  <a:txBody>
                    <a:bodyPr/>
                    <a:lstStyle/>
                    <a:p>
                      <a:pPr algn="ctr" fontAlgn="ctr"/>
                      <a:r>
                        <a:rPr lang="ja-JP" altLang="en-US" sz="1800" u="none" strike="noStrike" dirty="0">
                          <a:effectLst/>
                        </a:rPr>
                        <a:t>できる割合</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noFill/>
                  </a:tcPr>
                </a:tc>
                <a:extLst>
                  <a:ext uri="{0D108BD9-81ED-4DB2-BD59-A6C34878D82A}">
                    <a16:rowId xmlns:a16="http://schemas.microsoft.com/office/drawing/2014/main" val="2407906121"/>
                  </a:ext>
                </a:extLst>
              </a:tr>
              <a:tr h="1309079">
                <a:tc>
                  <a:txBody>
                    <a:bodyPr/>
                    <a:lstStyle/>
                    <a:p>
                      <a:pPr algn="l" fontAlgn="ctr"/>
                      <a:r>
                        <a:rPr lang="ja-JP" altLang="en-US" sz="1800" u="none" strike="noStrike" dirty="0">
                          <a:effectLst/>
                        </a:rPr>
                        <a:t>Ａ－１　教育効果を上げるために，コンピュータやインターネットなどの利用場面を計画して活用する。</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800" u="none" strike="noStrike">
                          <a:effectLst/>
                        </a:rPr>
                        <a:t>94.74%</a:t>
                      </a:r>
                      <a:endParaRPr lang="en-US" altLang="ja-JP" sz="18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262433348"/>
                  </a:ext>
                </a:extLst>
              </a:tr>
              <a:tr h="1309079">
                <a:tc>
                  <a:txBody>
                    <a:bodyPr/>
                    <a:lstStyle/>
                    <a:p>
                      <a:pPr algn="l" fontAlgn="ctr"/>
                      <a:r>
                        <a:rPr lang="ja-JP" altLang="en-US" sz="1800" u="none" strike="noStrike">
                          <a:effectLst/>
                        </a:rPr>
                        <a:t>Ａ－２　授業で使う教材や校務分掌に必要な資料などを集めたり，保護者・地域との連携に必要な情報を発信したりするためにインターネットなどを活用する。</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800" u="none" strike="noStrike">
                          <a:effectLst/>
                        </a:rPr>
                        <a:t>94.88%</a:t>
                      </a:r>
                      <a:endParaRPr lang="en-US" altLang="ja-JP" sz="18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4080846350"/>
                  </a:ext>
                </a:extLst>
              </a:tr>
              <a:tr h="1309079">
                <a:tc>
                  <a:txBody>
                    <a:bodyPr/>
                    <a:lstStyle/>
                    <a:p>
                      <a:pPr algn="l" fontAlgn="ctr"/>
                      <a:r>
                        <a:rPr lang="ja-JP" altLang="en-US" sz="1800" u="none" strike="noStrike">
                          <a:effectLst/>
                        </a:rPr>
                        <a:t>Ａ－３　授業に必要なプリントや提示資料，学級経営や校務分掌に必要な文書や資料などを作成するために，ワープロソフト，表計算ソフトやプレゼンテーションソフトなどを活用する。</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800" u="none" strike="noStrike">
                          <a:effectLst/>
                        </a:rPr>
                        <a:t>97.16%</a:t>
                      </a:r>
                      <a:endParaRPr lang="en-US" altLang="ja-JP" sz="18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1039561946"/>
                  </a:ext>
                </a:extLst>
              </a:tr>
              <a:tr h="1309079">
                <a:tc>
                  <a:txBody>
                    <a:bodyPr/>
                    <a:lstStyle/>
                    <a:p>
                      <a:pPr algn="l" fontAlgn="ctr"/>
                      <a:r>
                        <a:rPr lang="ja-JP" altLang="en-US" sz="1800" u="none" strike="noStrike">
                          <a:effectLst/>
                        </a:rPr>
                        <a:t>Ａ－４　学習状況を把握するために児童生徒の作品・レポート・ワークシートなどをコンピュータなどを活用して記録・整理し，評価に活用する。</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800" u="none" strike="noStrike" dirty="0">
                          <a:effectLst/>
                        </a:rPr>
                        <a:t>91.18%</a:t>
                      </a:r>
                      <a:endPar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3213605203"/>
                  </a:ext>
                </a:extLst>
              </a:tr>
            </a:tbl>
          </a:graphicData>
        </a:graphic>
      </p:graphicFrame>
    </p:spTree>
    <p:extLst>
      <p:ext uri="{BB962C8B-B14F-4D97-AF65-F5344CB8AC3E}">
        <p14:creationId xmlns:p14="http://schemas.microsoft.com/office/powerpoint/2010/main" val="2882299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77651592"/>
              </p:ext>
            </p:extLst>
          </p:nvPr>
        </p:nvGraphicFramePr>
        <p:xfrm>
          <a:off x="149629" y="182880"/>
          <a:ext cx="12042372" cy="6434049"/>
        </p:xfrm>
        <a:graphic>
          <a:graphicData uri="http://schemas.openxmlformats.org/drawingml/2006/table">
            <a:tbl>
              <a:tblPr>
                <a:tableStyleId>{5C22544A-7EE6-4342-B048-85BDC9FD1C3A}</a:tableStyleId>
              </a:tblPr>
              <a:tblGrid>
                <a:gridCol w="6724832">
                  <a:extLst>
                    <a:ext uri="{9D8B030D-6E8A-4147-A177-3AD203B41FA5}">
                      <a16:colId xmlns:a16="http://schemas.microsoft.com/office/drawing/2014/main" val="1482833469"/>
                    </a:ext>
                  </a:extLst>
                </a:gridCol>
                <a:gridCol w="1507811">
                  <a:extLst>
                    <a:ext uri="{9D8B030D-6E8A-4147-A177-3AD203B41FA5}">
                      <a16:colId xmlns:a16="http://schemas.microsoft.com/office/drawing/2014/main" val="2466502566"/>
                    </a:ext>
                  </a:extLst>
                </a:gridCol>
                <a:gridCol w="3809729">
                  <a:extLst>
                    <a:ext uri="{9D8B030D-6E8A-4147-A177-3AD203B41FA5}">
                      <a16:colId xmlns:a16="http://schemas.microsoft.com/office/drawing/2014/main" val="125807389"/>
                    </a:ext>
                  </a:extLst>
                </a:gridCol>
              </a:tblGrid>
              <a:tr h="560269">
                <a:tc>
                  <a:txBody>
                    <a:bodyPr/>
                    <a:lstStyle/>
                    <a:p>
                      <a:pPr algn="l" fontAlgn="ctr"/>
                      <a:r>
                        <a:rPr lang="ja-JP" altLang="en-US" sz="1800" b="1" u="sng" strike="noStrike" dirty="0">
                          <a:effectLst/>
                        </a:rPr>
                        <a:t>Ｂ　授業にＩＣＴを活用して指導する能力</a:t>
                      </a:r>
                      <a:endParaRPr lang="ja-JP" altLang="en-US" sz="1800" b="1" i="0" u="sng"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noFill/>
                  </a:tcPr>
                </a:tc>
                <a:tc>
                  <a:txBody>
                    <a:bodyPr/>
                    <a:lstStyle/>
                    <a:p>
                      <a:pPr algn="ctr" fontAlgn="ctr"/>
                      <a:r>
                        <a:rPr lang="ja-JP" altLang="en-US" sz="1800" b="1" u="none" strike="noStrike" dirty="0">
                          <a:effectLst/>
                        </a:rPr>
                        <a:t>できる割合</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noFill/>
                  </a:tcPr>
                </a:tc>
                <a:tc>
                  <a:txBody>
                    <a:bodyPr/>
                    <a:lstStyle/>
                    <a:p>
                      <a:pPr algn="l" fontAlgn="ct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noFill/>
                  </a:tcPr>
                </a:tc>
                <a:extLst>
                  <a:ext uri="{0D108BD9-81ED-4DB2-BD59-A6C34878D82A}">
                    <a16:rowId xmlns:a16="http://schemas.microsoft.com/office/drawing/2014/main" val="637145005"/>
                  </a:ext>
                </a:extLst>
              </a:tr>
              <a:tr h="1468445">
                <a:tc>
                  <a:txBody>
                    <a:bodyPr/>
                    <a:lstStyle/>
                    <a:p>
                      <a:pPr algn="l" fontAlgn="ctr"/>
                      <a:r>
                        <a:rPr lang="ja-JP" altLang="en-US" sz="1800" u="none" strike="noStrike">
                          <a:effectLst/>
                        </a:rPr>
                        <a:t>Ｂ－１　児童生徒の興味・関心を高めたり，課題を明確につかませたり，学習内容を的確にまとめさせたりするために，コンピュータや提示装置などを活用して資料などを効果的に提示する。</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800" u="none" strike="noStrike">
                          <a:effectLst/>
                        </a:rPr>
                        <a:t>94.59%</a:t>
                      </a:r>
                      <a:endParaRPr lang="en-US" altLang="ja-JP" sz="18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l" fontAlgn="ct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chemeClr val="bg1"/>
                    </a:solidFill>
                  </a:tcPr>
                </a:tc>
                <a:extLst>
                  <a:ext uri="{0D108BD9-81ED-4DB2-BD59-A6C34878D82A}">
                    <a16:rowId xmlns:a16="http://schemas.microsoft.com/office/drawing/2014/main" val="2321466860"/>
                  </a:ext>
                </a:extLst>
              </a:tr>
              <a:tr h="1468445">
                <a:tc>
                  <a:txBody>
                    <a:bodyPr/>
                    <a:lstStyle/>
                    <a:p>
                      <a:pPr algn="l" fontAlgn="ctr"/>
                      <a:r>
                        <a:rPr lang="ja-JP" altLang="en-US" sz="1800" u="none" strike="noStrike" dirty="0">
                          <a:effectLst/>
                        </a:rPr>
                        <a:t>Ｂ－２　</a:t>
                      </a:r>
                      <a:r>
                        <a:rPr lang="ja-JP" altLang="en-US" sz="1800" b="1" u="none" strike="noStrike" dirty="0">
                          <a:effectLst/>
                        </a:rPr>
                        <a:t>児童生徒に互いの意見・考え方・作品などを共有させたり，比較検討させたりするために</a:t>
                      </a:r>
                      <a:r>
                        <a:rPr lang="ja-JP" altLang="en-US" sz="1800" u="none" strike="noStrike" dirty="0">
                          <a:effectLst/>
                        </a:rPr>
                        <a:t>，コンピュータや提示装置などを活用して</a:t>
                      </a:r>
                      <a:r>
                        <a:rPr lang="ja-JP" altLang="en-US" sz="1800" b="1" u="none" strike="noStrike" dirty="0">
                          <a:effectLst/>
                        </a:rPr>
                        <a:t>児童生徒の意見などを効果的に提示する。</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rgbClr val="E58B8D"/>
                    </a:solidFill>
                  </a:tcPr>
                </a:tc>
                <a:tc>
                  <a:txBody>
                    <a:bodyPr/>
                    <a:lstStyle/>
                    <a:p>
                      <a:pPr algn="ctr" fontAlgn="ctr"/>
                      <a:r>
                        <a:rPr lang="en-US" altLang="ja-JP" sz="1800" u="none" strike="noStrike" dirty="0">
                          <a:effectLst/>
                        </a:rPr>
                        <a:t>88.48%</a:t>
                      </a:r>
                      <a:endPar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rgbClr val="E58B8D"/>
                    </a:solidFill>
                  </a:tcPr>
                </a:tc>
                <a:tc>
                  <a:txBody>
                    <a:bodyPr/>
                    <a:lstStyle/>
                    <a:p>
                      <a:pPr algn="l" fontAlgn="ctr"/>
                      <a:r>
                        <a:rPr lang="ja-JP" altLang="en-US" sz="1800" u="none" strike="noStrike" dirty="0">
                          <a:effectLst/>
                          <a:latin typeface="+mj-ea"/>
                          <a:ea typeface="+mj-ea"/>
                        </a:rPr>
                        <a:t>例：</a:t>
                      </a:r>
                      <a:r>
                        <a:rPr lang="en-US" altLang="ja-JP" sz="1800" u="none" strike="noStrike" dirty="0" err="1">
                          <a:effectLst/>
                          <a:latin typeface="+mj-ea"/>
                          <a:ea typeface="+mj-ea"/>
                        </a:rPr>
                        <a:t>FigJam</a:t>
                      </a:r>
                      <a:r>
                        <a:rPr lang="ja-JP" altLang="en-US" sz="1800" u="none" strike="noStrike" dirty="0">
                          <a:effectLst/>
                          <a:latin typeface="+mj-ea"/>
                          <a:ea typeface="+mj-ea"/>
                        </a:rPr>
                        <a:t>等に意見・考えを</a:t>
                      </a:r>
                      <a:r>
                        <a:rPr lang="ja-JP" altLang="en-US" sz="1800" u="none" strike="noStrike" dirty="0" smtClean="0">
                          <a:effectLst/>
                          <a:latin typeface="+mj-ea"/>
                          <a:ea typeface="+mj-ea"/>
                        </a:rPr>
                        <a:t>書き込</a:t>
                      </a:r>
                      <a:endParaRPr lang="en-US" altLang="ja-JP" sz="1800" u="none" strike="noStrike" dirty="0" smtClean="0">
                        <a:effectLst/>
                        <a:latin typeface="+mj-ea"/>
                        <a:ea typeface="+mj-ea"/>
                      </a:endParaRPr>
                    </a:p>
                    <a:p>
                      <a:pPr algn="l" fontAlgn="ctr"/>
                      <a:r>
                        <a:rPr lang="ja-JP" altLang="en-US" sz="1800" u="none" strike="noStrike" dirty="0" smtClean="0">
                          <a:effectLst/>
                          <a:latin typeface="+mj-ea"/>
                          <a:ea typeface="+mj-ea"/>
                        </a:rPr>
                        <a:t>　　ませ</a:t>
                      </a:r>
                      <a:r>
                        <a:rPr lang="ja-JP" altLang="en-US" sz="1800" u="none" strike="noStrike" dirty="0">
                          <a:effectLst/>
                          <a:latin typeface="+mj-ea"/>
                          <a:ea typeface="+mj-ea"/>
                        </a:rPr>
                        <a:t>提示することで共有、</a:t>
                      </a:r>
                      <a:r>
                        <a:rPr lang="ja-JP" altLang="en-US" sz="1800" u="none" strike="noStrike" dirty="0" smtClean="0">
                          <a:effectLst/>
                          <a:latin typeface="+mj-ea"/>
                          <a:ea typeface="+mj-ea"/>
                        </a:rPr>
                        <a:t>比較</a:t>
                      </a:r>
                      <a:endParaRPr lang="en-US" altLang="ja-JP" sz="1800" u="none" strike="noStrike" dirty="0" smtClean="0">
                        <a:effectLst/>
                        <a:latin typeface="+mj-ea"/>
                        <a:ea typeface="+mj-ea"/>
                      </a:endParaRPr>
                    </a:p>
                    <a:p>
                      <a:pPr algn="l" fontAlgn="ctr"/>
                      <a:r>
                        <a:rPr lang="ja-JP" altLang="en-US" sz="1800" b="0" i="0" u="none" strike="noStrike" dirty="0" smtClean="0">
                          <a:solidFill>
                            <a:srgbClr val="000000"/>
                          </a:solidFill>
                          <a:effectLst/>
                          <a:latin typeface="+mj-ea"/>
                          <a:ea typeface="+mj-ea"/>
                        </a:rPr>
                        <a:t>例：作品の写真を撮って共有、比較</a:t>
                      </a:r>
                      <a:endParaRPr lang="ja-JP" altLang="en-US" sz="1800" b="0" i="0" u="none" strike="noStrike" dirty="0">
                        <a:solidFill>
                          <a:srgbClr val="000000"/>
                        </a:solidFill>
                        <a:effectLst/>
                        <a:latin typeface="+mj-ea"/>
                        <a:ea typeface="+mj-ea"/>
                      </a:endParaRPr>
                    </a:p>
                  </a:txBody>
                  <a:tcPr marL="0" marR="0" marT="0" marB="0" anchor="ctr">
                    <a:solidFill>
                      <a:schemeClr val="bg1"/>
                    </a:solidFill>
                  </a:tcPr>
                </a:tc>
                <a:extLst>
                  <a:ext uri="{0D108BD9-81ED-4DB2-BD59-A6C34878D82A}">
                    <a16:rowId xmlns:a16="http://schemas.microsoft.com/office/drawing/2014/main" val="2082235523"/>
                  </a:ext>
                </a:extLst>
              </a:tr>
              <a:tr h="1468445">
                <a:tc>
                  <a:txBody>
                    <a:bodyPr/>
                    <a:lstStyle/>
                    <a:p>
                      <a:pPr algn="l" fontAlgn="ctr"/>
                      <a:r>
                        <a:rPr lang="ja-JP" altLang="en-US" sz="1800" u="none" strike="noStrike" dirty="0">
                          <a:effectLst/>
                        </a:rPr>
                        <a:t>Ｂ－３　知識の定着や技能の習熟をねらいとして，学習用ソフトウェアなどを活用して，</a:t>
                      </a:r>
                      <a:r>
                        <a:rPr lang="ja-JP" altLang="en-US" sz="1800" b="1" u="none" strike="noStrike" dirty="0">
                          <a:effectLst/>
                        </a:rPr>
                        <a:t>繰り返し学習する課題や児童生徒一人一人の理解・習熟の程度に応じた課題などに取り組ませる。</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rgbClr val="E58B8D"/>
                    </a:solidFill>
                  </a:tcPr>
                </a:tc>
                <a:tc>
                  <a:txBody>
                    <a:bodyPr/>
                    <a:lstStyle/>
                    <a:p>
                      <a:pPr algn="ctr" fontAlgn="ctr"/>
                      <a:r>
                        <a:rPr lang="en-US" altLang="ja-JP" sz="1800" u="none" strike="noStrike" dirty="0">
                          <a:effectLst/>
                        </a:rPr>
                        <a:t>87.06%</a:t>
                      </a:r>
                      <a:endPar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rgbClr val="E58B8D"/>
                    </a:solidFill>
                  </a:tcPr>
                </a:tc>
                <a:tc>
                  <a:txBody>
                    <a:bodyPr/>
                    <a:lstStyle/>
                    <a:p>
                      <a:pPr algn="l" fontAlgn="ctr"/>
                      <a:r>
                        <a:rPr lang="ja-JP" altLang="en-US" sz="1800" u="none" strike="noStrike" dirty="0">
                          <a:effectLst/>
                          <a:latin typeface="+mj-ea"/>
                          <a:ea typeface="+mj-ea"/>
                        </a:rPr>
                        <a:t>例：各市のタブレットドリルの</a:t>
                      </a:r>
                      <a:r>
                        <a:rPr lang="ja-JP" altLang="en-US" sz="1800" u="none" strike="noStrike" dirty="0" smtClean="0">
                          <a:effectLst/>
                          <a:latin typeface="+mj-ea"/>
                          <a:ea typeface="+mj-ea"/>
                        </a:rPr>
                        <a:t>活用</a:t>
                      </a:r>
                      <a:endParaRPr lang="en-US" altLang="ja-JP" sz="1800" u="none" strike="noStrike" dirty="0" smtClean="0">
                        <a:effectLst/>
                        <a:latin typeface="+mj-ea"/>
                        <a:ea typeface="+mj-ea"/>
                      </a:endParaRPr>
                    </a:p>
                    <a:p>
                      <a:pPr algn="l" fontAlgn="ctr"/>
                      <a:r>
                        <a:rPr lang="ja-JP" altLang="en-US" sz="1800" b="0" i="0" u="none" strike="noStrike" dirty="0" smtClean="0">
                          <a:solidFill>
                            <a:srgbClr val="000000"/>
                          </a:solidFill>
                          <a:effectLst/>
                          <a:latin typeface="+mj-ea"/>
                          <a:ea typeface="+mj-ea"/>
                        </a:rPr>
                        <a:t>（本年度新しくなっているため効果</a:t>
                      </a:r>
                      <a:endParaRPr lang="en-US" altLang="ja-JP" sz="1800" b="0" i="0" u="none" strike="noStrike" dirty="0" smtClean="0">
                        <a:solidFill>
                          <a:srgbClr val="000000"/>
                        </a:solidFill>
                        <a:effectLst/>
                        <a:latin typeface="+mj-ea"/>
                        <a:ea typeface="+mj-ea"/>
                      </a:endParaRPr>
                    </a:p>
                    <a:p>
                      <a:pPr algn="l" fontAlgn="ctr"/>
                      <a:r>
                        <a:rPr lang="ja-JP" altLang="en-US" sz="1800" b="0" i="0" u="none" strike="noStrike" dirty="0" smtClean="0">
                          <a:solidFill>
                            <a:srgbClr val="000000"/>
                          </a:solidFill>
                          <a:effectLst/>
                          <a:latin typeface="+mj-ea"/>
                          <a:ea typeface="+mj-ea"/>
                        </a:rPr>
                        <a:t>　的な活用方法について要研究）</a:t>
                      </a:r>
                      <a:endParaRPr lang="ja-JP" altLang="en-US" sz="1800" b="0" i="0" u="none" strike="noStrike" dirty="0">
                        <a:solidFill>
                          <a:srgbClr val="000000"/>
                        </a:solidFill>
                        <a:effectLst/>
                        <a:latin typeface="+mj-ea"/>
                        <a:ea typeface="+mj-ea"/>
                      </a:endParaRPr>
                    </a:p>
                  </a:txBody>
                  <a:tcPr marL="0" marR="0" marT="0" marB="0" anchor="ctr">
                    <a:solidFill>
                      <a:schemeClr val="bg1"/>
                    </a:solidFill>
                  </a:tcPr>
                </a:tc>
                <a:extLst>
                  <a:ext uri="{0D108BD9-81ED-4DB2-BD59-A6C34878D82A}">
                    <a16:rowId xmlns:a16="http://schemas.microsoft.com/office/drawing/2014/main" val="3071341568"/>
                  </a:ext>
                </a:extLst>
              </a:tr>
              <a:tr h="1468445">
                <a:tc>
                  <a:txBody>
                    <a:bodyPr/>
                    <a:lstStyle/>
                    <a:p>
                      <a:pPr algn="l" fontAlgn="ctr"/>
                      <a:r>
                        <a:rPr lang="ja-JP" altLang="en-US" sz="1800" u="none" strike="noStrike" dirty="0">
                          <a:effectLst/>
                        </a:rPr>
                        <a:t>Ｂ－４　</a:t>
                      </a:r>
                      <a:r>
                        <a:rPr lang="ja-JP" altLang="en-US" sz="1800" b="1" u="none" strike="noStrike" dirty="0">
                          <a:effectLst/>
                        </a:rPr>
                        <a:t>グループで話し合って考えをまとめたり，協働してレポート・資料・作品などを制作したりする</a:t>
                      </a:r>
                      <a:r>
                        <a:rPr lang="ja-JP" altLang="en-US" sz="1800" u="none" strike="noStrike" dirty="0">
                          <a:effectLst/>
                        </a:rPr>
                        <a:t>などの学習の際に，コンピュータやソフトウェアなどを効果的に活用させる。</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rgbClr val="E58B8D"/>
                    </a:solidFill>
                  </a:tcPr>
                </a:tc>
                <a:tc>
                  <a:txBody>
                    <a:bodyPr/>
                    <a:lstStyle/>
                    <a:p>
                      <a:pPr algn="ctr" fontAlgn="ctr"/>
                      <a:r>
                        <a:rPr lang="en-US" altLang="ja-JP" sz="1800" u="none" strike="noStrike" dirty="0">
                          <a:effectLst/>
                        </a:rPr>
                        <a:t>84.78%</a:t>
                      </a:r>
                      <a:endPar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rgbClr val="E58B8D"/>
                    </a:solidFill>
                  </a:tcPr>
                </a:tc>
                <a:tc>
                  <a:txBody>
                    <a:bodyPr/>
                    <a:lstStyle/>
                    <a:p>
                      <a:pPr algn="l" fontAlgn="ctr"/>
                      <a:r>
                        <a:rPr lang="ja-JP" altLang="en-US" sz="1800" u="none" strike="noStrike" dirty="0">
                          <a:effectLst/>
                          <a:latin typeface="+mj-ea"/>
                          <a:ea typeface="+mj-ea"/>
                        </a:rPr>
                        <a:t>例：グループで</a:t>
                      </a:r>
                      <a:r>
                        <a:rPr lang="ja-JP" altLang="en-US" sz="1800" u="none" strike="noStrike" dirty="0" smtClean="0">
                          <a:effectLst/>
                          <a:latin typeface="+mj-ea"/>
                          <a:ea typeface="+mj-ea"/>
                        </a:rPr>
                        <a:t>スライド等共同</a:t>
                      </a:r>
                      <a:r>
                        <a:rPr lang="ja-JP" altLang="en-US" sz="1800" u="none" strike="noStrike" dirty="0">
                          <a:effectLst/>
                          <a:latin typeface="+mj-ea"/>
                          <a:ea typeface="+mj-ea"/>
                        </a:rPr>
                        <a:t>編集</a:t>
                      </a:r>
                      <a:br>
                        <a:rPr lang="ja-JP" altLang="en-US" sz="1800" u="none" strike="noStrike" dirty="0">
                          <a:effectLst/>
                          <a:latin typeface="+mj-ea"/>
                          <a:ea typeface="+mj-ea"/>
                        </a:rPr>
                      </a:br>
                      <a:r>
                        <a:rPr lang="ja-JP" altLang="en-US" sz="1800" u="none" strike="noStrike" dirty="0">
                          <a:effectLst/>
                          <a:latin typeface="+mj-ea"/>
                          <a:ea typeface="+mj-ea"/>
                        </a:rPr>
                        <a:t>　　（調べ学習や単元のまとめ</a:t>
                      </a:r>
                      <a:r>
                        <a:rPr lang="ja-JP" altLang="en-US" sz="1800" u="none" strike="noStrike" dirty="0" smtClean="0">
                          <a:effectLst/>
                          <a:latin typeface="+mj-ea"/>
                          <a:ea typeface="+mj-ea"/>
                        </a:rPr>
                        <a:t>）</a:t>
                      </a:r>
                      <a:endParaRPr lang="en-US" altLang="ja-JP" sz="1800" u="none" strike="noStrike" dirty="0" smtClean="0">
                        <a:effectLst/>
                        <a:latin typeface="+mj-ea"/>
                        <a:ea typeface="+mj-ea"/>
                      </a:endParaRPr>
                    </a:p>
                    <a:p>
                      <a:pPr algn="l" fontAlgn="ctr"/>
                      <a:r>
                        <a:rPr lang="ja-JP" altLang="en-US" sz="1800" b="0" i="0" u="none" strike="noStrike" dirty="0" smtClean="0">
                          <a:solidFill>
                            <a:srgbClr val="000000"/>
                          </a:solidFill>
                          <a:effectLst/>
                          <a:latin typeface="+mj-ea"/>
                          <a:ea typeface="+mj-ea"/>
                        </a:rPr>
                        <a:t>例：グループで動画にまとめる</a:t>
                      </a:r>
                      <a:endParaRPr lang="ja-JP" altLang="en-US" sz="1800" b="0" i="0" u="none" strike="noStrike" dirty="0">
                        <a:solidFill>
                          <a:srgbClr val="000000"/>
                        </a:solidFill>
                        <a:effectLst/>
                        <a:latin typeface="+mj-ea"/>
                        <a:ea typeface="+mj-ea"/>
                      </a:endParaRPr>
                    </a:p>
                  </a:txBody>
                  <a:tcPr marL="0" marR="0" marT="0" marB="0" anchor="ctr">
                    <a:solidFill>
                      <a:schemeClr val="bg1"/>
                    </a:solidFill>
                  </a:tcPr>
                </a:tc>
                <a:extLst>
                  <a:ext uri="{0D108BD9-81ED-4DB2-BD59-A6C34878D82A}">
                    <a16:rowId xmlns:a16="http://schemas.microsoft.com/office/drawing/2014/main" val="1589993686"/>
                  </a:ext>
                </a:extLst>
              </a:tr>
            </a:tbl>
          </a:graphicData>
        </a:graphic>
      </p:graphicFrame>
    </p:spTree>
    <p:extLst>
      <p:ext uri="{BB962C8B-B14F-4D97-AF65-F5344CB8AC3E}">
        <p14:creationId xmlns:p14="http://schemas.microsoft.com/office/powerpoint/2010/main" val="8095400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63355" y="1926149"/>
            <a:ext cx="10675205" cy="3539430"/>
          </a:xfrm>
          <a:prstGeom prst="rect">
            <a:avLst/>
          </a:prstGeom>
        </p:spPr>
        <p:txBody>
          <a:bodyPr wrap="square">
            <a:spAutoFit/>
          </a:bodyPr>
          <a:lstStyle/>
          <a:p>
            <a:r>
              <a:rPr lang="en-US" altLang="ja-JP" sz="2800" dirty="0">
                <a:solidFill>
                  <a:srgbClr val="000000"/>
                </a:solidFill>
                <a:latin typeface="+mn-ea"/>
              </a:rPr>
              <a:t>ICTやAI等の技術革新が飛躍的に進化するSociety5.0時代に対応し</a:t>
            </a:r>
            <a:r>
              <a:rPr lang="en-US" altLang="ja-JP" sz="2800">
                <a:solidFill>
                  <a:srgbClr val="000000"/>
                </a:solidFill>
                <a:latin typeface="+mn-ea"/>
              </a:rPr>
              <a:t>、</a:t>
            </a:r>
            <a:r>
              <a:rPr lang="en-US" altLang="ja-JP" sz="2800" smtClean="0">
                <a:solidFill>
                  <a:srgbClr val="000000"/>
                </a:solidFill>
                <a:latin typeface="+mn-ea"/>
              </a:rPr>
              <a:t>新しい時代を創造していくカと意思を育むために</a:t>
            </a:r>
            <a:r>
              <a:rPr lang="en-US" altLang="ja-JP" sz="2800" dirty="0">
                <a:solidFill>
                  <a:srgbClr val="000000"/>
                </a:solidFill>
                <a:latin typeface="+mn-ea"/>
              </a:rPr>
              <a:t>、</a:t>
            </a:r>
            <a:r>
              <a:rPr lang="en-US" altLang="ja-JP" sz="2800" dirty="0">
                <a:solidFill>
                  <a:srgbClr val="FF0000"/>
                </a:solidFill>
                <a:latin typeface="+mn-ea"/>
              </a:rPr>
              <a:t>1人1台端末の活用を「日常化」</a:t>
            </a:r>
            <a:r>
              <a:rPr lang="en-US" altLang="ja-JP" sz="2800" dirty="0">
                <a:solidFill>
                  <a:srgbClr val="000000"/>
                </a:solidFill>
                <a:latin typeface="+mn-ea"/>
              </a:rPr>
              <a:t>させる。また、教育分野における</a:t>
            </a:r>
            <a:r>
              <a:rPr lang="en-US" altLang="ja-JP" sz="2800" dirty="0">
                <a:solidFill>
                  <a:srgbClr val="FF0000"/>
                </a:solidFill>
                <a:latin typeface="+mn-ea"/>
              </a:rPr>
              <a:t>ICT</a:t>
            </a:r>
            <a:r>
              <a:rPr lang="en-US" altLang="ja-JP" sz="2800" dirty="0" smtClean="0">
                <a:solidFill>
                  <a:srgbClr val="FF0000"/>
                </a:solidFill>
                <a:latin typeface="+mn-ea"/>
              </a:rPr>
              <a:t>活用の意義や必要性を改めて共有</a:t>
            </a:r>
            <a:r>
              <a:rPr lang="en-US" altLang="ja-JP" sz="2800" dirty="0" smtClean="0">
                <a:solidFill>
                  <a:srgbClr val="000000"/>
                </a:solidFill>
                <a:latin typeface="+mn-ea"/>
              </a:rPr>
              <a:t>しつつ</a:t>
            </a:r>
            <a:r>
              <a:rPr lang="en-US" altLang="ja-JP" sz="2800" dirty="0">
                <a:solidFill>
                  <a:srgbClr val="000000"/>
                </a:solidFill>
                <a:latin typeface="+mn-ea"/>
              </a:rPr>
              <a:t>、教職員一人一人のICT活用指導力を向上させ、学習の基盤となる資質•</a:t>
            </a:r>
            <a:r>
              <a:rPr lang="en-US" altLang="ja-JP" sz="2800" dirty="0" smtClean="0">
                <a:solidFill>
                  <a:srgbClr val="000000"/>
                </a:solidFill>
                <a:latin typeface="+mn-ea"/>
              </a:rPr>
              <a:t>能力のーつである</a:t>
            </a:r>
            <a:r>
              <a:rPr lang="en-US" altLang="ja-JP" sz="2800" dirty="0">
                <a:solidFill>
                  <a:srgbClr val="000000"/>
                </a:solidFill>
                <a:latin typeface="+mn-ea"/>
              </a:rPr>
              <a:t>「情報活用能力(</a:t>
            </a:r>
            <a:r>
              <a:rPr lang="en-US" altLang="ja-JP" sz="2800" dirty="0" err="1">
                <a:solidFill>
                  <a:srgbClr val="000000"/>
                </a:solidFill>
                <a:latin typeface="+mn-ea"/>
              </a:rPr>
              <a:t>情報モラルを含む</a:t>
            </a:r>
            <a:r>
              <a:rPr lang="en-US" altLang="ja-JP" sz="2800" dirty="0">
                <a:solidFill>
                  <a:srgbClr val="000000"/>
                </a:solidFill>
                <a:latin typeface="+mn-ea"/>
              </a:rPr>
              <a:t>)」を着実に育成する。さらに、</a:t>
            </a:r>
            <a:r>
              <a:rPr lang="en-US" altLang="ja-JP" sz="2800" dirty="0" smtClean="0">
                <a:solidFill>
                  <a:srgbClr val="000000"/>
                </a:solidFill>
                <a:latin typeface="+mn-ea"/>
              </a:rPr>
              <a:t>働きがいのある学校づくりを進めるため</a:t>
            </a:r>
            <a:r>
              <a:rPr lang="en-US" altLang="ja-JP" sz="2800" dirty="0">
                <a:solidFill>
                  <a:srgbClr val="000000"/>
                </a:solidFill>
                <a:latin typeface="+mn-ea"/>
              </a:rPr>
              <a:t>、</a:t>
            </a:r>
            <a:r>
              <a:rPr lang="en-US" altLang="ja-JP" sz="2800" dirty="0">
                <a:solidFill>
                  <a:srgbClr val="FF0000"/>
                </a:solidFill>
                <a:latin typeface="+mn-ea"/>
              </a:rPr>
              <a:t>校務のデジタル化</a:t>
            </a:r>
            <a:r>
              <a:rPr lang="en-US" altLang="ja-JP" sz="2800" dirty="0">
                <a:solidFill>
                  <a:srgbClr val="000000"/>
                </a:solidFill>
                <a:latin typeface="+mn-ea"/>
              </a:rPr>
              <a:t>を図り、教育活動全体を通して情報化を推進する。</a:t>
            </a:r>
            <a:endParaRPr lang="ja-JP" altLang="en-US" sz="2800" dirty="0">
              <a:latin typeface="+mn-ea"/>
            </a:endParaRPr>
          </a:p>
        </p:txBody>
      </p:sp>
      <p:sp>
        <p:nvSpPr>
          <p:cNvPr id="3" name="正方形/長方形 2"/>
          <p:cNvSpPr/>
          <p:nvPr/>
        </p:nvSpPr>
        <p:spPr>
          <a:xfrm>
            <a:off x="663355" y="1271815"/>
            <a:ext cx="3877985" cy="584775"/>
          </a:xfrm>
          <a:prstGeom prst="rect">
            <a:avLst/>
          </a:prstGeom>
        </p:spPr>
        <p:txBody>
          <a:bodyPr wrap="none">
            <a:spAutoFit/>
          </a:bodyPr>
          <a:lstStyle/>
          <a:p>
            <a:r>
              <a:rPr lang="en-US" altLang="ja-JP" sz="3200" b="1" u="sng" dirty="0" err="1">
                <a:solidFill>
                  <a:srgbClr val="000000"/>
                </a:solidFill>
                <a:latin typeface="+mn-ea"/>
              </a:rPr>
              <a:t>教育の情報化の推進</a:t>
            </a:r>
            <a:endParaRPr lang="ja-JP" altLang="en-US" sz="3200" b="1" u="sng" dirty="0">
              <a:latin typeface="+mn-ea"/>
            </a:endParaRPr>
          </a:p>
        </p:txBody>
      </p:sp>
      <p:sp>
        <p:nvSpPr>
          <p:cNvPr id="4" name="Shape 3"/>
          <p:cNvSpPr txBox="1"/>
          <p:nvPr/>
        </p:nvSpPr>
        <p:spPr>
          <a:xfrm>
            <a:off x="7571565" y="318225"/>
            <a:ext cx="3251604" cy="478968"/>
          </a:xfrm>
          <a:prstGeom prst="rect">
            <a:avLst/>
          </a:prstGeom>
          <a:solidFill>
            <a:srgbClr val="E58B8D"/>
          </a:solidFill>
        </p:spPr>
        <p:txBody>
          <a:bodyPr wrap="none" lIns="0" tIns="0" rIns="0" bIns="0"/>
          <a:lstStyle/>
          <a:p>
            <a:pPr algn="ctr">
              <a:spcAft>
                <a:spcPts val="0"/>
              </a:spcAft>
            </a:pPr>
            <a:r>
              <a:rPr lang="en-US" sz="2800" b="0" dirty="0">
                <a:solidFill>
                  <a:srgbClr val="FFFFFF"/>
                </a:solidFill>
                <a:effectLst/>
                <a:latin typeface="ＭＳ 明朝" panose="02020609040205080304" pitchFamily="17" charset="-128"/>
                <a:ea typeface="Arial" panose="020B0604020202020204" pitchFamily="34" charset="0"/>
                <a:cs typeface="ＭＳ 明朝" panose="02020609040205080304" pitchFamily="17" charset="-128"/>
              </a:rPr>
              <a:t>第</a:t>
            </a:r>
            <a:r>
              <a:rPr lang="en-US" sz="2800" b="1" dirty="0">
                <a:solidFill>
                  <a:srgbClr val="FFFFFF"/>
                </a:solidFill>
                <a:effectLst/>
                <a:latin typeface="Arial" panose="020B0604020202020204" pitchFamily="34" charset="0"/>
                <a:ea typeface="Arial" panose="020B0604020202020204" pitchFamily="34" charset="0"/>
              </a:rPr>
              <a:t>4</a:t>
            </a:r>
            <a:r>
              <a:rPr lang="en-US" sz="2800" b="0" dirty="0">
                <a:solidFill>
                  <a:srgbClr val="FFFFFF"/>
                </a:solidFill>
                <a:effectLst/>
                <a:latin typeface="ＭＳ 明朝" panose="02020609040205080304" pitchFamily="17" charset="-128"/>
                <a:ea typeface="Arial" panose="020B0604020202020204" pitchFamily="34" charset="0"/>
                <a:cs typeface="ＭＳ 明朝" panose="02020609040205080304" pitchFamily="17" charset="-128"/>
              </a:rPr>
              <a:t>期プラン</a:t>
            </a:r>
            <a:r>
              <a:rPr lang="en-US" sz="2800" b="1" dirty="0">
                <a:solidFill>
                  <a:srgbClr val="FFFFFF"/>
                </a:solidFill>
                <a:effectLst/>
                <a:latin typeface="Arial" panose="020B0604020202020204" pitchFamily="34" charset="0"/>
                <a:ea typeface="Arial" panose="020B0604020202020204" pitchFamily="34" charset="0"/>
              </a:rPr>
              <a:t>3-(1)</a:t>
            </a:r>
            <a:endParaRPr lang="ja-JP" sz="2800" b="1" dirty="0">
              <a:solidFill>
                <a:srgbClr val="EBEBEB"/>
              </a:solidFill>
              <a:effectLst/>
              <a:latin typeface="Arial" panose="020B0604020202020204" pitchFamily="34" charset="0"/>
              <a:ea typeface="Arial" panose="020B0604020202020204" pitchFamily="34" charset="0"/>
            </a:endParaRPr>
          </a:p>
        </p:txBody>
      </p:sp>
      <p:sp>
        <p:nvSpPr>
          <p:cNvPr id="5" name="タイトル 1"/>
          <p:cNvSpPr txBox="1">
            <a:spLocks/>
          </p:cNvSpPr>
          <p:nvPr/>
        </p:nvSpPr>
        <p:spPr>
          <a:xfrm>
            <a:off x="663355" y="318225"/>
            <a:ext cx="4108150" cy="737459"/>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a:lstStyle>
            <a:lvl1pPr algn="l" defTabSz="914400" rtl="0" eaLnBrk="1" latinLnBrk="0" hangingPunct="1">
              <a:lnSpc>
                <a:spcPct val="90000"/>
              </a:lnSpc>
              <a:spcBef>
                <a:spcPct val="0"/>
              </a:spcBef>
              <a:buNone/>
              <a:defRPr kumimoji="1" sz="4400" kern="1200" spc="-50" baseline="0">
                <a:solidFill>
                  <a:schemeClr val="tx1"/>
                </a:solidFill>
                <a:latin typeface="+mj-lt"/>
                <a:ea typeface="+mj-ea"/>
                <a:cs typeface="+mj-cs"/>
              </a:defRPr>
            </a:lvl1pPr>
          </a:lstStyle>
          <a:p>
            <a:r>
              <a:rPr lang="ja-JP" altLang="en-US" dirty="0" smtClean="0"/>
              <a:t>～指導の重点～</a:t>
            </a:r>
            <a:endParaRPr lang="ja-JP" altLang="en-US" dirty="0"/>
          </a:p>
        </p:txBody>
      </p:sp>
      <p:sp>
        <p:nvSpPr>
          <p:cNvPr id="6" name="テキスト ボックス 5"/>
          <p:cNvSpPr txBox="1"/>
          <p:nvPr/>
        </p:nvSpPr>
        <p:spPr>
          <a:xfrm>
            <a:off x="705750" y="5681710"/>
            <a:ext cx="10590414" cy="923330"/>
          </a:xfrm>
          <a:prstGeom prst="rect">
            <a:avLst/>
          </a:prstGeom>
          <a:noFill/>
        </p:spPr>
        <p:txBody>
          <a:bodyPr wrap="square" rtlCol="0">
            <a:spAutoFit/>
          </a:bodyPr>
          <a:lstStyle/>
          <a:p>
            <a:r>
              <a:rPr kumimoji="1" lang="ja-JP" altLang="en-US" sz="5400" dirty="0" smtClean="0">
                <a:solidFill>
                  <a:srgbClr val="FF0000"/>
                </a:solidFill>
                <a:effectLst>
                  <a:outerShdw blurRad="38100" dist="38100" dir="2700000" algn="tl">
                    <a:srgbClr val="000000">
                      <a:alpha val="43137"/>
                    </a:srgbClr>
                  </a:outerShdw>
                </a:effectLst>
              </a:rPr>
              <a:t>１人１台端末の活用の「日常化」</a:t>
            </a:r>
            <a:endParaRPr kumimoji="1" lang="ja-JP" altLang="en-US"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353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935972599"/>
              </p:ext>
            </p:extLst>
          </p:nvPr>
        </p:nvGraphicFramePr>
        <p:xfrm>
          <a:off x="131533" y="289265"/>
          <a:ext cx="12043843" cy="6344291"/>
        </p:xfrm>
        <a:graphic>
          <a:graphicData uri="http://schemas.openxmlformats.org/drawingml/2006/table">
            <a:tbl>
              <a:tblPr>
                <a:tableStyleId>{5C22544A-7EE6-4342-B048-85BDC9FD1C3A}</a:tableStyleId>
              </a:tblPr>
              <a:tblGrid>
                <a:gridCol w="6725654">
                  <a:extLst>
                    <a:ext uri="{9D8B030D-6E8A-4147-A177-3AD203B41FA5}">
                      <a16:colId xmlns:a16="http://schemas.microsoft.com/office/drawing/2014/main" val="3106782489"/>
                    </a:ext>
                  </a:extLst>
                </a:gridCol>
                <a:gridCol w="1507994">
                  <a:extLst>
                    <a:ext uri="{9D8B030D-6E8A-4147-A177-3AD203B41FA5}">
                      <a16:colId xmlns:a16="http://schemas.microsoft.com/office/drawing/2014/main" val="4169599071"/>
                    </a:ext>
                  </a:extLst>
                </a:gridCol>
                <a:gridCol w="3810195">
                  <a:extLst>
                    <a:ext uri="{9D8B030D-6E8A-4147-A177-3AD203B41FA5}">
                      <a16:colId xmlns:a16="http://schemas.microsoft.com/office/drawing/2014/main" val="810361790"/>
                    </a:ext>
                  </a:extLst>
                </a:gridCol>
              </a:tblGrid>
              <a:tr h="402231">
                <a:tc>
                  <a:txBody>
                    <a:bodyPr/>
                    <a:lstStyle/>
                    <a:p>
                      <a:pPr algn="l" fontAlgn="ctr"/>
                      <a:r>
                        <a:rPr lang="ja-JP" altLang="en-US" sz="2000" b="1" u="sng" strike="noStrike" dirty="0">
                          <a:effectLst/>
                        </a:rPr>
                        <a:t>Ｃ　児童生徒のＩＣＴ活用を指導する能力</a:t>
                      </a:r>
                      <a:endParaRPr lang="ja-JP" altLang="en-US" sz="2000" b="1" i="0" u="sng"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chemeClr val="bg1"/>
                    </a:solidFill>
                  </a:tcPr>
                </a:tc>
                <a:tc>
                  <a:txBody>
                    <a:bodyPr/>
                    <a:lstStyle/>
                    <a:p>
                      <a:pPr algn="ctr" fontAlgn="ctr"/>
                      <a:r>
                        <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rPr>
                        <a:t>できる割合</a:t>
                      </a:r>
                    </a:p>
                  </a:txBody>
                  <a:tcPr marL="0" marR="0" marT="0" marB="0" anchor="ctr">
                    <a:solidFill>
                      <a:schemeClr val="bg1"/>
                    </a:solidFill>
                  </a:tcPr>
                </a:tc>
                <a:tc>
                  <a:txBody>
                    <a:bodyPr/>
                    <a:lstStyle/>
                    <a:p>
                      <a:pPr algn="l" fontAlgn="ctr"/>
                      <a:endParaRPr lang="ja-JP" altLang="en-US" sz="2000" b="1" i="0" u="sng"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chemeClr val="bg1"/>
                    </a:solidFill>
                  </a:tcPr>
                </a:tc>
                <a:extLst>
                  <a:ext uri="{0D108BD9-81ED-4DB2-BD59-A6C34878D82A}">
                    <a16:rowId xmlns:a16="http://schemas.microsoft.com/office/drawing/2014/main" val="3666251026"/>
                  </a:ext>
                </a:extLst>
              </a:tr>
              <a:tr h="1485515">
                <a:tc>
                  <a:txBody>
                    <a:bodyPr/>
                    <a:lstStyle/>
                    <a:p>
                      <a:pPr algn="l" fontAlgn="ctr"/>
                      <a:r>
                        <a:rPr lang="ja-JP" altLang="en-US" sz="2000" u="none" strike="noStrike" dirty="0">
                          <a:effectLst/>
                        </a:rPr>
                        <a:t>Ｃ－１　学習活動に必要な，コンピュータなどの基本的な操作技能（文字入力やファイル操作など）を児童生徒が身に付けることができるように指導する。</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2000" u="none" strike="noStrike">
                          <a:effectLst/>
                        </a:rPr>
                        <a:t>94.17%</a:t>
                      </a:r>
                      <a:endParaRPr lang="en-US" altLang="ja-JP" sz="20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l"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chemeClr val="bg1"/>
                    </a:solidFill>
                  </a:tcPr>
                </a:tc>
                <a:extLst>
                  <a:ext uri="{0D108BD9-81ED-4DB2-BD59-A6C34878D82A}">
                    <a16:rowId xmlns:a16="http://schemas.microsoft.com/office/drawing/2014/main" val="986757710"/>
                  </a:ext>
                </a:extLst>
              </a:tr>
              <a:tr h="1485515">
                <a:tc>
                  <a:txBody>
                    <a:bodyPr/>
                    <a:lstStyle/>
                    <a:p>
                      <a:pPr algn="l" fontAlgn="ctr"/>
                      <a:r>
                        <a:rPr lang="ja-JP" altLang="en-US" sz="2000" u="none" strike="noStrike" dirty="0">
                          <a:effectLst/>
                        </a:rPr>
                        <a:t>Ｃ－２　児童生徒がコンピュータやインターネットなどを活用して，情報を収集したり，目的に応じた情報や信頼できる情報を選択したりできるように指導する。</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2000" u="none" strike="noStrike">
                          <a:effectLst/>
                        </a:rPr>
                        <a:t>94.88%</a:t>
                      </a:r>
                      <a:endParaRPr lang="en-US" altLang="ja-JP" sz="20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l" fontAlgn="ct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chemeClr val="bg1"/>
                    </a:solidFill>
                  </a:tcPr>
                </a:tc>
                <a:extLst>
                  <a:ext uri="{0D108BD9-81ED-4DB2-BD59-A6C34878D82A}">
                    <a16:rowId xmlns:a16="http://schemas.microsoft.com/office/drawing/2014/main" val="1589804818"/>
                  </a:ext>
                </a:extLst>
              </a:tr>
              <a:tr h="1485515">
                <a:tc>
                  <a:txBody>
                    <a:bodyPr/>
                    <a:lstStyle/>
                    <a:p>
                      <a:pPr algn="l" fontAlgn="ctr"/>
                      <a:r>
                        <a:rPr lang="ja-JP" altLang="en-US" sz="2000" u="none" strike="noStrike" dirty="0">
                          <a:effectLst/>
                        </a:rPr>
                        <a:t>Ｃ－３　</a:t>
                      </a:r>
                      <a:r>
                        <a:rPr lang="ja-JP" altLang="en-US" sz="2000" b="1" u="none" strike="noStrike" dirty="0">
                          <a:effectLst/>
                        </a:rPr>
                        <a:t>児童生徒がワープロソフト・表計算ソフト・プレゼンテーションソフトなどを活用して</a:t>
                      </a:r>
                      <a:r>
                        <a:rPr lang="ja-JP" altLang="en-US" sz="2000" u="none" strike="noStrike" dirty="0">
                          <a:effectLst/>
                        </a:rPr>
                        <a:t>，調べたことや自分の考えを整理したり，文章・表・グラフ・図などに</a:t>
                      </a:r>
                      <a:r>
                        <a:rPr lang="ja-JP" altLang="en-US" sz="2000" b="1" u="none" strike="noStrike" dirty="0">
                          <a:effectLst/>
                        </a:rPr>
                        <a:t>分かりやすくまとめたりすることができるように指導する。</a:t>
                      </a:r>
                      <a:endParaRPr lang="ja-JP" altLang="en-US"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rgbClr val="E58B8D"/>
                    </a:solidFill>
                  </a:tcPr>
                </a:tc>
                <a:tc>
                  <a:txBody>
                    <a:bodyPr/>
                    <a:lstStyle/>
                    <a:p>
                      <a:pPr algn="ctr" fontAlgn="ctr"/>
                      <a:r>
                        <a:rPr lang="en-US" altLang="ja-JP" sz="2000" u="none" strike="noStrike">
                          <a:effectLst/>
                        </a:rPr>
                        <a:t>87.91%</a:t>
                      </a:r>
                      <a:endParaRPr lang="en-US" altLang="ja-JP" sz="20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rgbClr val="E58B8D"/>
                    </a:solidFill>
                  </a:tcPr>
                </a:tc>
                <a:tc>
                  <a:txBody>
                    <a:bodyPr/>
                    <a:lstStyle/>
                    <a:p>
                      <a:pPr algn="l" fontAlgn="ctr"/>
                      <a:r>
                        <a:rPr lang="ja-JP" altLang="en-US" sz="2000" u="none" strike="noStrike" dirty="0">
                          <a:effectLst/>
                        </a:rPr>
                        <a:t>例：スライドに単元のまとめ</a:t>
                      </a:r>
                      <a:br>
                        <a:rPr lang="ja-JP" altLang="en-US" sz="2000" u="none" strike="noStrike" dirty="0">
                          <a:effectLst/>
                        </a:rPr>
                      </a:br>
                      <a:r>
                        <a:rPr lang="en-US" altLang="ja-JP" sz="2000" u="none" strike="noStrike" dirty="0" smtClean="0">
                          <a:effectLst/>
                        </a:rPr>
                        <a:t>(</a:t>
                      </a:r>
                      <a:r>
                        <a:rPr lang="ja-JP" altLang="en-US" sz="2000" b="1" u="none" strike="noStrike" dirty="0" smtClean="0">
                          <a:effectLst/>
                        </a:rPr>
                        <a:t>相互評価・教師の作品提示</a:t>
                      </a:r>
                      <a:r>
                        <a:rPr lang="en-US" altLang="ja-JP" sz="2000" u="none" strike="noStrike" dirty="0" smtClean="0">
                          <a:effectLst/>
                        </a:rPr>
                        <a:t>)</a:t>
                      </a:r>
                    </a:p>
                  </a:txBody>
                  <a:tcPr marL="0" marR="0" marT="0" marB="0" anchor="ctr">
                    <a:solidFill>
                      <a:schemeClr val="bg1"/>
                    </a:solidFill>
                  </a:tcPr>
                </a:tc>
                <a:extLst>
                  <a:ext uri="{0D108BD9-81ED-4DB2-BD59-A6C34878D82A}">
                    <a16:rowId xmlns:a16="http://schemas.microsoft.com/office/drawing/2014/main" val="2248627756"/>
                  </a:ext>
                </a:extLst>
              </a:tr>
              <a:tr h="1485515">
                <a:tc>
                  <a:txBody>
                    <a:bodyPr/>
                    <a:lstStyle/>
                    <a:p>
                      <a:pPr algn="l" fontAlgn="ctr"/>
                      <a:r>
                        <a:rPr lang="ja-JP" altLang="en-US" sz="2000" u="none" strike="noStrike" dirty="0">
                          <a:effectLst/>
                        </a:rPr>
                        <a:t>Ｃ－４　</a:t>
                      </a:r>
                      <a:r>
                        <a:rPr lang="ja-JP" altLang="en-US" sz="2000" b="1" u="none" strike="noStrike" dirty="0">
                          <a:effectLst/>
                        </a:rPr>
                        <a:t>児童生徒が互いの考えを交換し共有して話合いなどができるように，</a:t>
                      </a:r>
                      <a:r>
                        <a:rPr lang="ja-JP" altLang="en-US" sz="2000" u="none" strike="noStrike" dirty="0">
                          <a:effectLst/>
                        </a:rPr>
                        <a:t>コンピュータやソフトウェアなどを活用することを指導する。</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rgbClr val="E58B8D"/>
                    </a:solidFill>
                  </a:tcPr>
                </a:tc>
                <a:tc>
                  <a:txBody>
                    <a:bodyPr/>
                    <a:lstStyle/>
                    <a:p>
                      <a:pPr algn="ctr" fontAlgn="ctr"/>
                      <a:r>
                        <a:rPr lang="en-US" altLang="ja-JP" sz="2000" u="none" strike="noStrike" dirty="0">
                          <a:effectLst/>
                        </a:rPr>
                        <a:t>85.78%</a:t>
                      </a:r>
                      <a:endParaRPr lang="en-US" altLang="ja-JP" sz="20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rgbClr val="E58B8D"/>
                    </a:solidFill>
                  </a:tcPr>
                </a:tc>
                <a:tc>
                  <a:txBody>
                    <a:bodyPr/>
                    <a:lstStyle/>
                    <a:p>
                      <a:pPr algn="l" fontAlgn="ctr"/>
                      <a:r>
                        <a:rPr lang="ja-JP" altLang="en-US" sz="2000" u="none" strike="noStrike" dirty="0">
                          <a:effectLst/>
                        </a:rPr>
                        <a:t>例：</a:t>
                      </a:r>
                      <a:r>
                        <a:rPr lang="en-US" altLang="ja-JP" sz="2000" u="none" strike="noStrike" dirty="0" err="1">
                          <a:effectLst/>
                        </a:rPr>
                        <a:t>FigJam</a:t>
                      </a:r>
                      <a:r>
                        <a:rPr lang="ja-JP" altLang="en-US" sz="2000" u="none" strike="noStrike" dirty="0">
                          <a:effectLst/>
                        </a:rPr>
                        <a:t>等に意見・考えを出し合い共有・話し合い</a:t>
                      </a:r>
                      <a:endParaRPr lang="ja-JP" altLang="en-US" sz="20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solidFill>
                      <a:schemeClr val="bg1"/>
                    </a:solidFill>
                  </a:tcPr>
                </a:tc>
                <a:extLst>
                  <a:ext uri="{0D108BD9-81ED-4DB2-BD59-A6C34878D82A}">
                    <a16:rowId xmlns:a16="http://schemas.microsoft.com/office/drawing/2014/main" val="1959002698"/>
                  </a:ext>
                </a:extLst>
              </a:tr>
            </a:tbl>
          </a:graphicData>
        </a:graphic>
      </p:graphicFrame>
    </p:spTree>
    <p:extLst>
      <p:ext uri="{BB962C8B-B14F-4D97-AF65-F5344CB8AC3E}">
        <p14:creationId xmlns:p14="http://schemas.microsoft.com/office/powerpoint/2010/main" val="4161703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59185681"/>
              </p:ext>
            </p:extLst>
          </p:nvPr>
        </p:nvGraphicFramePr>
        <p:xfrm>
          <a:off x="49875" y="199504"/>
          <a:ext cx="11205556" cy="6350926"/>
        </p:xfrm>
        <a:graphic>
          <a:graphicData uri="http://schemas.openxmlformats.org/drawingml/2006/table">
            <a:tbl>
              <a:tblPr>
                <a:tableStyleId>{5C22544A-7EE6-4342-B048-85BDC9FD1C3A}</a:tableStyleId>
              </a:tblPr>
              <a:tblGrid>
                <a:gridCol w="9153255">
                  <a:extLst>
                    <a:ext uri="{9D8B030D-6E8A-4147-A177-3AD203B41FA5}">
                      <a16:colId xmlns:a16="http://schemas.microsoft.com/office/drawing/2014/main" val="223967050"/>
                    </a:ext>
                  </a:extLst>
                </a:gridCol>
                <a:gridCol w="2052301">
                  <a:extLst>
                    <a:ext uri="{9D8B030D-6E8A-4147-A177-3AD203B41FA5}">
                      <a16:colId xmlns:a16="http://schemas.microsoft.com/office/drawing/2014/main" val="1266917421"/>
                    </a:ext>
                  </a:extLst>
                </a:gridCol>
              </a:tblGrid>
              <a:tr h="553030">
                <a:tc>
                  <a:txBody>
                    <a:bodyPr/>
                    <a:lstStyle/>
                    <a:p>
                      <a:pPr algn="l" fontAlgn="ctr"/>
                      <a:r>
                        <a:rPr lang="ja-JP" altLang="en-US" sz="1800" b="1" u="sng" strike="noStrike" dirty="0">
                          <a:effectLst/>
                        </a:rPr>
                        <a:t>Ｄ　情報活用の基盤となる知識や態度について指導する能力</a:t>
                      </a:r>
                      <a:endParaRPr lang="ja-JP" altLang="en-US" sz="1800" b="1" i="0" u="sng"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noFill/>
                  </a:tcPr>
                </a:tc>
                <a:tc>
                  <a:txBody>
                    <a:bodyPr/>
                    <a:lstStyle/>
                    <a:p>
                      <a:pPr algn="ctr" fontAlgn="ctr"/>
                      <a:r>
                        <a:rPr lang="ja-JP" altLang="en-US" sz="1800" b="1" u="none" strike="noStrike" dirty="0">
                          <a:effectLst/>
                        </a:rPr>
                        <a:t>できる割合</a:t>
                      </a:r>
                      <a:endParaRPr lang="ja-JP" altLang="en-US"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noFill/>
                  </a:tcPr>
                </a:tc>
                <a:extLst>
                  <a:ext uri="{0D108BD9-81ED-4DB2-BD59-A6C34878D82A}">
                    <a16:rowId xmlns:a16="http://schemas.microsoft.com/office/drawing/2014/main" val="94779911"/>
                  </a:ext>
                </a:extLst>
              </a:tr>
              <a:tr h="1449474">
                <a:tc>
                  <a:txBody>
                    <a:bodyPr/>
                    <a:lstStyle/>
                    <a:p>
                      <a:pPr algn="l" fontAlgn="ctr"/>
                      <a:r>
                        <a:rPr lang="ja-JP" altLang="en-US" sz="1800" u="none" strike="noStrike" dirty="0">
                          <a:effectLst/>
                        </a:rPr>
                        <a:t>Ｄ－１　児童生徒が情報社会への参画にあたって自らの行動に責任を持ち，相手のことを考え，自他の権利を尊重して，ルールやマナーを守って情報を集めたり発信したりできるように指導する。</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800" u="none" strike="noStrike">
                          <a:effectLst/>
                        </a:rPr>
                        <a:t>95.16%</a:t>
                      </a:r>
                      <a:endParaRPr lang="en-US" altLang="ja-JP" sz="18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699661951"/>
                  </a:ext>
                </a:extLst>
              </a:tr>
              <a:tr h="1449474">
                <a:tc>
                  <a:txBody>
                    <a:bodyPr/>
                    <a:lstStyle/>
                    <a:p>
                      <a:pPr algn="l" fontAlgn="ctr"/>
                      <a:r>
                        <a:rPr lang="ja-JP" altLang="en-US" sz="1800" u="none" strike="noStrike">
                          <a:effectLst/>
                        </a:rPr>
                        <a:t>Ｄ－２　児童生徒がインターネットなどを利用する際に，反社会的な行為や違法な行為，ネット犯罪などの危険を適切に回避したり，健康面に留意して適切に利用したりできるように指導する。</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800" u="none" strike="noStrike">
                          <a:effectLst/>
                        </a:rPr>
                        <a:t>95.59%</a:t>
                      </a:r>
                      <a:endParaRPr lang="en-US" altLang="ja-JP" sz="18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214506222"/>
                  </a:ext>
                </a:extLst>
              </a:tr>
              <a:tr h="1449474">
                <a:tc>
                  <a:txBody>
                    <a:bodyPr/>
                    <a:lstStyle/>
                    <a:p>
                      <a:pPr algn="l" fontAlgn="ctr"/>
                      <a:r>
                        <a:rPr lang="ja-JP" altLang="en-US" sz="1800" u="none" strike="noStrike">
                          <a:effectLst/>
                        </a:rPr>
                        <a:t>Ｄ－３　児童生徒が情報セキュリティの基本的な知識を身に付け，パスワードを適切に設定・管理するなど，コンピュータやインターネットを安全に利用できるように指導する。</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800" u="none" strike="noStrike">
                          <a:effectLst/>
                        </a:rPr>
                        <a:t>93.31%</a:t>
                      </a:r>
                      <a:endParaRPr lang="en-US" altLang="ja-JP" sz="1800" b="1" i="0" u="none" strike="noStrike">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3289076754"/>
                  </a:ext>
                </a:extLst>
              </a:tr>
              <a:tr h="1449474">
                <a:tc>
                  <a:txBody>
                    <a:bodyPr/>
                    <a:lstStyle/>
                    <a:p>
                      <a:pPr algn="l" fontAlgn="ctr"/>
                      <a:r>
                        <a:rPr lang="ja-JP" altLang="en-US" sz="1800" u="none" strike="noStrike" dirty="0">
                          <a:effectLst/>
                        </a:rPr>
                        <a:t>Ｄ－４　児童生徒がコンピュータやインターネットの便利さに気付き，学習に活用したり，その仕組みを理解したりしようとする意欲が育まれるように指導する。</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tc>
                  <a:txBody>
                    <a:bodyPr/>
                    <a:lstStyle/>
                    <a:p>
                      <a:pPr algn="ctr" fontAlgn="ctr"/>
                      <a:r>
                        <a:rPr lang="en-US" altLang="ja-JP" sz="1800" u="none" strike="noStrike" dirty="0">
                          <a:effectLst/>
                        </a:rPr>
                        <a:t>93.31%</a:t>
                      </a:r>
                      <a:endParaRPr lang="en-US" altLang="ja-JP" sz="1800" b="1"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0" marR="0" marT="0" marB="0" anchor="ctr"/>
                </a:tc>
                <a:extLst>
                  <a:ext uri="{0D108BD9-81ED-4DB2-BD59-A6C34878D82A}">
                    <a16:rowId xmlns:a16="http://schemas.microsoft.com/office/drawing/2014/main" val="2336810251"/>
                  </a:ext>
                </a:extLst>
              </a:tr>
            </a:tbl>
          </a:graphicData>
        </a:graphic>
      </p:graphicFrame>
    </p:spTree>
    <p:extLst>
      <p:ext uri="{BB962C8B-B14F-4D97-AF65-F5344CB8AC3E}">
        <p14:creationId xmlns:p14="http://schemas.microsoft.com/office/powerpoint/2010/main" val="2791520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2510" y="665018"/>
            <a:ext cx="11654444" cy="5336771"/>
          </a:xfrm>
        </p:spPr>
        <p:txBody>
          <a:bodyPr>
            <a:noAutofit/>
          </a:bodyPr>
          <a:lstStyle/>
          <a:p>
            <a:r>
              <a:rPr kumimoji="1" lang="ja-JP" altLang="en-US" sz="7200" dirty="0" smtClean="0"/>
              <a:t>各校での</a:t>
            </a:r>
            <a:r>
              <a:rPr kumimoji="1" lang="en-US" altLang="ja-JP" sz="7200" dirty="0" smtClean="0"/>
              <a:t/>
            </a:r>
            <a:br>
              <a:rPr kumimoji="1" lang="en-US" altLang="ja-JP" sz="7200" dirty="0" smtClean="0"/>
            </a:br>
            <a:r>
              <a:rPr lang="en-US" altLang="ja-JP" sz="7200" dirty="0" smtClean="0"/>
              <a:t/>
            </a:r>
            <a:br>
              <a:rPr lang="en-US" altLang="ja-JP" sz="7200" dirty="0" smtClean="0"/>
            </a:br>
            <a:r>
              <a:rPr kumimoji="1" lang="ja-JP" altLang="en-US" sz="7200" dirty="0" smtClean="0">
                <a:solidFill>
                  <a:srgbClr val="FF0000"/>
                </a:solidFill>
                <a:effectLst>
                  <a:outerShdw blurRad="60007" dist="200025" dir="15000000" sy="30000" kx="-1800000" algn="bl" rotWithShape="0">
                    <a:prstClr val="black">
                      <a:alpha val="32000"/>
                    </a:prstClr>
                  </a:outerShdw>
                </a:effectLst>
              </a:rPr>
              <a:t>「教育の情報化の推進」</a:t>
            </a:r>
            <a:r>
              <a:rPr kumimoji="1" lang="en-US" altLang="ja-JP" sz="7200" dirty="0" smtClean="0">
                <a:solidFill>
                  <a:srgbClr val="FF0000"/>
                </a:solidFill>
                <a:effectLst>
                  <a:outerShdw blurRad="60007" dist="200025" dir="15000000" sy="30000" kx="-1800000" algn="bl" rotWithShape="0">
                    <a:prstClr val="black">
                      <a:alpha val="32000"/>
                    </a:prstClr>
                  </a:outerShdw>
                </a:effectLst>
              </a:rPr>
              <a:t/>
            </a:r>
            <a:br>
              <a:rPr kumimoji="1" lang="en-US" altLang="ja-JP" sz="7200" dirty="0" smtClean="0">
                <a:solidFill>
                  <a:srgbClr val="FF0000"/>
                </a:solidFill>
                <a:effectLst>
                  <a:outerShdw blurRad="60007" dist="200025" dir="15000000" sy="30000" kx="-1800000" algn="bl" rotWithShape="0">
                    <a:prstClr val="black">
                      <a:alpha val="32000"/>
                    </a:prstClr>
                  </a:outerShdw>
                </a:effectLst>
              </a:rPr>
            </a:br>
            <a:r>
              <a:rPr kumimoji="1" lang="en-US" altLang="ja-JP" sz="7200" dirty="0" smtClean="0">
                <a:solidFill>
                  <a:srgbClr val="FF0000"/>
                </a:solidFill>
                <a:effectLst>
                  <a:outerShdw blurRad="60007" dist="200025" dir="15000000" sy="30000" kx="-1800000" algn="bl" rotWithShape="0">
                    <a:prstClr val="black">
                      <a:alpha val="32000"/>
                    </a:prstClr>
                  </a:outerShdw>
                </a:effectLst>
              </a:rPr>
              <a:t/>
            </a:r>
            <a:br>
              <a:rPr kumimoji="1" lang="en-US" altLang="ja-JP" sz="7200" dirty="0" smtClean="0">
                <a:solidFill>
                  <a:srgbClr val="FF0000"/>
                </a:solidFill>
                <a:effectLst>
                  <a:outerShdw blurRad="60007" dist="200025" dir="15000000" sy="30000" kx="-1800000" algn="bl" rotWithShape="0">
                    <a:prstClr val="black">
                      <a:alpha val="32000"/>
                    </a:prstClr>
                  </a:outerShdw>
                </a:effectLst>
              </a:rPr>
            </a:br>
            <a:r>
              <a:rPr kumimoji="1" lang="ja-JP" altLang="en-US" sz="7200" dirty="0" smtClean="0"/>
              <a:t>　　　　  をお願いします。</a:t>
            </a:r>
            <a:endParaRPr kumimoji="1" lang="ja-JP" altLang="en-US" sz="7200" dirty="0"/>
          </a:p>
        </p:txBody>
      </p:sp>
    </p:spTree>
    <p:extLst>
      <p:ext uri="{BB962C8B-B14F-4D97-AF65-F5344CB8AC3E}">
        <p14:creationId xmlns:p14="http://schemas.microsoft.com/office/powerpoint/2010/main" val="2983645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1872" y="944354"/>
            <a:ext cx="6435713" cy="746968"/>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a:lstStyle/>
          <a:p>
            <a:r>
              <a:rPr kumimoji="1" lang="ja-JP" altLang="en-US" dirty="0" smtClean="0"/>
              <a:t>令和６年度重点実施事項</a:t>
            </a:r>
            <a:endParaRPr kumimoji="1" lang="ja-JP" altLang="en-US" dirty="0"/>
          </a:p>
        </p:txBody>
      </p:sp>
      <p:sp>
        <p:nvSpPr>
          <p:cNvPr id="3" name="コンテンツ プレースホルダー 2"/>
          <p:cNvSpPr>
            <a:spLocks noGrp="1"/>
          </p:cNvSpPr>
          <p:nvPr>
            <p:ph idx="1"/>
          </p:nvPr>
        </p:nvSpPr>
        <p:spPr>
          <a:xfrm>
            <a:off x="1261871" y="2144684"/>
            <a:ext cx="9810681" cy="4035453"/>
          </a:xfrm>
        </p:spPr>
        <p:txBody>
          <a:bodyPr/>
          <a:lstStyle/>
          <a:p>
            <a:r>
              <a:rPr lang="en-US" altLang="ja-JP" sz="3600" dirty="0">
                <a:latin typeface="+mn-ea"/>
              </a:rPr>
              <a:t>1</a:t>
            </a:r>
            <a:r>
              <a:rPr lang="ja-JP" altLang="ja-JP" sz="3600" dirty="0">
                <a:latin typeface="+mn-ea"/>
              </a:rPr>
              <a:t>人</a:t>
            </a:r>
            <a:r>
              <a:rPr lang="en-US" altLang="ja-JP" sz="3600" dirty="0">
                <a:latin typeface="+mn-ea"/>
              </a:rPr>
              <a:t>1</a:t>
            </a:r>
            <a:r>
              <a:rPr lang="ja-JP" altLang="ja-JP" sz="3600" dirty="0">
                <a:latin typeface="+mn-ea"/>
              </a:rPr>
              <a:t>台端末活用の「日常化</a:t>
            </a:r>
            <a:r>
              <a:rPr lang="ja-JP" altLang="ja-JP" sz="3600" dirty="0" smtClean="0">
                <a:latin typeface="+mn-ea"/>
              </a:rPr>
              <a:t>」</a:t>
            </a:r>
            <a:endParaRPr lang="en-US" altLang="ja-JP" sz="3600" dirty="0" smtClean="0">
              <a:latin typeface="+mn-ea"/>
            </a:endParaRPr>
          </a:p>
          <a:p>
            <a:endParaRPr lang="en-US" altLang="ja-JP" sz="3600" dirty="0">
              <a:latin typeface="+mn-ea"/>
            </a:endParaRPr>
          </a:p>
          <a:p>
            <a:pPr marL="0" indent="0">
              <a:buNone/>
            </a:pPr>
            <a:endParaRPr lang="ja-JP" altLang="ja-JP" sz="3600" dirty="0">
              <a:latin typeface="+mn-ea"/>
            </a:endParaRPr>
          </a:p>
          <a:p>
            <a:r>
              <a:rPr lang="ja-JP" altLang="ja-JP" sz="3600" dirty="0">
                <a:latin typeface="+mn-ea"/>
              </a:rPr>
              <a:t>「ひょうご</a:t>
            </a:r>
            <a:r>
              <a:rPr lang="en-US" altLang="ja-JP" sz="3600" dirty="0">
                <a:latin typeface="+mn-ea"/>
              </a:rPr>
              <a:t>GIGA</a:t>
            </a:r>
            <a:r>
              <a:rPr lang="ja-JP" altLang="ja-JP" sz="3600" dirty="0">
                <a:latin typeface="+mn-ea"/>
              </a:rPr>
              <a:t>ワークブツク」等の活用</a:t>
            </a:r>
            <a:r>
              <a:rPr lang="ja-JP" altLang="ja-JP" sz="3600" dirty="0" smtClean="0">
                <a:latin typeface="+mn-ea"/>
              </a:rPr>
              <a:t>を</a:t>
            </a:r>
            <a:endParaRPr lang="en-US" altLang="ja-JP" sz="3600" dirty="0" smtClean="0">
              <a:latin typeface="+mn-ea"/>
            </a:endParaRPr>
          </a:p>
          <a:p>
            <a:pPr marL="0" indent="0">
              <a:buNone/>
            </a:pPr>
            <a:r>
              <a:rPr lang="ja-JP" altLang="en-US" sz="3600" dirty="0" smtClean="0">
                <a:latin typeface="+mn-ea"/>
              </a:rPr>
              <a:t>　　　　　　　</a:t>
            </a:r>
            <a:r>
              <a:rPr lang="ja-JP" altLang="ja-JP" sz="3600" dirty="0" smtClean="0">
                <a:latin typeface="+mn-ea"/>
              </a:rPr>
              <a:t>通じた</a:t>
            </a:r>
            <a:r>
              <a:rPr lang="ja-JP" altLang="ja-JP" sz="3600" dirty="0">
                <a:latin typeface="+mn-ea"/>
              </a:rPr>
              <a:t>情報モラル教育の充実</a:t>
            </a:r>
          </a:p>
          <a:p>
            <a:endParaRPr kumimoji="1" lang="ja-JP" altLang="en-US" dirty="0"/>
          </a:p>
        </p:txBody>
      </p:sp>
    </p:spTree>
    <p:extLst>
      <p:ext uri="{BB962C8B-B14F-4D97-AF65-F5344CB8AC3E}">
        <p14:creationId xmlns:p14="http://schemas.microsoft.com/office/powerpoint/2010/main" val="4204377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61872" y="947650"/>
            <a:ext cx="9162288" cy="743671"/>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a:lstStyle/>
          <a:p>
            <a:r>
              <a:rPr lang="en-US" altLang="ja-JP" b="1" dirty="0">
                <a:latin typeface="+mn-ea"/>
                <a:ea typeface="+mn-ea"/>
              </a:rPr>
              <a:t>1</a:t>
            </a:r>
            <a:r>
              <a:rPr lang="en-US" altLang="ja-JP" dirty="0">
                <a:latin typeface="+mn-ea"/>
                <a:ea typeface="+mn-ea"/>
              </a:rPr>
              <a:t>人</a:t>
            </a:r>
            <a:r>
              <a:rPr lang="en-US" altLang="ja-JP" b="1" dirty="0">
                <a:latin typeface="+mn-ea"/>
                <a:ea typeface="+mn-ea"/>
              </a:rPr>
              <a:t>1</a:t>
            </a:r>
            <a:r>
              <a:rPr lang="en-US" altLang="ja-JP" dirty="0">
                <a:latin typeface="+mn-ea"/>
                <a:ea typeface="+mn-ea"/>
              </a:rPr>
              <a:t>台端末活用の「日常化」の促進</a:t>
            </a:r>
            <a:endParaRPr kumimoji="1" lang="ja-JP" altLang="en-US" dirty="0">
              <a:latin typeface="+mn-ea"/>
              <a:ea typeface="+mn-ea"/>
            </a:endParaRPr>
          </a:p>
        </p:txBody>
      </p:sp>
      <p:sp>
        <p:nvSpPr>
          <p:cNvPr id="3" name="コンテンツ プレースホルダー 2"/>
          <p:cNvSpPr>
            <a:spLocks noGrp="1"/>
          </p:cNvSpPr>
          <p:nvPr>
            <p:ph idx="1"/>
          </p:nvPr>
        </p:nvSpPr>
        <p:spPr>
          <a:xfrm>
            <a:off x="1261871" y="2144685"/>
            <a:ext cx="9692641" cy="3025832"/>
          </a:xfrm>
        </p:spPr>
        <p:txBody>
          <a:bodyPr>
            <a:normAutofit/>
          </a:bodyPr>
          <a:lstStyle/>
          <a:p>
            <a:r>
              <a:rPr lang="ja-JP" altLang="ja-JP" sz="3600" dirty="0">
                <a:latin typeface="+mn-ea"/>
              </a:rPr>
              <a:t>児童生徒が</a:t>
            </a:r>
            <a:r>
              <a:rPr lang="en-US" altLang="ja-JP" sz="3600" dirty="0">
                <a:latin typeface="+mn-ea"/>
              </a:rPr>
              <a:t>1</a:t>
            </a:r>
            <a:r>
              <a:rPr lang="ja-JP" altLang="ja-JP" sz="3600" dirty="0">
                <a:latin typeface="+mn-ea"/>
              </a:rPr>
              <a:t>人</a:t>
            </a:r>
            <a:r>
              <a:rPr lang="en-US" altLang="ja-JP" sz="3600" dirty="0">
                <a:latin typeface="+mn-ea"/>
              </a:rPr>
              <a:t>1</a:t>
            </a:r>
            <a:r>
              <a:rPr lang="ja-JP" altLang="ja-JP" sz="3600" dirty="0">
                <a:latin typeface="+mn-ea"/>
              </a:rPr>
              <a:t>台端末を主体的な学びや情報収集</a:t>
            </a:r>
            <a:r>
              <a:rPr lang="ja-JP" altLang="ja-JP" sz="3600" dirty="0" smtClean="0">
                <a:latin typeface="+mn-ea"/>
              </a:rPr>
              <a:t>等</a:t>
            </a:r>
            <a:r>
              <a:rPr lang="en-US" altLang="ja-JP" sz="3600" dirty="0" err="1" smtClean="0">
                <a:latin typeface="+mn-ea"/>
              </a:rPr>
              <a:t>の手段として日常的に活用できるよう</a:t>
            </a:r>
            <a:r>
              <a:rPr lang="en-US" altLang="ja-JP" sz="3600" dirty="0" err="1">
                <a:latin typeface="+mn-ea"/>
              </a:rPr>
              <a:t>、</a:t>
            </a:r>
            <a:r>
              <a:rPr lang="en-US" altLang="ja-JP" sz="3600" dirty="0" err="1" smtClean="0">
                <a:solidFill>
                  <a:srgbClr val="FF0000"/>
                </a:solidFill>
                <a:latin typeface="+mn-ea"/>
              </a:rPr>
              <a:t>各教科の特性や活用の場面にも留意しつつ</a:t>
            </a:r>
            <a:r>
              <a:rPr lang="en-US" altLang="ja-JP" sz="3600" dirty="0" err="1">
                <a:latin typeface="+mn-ea"/>
              </a:rPr>
              <a:t>、</a:t>
            </a:r>
            <a:r>
              <a:rPr lang="en-US" altLang="ja-JP" sz="3600" dirty="0" err="1" smtClean="0">
                <a:latin typeface="+mn-ea"/>
              </a:rPr>
              <a:t>小学校から高校まで一貫して積極的に活用する</a:t>
            </a:r>
            <a:r>
              <a:rPr lang="en-US" altLang="ja-JP" sz="3600" dirty="0">
                <a:latin typeface="+mn-ea"/>
              </a:rPr>
              <a:t>。</a:t>
            </a:r>
            <a:endParaRPr kumimoji="1" lang="ja-JP" altLang="en-US" sz="3600" dirty="0">
              <a:latin typeface="+mn-ea"/>
            </a:endParaRPr>
          </a:p>
        </p:txBody>
      </p:sp>
      <p:pic>
        <p:nvPicPr>
          <p:cNvPr id="2050" name="Picture 2" descr="タブレット端末を使う子供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5351" y="4428890"/>
            <a:ext cx="1880359" cy="2055037"/>
          </a:xfrm>
          <a:prstGeom prst="rect">
            <a:avLst/>
          </a:prstGeom>
          <a:noFill/>
          <a:extLst>
            <a:ext uri="{909E8E84-426E-40DD-AFC4-6F175D3DCCD1}">
              <a14:hiddenFill xmlns:a14="http://schemas.microsoft.com/office/drawing/2010/main">
                <a:solidFill>
                  <a:srgbClr val="FFFFFF"/>
                </a:solidFill>
              </a14:hiddenFill>
            </a:ext>
          </a:extLst>
        </p:spPr>
      </p:pic>
      <p:sp>
        <p:nvSpPr>
          <p:cNvPr id="4" name="楕円 3"/>
          <p:cNvSpPr/>
          <p:nvPr/>
        </p:nvSpPr>
        <p:spPr>
          <a:xfrm rot="21100582">
            <a:off x="316573" y="388459"/>
            <a:ext cx="2878341" cy="6650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重点項目</a:t>
            </a:r>
            <a:endParaRPr kumimoji="1" lang="ja-JP" altLang="en-US" sz="3600" b="1" dirty="0">
              <a:solidFill>
                <a:schemeClr val="tx1"/>
              </a:solidFill>
            </a:endParaRPr>
          </a:p>
        </p:txBody>
      </p:sp>
    </p:spTree>
    <p:extLst>
      <p:ext uri="{BB962C8B-B14F-4D97-AF65-F5344CB8AC3E}">
        <p14:creationId xmlns:p14="http://schemas.microsoft.com/office/powerpoint/2010/main" val="4199759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29363" y="401410"/>
            <a:ext cx="3077372" cy="793547"/>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a:lstStyle/>
          <a:p>
            <a:r>
              <a:rPr kumimoji="1" lang="ja-JP" altLang="en-US" dirty="0" smtClean="0"/>
              <a:t>教科の特性</a:t>
            </a:r>
            <a:endParaRPr kumimoji="1" lang="ja-JP" altLang="en-US" dirty="0"/>
          </a:p>
        </p:txBody>
      </p:sp>
      <p:sp>
        <p:nvSpPr>
          <p:cNvPr id="3" name="コンテンツ プレースホルダー 2"/>
          <p:cNvSpPr>
            <a:spLocks noGrp="1"/>
          </p:cNvSpPr>
          <p:nvPr>
            <p:ph idx="1"/>
          </p:nvPr>
        </p:nvSpPr>
        <p:spPr>
          <a:xfrm>
            <a:off x="482139" y="1330036"/>
            <a:ext cx="10839796" cy="5527964"/>
          </a:xfrm>
        </p:spPr>
        <p:txBody>
          <a:bodyPr>
            <a:noAutofit/>
          </a:bodyPr>
          <a:lstStyle/>
          <a:p>
            <a:pPr marL="0" indent="0">
              <a:buNone/>
            </a:pPr>
            <a:r>
              <a:rPr kumimoji="1" lang="en-US" altLang="ja-JP" sz="2800" dirty="0" smtClean="0"/>
              <a:t>【</a:t>
            </a:r>
            <a:r>
              <a:rPr kumimoji="1" lang="ja-JP" altLang="en-US" sz="2800" dirty="0" smtClean="0"/>
              <a:t>例</a:t>
            </a:r>
            <a:r>
              <a:rPr kumimoji="1" lang="en-US" altLang="ja-JP" sz="2800" dirty="0" smtClean="0"/>
              <a:t>】</a:t>
            </a:r>
          </a:p>
          <a:p>
            <a:r>
              <a:rPr kumimoji="1" lang="ja-JP" altLang="en-US" sz="2800" dirty="0" smtClean="0"/>
              <a:t>理科･･･</a:t>
            </a:r>
            <a:r>
              <a:rPr lang="ja-JP" altLang="en-US" sz="2800" dirty="0" smtClean="0"/>
              <a:t>観察</a:t>
            </a:r>
            <a:r>
              <a:rPr lang="ja-JP" altLang="en-US" sz="2800" dirty="0"/>
              <a:t>の時には</a:t>
            </a:r>
            <a:r>
              <a:rPr lang="ja-JP" altLang="en-US" sz="2800" dirty="0" smtClean="0"/>
              <a:t>写真に残す</a:t>
            </a:r>
            <a:endParaRPr lang="en-US" altLang="ja-JP" sz="2800" dirty="0" smtClean="0"/>
          </a:p>
          <a:p>
            <a:pPr marL="0" indent="0">
              <a:buNone/>
            </a:pPr>
            <a:r>
              <a:rPr lang="ja-JP" altLang="en-US" sz="2800" dirty="0" smtClean="0"/>
              <a:t>　　　　 実験の時は動画で記録を残す</a:t>
            </a:r>
            <a:endParaRPr lang="en-US" altLang="ja-JP" sz="2800" dirty="0" smtClean="0"/>
          </a:p>
          <a:p>
            <a:pPr marL="0" indent="0">
              <a:buNone/>
            </a:pPr>
            <a:r>
              <a:rPr lang="ja-JP" altLang="en-US" sz="2800" dirty="0" smtClean="0"/>
              <a:t>　　　　　　　分析・考察</a:t>
            </a:r>
            <a:endParaRPr lang="en-US" altLang="ja-JP" sz="2800" dirty="0" smtClean="0"/>
          </a:p>
          <a:p>
            <a:pPr marL="0" indent="0">
              <a:buNone/>
            </a:pPr>
            <a:r>
              <a:rPr lang="ja-JP" altLang="en-US" sz="2800" dirty="0" smtClean="0"/>
              <a:t>　　　　 実験結果を表計算ソフトにまとめ、分析（グラフ化）</a:t>
            </a:r>
            <a:endParaRPr lang="en-US" altLang="ja-JP" sz="2800" dirty="0" smtClean="0"/>
          </a:p>
          <a:p>
            <a:r>
              <a:rPr kumimoji="1" lang="ja-JP" altLang="en-US" sz="2800" dirty="0" smtClean="0"/>
              <a:t>社会･･･インターネットで調べ学習</a:t>
            </a:r>
            <a:endParaRPr kumimoji="1" lang="en-US" altLang="ja-JP" sz="2800" dirty="0" smtClean="0"/>
          </a:p>
          <a:p>
            <a:pPr marL="0" indent="0">
              <a:buNone/>
            </a:pPr>
            <a:r>
              <a:rPr kumimoji="1" lang="ja-JP" altLang="en-US" sz="2800" dirty="0" smtClean="0"/>
              <a:t>　　　　 整理・分析・まとめ</a:t>
            </a:r>
            <a:endParaRPr kumimoji="1" lang="en-US" altLang="ja-JP" sz="2800" dirty="0" smtClean="0"/>
          </a:p>
          <a:p>
            <a:r>
              <a:rPr kumimoji="1" lang="ja-JP" altLang="en-US" sz="2800" dirty="0" smtClean="0"/>
              <a:t>国語･･･音読練習（録音）</a:t>
            </a:r>
            <a:endParaRPr kumimoji="1" lang="en-US" altLang="ja-JP" sz="2800" dirty="0" smtClean="0"/>
          </a:p>
          <a:p>
            <a:pPr marL="0" indent="0">
              <a:buNone/>
            </a:pPr>
            <a:r>
              <a:rPr kumimoji="1" lang="ja-JP" altLang="en-US" sz="2800" dirty="0" smtClean="0"/>
              <a:t>　　　　文章作成ソフトを使ってよりよい文章を考える</a:t>
            </a:r>
            <a:endParaRPr kumimoji="1" lang="ja-JP" altLang="en-US" sz="2800" dirty="0"/>
          </a:p>
        </p:txBody>
      </p:sp>
      <p:pic>
        <p:nvPicPr>
          <p:cNvPr id="1026" name="Picture 2" descr="https://blogger.googleusercontent.com/img/b/R29vZ2xl/AVvXsEhfil_d8Y7ZKg8NCJFAttBTG0MMqILo-w3cs7WkbSJKHJws6WCjrKrCP5MKC-2xsgiarEMphJjcVG3OfVSJ0HT8AkEidZb0Db4hhbBiVY9LPubL7nzAn8qHFvk9PYAD7OJbUCffhkD3Z1a7/s1600/science_futtouseki_beak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3815" y="2111432"/>
            <a:ext cx="1526568" cy="15265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虫眼鏡を持った男の子の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3217" y="1194957"/>
            <a:ext cx="1108421" cy="14489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朝顔のイラスト「青と紫」"/>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5140" y="2010030"/>
            <a:ext cx="1041790" cy="8646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ビジネスのイラスト「業績アップ・右肩上がりのグラフ」"/>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83452" y="4186633"/>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検索エンジンを使う人のイラスト"/>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802" y="4186637"/>
            <a:ext cx="1572132" cy="1572132"/>
          </a:xfrm>
          <a:prstGeom prst="rect">
            <a:avLst/>
          </a:prstGeom>
          <a:noFill/>
          <a:extLst>
            <a:ext uri="{909E8E84-426E-40DD-AFC4-6F175D3DCCD1}">
              <a14:hiddenFill xmlns:a14="http://schemas.microsoft.com/office/drawing/2010/main">
                <a:solidFill>
                  <a:srgbClr val="FFFFFF"/>
                </a:solidFill>
              </a14:hiddenFill>
            </a:ext>
          </a:extLst>
        </p:spPr>
      </p:pic>
      <p:sp>
        <p:nvSpPr>
          <p:cNvPr id="4" name="下矢印 3"/>
          <p:cNvSpPr/>
          <p:nvPr/>
        </p:nvSpPr>
        <p:spPr>
          <a:xfrm>
            <a:off x="3640976" y="2991091"/>
            <a:ext cx="631767" cy="300746"/>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8895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2367" y="143457"/>
            <a:ext cx="6136455" cy="775321"/>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a:normAutofit/>
          </a:bodyPr>
          <a:lstStyle/>
          <a:p>
            <a:r>
              <a:rPr kumimoji="1" lang="en-US" altLang="ja-JP" dirty="0" smtClean="0">
                <a:latin typeface="+mn-ea"/>
                <a:ea typeface="+mn-ea"/>
              </a:rPr>
              <a:t>ICT</a:t>
            </a:r>
            <a:r>
              <a:rPr kumimoji="1" lang="ja-JP" altLang="en-US" dirty="0" smtClean="0">
                <a:latin typeface="+mn-ea"/>
                <a:ea typeface="+mn-ea"/>
              </a:rPr>
              <a:t>を活用した学習場面</a:t>
            </a:r>
            <a:endParaRPr kumimoji="1" lang="ja-JP" altLang="en-US" dirty="0">
              <a:latin typeface="+mn-ea"/>
              <a:ea typeface="+mn-ea"/>
            </a:endParaRPr>
          </a:p>
        </p:txBody>
      </p:sp>
      <p:sp>
        <p:nvSpPr>
          <p:cNvPr id="3" name="コンテンツ プレースホルダー 2"/>
          <p:cNvSpPr>
            <a:spLocks noGrp="1"/>
          </p:cNvSpPr>
          <p:nvPr>
            <p:ph idx="1"/>
          </p:nvPr>
        </p:nvSpPr>
        <p:spPr/>
        <p:txBody>
          <a:bodyPr/>
          <a:lstStyle/>
          <a:p>
            <a:endParaRPr kumimoji="1" lang="ja-JP" altLang="en-US"/>
          </a:p>
        </p:txBody>
      </p:sp>
      <p:pic>
        <p:nvPicPr>
          <p:cNvPr id="4" name="図 3"/>
          <p:cNvPicPr>
            <a:picLocks noChangeAspect="1"/>
          </p:cNvPicPr>
          <p:nvPr/>
        </p:nvPicPr>
        <p:blipFill rotWithShape="1">
          <a:blip r:embed="rId3"/>
          <a:srcRect t="16203"/>
          <a:stretch/>
        </p:blipFill>
        <p:spPr>
          <a:xfrm>
            <a:off x="594362" y="980906"/>
            <a:ext cx="10215753" cy="5877094"/>
          </a:xfrm>
          <a:prstGeom prst="rect">
            <a:avLst/>
          </a:prstGeom>
        </p:spPr>
      </p:pic>
    </p:spTree>
    <p:extLst>
      <p:ext uri="{BB962C8B-B14F-4D97-AF65-F5344CB8AC3E}">
        <p14:creationId xmlns:p14="http://schemas.microsoft.com/office/powerpoint/2010/main" val="2688576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28621" y="814646"/>
            <a:ext cx="7682623" cy="760297"/>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a:lstStyle/>
          <a:p>
            <a:r>
              <a:rPr lang="en-US" altLang="ja-JP" b="1" dirty="0" err="1">
                <a:latin typeface="+mn-ea"/>
                <a:ea typeface="+mn-ea"/>
              </a:rPr>
              <a:t>ICT</a:t>
            </a:r>
            <a:r>
              <a:rPr lang="en-US" altLang="ja-JP" dirty="0" err="1">
                <a:latin typeface="+mn-ea"/>
                <a:ea typeface="+mn-ea"/>
              </a:rPr>
              <a:t>を活用した学習活動の充実</a:t>
            </a:r>
            <a:endParaRPr kumimoji="1" lang="ja-JP" altLang="en-US" dirty="0">
              <a:latin typeface="+mn-ea"/>
              <a:ea typeface="+mn-ea"/>
            </a:endParaRPr>
          </a:p>
        </p:txBody>
      </p:sp>
      <p:sp>
        <p:nvSpPr>
          <p:cNvPr id="3" name="コンテンツ プレースホルダー 2"/>
          <p:cNvSpPr>
            <a:spLocks noGrp="1"/>
          </p:cNvSpPr>
          <p:nvPr>
            <p:ph idx="1"/>
          </p:nvPr>
        </p:nvSpPr>
        <p:spPr>
          <a:xfrm>
            <a:off x="731521" y="1791074"/>
            <a:ext cx="10474035" cy="4351337"/>
          </a:xfrm>
        </p:spPr>
        <p:txBody>
          <a:bodyPr>
            <a:noAutofit/>
          </a:bodyPr>
          <a:lstStyle/>
          <a:p>
            <a:r>
              <a:rPr lang="ja-JP" altLang="ja-JP" sz="3600" dirty="0">
                <a:latin typeface="+mn-ea"/>
              </a:rPr>
              <a:t> 学習の基盤となる資質・能力の一つである「情報</a:t>
            </a:r>
            <a:r>
              <a:rPr lang="ja-JP" altLang="ja-JP" sz="3600" dirty="0" smtClean="0">
                <a:latin typeface="+mn-ea"/>
              </a:rPr>
              <a:t>活用</a:t>
            </a:r>
            <a:r>
              <a:rPr lang="en-US" altLang="ja-JP" sz="3600" dirty="0" err="1" smtClean="0">
                <a:latin typeface="+mn-ea"/>
              </a:rPr>
              <a:t>能力</a:t>
            </a:r>
            <a:r>
              <a:rPr lang="en-US" altLang="ja-JP" sz="3600" dirty="0">
                <a:latin typeface="+mn-ea"/>
              </a:rPr>
              <a:t>(</a:t>
            </a:r>
            <a:r>
              <a:rPr lang="en-US" altLang="ja-JP" sz="3600" dirty="0" err="1">
                <a:latin typeface="+mn-ea"/>
              </a:rPr>
              <a:t>情報モラルを含む</a:t>
            </a:r>
            <a:r>
              <a:rPr lang="en-US" altLang="ja-JP" sz="3600" dirty="0">
                <a:latin typeface="+mn-ea"/>
              </a:rPr>
              <a:t>)」の育成を図るため、ICT</a:t>
            </a:r>
            <a:r>
              <a:rPr lang="en-US" altLang="ja-JP" sz="3600" dirty="0" smtClean="0">
                <a:latin typeface="+mn-ea"/>
              </a:rPr>
              <a:t>を用いた各教科等における学習活動の充実を図る</a:t>
            </a:r>
            <a:r>
              <a:rPr lang="en-US" altLang="ja-JP" sz="3600" dirty="0">
                <a:latin typeface="+mn-ea"/>
              </a:rPr>
              <a:t>。また</a:t>
            </a:r>
            <a:r>
              <a:rPr lang="en-US" altLang="ja-JP" sz="3600" dirty="0" smtClean="0">
                <a:latin typeface="+mn-ea"/>
              </a:rPr>
              <a:t>、多様な教育ニーズのある子どもたちに対応する観点も含め</a:t>
            </a:r>
            <a:r>
              <a:rPr lang="en-US" altLang="ja-JP" sz="3600" dirty="0">
                <a:latin typeface="+mn-ea"/>
              </a:rPr>
              <a:t>、ICTを最大限活用し、</a:t>
            </a:r>
            <a:r>
              <a:rPr lang="en-US" altLang="ja-JP" sz="3600" dirty="0">
                <a:solidFill>
                  <a:srgbClr val="FF0000"/>
                </a:solidFill>
                <a:latin typeface="+mn-ea"/>
              </a:rPr>
              <a:t>「</a:t>
            </a:r>
            <a:r>
              <a:rPr lang="en-US" altLang="ja-JP" sz="3600" dirty="0" err="1">
                <a:solidFill>
                  <a:srgbClr val="FF0000"/>
                </a:solidFill>
                <a:latin typeface="+mn-ea"/>
              </a:rPr>
              <a:t>個別最適な学び」と「</a:t>
            </a:r>
            <a:r>
              <a:rPr lang="en-US" altLang="ja-JP" sz="3600" dirty="0" err="1" smtClean="0">
                <a:solidFill>
                  <a:srgbClr val="FF0000"/>
                </a:solidFill>
                <a:latin typeface="+mn-ea"/>
              </a:rPr>
              <a:t>協働的な学び</a:t>
            </a:r>
            <a:r>
              <a:rPr lang="en-US" altLang="ja-JP" sz="3600" dirty="0" err="1">
                <a:solidFill>
                  <a:srgbClr val="FF0000"/>
                </a:solidFill>
                <a:latin typeface="+mn-ea"/>
              </a:rPr>
              <a:t>」の一体的な充実を図り</a:t>
            </a:r>
            <a:r>
              <a:rPr lang="en-US" altLang="ja-JP" sz="3600" dirty="0">
                <a:solidFill>
                  <a:srgbClr val="FF0000"/>
                </a:solidFill>
                <a:latin typeface="+mn-ea"/>
              </a:rPr>
              <a:t>、「</a:t>
            </a:r>
            <a:r>
              <a:rPr lang="en-US" altLang="ja-JP" sz="3600" dirty="0" err="1">
                <a:solidFill>
                  <a:srgbClr val="FF0000"/>
                </a:solidFill>
                <a:latin typeface="+mn-ea"/>
              </a:rPr>
              <a:t>主体的•</a:t>
            </a:r>
            <a:r>
              <a:rPr lang="en-US" altLang="ja-JP" sz="3600" dirty="0" err="1" smtClean="0">
                <a:solidFill>
                  <a:srgbClr val="FF0000"/>
                </a:solidFill>
                <a:latin typeface="+mn-ea"/>
              </a:rPr>
              <a:t>対話的で深い学び</a:t>
            </a:r>
            <a:r>
              <a:rPr lang="en-US" altLang="ja-JP" sz="3600" dirty="0" err="1">
                <a:solidFill>
                  <a:srgbClr val="FF0000"/>
                </a:solidFill>
                <a:latin typeface="+mn-ea"/>
              </a:rPr>
              <a:t>」の実現</a:t>
            </a:r>
            <a:r>
              <a:rPr lang="en-US" altLang="ja-JP" sz="3600" dirty="0" err="1">
                <a:latin typeface="+mn-ea"/>
              </a:rPr>
              <a:t>に向けて取り組む</a:t>
            </a:r>
            <a:r>
              <a:rPr lang="en-US" altLang="ja-JP" sz="3600" dirty="0">
                <a:latin typeface="+mn-ea"/>
              </a:rPr>
              <a:t>。</a:t>
            </a:r>
            <a:endParaRPr kumimoji="1" lang="ja-JP" altLang="en-US" sz="3600" dirty="0">
              <a:latin typeface="+mn-ea"/>
            </a:endParaRPr>
          </a:p>
        </p:txBody>
      </p:sp>
      <p:sp>
        <p:nvSpPr>
          <p:cNvPr id="4" name="楕円 3"/>
          <p:cNvSpPr/>
          <p:nvPr/>
        </p:nvSpPr>
        <p:spPr>
          <a:xfrm rot="21100582">
            <a:off x="216821" y="204838"/>
            <a:ext cx="2878341" cy="66501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smtClean="0">
                <a:solidFill>
                  <a:schemeClr val="tx1"/>
                </a:solidFill>
              </a:rPr>
              <a:t>重点項目</a:t>
            </a:r>
            <a:endParaRPr kumimoji="1" lang="ja-JP" altLang="en-US" sz="3600" b="1" dirty="0">
              <a:solidFill>
                <a:schemeClr val="tx1"/>
              </a:solidFill>
            </a:endParaRPr>
          </a:p>
        </p:txBody>
      </p:sp>
    </p:spTree>
    <p:extLst>
      <p:ext uri="{BB962C8B-B14F-4D97-AF65-F5344CB8AC3E}">
        <p14:creationId xmlns:p14="http://schemas.microsoft.com/office/powerpoint/2010/main" val="1278277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小学生向けのプログラミング教室を選ぶ4つのポイント | STUDY CODE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978808"/>
            <a:ext cx="3862430" cy="16134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協働イラスト／無料イラスト/フリー素材なら「イラストA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599" y="2220044"/>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小学生向けのプログラミング教室を選ぶ4つのポイント | STUDY CODE K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0580" y="892658"/>
            <a:ext cx="3862430" cy="161342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18712" y="4456927"/>
            <a:ext cx="3057248" cy="584775"/>
          </a:xfrm>
          <a:prstGeom prst="rect">
            <a:avLst/>
          </a:prstGeom>
        </p:spPr>
        <p:txBody>
          <a:bodyPr wrap="none">
            <a:spAutoFit/>
          </a:bodyPr>
          <a:lstStyle/>
          <a:p>
            <a:pPr algn="ctr"/>
            <a:r>
              <a:rPr kumimoji="1" lang="ja-JP" altLang="en-US" sz="3200" dirty="0"/>
              <a:t>個別最適な学び</a:t>
            </a:r>
            <a:endParaRPr kumimoji="1" lang="en-US" altLang="ja-JP" sz="3200" dirty="0"/>
          </a:p>
        </p:txBody>
      </p:sp>
      <p:sp>
        <p:nvSpPr>
          <p:cNvPr id="7" name="正方形/長方形 6"/>
          <p:cNvSpPr/>
          <p:nvPr/>
        </p:nvSpPr>
        <p:spPr>
          <a:xfrm>
            <a:off x="4191292" y="1498935"/>
            <a:ext cx="2646879" cy="584775"/>
          </a:xfrm>
          <a:prstGeom prst="rect">
            <a:avLst/>
          </a:prstGeom>
        </p:spPr>
        <p:txBody>
          <a:bodyPr wrap="none">
            <a:spAutoFit/>
          </a:bodyPr>
          <a:lstStyle/>
          <a:p>
            <a:pPr algn="ctr"/>
            <a:r>
              <a:rPr kumimoji="1" lang="ja-JP" altLang="en-US" sz="3200" dirty="0"/>
              <a:t>協働的な学び</a:t>
            </a:r>
            <a:endParaRPr kumimoji="1" lang="en-US" altLang="ja-JP" sz="3200" dirty="0"/>
          </a:p>
        </p:txBody>
      </p:sp>
      <p:sp>
        <p:nvSpPr>
          <p:cNvPr id="10" name="正方形/長方形 9"/>
          <p:cNvSpPr/>
          <p:nvPr/>
        </p:nvSpPr>
        <p:spPr>
          <a:xfrm>
            <a:off x="7683940" y="307883"/>
            <a:ext cx="3075709" cy="584775"/>
          </a:xfrm>
          <a:prstGeom prst="rect">
            <a:avLst/>
          </a:prstGeom>
        </p:spPr>
        <p:txBody>
          <a:bodyPr wrap="square">
            <a:spAutoFit/>
          </a:bodyPr>
          <a:lstStyle/>
          <a:p>
            <a:r>
              <a:rPr kumimoji="1" lang="ja-JP" altLang="en-US" sz="3200" dirty="0"/>
              <a:t>個別最適な学び</a:t>
            </a:r>
            <a:endParaRPr kumimoji="1" lang="en-US" altLang="ja-JP" sz="3200" dirty="0"/>
          </a:p>
        </p:txBody>
      </p:sp>
      <p:sp>
        <p:nvSpPr>
          <p:cNvPr id="11" name="右矢印 10"/>
          <p:cNvSpPr/>
          <p:nvPr/>
        </p:nvSpPr>
        <p:spPr>
          <a:xfrm rot="20267828">
            <a:off x="3075708" y="3845027"/>
            <a:ext cx="1268668" cy="11726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成果</a:t>
            </a:r>
            <a:endParaRPr kumimoji="1" lang="ja-JP" altLang="en-US" dirty="0"/>
          </a:p>
        </p:txBody>
      </p:sp>
      <p:sp>
        <p:nvSpPr>
          <p:cNvPr id="14" name="右矢印 13"/>
          <p:cNvSpPr/>
          <p:nvPr/>
        </p:nvSpPr>
        <p:spPr>
          <a:xfrm rot="20267828">
            <a:off x="6656246" y="2279943"/>
            <a:ext cx="1268668" cy="117261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成果</a:t>
            </a:r>
            <a:endParaRPr kumimoji="1" lang="ja-JP" altLang="en-US" dirty="0"/>
          </a:p>
        </p:txBody>
      </p:sp>
      <p:sp>
        <p:nvSpPr>
          <p:cNvPr id="12" name="テキスト ボックス 11"/>
          <p:cNvSpPr txBox="1"/>
          <p:nvPr/>
        </p:nvSpPr>
        <p:spPr>
          <a:xfrm>
            <a:off x="686470" y="683705"/>
            <a:ext cx="2489490" cy="1015663"/>
          </a:xfrm>
          <a:prstGeom prst="rect">
            <a:avLst/>
          </a:prstGeom>
          <a:noFill/>
        </p:spPr>
        <p:txBody>
          <a:bodyPr wrap="square" rtlCol="0">
            <a:spAutoFit/>
          </a:bodyPr>
          <a:lstStyle/>
          <a:p>
            <a:r>
              <a:rPr kumimoji="1" lang="ja-JP" altLang="en-US" sz="6000" dirty="0" smtClean="0"/>
              <a:t>（例）</a:t>
            </a:r>
            <a:endParaRPr kumimoji="1" lang="ja-JP" altLang="en-US" sz="6000" dirty="0"/>
          </a:p>
        </p:txBody>
      </p:sp>
      <p:sp>
        <p:nvSpPr>
          <p:cNvPr id="13" name="角丸四角形 12"/>
          <p:cNvSpPr/>
          <p:nvPr/>
        </p:nvSpPr>
        <p:spPr>
          <a:xfrm>
            <a:off x="7301372" y="4431336"/>
            <a:ext cx="3732926" cy="1945178"/>
          </a:xfrm>
          <a:prstGeom prst="round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dirty="0">
                <a:solidFill>
                  <a:schemeClr val="tx1"/>
                </a:solidFill>
              </a:rPr>
              <a:t>主体的・対話的で深い学び</a:t>
            </a:r>
            <a:endParaRPr kumimoji="1" lang="ja-JP" altLang="en-US" sz="3200" dirty="0"/>
          </a:p>
        </p:txBody>
      </p:sp>
    </p:spTree>
    <p:extLst>
      <p:ext uri="{BB962C8B-B14F-4D97-AF65-F5344CB8AC3E}">
        <p14:creationId xmlns:p14="http://schemas.microsoft.com/office/powerpoint/2010/main" val="3271215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61872" y="2410696"/>
            <a:ext cx="9760804" cy="1363287"/>
          </a:xfrm>
        </p:spPr>
        <p:txBody>
          <a:bodyPr>
            <a:normAutofit/>
          </a:bodyPr>
          <a:lstStyle/>
          <a:p>
            <a:r>
              <a:rPr lang="ja-JP" altLang="en-US" sz="3600" dirty="0"/>
              <a:t>児童生徒が</a:t>
            </a:r>
            <a:r>
              <a:rPr lang="ja-JP" altLang="en-US" sz="3600" dirty="0">
                <a:solidFill>
                  <a:srgbClr val="FF0000"/>
                </a:solidFill>
              </a:rPr>
              <a:t>自己調整</a:t>
            </a:r>
            <a:r>
              <a:rPr lang="ja-JP" altLang="en-US" sz="3600" dirty="0"/>
              <a:t>しながら学習を進めていくことができるよう指導する</a:t>
            </a:r>
            <a:r>
              <a:rPr lang="ja-JP" altLang="en-US" sz="3600" dirty="0" smtClean="0"/>
              <a:t>ことが重要</a:t>
            </a:r>
            <a:endParaRPr kumimoji="1" lang="ja-JP" altLang="en-US" sz="3600" dirty="0"/>
          </a:p>
        </p:txBody>
      </p:sp>
      <p:sp>
        <p:nvSpPr>
          <p:cNvPr id="5" name="タイトル 1"/>
          <p:cNvSpPr>
            <a:spLocks noGrp="1"/>
          </p:cNvSpPr>
          <p:nvPr>
            <p:ph type="title"/>
          </p:nvPr>
        </p:nvSpPr>
        <p:spPr>
          <a:xfrm>
            <a:off x="1261872" y="1130530"/>
            <a:ext cx="5055801" cy="698269"/>
          </a:xfr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p:spPr>
        <p:txBody>
          <a:bodyPr>
            <a:normAutofit/>
          </a:bodyPr>
          <a:lstStyle/>
          <a:p>
            <a:pPr algn="ctr"/>
            <a:r>
              <a:rPr lang="ja-JP" altLang="en-US" sz="4000" dirty="0"/>
              <a:t>「個別最適な学び</a:t>
            </a:r>
            <a:r>
              <a:rPr lang="ja-JP" altLang="en-US" sz="4000" dirty="0" smtClean="0"/>
              <a:t>」</a:t>
            </a:r>
            <a:endParaRPr kumimoji="1" lang="ja-JP" altLang="en-US" dirty="0"/>
          </a:p>
        </p:txBody>
      </p:sp>
      <p:sp>
        <p:nvSpPr>
          <p:cNvPr id="7" name="テキスト ボックス 6"/>
          <p:cNvSpPr txBox="1"/>
          <p:nvPr/>
        </p:nvSpPr>
        <p:spPr>
          <a:xfrm>
            <a:off x="-17449" y="5005293"/>
            <a:ext cx="11421687" cy="923330"/>
          </a:xfrm>
          <a:prstGeom prst="rect">
            <a:avLst/>
          </a:prstGeom>
          <a:noFill/>
        </p:spPr>
        <p:txBody>
          <a:bodyPr wrap="square" rtlCol="0">
            <a:spAutoFit/>
          </a:bodyPr>
          <a:lstStyle/>
          <a:p>
            <a:pPr algn="ctr"/>
            <a:r>
              <a:rPr lang="ja-JP" altLang="en-US" sz="5400" dirty="0">
                <a:solidFill>
                  <a:srgbClr val="FF0000"/>
                </a:solidFill>
                <a:effectLst>
                  <a:outerShdw blurRad="38100" dist="38100" dir="2700000" algn="tl">
                    <a:srgbClr val="000000">
                      <a:alpha val="43137"/>
                    </a:srgbClr>
                  </a:outerShdw>
                </a:effectLst>
              </a:rPr>
              <a:t>「指導の個別化</a:t>
            </a:r>
            <a:r>
              <a:rPr lang="ja-JP" altLang="en-US" sz="5400" dirty="0" smtClean="0">
                <a:solidFill>
                  <a:srgbClr val="FF0000"/>
                </a:solidFill>
                <a:effectLst>
                  <a:outerShdw blurRad="38100" dist="38100" dir="2700000" algn="tl">
                    <a:srgbClr val="000000">
                      <a:alpha val="43137"/>
                    </a:srgbClr>
                  </a:outerShdw>
                </a:effectLst>
              </a:rPr>
              <a:t>」「</a:t>
            </a:r>
            <a:r>
              <a:rPr lang="ja-JP" altLang="en-US" sz="5400" dirty="0">
                <a:solidFill>
                  <a:srgbClr val="FF0000"/>
                </a:solidFill>
                <a:effectLst>
                  <a:outerShdw blurRad="38100" dist="38100" dir="2700000" algn="tl">
                    <a:srgbClr val="000000">
                      <a:alpha val="43137"/>
                    </a:srgbClr>
                  </a:outerShdw>
                </a:effectLst>
              </a:rPr>
              <a:t>学習の個性化」</a:t>
            </a:r>
            <a:endParaRPr kumimoji="1" lang="ja-JP" altLang="en-US"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2725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TM03457515[[fn=ビュー]]</Template>
  <TotalTime>1280</TotalTime>
  <Words>672</Words>
  <Application>Microsoft Office PowerPoint</Application>
  <PresentationFormat>ワイド画面</PresentationFormat>
  <Paragraphs>130</Paragraphs>
  <Slides>22</Slides>
  <Notes>22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22</vt:i4>
      </vt:variant>
    </vt:vector>
  </HeadingPairs>
  <TitlesOfParts>
    <vt:vector size="29" baseType="lpstr">
      <vt:lpstr>Century Schoolbook</vt:lpstr>
      <vt:lpstr>ＭＳ ゴシック</vt:lpstr>
      <vt:lpstr>ＭＳ 明朝</vt:lpstr>
      <vt:lpstr>游ゴシック</vt:lpstr>
      <vt:lpstr>Arial</vt:lpstr>
      <vt:lpstr>Wingdings 2</vt:lpstr>
      <vt:lpstr>View</vt:lpstr>
      <vt:lpstr>兵庫県の 　教育の情報化について</vt:lpstr>
      <vt:lpstr>PowerPoint プレゼンテーション</vt:lpstr>
      <vt:lpstr>令和６年度重点実施事項</vt:lpstr>
      <vt:lpstr>1人1台端末活用の「日常化」の促進</vt:lpstr>
      <vt:lpstr>教科の特性</vt:lpstr>
      <vt:lpstr>ICTを活用した学習場面</vt:lpstr>
      <vt:lpstr>ICTを活用した学習活動の充実</vt:lpstr>
      <vt:lpstr>PowerPoint プレゼンテーション</vt:lpstr>
      <vt:lpstr>「個別最適な学び」</vt:lpstr>
      <vt:lpstr>「指導の個別化」</vt:lpstr>
      <vt:lpstr>「学習の個性化」</vt:lpstr>
      <vt:lpstr>「協働的な学び」</vt:lpstr>
      <vt:lpstr>PowerPoint プレゼンテーション</vt:lpstr>
      <vt:lpstr>PowerPoint プレゼンテーション</vt:lpstr>
      <vt:lpstr>ICTの活用に関する研修の充実</vt:lpstr>
      <vt:lpstr>PowerPoint プレゼンテーション</vt:lpstr>
      <vt:lpstr>丹波地区の実態 （R5年度学校における教育の情報化実態調査より）</vt:lpstr>
      <vt:lpstr>教員のＩＣＴ活用指導力等の実態</vt:lpstr>
      <vt:lpstr>PowerPoint プレゼンテーション</vt:lpstr>
      <vt:lpstr>PowerPoint プレゼンテーション</vt:lpstr>
      <vt:lpstr>PowerPoint プレゼンテーション</vt:lpstr>
      <vt:lpstr>各校での  「教育の情報化の推進」  　　　　  をお願いします。</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塩田　元太</dc:creator>
  <cp:lastModifiedBy>塩田　元太</cp:lastModifiedBy>
  <cp:revision>109</cp:revision>
  <cp:lastPrinted>2024-07-19T00:08:42Z</cp:lastPrinted>
  <dcterms:created xsi:type="dcterms:W3CDTF">2024-05-21T01:20:07Z</dcterms:created>
  <dcterms:modified xsi:type="dcterms:W3CDTF">2024-08-19T04:25:48Z</dcterms:modified>
</cp:coreProperties>
</file>