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handoutMasterIdLst>
    <p:handoutMasterId r:id="rId23"/>
  </p:handoutMasterIdLst>
  <p:sldIdLst>
    <p:sldId id="276" r:id="rId2"/>
    <p:sldId id="292" r:id="rId3"/>
    <p:sldId id="285" r:id="rId4"/>
    <p:sldId id="284" r:id="rId5"/>
    <p:sldId id="301" r:id="rId6"/>
    <p:sldId id="288" r:id="rId7"/>
    <p:sldId id="289" r:id="rId8"/>
    <p:sldId id="290" r:id="rId9"/>
    <p:sldId id="297" r:id="rId10"/>
    <p:sldId id="299" r:id="rId11"/>
    <p:sldId id="295" r:id="rId12"/>
    <p:sldId id="298" r:id="rId13"/>
    <p:sldId id="302" r:id="rId14"/>
    <p:sldId id="258" r:id="rId15"/>
    <p:sldId id="264" r:id="rId16"/>
    <p:sldId id="274" r:id="rId17"/>
    <p:sldId id="294" r:id="rId18"/>
    <p:sldId id="300" r:id="rId19"/>
    <p:sldId id="305" r:id="rId20"/>
    <p:sldId id="273"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AD29B07-1820-4E5E-A968-8209B895DFCE}">
          <p14:sldIdLst>
            <p14:sldId id="276"/>
            <p14:sldId id="292"/>
            <p14:sldId id="285"/>
            <p14:sldId id="284"/>
            <p14:sldId id="301"/>
            <p14:sldId id="288"/>
            <p14:sldId id="289"/>
            <p14:sldId id="290"/>
            <p14:sldId id="297"/>
            <p14:sldId id="299"/>
            <p14:sldId id="295"/>
            <p14:sldId id="298"/>
            <p14:sldId id="302"/>
            <p14:sldId id="258"/>
            <p14:sldId id="264"/>
            <p14:sldId id="274"/>
            <p14:sldId id="294"/>
            <p14:sldId id="300"/>
            <p14:sldId id="305"/>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a:srgbClr val="B13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0" autoAdjust="0"/>
    <p:restoredTop sz="81159" autoAdjust="0"/>
  </p:normalViewPr>
  <p:slideViewPr>
    <p:cSldViewPr>
      <p:cViewPr>
        <p:scale>
          <a:sx n="75" d="100"/>
          <a:sy n="75" d="100"/>
        </p:scale>
        <p:origin x="-84" y="828"/>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JUST_Calc____(xlsx)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2058007741158"/>
          <c:y val="3.3352511757088664E-2"/>
          <c:w val="0.87669331054269395"/>
          <c:h val="0.73950287687298755"/>
        </c:manualLayout>
      </c:layout>
      <c:barChart>
        <c:barDir val="col"/>
        <c:grouping val="clustered"/>
        <c:varyColors val="0"/>
        <c:ser>
          <c:idx val="0"/>
          <c:order val="0"/>
          <c:tx>
            <c:strRef>
              <c:f>Sheet1!$C$3</c:f>
              <c:strCache>
                <c:ptCount val="1"/>
                <c:pt idx="0">
                  <c:v>H24</c:v>
                </c:pt>
              </c:strCache>
            </c:strRef>
          </c:tx>
          <c:spPr>
            <a:ln>
              <a:solidFill>
                <a:srgbClr val="0066FF"/>
              </a:solidFill>
            </a:ln>
          </c:spPr>
          <c:invertIfNegative val="0"/>
          <c:dLbls>
            <c:showLegendKey val="0"/>
            <c:showVal val="1"/>
            <c:showCatName val="0"/>
            <c:showSerName val="0"/>
            <c:showPercent val="0"/>
            <c:showBubbleSize val="0"/>
            <c:showLeaderLines val="0"/>
          </c:dLbls>
          <c:cat>
            <c:strRef>
              <c:f>Sheet1!$B$4:$B$9</c:f>
              <c:strCache>
                <c:ptCount val="6"/>
                <c:pt idx="0">
                  <c:v>小男子</c:v>
                </c:pt>
                <c:pt idx="1">
                  <c:v>小女子</c:v>
                </c:pt>
                <c:pt idx="2">
                  <c:v>中男子</c:v>
                </c:pt>
                <c:pt idx="3">
                  <c:v>中女子</c:v>
                </c:pt>
                <c:pt idx="4">
                  <c:v>高男子</c:v>
                </c:pt>
                <c:pt idx="5">
                  <c:v>高女子</c:v>
                </c:pt>
              </c:strCache>
            </c:strRef>
          </c:cat>
          <c:val>
            <c:numRef>
              <c:f>Sheet1!$C$4:$C$9</c:f>
              <c:numCache>
                <c:formatCode>0.0%</c:formatCode>
                <c:ptCount val="6"/>
                <c:pt idx="0">
                  <c:v>0</c:v>
                </c:pt>
                <c:pt idx="1">
                  <c:v>8.9999999999999993E-3</c:v>
                </c:pt>
                <c:pt idx="2">
                  <c:v>9.2999999999999999E-2</c:v>
                </c:pt>
                <c:pt idx="3">
                  <c:v>0.13300000000000001</c:v>
                </c:pt>
                <c:pt idx="4">
                  <c:v>0.28699999999999998</c:v>
                </c:pt>
                <c:pt idx="5">
                  <c:v>0.43</c:v>
                </c:pt>
              </c:numCache>
            </c:numRef>
          </c:val>
        </c:ser>
        <c:ser>
          <c:idx val="1"/>
          <c:order val="1"/>
          <c:tx>
            <c:strRef>
              <c:f>Sheet1!$D$3</c:f>
              <c:strCache>
                <c:ptCount val="1"/>
                <c:pt idx="0">
                  <c:v>H25</c:v>
                </c:pt>
              </c:strCache>
            </c:strRef>
          </c:tx>
          <c:spPr>
            <a:solidFill>
              <a:srgbClr val="FF9933"/>
            </a:solidFill>
            <a:ln>
              <a:solidFill>
                <a:schemeClr val="accent1"/>
              </a:solidFill>
            </a:ln>
          </c:spPr>
          <c:invertIfNegative val="0"/>
          <c:dLbls>
            <c:showLegendKey val="0"/>
            <c:showVal val="1"/>
            <c:showCatName val="0"/>
            <c:showSerName val="0"/>
            <c:showPercent val="0"/>
            <c:showBubbleSize val="0"/>
            <c:showLeaderLines val="0"/>
          </c:dLbls>
          <c:cat>
            <c:strRef>
              <c:f>Sheet1!$B$4:$B$9</c:f>
              <c:strCache>
                <c:ptCount val="6"/>
                <c:pt idx="0">
                  <c:v>小男子</c:v>
                </c:pt>
                <c:pt idx="1">
                  <c:v>小女子</c:v>
                </c:pt>
                <c:pt idx="2">
                  <c:v>中男子</c:v>
                </c:pt>
                <c:pt idx="3">
                  <c:v>中女子</c:v>
                </c:pt>
                <c:pt idx="4">
                  <c:v>高男子</c:v>
                </c:pt>
                <c:pt idx="5">
                  <c:v>高女子</c:v>
                </c:pt>
              </c:strCache>
            </c:strRef>
          </c:cat>
          <c:val>
            <c:numRef>
              <c:f>Sheet1!$D$4:$D$9</c:f>
              <c:numCache>
                <c:formatCode>0.0%</c:formatCode>
                <c:ptCount val="6"/>
                <c:pt idx="0">
                  <c:v>0.01</c:v>
                </c:pt>
                <c:pt idx="1">
                  <c:v>0</c:v>
                </c:pt>
                <c:pt idx="2">
                  <c:v>0.25</c:v>
                </c:pt>
                <c:pt idx="3">
                  <c:v>0.22800000000000001</c:v>
                </c:pt>
                <c:pt idx="4">
                  <c:v>0.496</c:v>
                </c:pt>
                <c:pt idx="5">
                  <c:v>0.53300000000000003</c:v>
                </c:pt>
              </c:numCache>
            </c:numRef>
          </c:val>
        </c:ser>
        <c:dLbls>
          <c:showLegendKey val="0"/>
          <c:showVal val="0"/>
          <c:showCatName val="0"/>
          <c:showSerName val="0"/>
          <c:showPercent val="0"/>
          <c:showBubbleSize val="0"/>
        </c:dLbls>
        <c:gapWidth val="75"/>
        <c:overlap val="-25"/>
        <c:axId val="71705728"/>
        <c:axId val="71707264"/>
      </c:barChart>
      <c:catAx>
        <c:axId val="71705728"/>
        <c:scaling>
          <c:orientation val="minMax"/>
        </c:scaling>
        <c:delete val="0"/>
        <c:axPos val="b"/>
        <c:majorTickMark val="none"/>
        <c:minorTickMark val="none"/>
        <c:tickLblPos val="nextTo"/>
        <c:txPr>
          <a:bodyPr/>
          <a:lstStyle/>
          <a:p>
            <a:pPr>
              <a:defRPr sz="2000"/>
            </a:pPr>
            <a:endParaRPr lang="ja-JP"/>
          </a:p>
        </c:txPr>
        <c:crossAx val="71707264"/>
        <c:crosses val="autoZero"/>
        <c:auto val="1"/>
        <c:lblAlgn val="ctr"/>
        <c:lblOffset val="100"/>
        <c:noMultiLvlLbl val="0"/>
      </c:catAx>
      <c:valAx>
        <c:axId val="71707264"/>
        <c:scaling>
          <c:orientation val="minMax"/>
        </c:scaling>
        <c:delete val="0"/>
        <c:axPos val="l"/>
        <c:majorGridlines/>
        <c:numFmt formatCode="0.0%" sourceLinked="1"/>
        <c:majorTickMark val="none"/>
        <c:minorTickMark val="none"/>
        <c:tickLblPos val="nextTo"/>
        <c:spPr>
          <a:ln w="9525">
            <a:noFill/>
          </a:ln>
        </c:spPr>
        <c:crossAx val="71705728"/>
        <c:crosses val="autoZero"/>
        <c:crossBetween val="between"/>
      </c:valAx>
    </c:plotArea>
    <c:legend>
      <c:legendPos val="b"/>
      <c:layout/>
      <c:overlay val="0"/>
      <c:txPr>
        <a:bodyPr/>
        <a:lstStyle/>
        <a:p>
          <a:pPr>
            <a:defRPr sz="2400"/>
          </a:pPr>
          <a:endParaRPr lang="ja-JP"/>
        </a:p>
      </c:txPr>
    </c:legend>
    <c:plotVisOnly val="1"/>
    <c:dispBlanksAs val="gap"/>
    <c:showDLblsOverMax val="0"/>
  </c:chart>
  <c:txPr>
    <a:bodyPr/>
    <a:lstStyle/>
    <a:p>
      <a:pPr>
        <a:defRPr sz="1800" b="1">
          <a:latin typeface="ＭＳ Ｐゴシック" panose="020B0600070205080204" pitchFamily="50" charset="-128"/>
          <a:ea typeface="ＭＳ Ｐゴシック" panose="020B0600070205080204" pitchFamily="50" charset="-128"/>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554"/>
          </a:xfrm>
          <a:prstGeom prst="rect">
            <a:avLst/>
          </a:prstGeom>
        </p:spPr>
        <p:txBody>
          <a:bodyPr vert="horz" lIns="91440" tIns="45720" rIns="91440" bIns="45720"/>
          <a:lstStyle>
            <a:lvl1pPr algn="l">
              <a:defRPr sz="1200"/>
            </a:lvl1pPr>
          </a:lstStyle>
          <a:p>
            <a:pPr lvl="0">
              <a:defRPr lang="ja-JP" altLang="en-US"/>
            </a:pPr>
            <a:endParaRPr lang="ja-JP" altLang="en-US"/>
          </a:p>
        </p:txBody>
      </p:sp>
      <p:sp>
        <p:nvSpPr>
          <p:cNvPr id="3" name="日付プレースホルダー 2"/>
          <p:cNvSpPr>
            <a:spLocks noGrp="1"/>
          </p:cNvSpPr>
          <p:nvPr>
            <p:ph type="dt" sz="quarter" idx="1"/>
          </p:nvPr>
        </p:nvSpPr>
        <p:spPr>
          <a:xfrm>
            <a:off x="3814763" y="1"/>
            <a:ext cx="2919412" cy="493554"/>
          </a:xfrm>
          <a:prstGeom prst="rect">
            <a:avLst/>
          </a:prstGeom>
        </p:spPr>
        <p:txBody>
          <a:bodyPr vert="horz" lIns="91440" tIns="45720" rIns="91440" bIns="45720"/>
          <a:lstStyle>
            <a:lvl1pPr algn="r">
              <a:defRPr sz="1200"/>
            </a:lvl1pPr>
          </a:lstStyle>
          <a:p>
            <a:pPr lvl="0">
              <a:defRPr lang="ja-JP" altLang="en-US"/>
            </a:pPr>
            <a:endParaRPr lang="ja-JP" altLang="en-US"/>
          </a:p>
        </p:txBody>
      </p:sp>
      <p:sp>
        <p:nvSpPr>
          <p:cNvPr id="4" name="フッター プレースホルダー 3"/>
          <p:cNvSpPr>
            <a:spLocks noGrp="1"/>
          </p:cNvSpPr>
          <p:nvPr>
            <p:ph type="ftr" sz="quarter" idx="2"/>
          </p:nvPr>
        </p:nvSpPr>
        <p:spPr>
          <a:xfrm>
            <a:off x="1" y="9371172"/>
            <a:ext cx="2919413" cy="493553"/>
          </a:xfrm>
          <a:prstGeom prst="rect">
            <a:avLst/>
          </a:prstGeom>
        </p:spPr>
        <p:txBody>
          <a:bodyPr vert="horz" lIns="91440" tIns="45720" rIns="91440" bIns="45720" anchor="b"/>
          <a:lstStyle>
            <a:lvl1pPr algn="l">
              <a:defRPr sz="1200"/>
            </a:lvl1pPr>
          </a:lstStyle>
          <a:p>
            <a:pPr lvl="0">
              <a:defRPr lang="ja-JP" altLang="en-US"/>
            </a:pPr>
            <a:endParaRPr lang="ja-JP" altLang="en-US"/>
          </a:p>
        </p:txBody>
      </p:sp>
      <p:sp>
        <p:nvSpPr>
          <p:cNvPr id="5" name="スライド番号プレースホルダー 4"/>
          <p:cNvSpPr>
            <a:spLocks noGrp="1"/>
          </p:cNvSpPr>
          <p:nvPr>
            <p:ph type="sldNum" sz="quarter" idx="3"/>
          </p:nvPr>
        </p:nvSpPr>
        <p:spPr>
          <a:xfrm>
            <a:off x="3814763" y="9371172"/>
            <a:ext cx="2919412" cy="493553"/>
          </a:xfrm>
          <a:prstGeom prst="rect">
            <a:avLst/>
          </a:prstGeom>
        </p:spPr>
        <p:txBody>
          <a:bodyPr vert="horz" lIns="91440" tIns="45720" rIns="91440" bIns="45720" anchor="b"/>
          <a:lstStyle>
            <a:lvl1pPr algn="r">
              <a:defRPr sz="1200"/>
            </a:lvl1pPr>
          </a:lstStyle>
          <a:p>
            <a:pPr lvl="0">
              <a:defRPr lang="ja-JP" altLang="en-US"/>
            </a:pPr>
            <a:fld id="{D67E48AA-0034-46A6-90C7-8003A0FCF269}" type="slidenum">
              <a:rPr lang="ja-JP" altLang="en-US"/>
              <a:pPr lvl="0">
                <a:defRPr lang="ja-JP" altLang="en-US"/>
              </a:pPr>
              <a:t>‹#›</a:t>
            </a:fld>
            <a:endParaRPr lang="ja-JP" altLang="en-US"/>
          </a:p>
        </p:txBody>
      </p:sp>
    </p:spTree>
    <p:extLst>
      <p:ext uri="{BB962C8B-B14F-4D97-AF65-F5344CB8AC3E}">
        <p14:creationId xmlns:p14="http://schemas.microsoft.com/office/powerpoint/2010/main" val="198127780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5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3554"/>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80"/>
            <a:ext cx="5389563" cy="444039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172"/>
            <a:ext cx="2919413" cy="49355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172"/>
            <a:ext cx="2919412" cy="493553"/>
          </a:xfrm>
          <a:prstGeom prst="rect">
            <a:avLst/>
          </a:prstGeom>
        </p:spPr>
        <p:txBody>
          <a:bodyPr vert="horz" lIns="91440" tIns="45720" rIns="91440" bIns="45720" rtlCol="0" anchor="b"/>
          <a:lstStyle>
            <a:lvl1pPr algn="r">
              <a:defRPr sz="1200"/>
            </a:lvl1pPr>
          </a:lstStyle>
          <a:p>
            <a:fld id="{EC108EF5-8356-4273-AEC6-81FF3EAE7E1F}" type="slidenum">
              <a:rPr kumimoji="1" lang="ja-JP" altLang="en-US" smtClean="0"/>
              <a:pPr/>
              <a:t>‹#›</a:t>
            </a:fld>
            <a:endParaRPr kumimoji="1" lang="ja-JP" altLang="en-US"/>
          </a:p>
        </p:txBody>
      </p:sp>
    </p:spTree>
    <p:extLst>
      <p:ext uri="{BB962C8B-B14F-4D97-AF65-F5344CB8AC3E}">
        <p14:creationId xmlns:p14="http://schemas.microsoft.com/office/powerpoint/2010/main" val="77904248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スマートフォンの普及により、ＬＩＮＥやツイッター、ｆａｃｅｂｏｏｋ等のＳＮＳ（ソーシャル・ネットワーキング・サービス）の利用が急速に増えています。例えばＬＩＮＥでは、サイト内でグループをつくり、メッセージや画像の交換、スタンプで意思表示するなど、手軽にコミュニケーションができます。その反面、過度の利用による生活習慣への影響やグループ内でのトラブル</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仲間はずれ、安易な投稿）など、様々な問題が起こっています。それでは、「ＳＮＳの利用について」を始めます。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このグラフは、校長協会生徒指導委員会が実施した</a:t>
            </a:r>
            <a:r>
              <a:rPr lang="ja-JP" altLang="ja-JP" sz="1200" b="1" dirty="0" smtClean="0">
                <a:latin typeface="ＭＳ Ｐゴシック" panose="020B0600070205080204" pitchFamily="50" charset="-128"/>
                <a:ea typeface="ＭＳ Ｐゴシック" panose="020B0600070205080204" pitchFamily="50" charset="-128"/>
              </a:rPr>
              <a:t>「高校生</a:t>
            </a:r>
            <a:r>
              <a:rPr lang="en-US" altLang="ja-JP" sz="1200" b="1" dirty="0" smtClean="0">
                <a:latin typeface="ＭＳ Ｐゴシック" panose="020B0600070205080204" pitchFamily="50" charset="-128"/>
                <a:ea typeface="ＭＳ Ｐゴシック" panose="020B0600070205080204" pitchFamily="50" charset="-128"/>
              </a:rPr>
              <a:t>(1</a:t>
            </a:r>
            <a:r>
              <a:rPr lang="ja-JP" altLang="en-US" sz="1200" b="1" dirty="0" smtClean="0">
                <a:latin typeface="ＭＳ Ｐゴシック" panose="020B0600070205080204" pitchFamily="50" charset="-128"/>
                <a:ea typeface="ＭＳ Ｐゴシック" panose="020B0600070205080204" pitchFamily="50" charset="-128"/>
              </a:rPr>
              <a:t>年）</a:t>
            </a:r>
            <a:r>
              <a:rPr lang="ja-JP" altLang="ja-JP" sz="1200" b="1" dirty="0" smtClean="0">
                <a:latin typeface="ＭＳ Ｐゴシック" panose="020B0600070205080204" pitchFamily="50" charset="-128"/>
                <a:ea typeface="ＭＳ Ｐゴシック" panose="020B0600070205080204" pitchFamily="50" charset="-128"/>
              </a:rPr>
              <a:t>の携帯電話・スマートフォンの利用に関するアンケート」</a:t>
            </a:r>
            <a:r>
              <a:rPr lang="ja-JP" altLang="en-US" sz="1200" b="0" dirty="0" smtClean="0">
                <a:latin typeface="ＭＳ Ｐゴシック" panose="020B0600070205080204" pitchFamily="50" charset="-128"/>
                <a:ea typeface="ＭＳ Ｐゴシック" panose="020B0600070205080204" pitchFamily="50" charset="-128"/>
              </a:rPr>
              <a:t>から、「</a:t>
            </a:r>
            <a:r>
              <a:rPr lang="en-US" altLang="ja-JP" sz="1200" b="0" dirty="0" smtClean="0">
                <a:latin typeface="ＭＳ Ｐゴシック" panose="020B0600070205080204" pitchFamily="50" charset="-128"/>
                <a:ea typeface="ＭＳ Ｐゴシック" panose="020B0600070205080204" pitchFamily="50" charset="-128"/>
              </a:rPr>
              <a:t>1</a:t>
            </a:r>
            <a:r>
              <a:rPr lang="ja-JP" altLang="en-US" sz="1200" b="0" dirty="0" smtClean="0">
                <a:latin typeface="ＭＳ Ｐゴシック" panose="020B0600070205080204" pitchFamily="50" charset="-128"/>
                <a:ea typeface="ＭＳ Ｐゴシック" panose="020B0600070205080204" pitchFamily="50" charset="-128"/>
              </a:rPr>
              <a:t>日の使用時間について」を抜粋したものです。３時間以上使用している生徒が、全日制で約３割、定時制で約６割となっています。</a:t>
            </a:r>
            <a:endParaRPr lang="en-US" altLang="ja-JP" sz="1200" b="0" dirty="0" smtClean="0">
              <a:latin typeface="ＭＳ Ｐゴシック" panose="020B0600070205080204" pitchFamily="50" charset="-128"/>
              <a:ea typeface="ＭＳ Ｐゴシック" panose="020B0600070205080204" pitchFamily="50" charset="-128"/>
            </a:endParaRPr>
          </a:p>
          <a:p>
            <a:r>
              <a:rPr kumimoji="1" lang="ja-JP" altLang="en-US" sz="1200" kern="1200" dirty="0" smtClean="0">
                <a:solidFill>
                  <a:schemeClr val="tx1"/>
                </a:solidFill>
                <a:latin typeface="+mn-lt"/>
                <a:ea typeface="+mn-ea"/>
                <a:cs typeface="+mn-cs"/>
              </a:rPr>
              <a:t>使用する時間が多ければ、勉強時間が少なくなる、集中力が持続しないなどの影響で、学力低下につながります。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スマートフォン等は、生活上の便利なツールとして適切に使うことが大切です。</a:t>
            </a:r>
          </a:p>
          <a:p>
            <a:r>
              <a:rPr kumimoji="1" lang="ja-JP" altLang="en-US" sz="1200" kern="1200" dirty="0" smtClean="0">
                <a:solidFill>
                  <a:schemeClr val="tx1"/>
                </a:solidFill>
                <a:latin typeface="+mn-lt"/>
                <a:ea typeface="+mn-ea"/>
                <a:cs typeface="+mn-cs"/>
              </a:rPr>
              <a:t>生徒は、どれくらいの時間利用しているでしょうか？近くに携帯やスマートフォンがないと落ち着かないという生徒はいないですか？</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568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スマートフォンの使用時間について、</a:t>
            </a:r>
            <a:r>
              <a:rPr kumimoji="1" lang="en-US" altLang="ja-JP" dirty="0" smtClean="0"/>
              <a:t>1</a:t>
            </a:r>
            <a:r>
              <a:rPr kumimoji="1" lang="ja-JP" altLang="en-US" dirty="0" smtClean="0"/>
              <a:t>日の使用時間によって、年間にどれくらい使用することになるのかをまとめました。</a:t>
            </a:r>
            <a:endParaRPr kumimoji="1" lang="en-US" altLang="ja-JP" dirty="0" smtClean="0"/>
          </a:p>
          <a:p>
            <a:r>
              <a:rPr kumimoji="1" lang="ja-JP" altLang="en-US" dirty="0" smtClean="0"/>
              <a:t>参考に年間の高校の授業時間と比較してみると、</a:t>
            </a:r>
            <a:r>
              <a:rPr kumimoji="1" lang="en-US" altLang="ja-JP" dirty="0" smtClean="0"/>
              <a:t>1</a:t>
            </a:r>
            <a:r>
              <a:rPr kumimoji="1" lang="ja-JP" altLang="en-US" dirty="0" smtClean="0"/>
              <a:t>日</a:t>
            </a:r>
            <a:r>
              <a:rPr kumimoji="1" lang="en-US" altLang="ja-JP" dirty="0" smtClean="0"/>
              <a:t>3</a:t>
            </a:r>
            <a:r>
              <a:rPr kumimoji="1" lang="ja-JP" altLang="en-US" dirty="0" smtClean="0"/>
              <a:t>時間の利用で、授業時間を大幅に超えることが分ります。</a:t>
            </a:r>
            <a:endParaRPr kumimoji="1" lang="en-US" altLang="ja-JP" dirty="0" smtClean="0"/>
          </a:p>
          <a:p>
            <a:r>
              <a:rPr kumimoji="1" lang="ja-JP" altLang="en-US" dirty="0" smtClean="0"/>
              <a:t>スマートフォンの使い過ぎにより、スライドにあるような様々な問題が起こることが想定されます。</a:t>
            </a:r>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61971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（スライドの内容を読む） </a:t>
            </a:r>
          </a:p>
          <a:p>
            <a:r>
              <a:rPr kumimoji="1" lang="ja-JP" altLang="en-US" sz="1200" b="0" i="0" u="none" strike="noStrike" kern="1200" baseline="0" dirty="0" smtClean="0">
                <a:solidFill>
                  <a:schemeClr val="tx1"/>
                </a:solidFill>
                <a:latin typeface="+mn-lt"/>
                <a:ea typeface="+mn-ea"/>
                <a:cs typeface="+mn-cs"/>
              </a:rPr>
              <a:t>この事例のようなことは、特定の子どもだけに起こることではなく、スマートフォン等によるコミュニケーションで仲間づくりをしている子どもたちなら、誰にでも起こる危険性があると想定されます。 </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ja-JP" altLang="en-US" sz="1200" b="0" i="0" u="none" strike="noStrike" kern="1200" baseline="0" dirty="0" smtClean="0">
              <a:solidFill>
                <a:schemeClr val="tx1"/>
              </a:solidFill>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82433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先生方へ</a:t>
            </a:r>
            <a:r>
              <a:rPr kumimoji="1" lang="en-US" altLang="ja-JP"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このスライドから、生徒への教材になります。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３問作成しています。各校の実情や喫緊の課題等に合わせて、教材を追加・作成してください。</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グループでの話し合いにより、生徒それぞれの考えや大切にしていることを共有することで、自らのルールづくりにつながることが期待されます。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生徒への質問</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それでは、ＳＮＳの利用に関しての質問をします。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（スライドを読む）</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スマートフォン等の使用について</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それでは、みんなで考えてみましょう。</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lang="en-US" altLang="ja-JP" sz="1200" dirty="0" smtClean="0">
                <a:solidFill>
                  <a:schemeClr val="tx1"/>
                </a:solidFill>
                <a:latin typeface="+mn-ea"/>
                <a:ea typeface="+mn-ea"/>
              </a:rPr>
              <a:t>【</a:t>
            </a:r>
            <a:r>
              <a:rPr lang="ja-JP" altLang="en-US" sz="1200" dirty="0" smtClean="0">
                <a:solidFill>
                  <a:schemeClr val="tx1"/>
                </a:solidFill>
                <a:latin typeface="+mn-ea"/>
                <a:ea typeface="+mn-ea"/>
              </a:rPr>
              <a:t>回答例</a:t>
            </a:r>
            <a:r>
              <a:rPr lang="en-US" altLang="ja-JP" sz="1200" dirty="0" smtClean="0">
                <a:solidFill>
                  <a:schemeClr val="tx1"/>
                </a:solidFill>
                <a:latin typeface="+mn-ea"/>
                <a:ea typeface="+mn-ea"/>
              </a:rPr>
              <a:t>】</a:t>
            </a:r>
          </a:p>
          <a:p>
            <a:r>
              <a:rPr lang="ja-JP" altLang="en-US" sz="1200" dirty="0" smtClean="0">
                <a:solidFill>
                  <a:schemeClr val="tx1"/>
                </a:solidFill>
                <a:latin typeface="+mn-ea"/>
                <a:ea typeface="+mn-ea"/>
              </a:rPr>
              <a:t>・使用する時間を決める。</a:t>
            </a:r>
            <a:endParaRPr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・勉強の時は、近くにスマートフォンを置かない。　　等</a:t>
            </a:r>
          </a:p>
          <a:p>
            <a:endParaRPr kumimoji="1" lang="en-US" altLang="ja-JP" sz="1200" kern="1200" dirty="0" smtClean="0">
              <a:solidFill>
                <a:schemeClr val="tx1"/>
              </a:solidFill>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44652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生徒への質問</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それでは、次の質問です。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（スライドを読む）</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友達からのメッセージについて</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それでは、みんなで考えてみましょう。</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lang="en-US" altLang="ja-JP" sz="1200" dirty="0" smtClean="0">
                <a:solidFill>
                  <a:schemeClr val="tx1"/>
                </a:solidFill>
                <a:latin typeface="+mn-ea"/>
                <a:ea typeface="+mn-ea"/>
              </a:rPr>
              <a:t>【</a:t>
            </a:r>
            <a:r>
              <a:rPr lang="ja-JP" altLang="en-US" sz="1200" dirty="0" smtClean="0">
                <a:solidFill>
                  <a:schemeClr val="tx1"/>
                </a:solidFill>
                <a:latin typeface="+mn-ea"/>
                <a:ea typeface="+mn-ea"/>
              </a:rPr>
              <a:t>回答例</a:t>
            </a:r>
            <a:r>
              <a:rPr lang="en-US" altLang="ja-JP" sz="12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ea"/>
                <a:ea typeface="+mn-ea"/>
              </a:rPr>
              <a:t>・返</a:t>
            </a:r>
            <a:r>
              <a:rPr kumimoji="1" lang="ja-JP" altLang="en-US" sz="1200" dirty="0" smtClean="0">
                <a:solidFill>
                  <a:schemeClr val="tx1"/>
                </a:solidFill>
                <a:latin typeface="+mn-ea"/>
                <a:ea typeface="+mn-ea"/>
              </a:rPr>
              <a:t>信する時間を決める</a:t>
            </a:r>
            <a:r>
              <a:rPr lang="ja-JP" altLang="en-US" sz="1200" dirty="0" smtClean="0">
                <a:solidFill>
                  <a:schemeClr val="tx1"/>
                </a:solidFill>
                <a:latin typeface="+mn-ea"/>
                <a:ea typeface="+mn-ea"/>
              </a:rPr>
              <a:t>。</a:t>
            </a:r>
            <a:endParaRPr lang="en-US" altLang="ja-JP" sz="1200" dirty="0" smtClean="0">
              <a:solidFill>
                <a:schemeClr val="tx1"/>
              </a:solidFill>
              <a:latin typeface="+mn-ea"/>
              <a:ea typeface="+mn-ea"/>
            </a:endParaRPr>
          </a:p>
          <a:p>
            <a:r>
              <a:rPr lang="ja-JP" altLang="en-US" sz="1200" dirty="0" smtClean="0">
                <a:solidFill>
                  <a:schemeClr val="tx1"/>
                </a:solidFill>
                <a:latin typeface="+mn-ea"/>
                <a:ea typeface="+mn-ea"/>
              </a:rPr>
              <a:t>・返信できるときは返信する。</a:t>
            </a:r>
            <a:endParaRPr lang="en-US" altLang="ja-JP" sz="1200" dirty="0" smtClean="0">
              <a:solidFill>
                <a:schemeClr val="tx1"/>
              </a:solidFill>
              <a:latin typeface="+mn-ea"/>
              <a:ea typeface="+mn-ea"/>
            </a:endParaRPr>
          </a:p>
          <a:p>
            <a:r>
              <a:rPr lang="ja-JP" altLang="en-US" sz="1200" dirty="0" smtClean="0">
                <a:solidFill>
                  <a:schemeClr val="tx1"/>
                </a:solidFill>
                <a:latin typeface="+mn-ea"/>
                <a:ea typeface="+mn-ea"/>
              </a:rPr>
              <a:t>・</a:t>
            </a:r>
            <a:r>
              <a:rPr kumimoji="1" lang="ja-JP" altLang="en-US" sz="1200" dirty="0" smtClean="0">
                <a:solidFill>
                  <a:schemeClr val="tx1"/>
                </a:solidFill>
                <a:latin typeface="+mn-ea"/>
                <a:ea typeface="+mn-ea"/>
              </a:rPr>
              <a:t>電源を切る。　　等</a:t>
            </a: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74083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生徒への質問</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それでは、次の質問です。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（スライドを読む）</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アプリ内の有料サービス（課金）について</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みんなで考えてみましょう。</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回答例</a:t>
            </a:r>
            <a:r>
              <a:rPr kumimoji="1" lang="en-US" altLang="ja-JP"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・親と相談して上限を決める。　</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・アプリ内課金をできないように設定する。</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・金銭感覚がつくよう手伝いなどをさせて、お金の価値に</a:t>
            </a:r>
            <a:r>
              <a:rPr kumimoji="1" lang="ja-JP" altLang="en-US" sz="1200" kern="1200" smtClean="0">
                <a:solidFill>
                  <a:schemeClr val="tx1"/>
                </a:solidFill>
                <a:latin typeface="+mn-lt"/>
                <a:ea typeface="+mn-ea"/>
                <a:cs typeface="+mn-cs"/>
              </a:rPr>
              <a:t>ついて学ぶ。</a:t>
            </a:r>
            <a:r>
              <a:rPr kumimoji="1" lang="ja-JP" altLang="en-US" sz="1200" kern="1200" dirty="0" smtClean="0">
                <a:solidFill>
                  <a:schemeClr val="tx1"/>
                </a:solidFill>
                <a:latin typeface="+mn-lt"/>
                <a:ea typeface="+mn-ea"/>
                <a:cs typeface="+mn-cs"/>
              </a:rPr>
              <a:t>　　等</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機種によっては、課金の体系が異なります。</a:t>
            </a:r>
            <a:endParaRPr kumimoji="1" lang="en-US" altLang="ja-JP" sz="1200" kern="1200" dirty="0" smtClean="0">
              <a:solidFill>
                <a:schemeClr val="tx1"/>
              </a:solidFill>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70951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mj-ea"/>
                <a:ea typeface="+mj-ea"/>
              </a:rPr>
              <a:t>【</a:t>
            </a:r>
            <a:r>
              <a:rPr lang="ja-JP" altLang="en-US" sz="1200" dirty="0" smtClean="0">
                <a:latin typeface="+mj-ea"/>
                <a:ea typeface="+mj-ea"/>
              </a:rPr>
              <a:t>生徒へのまとめ</a:t>
            </a:r>
            <a:r>
              <a:rPr lang="en-US" altLang="ja-JP" sz="1200" dirty="0" smtClean="0">
                <a:latin typeface="+mj-ea"/>
                <a:ea typeface="+mj-ea"/>
              </a:rPr>
              <a:t>】</a:t>
            </a:r>
          </a:p>
          <a:p>
            <a:r>
              <a:rPr lang="ja-JP" altLang="en-US" sz="1200" dirty="0" smtClean="0">
                <a:latin typeface="+mj-ea"/>
                <a:ea typeface="+mj-ea"/>
              </a:rPr>
              <a:t>スマートフォン等を使っていると、他にも迷う場面があります。</a:t>
            </a:r>
            <a:endParaRPr lang="en-US" altLang="ja-JP" sz="1200" dirty="0" smtClean="0">
              <a:latin typeface="+mj-ea"/>
              <a:ea typeface="+mj-ea"/>
            </a:endParaRPr>
          </a:p>
          <a:p>
            <a:r>
              <a:rPr lang="ja-JP" altLang="en-US" sz="1200" dirty="0" smtClean="0">
                <a:latin typeface="+mj-ea"/>
                <a:ea typeface="+mj-ea"/>
              </a:rPr>
              <a:t>どう行動すれば良いか迷った時は、</a:t>
            </a:r>
            <a:endParaRPr lang="en-US" altLang="ja-JP" sz="1200" dirty="0" smtClean="0">
              <a:latin typeface="+mj-ea"/>
              <a:ea typeface="+mj-ea"/>
            </a:endParaRPr>
          </a:p>
          <a:p>
            <a:r>
              <a:rPr lang="ja-JP" altLang="en-US" sz="1200" dirty="0" smtClean="0">
                <a:latin typeface="+mj-ea"/>
                <a:ea typeface="+mj-ea"/>
              </a:rPr>
              <a:t>・一人で悩まずに身近な信用できる大人に相談したり、先生に相談したりしましょう。</a:t>
            </a:r>
            <a:endParaRPr lang="en-US" altLang="ja-JP" sz="1200" dirty="0" smtClean="0">
              <a:latin typeface="+mj-ea"/>
              <a:ea typeface="+mj-ea"/>
            </a:endParaRPr>
          </a:p>
          <a:p>
            <a:r>
              <a:rPr lang="ja-JP" altLang="en-US" sz="1200" dirty="0" smtClean="0">
                <a:latin typeface="+mj-ea"/>
                <a:ea typeface="+mj-ea"/>
              </a:rPr>
              <a:t>・友達や保護者と話し合って、ルールを決めて守りましょう。</a:t>
            </a:r>
            <a:endParaRPr lang="en-US" altLang="ja-JP" sz="1200" dirty="0" smtClean="0">
              <a:latin typeface="+mj-ea"/>
              <a:ea typeface="+mj-ea"/>
            </a:endParaRP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1188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先生方へ</a:t>
            </a:r>
            <a:r>
              <a:rPr kumimoji="1" lang="en-US" altLang="ja-JP" dirty="0" smtClean="0"/>
              <a:t>】</a:t>
            </a:r>
          </a:p>
          <a:p>
            <a:r>
              <a:rPr kumimoji="1" lang="ja-JP" altLang="en-US" dirty="0" smtClean="0"/>
              <a:t>家庭でのルールづくりのポイントについて、まとめました。生徒と一緒に話し合いながら、スマートフォン等でのインターネット利用にかかる危険について理解することが大切です。</a:t>
            </a:r>
            <a:endParaRPr kumimoji="1" lang="en-US" altLang="ja-JP" dirty="0" smtClean="0"/>
          </a:p>
          <a:p>
            <a:r>
              <a:rPr kumimoji="1" lang="ja-JP" altLang="en-US" dirty="0" smtClean="0"/>
              <a:t>参考に、ルールの例をあげています。大人からの一方的なルール設定ではなく、インターネット上の危険やトラブルに巻き込まれないために必要であることを伝えて一緒にルールを決めるとともに、そのルールが守られているか、定期的、継続的に確認をしていくことが大切で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86472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ネットモラル向上の「主体的な取組」が、県下各地で実施されています。兵庫県教育委員会のホームページで紹介しています。これらの取組を参考に、各校での主体的な取組（ルールづくり等）を進めてください。</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ＵＲＬ：</a:t>
            </a:r>
            <a:r>
              <a:rPr lang="en-US" altLang="ja-JP" sz="1200" dirty="0" smtClean="0"/>
              <a:t>http://www.hyogo-c.ed.jp/~board-bo/sumaho/sumaho.html</a:t>
            </a:r>
            <a:endParaRPr kumimoji="1" lang="ja-JP" altLang="en-US" sz="1200"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5505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主体的な取組の１つとして、「ノーメディアデー」を設定し、家族みんなでの挑戦があります。家族でスマートフォンなど対象の</a:t>
            </a:r>
            <a:r>
              <a:rPr kumimoji="1" lang="ja-JP" altLang="en-US" smtClean="0"/>
              <a:t>メディアや利用の時間</a:t>
            </a:r>
            <a:r>
              <a:rPr kumimoji="1" lang="ja-JP" altLang="en-US" dirty="0" smtClean="0"/>
              <a:t>等を設定してチャレンジし、</a:t>
            </a:r>
            <a:r>
              <a:rPr kumimoji="1" lang="ja-JP" altLang="ja-JP" sz="1200" kern="1200" dirty="0" smtClean="0">
                <a:solidFill>
                  <a:schemeClr val="tx1"/>
                </a:solidFill>
                <a:effectLst/>
                <a:latin typeface="+mn-lt"/>
                <a:ea typeface="+mn-ea"/>
                <a:cs typeface="+mn-cs"/>
              </a:rPr>
              <a:t>生活習慣を改善する機会となります。</a:t>
            </a:r>
            <a:r>
              <a:rPr kumimoji="1" lang="ja-JP" altLang="en-US" dirty="0" smtClean="0"/>
              <a:t>ぜひ、参考にしてください。</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13302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SNS</a:t>
            </a:r>
            <a:r>
              <a:rPr kumimoji="1" lang="ja-JP" altLang="en-US" dirty="0" smtClean="0"/>
              <a:t>の利用状況」は、内閣府の実態調査によると、平成</a:t>
            </a:r>
            <a:r>
              <a:rPr kumimoji="1" lang="en-US" altLang="ja-JP" dirty="0" smtClean="0"/>
              <a:t>25</a:t>
            </a:r>
            <a:r>
              <a:rPr kumimoji="1" lang="ja-JP" altLang="en-US" dirty="0" smtClean="0"/>
              <a:t>年度では、平成</a:t>
            </a:r>
            <a:r>
              <a:rPr kumimoji="1" lang="en-US" altLang="ja-JP" dirty="0" smtClean="0"/>
              <a:t>24</a:t>
            </a:r>
            <a:r>
              <a:rPr kumimoji="1" lang="ja-JP" altLang="en-US" dirty="0" smtClean="0"/>
              <a:t>年度と比較すると、中学生、高校生で利用率が大きく増加しています。これに伴い、ＳＮＳの利用による様々なトラブルが起こっています。</a:t>
            </a:r>
            <a:endParaRPr kumimoji="1" lang="en-US" altLang="ja-JP" dirty="0" smtClean="0"/>
          </a:p>
          <a:p>
            <a:r>
              <a:rPr kumimoji="1" lang="ja-JP" altLang="en-US" dirty="0" smtClean="0"/>
              <a:t>特にコミュニティサイト利用による被害が増加しており、そのトラブルについて紹介します。</a:t>
            </a:r>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47202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研修のまとめです。次の４つの項目について確認し、生徒への指導、家庭への啓発を進めてください。</a:t>
            </a:r>
            <a:endParaRPr lang="en-US" altLang="ja-JP" dirty="0" smtClean="0"/>
          </a:p>
          <a:p>
            <a:r>
              <a:rPr lang="ja-JP" altLang="en-US" dirty="0" smtClean="0"/>
              <a:t>これからも、スマートフォン等の情報機器の使い方を振り返り、よりよい生活が送れるように定期的、継続的に指導をしてください。</a:t>
            </a:r>
            <a:endParaRPr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コミュニティサイトは無料のものが多く、簡単にダウンロードできます。サイト内では、簡単な会話ができます。そこで、</a:t>
            </a:r>
            <a:r>
              <a:rPr kumimoji="1" lang="en-US" altLang="ja-JP" dirty="0" smtClean="0"/>
              <a:t>LINE</a:t>
            </a:r>
            <a:r>
              <a:rPr kumimoji="1" lang="ja-JP" altLang="en-US" dirty="0" smtClean="0"/>
              <a:t>の</a:t>
            </a:r>
            <a:r>
              <a:rPr kumimoji="1" lang="en-US" altLang="ja-JP" dirty="0" smtClean="0"/>
              <a:t>ID</a:t>
            </a:r>
            <a:r>
              <a:rPr kumimoji="1" lang="ja-JP" altLang="en-US" dirty="0" smtClean="0"/>
              <a:t>を教え合うことで、個別に会話ができるようになります。悩み事を聞いてくれたり、相談にのってくれたりするなど、優しくしてもらうことにより、相手に会ってみようという気持ちになり、実際に会うことで、犯罪に巻き込まれたケースが急増しています。</a:t>
            </a:r>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62316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（スライドの事例を読む。）</a:t>
            </a:r>
          </a:p>
          <a:p>
            <a:r>
              <a:rPr kumimoji="1" lang="ja-JP" altLang="en-US" sz="1200" kern="1200" dirty="0" smtClean="0">
                <a:solidFill>
                  <a:schemeClr val="tx1"/>
                </a:solidFill>
                <a:effectLst/>
                <a:latin typeface="+mn-lt"/>
                <a:ea typeface="+mn-ea"/>
                <a:cs typeface="+mn-cs"/>
              </a:rPr>
              <a:t>ネット上での</a:t>
            </a:r>
            <a:r>
              <a:rPr kumimoji="1" lang="ja-JP" altLang="ja-JP" sz="1200" kern="1200" dirty="0" smtClean="0">
                <a:solidFill>
                  <a:schemeClr val="tx1"/>
                </a:solidFill>
                <a:effectLst/>
                <a:latin typeface="+mn-lt"/>
                <a:ea typeface="+mn-ea"/>
                <a:cs typeface="+mn-cs"/>
              </a:rPr>
              <a:t>メッセージのやりとりだけでは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相手がどのような人物かわか</a:t>
            </a:r>
            <a:r>
              <a:rPr kumimoji="1" lang="ja-JP" altLang="en-US" sz="1200" kern="1200" dirty="0" smtClean="0">
                <a:solidFill>
                  <a:schemeClr val="tx1"/>
                </a:solidFill>
                <a:effectLst/>
                <a:latin typeface="+mn-lt"/>
                <a:ea typeface="+mn-ea"/>
                <a:cs typeface="+mn-cs"/>
              </a:rPr>
              <a:t>りません</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全く別の人物がなりすますことができ、ネット上で知り合った人と</a:t>
            </a:r>
            <a:r>
              <a:rPr kumimoji="1" lang="ja-JP" altLang="ja-JP" sz="1200" kern="1200" dirty="0" smtClean="0">
                <a:solidFill>
                  <a:schemeClr val="tx1"/>
                </a:solidFill>
                <a:effectLst/>
                <a:latin typeface="+mn-lt"/>
                <a:ea typeface="+mn-ea"/>
                <a:cs typeface="+mn-cs"/>
              </a:rPr>
              <a:t>実際に会うことは、犯罪に巻き込まれ</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被害</a:t>
            </a:r>
            <a:r>
              <a:rPr kumimoji="1" lang="ja-JP" altLang="en-US" sz="1200" kern="1200" dirty="0" smtClean="0">
                <a:solidFill>
                  <a:schemeClr val="tx1"/>
                </a:solidFill>
                <a:effectLst/>
                <a:latin typeface="+mn-lt"/>
                <a:ea typeface="+mn-ea"/>
                <a:cs typeface="+mn-cs"/>
              </a:rPr>
              <a:t>に遭う</a:t>
            </a:r>
            <a:r>
              <a:rPr kumimoji="1" lang="ja-JP" altLang="ja-JP" sz="1200" kern="1200" dirty="0" smtClean="0">
                <a:solidFill>
                  <a:schemeClr val="tx1"/>
                </a:solidFill>
                <a:effectLst/>
                <a:latin typeface="+mn-lt"/>
                <a:ea typeface="+mn-ea"/>
                <a:cs typeface="+mn-cs"/>
              </a:rPr>
              <a:t>など</a:t>
            </a:r>
            <a:r>
              <a:rPr kumimoji="1" lang="ja-JP" altLang="en-US" sz="1200" kern="1200" dirty="0" smtClean="0">
                <a:solidFill>
                  <a:schemeClr val="tx1"/>
                </a:solidFill>
                <a:effectLst/>
                <a:latin typeface="+mn-lt"/>
                <a:ea typeface="+mn-ea"/>
                <a:cs typeface="+mn-cs"/>
              </a:rPr>
              <a:t>、このように</a:t>
            </a:r>
            <a:r>
              <a:rPr kumimoji="1" lang="ja-JP" altLang="ja-JP" sz="1200" kern="1200" dirty="0" smtClean="0">
                <a:solidFill>
                  <a:schemeClr val="tx1"/>
                </a:solidFill>
                <a:effectLst/>
                <a:latin typeface="+mn-lt"/>
                <a:ea typeface="+mn-ea"/>
                <a:cs typeface="+mn-cs"/>
              </a:rPr>
              <a:t>危険で命に関わる事案</a:t>
            </a:r>
            <a:r>
              <a:rPr kumimoji="1" lang="ja-JP" altLang="en-US" sz="1200" kern="1200" dirty="0" smtClean="0">
                <a:solidFill>
                  <a:schemeClr val="tx1"/>
                </a:solidFill>
                <a:effectLst/>
                <a:latin typeface="+mn-lt"/>
                <a:ea typeface="+mn-ea"/>
                <a:cs typeface="+mn-cs"/>
              </a:rPr>
              <a:t>になる可能性があります</a:t>
            </a:r>
            <a:r>
              <a:rPr kumimoji="1" lang="ja-JP" altLang="ja-JP" sz="1200" kern="1200" dirty="0" smtClean="0">
                <a:solidFill>
                  <a:schemeClr val="tx1"/>
                </a:solidFill>
                <a:effectLst/>
                <a:latin typeface="+mn-lt"/>
                <a:ea typeface="+mn-ea"/>
                <a:cs typeface="+mn-cs"/>
              </a:rPr>
              <a:t>。</a:t>
            </a:r>
            <a:endParaRPr kumimoji="1" lang="en-US" altLang="ja-JP" dirty="0" smtClean="0"/>
          </a:p>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1379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（スライドを読む） </a:t>
            </a:r>
          </a:p>
          <a:p>
            <a:r>
              <a:rPr kumimoji="1" lang="ja-JP" altLang="en-US" sz="1200" b="0" i="0" u="none" strike="noStrike" kern="1200" baseline="0" dirty="0" smtClean="0">
                <a:solidFill>
                  <a:schemeClr val="tx1"/>
                </a:solidFill>
                <a:latin typeface="+mn-lt"/>
                <a:ea typeface="+mn-ea"/>
                <a:cs typeface="+mn-cs"/>
              </a:rPr>
              <a:t>平成</a:t>
            </a:r>
            <a:r>
              <a:rPr kumimoji="1" lang="en-US" altLang="ja-JP" sz="1200" b="0" i="0" u="none" strike="noStrike" kern="1200" baseline="0" dirty="0" smtClean="0">
                <a:solidFill>
                  <a:schemeClr val="tx1"/>
                </a:solidFill>
                <a:latin typeface="+mn-lt"/>
                <a:ea typeface="+mn-ea"/>
                <a:cs typeface="+mn-cs"/>
              </a:rPr>
              <a:t>25</a:t>
            </a:r>
            <a:r>
              <a:rPr kumimoji="1" lang="ja-JP" altLang="en-US" sz="1200" b="0" i="0" u="none" strike="noStrike" kern="1200" baseline="0" smtClean="0">
                <a:solidFill>
                  <a:schemeClr val="tx1"/>
                </a:solidFill>
                <a:latin typeface="+mn-lt"/>
                <a:ea typeface="+mn-ea"/>
                <a:cs typeface="+mn-cs"/>
              </a:rPr>
              <a:t>年度に</a:t>
            </a:r>
            <a:r>
              <a:rPr kumimoji="1" lang="ja-JP" altLang="en-US" sz="1200" b="0" i="0" u="none" strike="noStrike" kern="1200" baseline="0" dirty="0" smtClean="0">
                <a:solidFill>
                  <a:schemeClr val="tx1"/>
                </a:solidFill>
                <a:latin typeface="+mn-lt"/>
                <a:ea typeface="+mn-ea"/>
                <a:cs typeface="+mn-cs"/>
              </a:rPr>
              <a:t>事件として検挙された件数は全国で</a:t>
            </a:r>
            <a:r>
              <a:rPr kumimoji="1" lang="en-US" altLang="ja-JP" sz="1200" b="0" i="0" u="none" strike="noStrike" kern="1200" baseline="0" dirty="0" smtClean="0">
                <a:solidFill>
                  <a:schemeClr val="tx1"/>
                </a:solidFill>
                <a:latin typeface="+mn-lt"/>
                <a:ea typeface="+mn-ea"/>
                <a:cs typeface="+mn-cs"/>
              </a:rPr>
              <a:t>1,804</a:t>
            </a:r>
            <a:r>
              <a:rPr kumimoji="1" lang="ja-JP" altLang="en-US" sz="1200" b="0" i="0" u="none" strike="noStrike" kern="1200" baseline="0" dirty="0" smtClean="0">
                <a:solidFill>
                  <a:schemeClr val="tx1"/>
                </a:solidFill>
                <a:latin typeface="+mn-lt"/>
                <a:ea typeface="+mn-ea"/>
                <a:cs typeface="+mn-cs"/>
              </a:rPr>
              <a:t>件となっていますが、これは氷山の一角にすぎません。 </a:t>
            </a:r>
          </a:p>
          <a:p>
            <a:r>
              <a:rPr kumimoji="1" lang="ja-JP" altLang="en-US" sz="1200" b="0" i="0" u="none" strike="noStrike" kern="1200" baseline="0" dirty="0" smtClean="0">
                <a:solidFill>
                  <a:schemeClr val="tx1"/>
                </a:solidFill>
                <a:latin typeface="+mn-lt"/>
                <a:ea typeface="+mn-ea"/>
                <a:cs typeface="+mn-cs"/>
              </a:rPr>
              <a:t>技術的な対策がなされても、次々に新しい方法が考え出されるため、使用者の規範意識を高めることが重要です。 そして、コミュニティサイト等ネット上の相手は誰か分らないので、絶対に会わないことが大切です。</a:t>
            </a:r>
          </a:p>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1379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ＬＩＮＥの設定については、ＩＤ検索を「ＯＦＦ」にします。１８歳未満のユーザーには、ＩＤ検索機能停止措置がされていますが、安全に使用するためには、必ずＩＤ検索設定を「ＯＦＦ」にしておくことが大切です。 	</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14492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次に、「友だち追加設定」の「友だち自動追加」と「友だちへの追加を許可」をＯＦＦにしておくことです。 	</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90760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知らない人からのメッセージは、絶対に返信しない。メッセージ内容が変な相手についてはブロックして、メッセージが届かないようにしましょう。</a:t>
            </a:r>
            <a:endParaRPr kumimoji="1" lang="en-US" altLang="ja-JP" dirty="0" smtClean="0"/>
          </a:p>
          <a:p>
            <a:r>
              <a:rPr kumimoji="1" lang="ja-JP" altLang="en-US" dirty="0" smtClean="0"/>
              <a:t>また、ネット上で知り合った相手はどんな人物かメッセージのやりとりだけではわかりません。画像があったとしても、別人の画像で、いわゆる「なりすまし」をしていることも考えられます。犯罪に巻き込まれたり、被害にあったりする可能性があるので、絶対に「会わない」ように指導してください。困ったらすぐに身近な大人や先生に相談するように指導してください。</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31842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次に、ネット依存の傾向です。 </a:t>
            </a:r>
          </a:p>
          <a:p>
            <a:r>
              <a:rPr kumimoji="1" lang="ja-JP" altLang="en-US" sz="1200" b="0" i="0" u="none" strike="noStrike" kern="1200" baseline="0" dirty="0" smtClean="0">
                <a:solidFill>
                  <a:schemeClr val="tx1"/>
                </a:solidFill>
                <a:latin typeface="+mn-lt"/>
                <a:ea typeface="+mn-ea"/>
                <a:cs typeface="+mn-cs"/>
              </a:rPr>
              <a:t>ネットゲームやツイッター、動画共有サイトなどが面白くて、使用を続けてしまう場合があります。</a:t>
            </a:r>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LINE</a:t>
            </a:r>
            <a:r>
              <a:rPr kumimoji="1" lang="ja-JP" altLang="en-US" sz="1200" b="0" i="0" u="none" strike="noStrike" kern="1200" baseline="0" dirty="0" smtClean="0">
                <a:solidFill>
                  <a:schemeClr val="tx1"/>
                </a:solidFill>
                <a:latin typeface="+mn-lt"/>
                <a:ea typeface="+mn-ea"/>
                <a:cs typeface="+mn-cs"/>
              </a:rPr>
              <a:t>については、自分の意志だけでやめられない場合もあります。「すぐに返信しないと、グループから外されてしまうかもしれない」という不安から、気づいたら食事の時もスマホを手離せない状況になると想定されます。</a:t>
            </a:r>
            <a:endParaRPr kumimoji="1" lang="en-US" altLang="ja-JP" sz="1200" b="0" i="0" u="none" strike="noStrike" kern="1200" baseline="0" dirty="0" smtClean="0">
              <a:solidFill>
                <a:schemeClr val="tx1"/>
              </a:solidFill>
              <a:latin typeface="+mn-lt"/>
              <a:ea typeface="+mn-ea"/>
              <a:cs typeface="+mn-cs"/>
            </a:endParaRP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24707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BF4A27E-F916-47B0-858F-D657D23D1736}" type="slidenum">
              <a:rPr lang="ja-JP" altLang="en-US"/>
              <a:pPr>
                <a:defRPr/>
              </a:pPr>
              <a:t>‹#›</a:t>
            </a:fld>
            <a:endParaRPr lang="en-US" altLang="ja-JP"/>
          </a:p>
        </p:txBody>
      </p:sp>
    </p:spTree>
    <p:extLst>
      <p:ext uri="{BB962C8B-B14F-4D97-AF65-F5344CB8AC3E}">
        <p14:creationId xmlns:p14="http://schemas.microsoft.com/office/powerpoint/2010/main" val="279615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DBDD60-18FD-48A5-951E-4F37FE5E2695}"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1DBDD60-18FD-48A5-951E-4F37FE5E2695}"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ftr="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chor="ctr" anchorCtr="0">
            <a:normAutofit/>
          </a:bodyPr>
          <a:lstStyle/>
          <a:p>
            <a:r>
              <a:rPr lang="ja-JP" altLang="en-US" sz="5400" b="1" dirty="0" smtClean="0">
                <a:latin typeface="ＭＳ Ｐゴシック" pitchFamily="50" charset="-128"/>
                <a:ea typeface="ＭＳ Ｐゴシック" pitchFamily="50" charset="-128"/>
              </a:rPr>
              <a:t>ＳＮＳの利用</a:t>
            </a:r>
            <a:r>
              <a:rPr kumimoji="1" lang="ja-JP" altLang="en-US" sz="5400" b="1" dirty="0" smtClean="0">
                <a:latin typeface="ＭＳ Ｐゴシック" pitchFamily="50" charset="-128"/>
                <a:ea typeface="ＭＳ Ｐゴシック" pitchFamily="50" charset="-128"/>
              </a:rPr>
              <a:t>について</a:t>
            </a:r>
            <a:endParaRPr kumimoji="1" lang="ja-JP" altLang="en-US" sz="5400" b="1" dirty="0">
              <a:latin typeface="ＭＳ Ｐゴシック" pitchFamily="50" charset="-128"/>
              <a:ea typeface="ＭＳ Ｐゴシック" pitchFamily="50" charset="-128"/>
            </a:endParaRPr>
          </a:p>
        </p:txBody>
      </p:sp>
      <p:sp>
        <p:nvSpPr>
          <p:cNvPr id="3" name="Text Box 4"/>
          <p:cNvSpPr txBox="1">
            <a:spLocks noChangeArrowheads="1"/>
          </p:cNvSpPr>
          <p:nvPr/>
        </p:nvSpPr>
        <p:spPr bwMode="auto">
          <a:xfrm>
            <a:off x="264220" y="5919563"/>
            <a:ext cx="4646613"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dirty="0">
                <a:latin typeface="Times New Roman" pitchFamily="18" charset="0"/>
              </a:rPr>
              <a:t>　</a:t>
            </a:r>
            <a:r>
              <a:rPr lang="ja-JP" altLang="en-US" sz="1600" b="1" dirty="0">
                <a:latin typeface="Times New Roman" pitchFamily="18" charset="0"/>
              </a:rPr>
              <a:t>この資料は、</a:t>
            </a:r>
            <a:r>
              <a:rPr lang="ja-JP" altLang="en-US" sz="1600" b="1" dirty="0"/>
              <a:t>スマートフォン</a:t>
            </a:r>
            <a:r>
              <a:rPr lang="ja-JP" altLang="en-US" sz="1600" b="1" dirty="0" smtClean="0">
                <a:latin typeface="ＭＳ Ｐゴシック" charset="-128"/>
              </a:rPr>
              <a:t>等でのＳＮＳの利用に</a:t>
            </a:r>
            <a:r>
              <a:rPr lang="ja-JP" altLang="en-US" sz="1600" b="1" dirty="0">
                <a:latin typeface="ＭＳ Ｐゴシック" charset="-128"/>
              </a:rPr>
              <a:t>係る</a:t>
            </a:r>
            <a:r>
              <a:rPr lang="ja-JP" altLang="en-US" sz="1600" b="1" dirty="0" smtClean="0">
                <a:latin typeface="ＭＳ Ｐゴシック" charset="-128"/>
              </a:rPr>
              <a:t>ネットトラブルの防止</a:t>
            </a:r>
            <a:r>
              <a:rPr lang="ja-JP" altLang="en-US" sz="1600" b="1" dirty="0">
                <a:latin typeface="ＭＳ Ｐゴシック" charset="-128"/>
              </a:rPr>
              <a:t>について、理解を深めるための教員研修用及び生徒向け教材資料です。</a:t>
            </a:r>
            <a:endParaRPr lang="en-US" altLang="ja-JP" sz="1600" b="1" dirty="0"/>
          </a:p>
        </p:txBody>
      </p:sp>
      <p:sp>
        <p:nvSpPr>
          <p:cNvPr id="4" name="Text Box 5"/>
          <p:cNvSpPr txBox="1">
            <a:spLocks noChangeArrowheads="1"/>
          </p:cNvSpPr>
          <p:nvPr/>
        </p:nvSpPr>
        <p:spPr bwMode="auto">
          <a:xfrm>
            <a:off x="6816948" y="6160486"/>
            <a:ext cx="2044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b="1" dirty="0">
                <a:latin typeface="Times New Roman" pitchFamily="18" charset="0"/>
              </a:rPr>
              <a:t>兵庫県教育委員会</a:t>
            </a:r>
          </a:p>
          <a:p>
            <a:pPr eaLnBrk="1" hangingPunct="1">
              <a:spcBef>
                <a:spcPct val="0"/>
              </a:spcBef>
              <a:buFontTx/>
              <a:buNone/>
            </a:pPr>
            <a:r>
              <a:rPr lang="ja-JP" altLang="en-US" sz="1800" b="1" dirty="0">
                <a:latin typeface="Times New Roman" pitchFamily="18" charset="0"/>
              </a:rPr>
              <a:t>　　　　教育企画課</a:t>
            </a:r>
            <a:endParaRPr lang="en-US" altLang="ja-JP" sz="1800" b="1"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sz="4000" b="1" dirty="0" smtClean="0">
                <a:solidFill>
                  <a:schemeClr val="bg1"/>
                </a:solidFill>
                <a:latin typeface="ＭＳ Ｐゴシック" panose="020B0600070205080204" pitchFamily="50" charset="-128"/>
                <a:ea typeface="ＭＳ Ｐゴシック" panose="020B0600070205080204" pitchFamily="50" charset="-128"/>
              </a:rPr>
              <a:t>県立高等学校生徒の１日の使用時間</a:t>
            </a:r>
            <a:endParaRPr kumimoji="1"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pic>
        <p:nvPicPr>
          <p:cNvPr id="5" name="コンテンツ プレースホルダー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71092"/>
            <a:ext cx="6696744" cy="4032448"/>
          </a:xfrm>
          <a:prstGeom prst="rect">
            <a:avLst/>
          </a:prstGeom>
          <a:noFill/>
          <a:ln>
            <a:noFill/>
          </a:ln>
        </p:spPr>
      </p:pic>
      <p:sp>
        <p:nvSpPr>
          <p:cNvPr id="6" name="正方形/長方形 5"/>
          <p:cNvSpPr/>
          <p:nvPr/>
        </p:nvSpPr>
        <p:spPr>
          <a:xfrm>
            <a:off x="2123728" y="5805264"/>
            <a:ext cx="6912768" cy="830997"/>
          </a:xfrm>
          <a:prstGeom prst="rect">
            <a:avLst/>
          </a:prstGeom>
        </p:spPr>
        <p:txBody>
          <a:bodyPr wrap="square">
            <a:spAutoFit/>
          </a:bodyPr>
          <a:lstStyle/>
          <a:p>
            <a:r>
              <a:rPr lang="en-US" altLang="ja-JP" sz="1600" b="1" dirty="0" smtClean="0">
                <a:latin typeface="ＭＳ Ｐゴシック" panose="020B0600070205080204" pitchFamily="50" charset="-128"/>
                <a:ea typeface="ＭＳ Ｐゴシック" panose="020B0600070205080204" pitchFamily="50" charset="-128"/>
              </a:rPr>
              <a:t>【</a:t>
            </a:r>
            <a:r>
              <a:rPr lang="ja-JP" altLang="en-US" sz="1600" b="1" dirty="0" smtClean="0">
                <a:latin typeface="ＭＳ Ｐゴシック" panose="020B0600070205080204" pitchFamily="50" charset="-128"/>
                <a:ea typeface="ＭＳ Ｐゴシック" panose="020B0600070205080204" pitchFamily="50" charset="-128"/>
              </a:rPr>
              <a:t>出典</a:t>
            </a:r>
            <a:r>
              <a:rPr lang="en-US" altLang="ja-JP" sz="1600" b="1" dirty="0" smtClean="0">
                <a:latin typeface="ＭＳ Ｐゴシック" panose="020B0600070205080204" pitchFamily="50" charset="-128"/>
                <a:ea typeface="ＭＳ Ｐゴシック" panose="020B0600070205080204" pitchFamily="50" charset="-128"/>
              </a:rPr>
              <a:t>】</a:t>
            </a:r>
            <a:r>
              <a:rPr lang="ja-JP" altLang="ja-JP" sz="1600" b="1" dirty="0" smtClean="0">
                <a:latin typeface="ＭＳ Ｐゴシック" panose="020B0600070205080204" pitchFamily="50" charset="-128"/>
                <a:ea typeface="ＭＳ Ｐゴシック" panose="020B0600070205080204" pitchFamily="50" charset="-128"/>
              </a:rPr>
              <a:t>「高校生</a:t>
            </a:r>
            <a:r>
              <a:rPr lang="ja-JP" altLang="en-US" sz="1600" b="1" dirty="0" smtClean="0">
                <a:latin typeface="ＭＳ Ｐゴシック" panose="020B0600070205080204" pitchFamily="50" charset="-128"/>
                <a:ea typeface="ＭＳ Ｐゴシック" panose="020B0600070205080204" pitchFamily="50" charset="-128"/>
              </a:rPr>
              <a:t>（１年）</a:t>
            </a:r>
            <a:r>
              <a:rPr lang="ja-JP" altLang="ja-JP" sz="1600" b="1" dirty="0" smtClean="0">
                <a:latin typeface="ＭＳ Ｐゴシック" panose="020B0600070205080204" pitchFamily="50" charset="-128"/>
                <a:ea typeface="ＭＳ Ｐゴシック" panose="020B0600070205080204" pitchFamily="50" charset="-128"/>
              </a:rPr>
              <a:t>の</a:t>
            </a:r>
            <a:r>
              <a:rPr lang="ja-JP" altLang="ja-JP" sz="1600" b="1" dirty="0">
                <a:latin typeface="ＭＳ Ｐゴシック" panose="020B0600070205080204" pitchFamily="50" charset="-128"/>
                <a:ea typeface="ＭＳ Ｐゴシック" panose="020B0600070205080204" pitchFamily="50" charset="-128"/>
              </a:rPr>
              <a:t>携帯電話・スマートフォンの利用に関するアンケート</a:t>
            </a:r>
            <a:r>
              <a:rPr lang="ja-JP" altLang="ja-JP" sz="1600" b="1" dirty="0" smtClean="0">
                <a:latin typeface="ＭＳ Ｐゴシック" panose="020B0600070205080204" pitchFamily="50" charset="-128"/>
                <a:ea typeface="ＭＳ Ｐゴシック" panose="020B0600070205080204" pitchFamily="50" charset="-128"/>
              </a:rPr>
              <a:t>」</a:t>
            </a:r>
            <a:endParaRPr lang="en-US" altLang="ja-JP" sz="1600" b="1" dirty="0" smtClean="0">
              <a:latin typeface="ＭＳ Ｐゴシック" panose="020B0600070205080204" pitchFamily="50" charset="-128"/>
              <a:ea typeface="ＭＳ Ｐゴシック" panose="020B0600070205080204" pitchFamily="50" charset="-128"/>
            </a:endParaRPr>
          </a:p>
          <a:p>
            <a:r>
              <a:rPr lang="en-US" altLang="ja-JP" sz="1600" b="1" dirty="0" smtClean="0">
                <a:latin typeface="ＭＳ Ｐゴシック" panose="020B0600070205080204" pitchFamily="50" charset="-128"/>
                <a:ea typeface="ＭＳ Ｐゴシック" panose="020B0600070205080204" pitchFamily="50" charset="-128"/>
              </a:rPr>
              <a:t>                                              H26.10.24 </a:t>
            </a:r>
            <a:r>
              <a:rPr lang="ja-JP" altLang="ja-JP" sz="1600" b="1" dirty="0" smtClean="0">
                <a:latin typeface="ＭＳ Ｐゴシック" panose="020B0600070205080204" pitchFamily="50" charset="-128"/>
                <a:ea typeface="ＭＳ Ｐゴシック" panose="020B0600070205080204" pitchFamily="50" charset="-128"/>
              </a:rPr>
              <a:t>校長</a:t>
            </a:r>
            <a:r>
              <a:rPr lang="ja-JP" altLang="ja-JP" sz="1600" b="1" dirty="0">
                <a:latin typeface="ＭＳ Ｐゴシック" panose="020B0600070205080204" pitchFamily="50" charset="-128"/>
                <a:ea typeface="ＭＳ Ｐゴシック" panose="020B0600070205080204" pitchFamily="50" charset="-128"/>
              </a:rPr>
              <a:t>協会生徒指導委員会</a:t>
            </a:r>
          </a:p>
          <a:p>
            <a:endParaRPr lang="ja-JP" altLang="en-US" sz="1600" dirty="0"/>
          </a:p>
        </p:txBody>
      </p:sp>
      <p:sp>
        <p:nvSpPr>
          <p:cNvPr id="7" name="正方形/長方形 6"/>
          <p:cNvSpPr/>
          <p:nvPr/>
        </p:nvSpPr>
        <p:spPr>
          <a:xfrm>
            <a:off x="1331640" y="1998712"/>
            <a:ext cx="648072" cy="307777"/>
          </a:xfrm>
          <a:prstGeom prst="rect">
            <a:avLst/>
          </a:prstGeom>
        </p:spPr>
        <p:txBody>
          <a:bodyPr wrap="square">
            <a:spAutoFit/>
          </a:bodyPr>
          <a:lstStyle/>
          <a:p>
            <a:r>
              <a:rPr lang="en-US" altLang="ja-JP" sz="1400" b="1" dirty="0" smtClean="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smtClean="0">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93607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5094" y="120738"/>
            <a:ext cx="1948301" cy="792089"/>
            <a:chOff x="218790" y="6328855"/>
            <a:chExt cx="1948301" cy="762000"/>
          </a:xfrm>
        </p:grpSpPr>
        <p:sp>
          <p:nvSpPr>
            <p:cNvPr id="3" name="正方形/長方形 2"/>
            <p:cNvSpPr/>
            <p:nvPr/>
          </p:nvSpPr>
          <p:spPr>
            <a:xfrm>
              <a:off x="218790" y="6402079"/>
              <a:ext cx="1295546" cy="615553"/>
            </a:xfrm>
            <a:prstGeom prst="rect">
              <a:avLst/>
            </a:prstGeom>
            <a:ln/>
          </p:spPr>
          <p:style>
            <a:lnRef idx="0">
              <a:schemeClr val="accent5"/>
            </a:lnRef>
            <a:fillRef idx="3">
              <a:schemeClr val="accent5"/>
            </a:fillRef>
            <a:effectRef idx="3">
              <a:schemeClr val="accent5"/>
            </a:effectRef>
            <a:fontRef idx="minor">
              <a:schemeClr val="lt1"/>
            </a:fontRef>
          </p:style>
          <p:txBody>
            <a:bodyPr wrap="none" lIns="91440" tIns="45720" rIns="91440" bIns="45720">
              <a:spAutoFit/>
            </a:bodyPr>
            <a:lstStyle/>
            <a:p>
              <a:pPr algn="ctr"/>
              <a:r>
                <a:rPr lang="ja-JP"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知っておこう！</a:t>
              </a:r>
              <a:endParaRPr lang="en-US" altLang="ja-JP"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a:p>
              <a:pPr algn="ctr"/>
              <a:r>
                <a:rPr lang="ja-JP"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モラル</a:t>
              </a: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豆</a:t>
              </a:r>
              <a:r>
                <a:rPr lang="ja-JP"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知識</a:t>
              </a:r>
              <a:endParaRPr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p:txBody>
        </p:sp>
        <p:pic>
          <p:nvPicPr>
            <p:cNvPr id="4" name="図 3" descr="https://web.pref.hyogo.lg.jp/kk03/images/1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5000" l="0" r="96471"/>
                      </a14:imgEffect>
                    </a14:imgLayer>
                  </a14:imgProps>
                </a:ext>
                <a:ext uri="{28A0092B-C50C-407E-A947-70E740481C1C}">
                  <a14:useLocalDpi xmlns:a14="http://schemas.microsoft.com/office/drawing/2010/main" val="0"/>
                </a:ext>
              </a:extLst>
            </a:blip>
            <a:srcRect/>
            <a:stretch>
              <a:fillRect/>
            </a:stretch>
          </p:blipFill>
          <p:spPr bwMode="auto">
            <a:xfrm>
              <a:off x="1357466" y="6328855"/>
              <a:ext cx="809625" cy="762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正方形/長方形 4"/>
          <p:cNvSpPr/>
          <p:nvPr/>
        </p:nvSpPr>
        <p:spPr>
          <a:xfrm>
            <a:off x="539552" y="1052736"/>
            <a:ext cx="8171284" cy="5805264"/>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smtClean="0">
                <a:latin typeface="ＭＳ Ｐゴシック" panose="020B0600070205080204" pitchFamily="50" charset="-128"/>
                <a:ea typeface="ＭＳ Ｐゴシック" panose="020B0600070205080204" pitchFamily="50" charset="-128"/>
              </a:rPr>
              <a:t>使いすぎに注意</a:t>
            </a:r>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smtClean="0">
                <a:latin typeface="ＭＳ Ｐゴシック" panose="020B0600070205080204" pitchFamily="50" charset="-128"/>
                <a:ea typeface="ＭＳ Ｐゴシック" panose="020B0600070205080204" pitchFamily="50" charset="-128"/>
              </a:rPr>
              <a:t>　　スマートフォンは、ＳＮＳなどのコミュニケーションとともに、</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smtClean="0">
                <a:latin typeface="ＭＳ Ｐゴシック" panose="020B0600070205080204" pitchFamily="50" charset="-128"/>
                <a:ea typeface="ＭＳ Ｐゴシック" panose="020B0600070205080204" pitchFamily="50" charset="-128"/>
              </a:rPr>
              <a:t>　インターネット接続でゲームや動画を見たりでき、使いすぎ</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による生活習慣の乱れが問題になっています。</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　スマートフォンを片時も手放せず、学習時間が削られたり、</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勉強に集中できない人も少なくありません。</a:t>
            </a:r>
            <a:endParaRPr lang="en-US" altLang="ja-JP" sz="2400" b="1" dirty="0" smtClean="0">
              <a:latin typeface="ＭＳ Ｐゴシック" panose="020B0600070205080204" pitchFamily="50" charset="-128"/>
              <a:ea typeface="ＭＳ Ｐゴシック" panose="020B0600070205080204" pitchFamily="50" charset="-128"/>
            </a:endParaRPr>
          </a:p>
          <a:p>
            <a:r>
              <a:rPr lang="en-US" altLang="ja-JP" sz="2400" b="1" dirty="0">
                <a:latin typeface="ＭＳ Ｐゴシック" panose="020B0600070205080204" pitchFamily="50" charset="-128"/>
                <a:ea typeface="ＭＳ Ｐゴシック" panose="020B0600070205080204" pitchFamily="50" charset="-128"/>
              </a:rPr>
              <a:t> </a:t>
            </a:r>
            <a:r>
              <a:rPr lang="en-US" altLang="ja-JP" sz="2400" b="1" dirty="0" smtClean="0">
                <a:latin typeface="ＭＳ Ｐゴシック" panose="020B0600070205080204" pitchFamily="50" charset="-128"/>
                <a:ea typeface="ＭＳ Ｐゴシック" panose="020B0600070205080204" pitchFamily="50" charset="-128"/>
              </a:rPr>
              <a:t>   【</a:t>
            </a:r>
            <a:r>
              <a:rPr kumimoji="1" lang="ja-JP" altLang="en-US" sz="2400" b="1" dirty="0" smtClean="0">
                <a:latin typeface="ＭＳ Ｐゴシック" panose="020B0600070205080204" pitchFamily="50" charset="-128"/>
                <a:ea typeface="ＭＳ Ｐゴシック" panose="020B0600070205080204" pitchFamily="50" charset="-128"/>
              </a:rPr>
              <a:t>スマートフォン</a:t>
            </a:r>
            <a:r>
              <a:rPr lang="ja-JP" altLang="en-US" sz="2400" b="1" dirty="0" smtClean="0">
                <a:latin typeface="ＭＳ Ｐゴシック" panose="020B0600070205080204" pitchFamily="50" charset="-128"/>
                <a:ea typeface="ＭＳ Ｐゴシック" panose="020B0600070205080204" pitchFamily="50" charset="-128"/>
              </a:rPr>
              <a:t>１日の使用時間</a:t>
            </a:r>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smtClean="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rPr>
              <a:t> </a:t>
            </a:r>
            <a:endParaRPr lang="en-US" altLang="ja-JP" sz="2400" b="1" dirty="0" smtClean="0">
              <a:latin typeface="ＭＳ Ｐゴシック" panose="020B0600070205080204" pitchFamily="50" charset="-128"/>
              <a:ea typeface="ＭＳ Ｐゴシック" panose="020B0600070205080204" pitchFamily="50" charset="-128"/>
            </a:endParaRPr>
          </a:p>
          <a:p>
            <a:r>
              <a:rPr kumimoji="1" lang="ja-JP" altLang="en-US" sz="2400" b="1" dirty="0" smtClean="0">
                <a:latin typeface="ＭＳ Ｐゴシック" panose="020B0600070205080204" pitchFamily="50" charset="-128"/>
                <a:ea typeface="ＭＳ Ｐゴシック" panose="020B0600070205080204" pitchFamily="50" charset="-128"/>
              </a:rPr>
              <a:t>     １日２時間</a:t>
            </a:r>
            <a:r>
              <a:rPr kumimoji="1" lang="en-US" altLang="ja-JP" sz="2400" b="1" dirty="0" smtClean="0">
                <a:latin typeface="ＭＳ Ｐゴシック" panose="020B0600070205080204" pitchFamily="50" charset="-128"/>
                <a:ea typeface="ＭＳ Ｐゴシック" panose="020B0600070205080204" pitchFamily="50" charset="-128"/>
              </a:rPr>
              <a:t>×365</a:t>
            </a:r>
            <a:r>
              <a:rPr kumimoji="1" lang="ja-JP" altLang="en-US" sz="2400" b="1" dirty="0" smtClean="0">
                <a:latin typeface="ＭＳ Ｐゴシック" panose="020B0600070205080204" pitchFamily="50" charset="-128"/>
                <a:ea typeface="ＭＳ Ｐゴシック" panose="020B0600070205080204" pitchFamily="50" charset="-128"/>
              </a:rPr>
              <a:t>日⇒  </a:t>
            </a:r>
            <a:r>
              <a:rPr kumimoji="1" lang="en-US" altLang="ja-JP" sz="2400" b="1" dirty="0" smtClean="0">
                <a:latin typeface="ＭＳ Ｐゴシック" panose="020B0600070205080204" pitchFamily="50" charset="-128"/>
                <a:ea typeface="ＭＳ Ｐゴシック" panose="020B0600070205080204" pitchFamily="50" charset="-128"/>
              </a:rPr>
              <a:t>730</a:t>
            </a:r>
            <a:r>
              <a:rPr kumimoji="1" lang="ja-JP" altLang="en-US" sz="2400" b="1" dirty="0" smtClean="0">
                <a:latin typeface="ＭＳ Ｐゴシック" panose="020B0600070205080204" pitchFamily="50" charset="-128"/>
                <a:ea typeface="ＭＳ Ｐゴシック" panose="020B0600070205080204" pitchFamily="50" charset="-128"/>
              </a:rPr>
              <a:t>時間 </a:t>
            </a:r>
            <a:endParaRPr kumimoji="1"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smtClean="0">
                <a:latin typeface="ＭＳ Ｐゴシック" panose="020B0600070205080204" pitchFamily="50" charset="-128"/>
                <a:ea typeface="ＭＳ Ｐゴシック" panose="020B0600070205080204" pitchFamily="50" charset="-128"/>
              </a:rPr>
              <a:t>     １日３時間</a:t>
            </a:r>
            <a:r>
              <a:rPr lang="en-US" altLang="ja-JP" sz="2400" b="1" dirty="0" smtClean="0">
                <a:latin typeface="ＭＳ Ｐゴシック" panose="020B0600070205080204" pitchFamily="50" charset="-128"/>
                <a:ea typeface="ＭＳ Ｐゴシック" panose="020B0600070205080204" pitchFamily="50" charset="-128"/>
              </a:rPr>
              <a:t>×365</a:t>
            </a:r>
            <a:r>
              <a:rPr lang="ja-JP" altLang="en-US" sz="2400" b="1" dirty="0" smtClean="0">
                <a:latin typeface="ＭＳ Ｐゴシック" panose="020B0600070205080204" pitchFamily="50" charset="-128"/>
                <a:ea typeface="ＭＳ Ｐゴシック" panose="020B0600070205080204" pitchFamily="50" charset="-128"/>
              </a:rPr>
              <a:t>日⇒</a:t>
            </a:r>
            <a:r>
              <a:rPr lang="en-US" altLang="ja-JP" sz="2400" b="1" dirty="0" smtClean="0">
                <a:latin typeface="ＭＳ Ｐゴシック" panose="020B0600070205080204" pitchFamily="50" charset="-128"/>
                <a:ea typeface="ＭＳ Ｐゴシック" panose="020B0600070205080204" pitchFamily="50" charset="-128"/>
              </a:rPr>
              <a:t>1,095</a:t>
            </a:r>
            <a:r>
              <a:rPr lang="ja-JP" altLang="en-US" sz="2400" b="1" dirty="0" smtClean="0">
                <a:latin typeface="ＭＳ Ｐゴシック" panose="020B0600070205080204" pitchFamily="50" charset="-128"/>
                <a:ea typeface="ＭＳ Ｐゴシック" panose="020B0600070205080204" pitchFamily="50" charset="-128"/>
              </a:rPr>
              <a:t>時間</a:t>
            </a:r>
            <a:endParaRPr lang="en-US" altLang="ja-JP" sz="2400" b="1" dirty="0" smtClean="0">
              <a:latin typeface="ＭＳ Ｐゴシック" panose="020B0600070205080204" pitchFamily="50" charset="-128"/>
              <a:ea typeface="ＭＳ Ｐゴシック" panose="020B0600070205080204" pitchFamily="50" charset="-128"/>
            </a:endParaRPr>
          </a:p>
          <a:p>
            <a:r>
              <a:rPr kumimoji="1" lang="ja-JP" altLang="en-US" sz="2400" b="1" dirty="0" smtClean="0">
                <a:latin typeface="ＭＳ Ｐゴシック" panose="020B0600070205080204" pitchFamily="50" charset="-128"/>
                <a:ea typeface="ＭＳ Ｐゴシック" panose="020B0600070205080204" pitchFamily="50" charset="-128"/>
              </a:rPr>
              <a:t>     １日４時間</a:t>
            </a:r>
            <a:r>
              <a:rPr kumimoji="1" lang="en-US" altLang="ja-JP" sz="2400" b="1" dirty="0" smtClean="0">
                <a:latin typeface="ＭＳ Ｐゴシック" panose="020B0600070205080204" pitchFamily="50" charset="-128"/>
                <a:ea typeface="ＭＳ Ｐゴシック" panose="020B0600070205080204" pitchFamily="50" charset="-128"/>
              </a:rPr>
              <a:t>×365</a:t>
            </a:r>
            <a:r>
              <a:rPr kumimoji="1" lang="ja-JP" altLang="en-US" sz="2400" b="1" dirty="0" smtClean="0">
                <a:latin typeface="ＭＳ Ｐゴシック" panose="020B0600070205080204" pitchFamily="50" charset="-128"/>
                <a:ea typeface="ＭＳ Ｐゴシック" panose="020B0600070205080204" pitchFamily="50" charset="-128"/>
              </a:rPr>
              <a:t>日⇒</a:t>
            </a:r>
            <a:r>
              <a:rPr kumimoji="1" lang="en-US" altLang="ja-JP" sz="2400" b="1" dirty="0" smtClean="0">
                <a:latin typeface="ＭＳ Ｐゴシック" panose="020B0600070205080204" pitchFamily="50" charset="-128"/>
                <a:ea typeface="ＭＳ Ｐゴシック" panose="020B0600070205080204" pitchFamily="50" charset="-128"/>
              </a:rPr>
              <a:t>1,460</a:t>
            </a:r>
            <a:r>
              <a:rPr kumimoji="1" lang="ja-JP" altLang="en-US" sz="2400" b="1" dirty="0" smtClean="0">
                <a:latin typeface="ＭＳ Ｐゴシック" panose="020B0600070205080204" pitchFamily="50" charset="-128"/>
                <a:ea typeface="ＭＳ Ｐゴシック" panose="020B0600070205080204" pitchFamily="50" charset="-128"/>
              </a:rPr>
              <a:t>時間</a:t>
            </a:r>
            <a:endParaRPr kumimoji="1"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    </a:t>
            </a:r>
            <a:r>
              <a:rPr lang="en-US" altLang="ja-JP" sz="2400" b="1" dirty="0" smtClean="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高校の授業時間</a:t>
            </a:r>
            <a:r>
              <a:rPr kumimoji="1" lang="en-US" altLang="ja-JP" sz="2400" b="1" dirty="0" smtClean="0">
                <a:latin typeface="ＭＳ Ｐゴシック" panose="020B0600070205080204" pitchFamily="50" charset="-128"/>
                <a:ea typeface="ＭＳ Ｐゴシック" panose="020B0600070205080204" pitchFamily="50" charset="-128"/>
              </a:rPr>
              <a:t>50</a:t>
            </a:r>
            <a:r>
              <a:rPr kumimoji="1" lang="ja-JP" altLang="en-US" sz="2400" b="1" dirty="0" smtClean="0">
                <a:latin typeface="ＭＳ Ｐゴシック" panose="020B0600070205080204" pitchFamily="50" charset="-128"/>
                <a:ea typeface="ＭＳ Ｐゴシック" panose="020B0600070205080204" pitchFamily="50" charset="-128"/>
              </a:rPr>
              <a:t>分</a:t>
            </a:r>
            <a:r>
              <a:rPr kumimoji="1" lang="en-US" altLang="ja-JP" sz="2400" b="1" dirty="0" smtClean="0">
                <a:latin typeface="ＭＳ Ｐゴシック" panose="020B0600070205080204" pitchFamily="50" charset="-128"/>
                <a:ea typeface="ＭＳ Ｐゴシック" panose="020B0600070205080204" pitchFamily="50" charset="-128"/>
              </a:rPr>
              <a:t>×30</a:t>
            </a:r>
            <a:r>
              <a:rPr kumimoji="1" lang="ja-JP" altLang="en-US" sz="2400" b="1" dirty="0" smtClean="0">
                <a:latin typeface="ＭＳ Ｐゴシック" panose="020B0600070205080204" pitchFamily="50" charset="-128"/>
                <a:ea typeface="ＭＳ Ｐゴシック" panose="020B0600070205080204" pitchFamily="50" charset="-128"/>
              </a:rPr>
              <a:t>コマ</a:t>
            </a:r>
            <a:r>
              <a:rPr kumimoji="1" lang="en-US" altLang="ja-JP" sz="2400" b="1" dirty="0" smtClean="0">
                <a:latin typeface="ＭＳ Ｐゴシック" panose="020B0600070205080204" pitchFamily="50" charset="-128"/>
                <a:ea typeface="ＭＳ Ｐゴシック" panose="020B0600070205080204" pitchFamily="50" charset="-128"/>
              </a:rPr>
              <a:t>×35</a:t>
            </a:r>
            <a:r>
              <a:rPr lang="ja-JP" altLang="en-US" sz="2400" b="1" dirty="0" smtClean="0">
                <a:latin typeface="ＭＳ Ｐゴシック" panose="020B0600070205080204" pitchFamily="50" charset="-128"/>
                <a:ea typeface="ＭＳ Ｐゴシック" panose="020B0600070205080204" pitchFamily="50" charset="-128"/>
              </a:rPr>
              <a:t>週＝</a:t>
            </a:r>
            <a:r>
              <a:rPr lang="en-US" altLang="ja-JP" sz="2400" b="1" dirty="0" smtClean="0">
                <a:latin typeface="ＭＳ Ｐゴシック" panose="020B0600070205080204" pitchFamily="50" charset="-128"/>
                <a:ea typeface="ＭＳ Ｐゴシック" panose="020B0600070205080204" pitchFamily="50" charset="-128"/>
              </a:rPr>
              <a:t>875</a:t>
            </a:r>
            <a:r>
              <a:rPr lang="ja-JP" altLang="en-US" sz="2400" b="1" dirty="0" smtClean="0">
                <a:latin typeface="ＭＳ Ｐゴシック" panose="020B0600070205080204" pitchFamily="50" charset="-128"/>
                <a:ea typeface="ＭＳ Ｐゴシック" panose="020B0600070205080204" pitchFamily="50" charset="-128"/>
              </a:rPr>
              <a:t>時間</a:t>
            </a:r>
            <a:endParaRPr kumimoji="1" lang="en-US" altLang="ja-JP" sz="2400" b="1" dirty="0" smtClean="0">
              <a:latin typeface="ＭＳ Ｐゴシック" panose="020B0600070205080204" pitchFamily="50" charset="-128"/>
              <a:ea typeface="ＭＳ Ｐゴシック" panose="020B0600070205080204" pitchFamily="50" charset="-128"/>
            </a:endParaRPr>
          </a:p>
          <a:p>
            <a:endParaRPr lang="en-US" altLang="ja-JP" sz="2400" dirty="0" smtClean="0">
              <a:latin typeface="AR P丸ゴシック体E" panose="020F0900000000000000" pitchFamily="50" charset="-128"/>
              <a:ea typeface="AR P丸ゴシック体E" panose="020F0900000000000000" pitchFamily="50" charset="-128"/>
            </a:endParaRPr>
          </a:p>
          <a:p>
            <a:r>
              <a:rPr lang="ja-JP" altLang="en-US" sz="2400" dirty="0" smtClean="0">
                <a:latin typeface="AR P丸ゴシック体E" panose="020F0900000000000000" pitchFamily="50" charset="-128"/>
                <a:ea typeface="AR P丸ゴシック体E" panose="020F0900000000000000" pitchFamily="50" charset="-128"/>
              </a:rPr>
              <a:t>使いすぎると</a:t>
            </a:r>
            <a:endParaRPr lang="en-US" altLang="ja-JP" sz="2400" dirty="0" smtClean="0">
              <a:latin typeface="AR P丸ゴシック体E" panose="020F0900000000000000" pitchFamily="50" charset="-128"/>
              <a:ea typeface="AR P丸ゴシック体E" panose="020F0900000000000000" pitchFamily="50" charset="-128"/>
            </a:endParaRPr>
          </a:p>
          <a:p>
            <a:r>
              <a:rPr lang="ja-JP" altLang="en-US" sz="2400" dirty="0" smtClean="0">
                <a:latin typeface="AR P丸ゴシック体E" panose="020F0900000000000000" pitchFamily="50" charset="-128"/>
                <a:ea typeface="AR P丸ゴシック体E" panose="020F0900000000000000" pitchFamily="50" charset="-128"/>
              </a:rPr>
              <a:t>　●学力低下　●寝不足　●睡眠障害　●眼精疲労等</a:t>
            </a:r>
            <a:endParaRPr lang="en-US" altLang="ja-JP" sz="2400" dirty="0" smtClean="0">
              <a:latin typeface="AR P丸ゴシック体E" panose="020F0900000000000000" pitchFamily="50" charset="-128"/>
              <a:ea typeface="AR P丸ゴシック体E" panose="020F0900000000000000" pitchFamily="50" charset="-128"/>
            </a:endParaRPr>
          </a:p>
          <a:p>
            <a:r>
              <a:rPr lang="ja-JP" altLang="en-US" sz="2400" dirty="0" smtClean="0">
                <a:latin typeface="AR P丸ゴシック体E" panose="020F0900000000000000" pitchFamily="50" charset="-128"/>
                <a:ea typeface="AR P丸ゴシック体E" panose="020F0900000000000000" pitchFamily="50" charset="-128"/>
              </a:rPr>
              <a:t>　●歩行中に使用　●交通事故　●依存症　</a:t>
            </a:r>
            <a:endParaRPr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816375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7502160" y="224482"/>
            <a:ext cx="1317990" cy="46166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chemeClr val="bg1"/>
                </a:solidFill>
              </a:rPr>
              <a:t>事例</a:t>
            </a:r>
            <a:r>
              <a:rPr lang="ja-JP" altLang="en-US" dirty="0" smtClean="0">
                <a:solidFill>
                  <a:schemeClr val="bg1"/>
                </a:solidFill>
              </a:rPr>
              <a:t>－３</a:t>
            </a:r>
            <a:endParaRPr lang="ja-JP" altLang="en-US" dirty="0">
              <a:solidFill>
                <a:schemeClr val="bg1"/>
              </a:solidFill>
            </a:endParaRPr>
          </a:p>
        </p:txBody>
      </p:sp>
      <p:sp>
        <p:nvSpPr>
          <p:cNvPr id="20483" name="Text Box 5"/>
          <p:cNvSpPr txBox="1">
            <a:spLocks noChangeArrowheads="1"/>
          </p:cNvSpPr>
          <p:nvPr/>
        </p:nvSpPr>
        <p:spPr bwMode="auto">
          <a:xfrm>
            <a:off x="539750" y="1340768"/>
            <a:ext cx="8280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t>事例　（中学３年　男子）</a:t>
            </a:r>
            <a:endParaRPr lang="en-US" altLang="ja-JP" dirty="0"/>
          </a:p>
          <a:p>
            <a:pPr eaLnBrk="1" hangingPunct="1"/>
            <a:endParaRPr lang="ja-JP" altLang="en-US" dirty="0"/>
          </a:p>
          <a:p>
            <a:pPr eaLnBrk="1" hangingPunct="1"/>
            <a:r>
              <a:rPr lang="ja-JP" altLang="en-US" dirty="0"/>
              <a:t>　中学３年生のＡくんは、ＬＩＮＥでいくつかのグループに属している。スマホの画面にはメッセージが流れっぱなし。ついて行くのに必死。苦痛に思っていても、友だち関係がそこで成立しているので抜けるわけにはいかない。</a:t>
            </a:r>
          </a:p>
          <a:p>
            <a:pPr eaLnBrk="1" hangingPunct="1"/>
            <a:r>
              <a:rPr lang="ja-JP" altLang="en-US" dirty="0"/>
              <a:t>　そして、自分が見ていない間にどんな会話が行われるのかが気になり、布団の中まで持ち込む。ついつい夜中まで。</a:t>
            </a:r>
          </a:p>
          <a:p>
            <a:pPr eaLnBrk="1" hangingPunct="1"/>
            <a:r>
              <a:rPr lang="ja-JP" altLang="en-US" dirty="0" smtClean="0"/>
              <a:t>　体調</a:t>
            </a:r>
            <a:r>
              <a:rPr lang="ja-JP" altLang="en-US" dirty="0"/>
              <a:t>を崩してしまい、熱心に活動していた部活動を休むことも。そのうちに、成績も低迷。</a:t>
            </a:r>
          </a:p>
          <a:p>
            <a:pPr eaLnBrk="1" hangingPunct="1"/>
            <a:r>
              <a:rPr lang="ja-JP" altLang="en-US" dirty="0"/>
              <a:t>　彼にとってＬＩＮＥのつながりは、そのまま現実での人間関係になっており、仲間はずれになってしまうのでは、という思いが、やめようという意志をかき消して</a:t>
            </a:r>
            <a:r>
              <a:rPr lang="ja-JP" altLang="en-US" dirty="0" smtClean="0"/>
              <a:t>しまった</a:t>
            </a:r>
            <a:r>
              <a:rPr lang="ja-JP" altLang="en-US" dirty="0"/>
              <a:t>。</a:t>
            </a:r>
          </a:p>
        </p:txBody>
      </p:sp>
      <p:sp>
        <p:nvSpPr>
          <p:cNvPr id="4" name="Text Box 15"/>
          <p:cNvSpPr txBox="1">
            <a:spLocks noChangeArrowheads="1"/>
          </p:cNvSpPr>
          <p:nvPr/>
        </p:nvSpPr>
        <p:spPr bwMode="auto">
          <a:xfrm>
            <a:off x="341312" y="224482"/>
            <a:ext cx="5903888" cy="584775"/>
          </a:xfrm>
          <a:prstGeom prst="rect">
            <a:avLst/>
          </a:prstGeom>
          <a:solidFill>
            <a:schemeClr val="accent3">
              <a:lumMod val="40000"/>
              <a:lumOff val="60000"/>
            </a:schemeClr>
          </a:solidFill>
          <a:ln w="9525">
            <a:solidFill>
              <a:srgbClr val="336699"/>
            </a:solidFill>
            <a:miter lim="800000"/>
            <a:headEnd/>
            <a:tailEnd/>
          </a:ln>
          <a:effectLs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smtClean="0"/>
              <a:t>『</a:t>
            </a:r>
            <a:r>
              <a:rPr lang="ja-JP" altLang="en-US" sz="3200" dirty="0" smtClean="0"/>
              <a:t>ネット依存の</a:t>
            </a:r>
            <a:r>
              <a:rPr lang="ja-JP" altLang="en-US" sz="3200" dirty="0"/>
              <a:t>危険</a:t>
            </a:r>
            <a:r>
              <a:rPr lang="en-US" altLang="ja-JP" sz="3200" dirty="0"/>
              <a:t>』</a:t>
            </a:r>
          </a:p>
        </p:txBody>
      </p:sp>
    </p:spTree>
    <p:extLst>
      <p:ext uri="{BB962C8B-B14F-4D97-AF65-F5344CB8AC3E}">
        <p14:creationId xmlns:p14="http://schemas.microsoft.com/office/powerpoint/2010/main" val="696410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764704"/>
            <a:ext cx="7992888" cy="2715214"/>
          </a:xfrm>
        </p:spPr>
        <p:txBody>
          <a:bodyPr>
            <a:noAutofit/>
          </a:bodyPr>
          <a:lstStyle/>
          <a:p>
            <a:pPr algn="l"/>
            <a:r>
              <a:rPr kumimoji="1" lang="en-US" altLang="ja-JP" sz="2800" b="1" dirty="0" smtClean="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１</a:t>
            </a:r>
            <a:r>
              <a:rPr kumimoji="1" lang="en-US" altLang="ja-JP" sz="2800" b="1" dirty="0" smtClean="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スマートフォン等の使用に</a:t>
            </a:r>
            <a:r>
              <a:rPr lang="ja-JP" altLang="en-US" sz="2800" b="1" dirty="0" smtClean="0">
                <a:latin typeface="ＭＳ Ｐゴシック" panose="020B0600070205080204" pitchFamily="50" charset="-128"/>
                <a:ea typeface="ＭＳ Ｐゴシック" panose="020B0600070205080204" pitchFamily="50" charset="-128"/>
              </a:rPr>
              <a:t>ついて</a:t>
            </a:r>
            <a:r>
              <a:rPr lang="en-US" altLang="ja-JP" sz="2800" b="1" dirty="0" smtClean="0">
                <a:latin typeface="ＭＳ Ｐゴシック" panose="020B0600070205080204" pitchFamily="50" charset="-128"/>
                <a:ea typeface="ＭＳ Ｐゴシック" panose="020B0600070205080204" pitchFamily="50" charset="-128"/>
              </a:rPr>
              <a:t/>
            </a:r>
            <a:br>
              <a:rPr lang="en-US" altLang="ja-JP" sz="2800" b="1" dirty="0" smtClean="0">
                <a:latin typeface="ＭＳ Ｐゴシック" panose="020B0600070205080204" pitchFamily="50" charset="-128"/>
                <a:ea typeface="ＭＳ Ｐゴシック" panose="020B0600070205080204" pitchFamily="50" charset="-128"/>
              </a:rPr>
            </a:br>
            <a:r>
              <a:rPr lang="ja-JP" altLang="en-US" sz="2800" b="1" dirty="0">
                <a:latin typeface="ＭＳ Ｐゴシック" panose="020B0600070205080204" pitchFamily="50" charset="-128"/>
                <a:ea typeface="ＭＳ Ｐゴシック" panose="020B0600070205080204" pitchFamily="50" charset="-128"/>
              </a:rPr>
              <a:t>　</a:t>
            </a:r>
            <a:r>
              <a:rPr lang="ja-JP" altLang="en-US" sz="2800" b="1" dirty="0" smtClean="0">
                <a:latin typeface="ＭＳ Ｐゴシック" panose="020B0600070205080204" pitchFamily="50" charset="-128"/>
                <a:ea typeface="ＭＳ Ｐゴシック" panose="020B0600070205080204" pitchFamily="50" charset="-128"/>
              </a:rPr>
              <a:t>　</a:t>
            </a:r>
            <a:r>
              <a:rPr kumimoji="1" lang="en-US" altLang="ja-JP" sz="2800" b="1" dirty="0" smtClean="0">
                <a:latin typeface="ＭＳ Ｐゴシック" panose="020B0600070205080204" pitchFamily="50" charset="-128"/>
                <a:ea typeface="ＭＳ Ｐゴシック" panose="020B0600070205080204" pitchFamily="50" charset="-128"/>
              </a:rPr>
              <a:t>A</a:t>
            </a:r>
            <a:r>
              <a:rPr lang="ja-JP" altLang="en-US" sz="2800" b="1" dirty="0" smtClean="0">
                <a:latin typeface="ＭＳ Ｐゴシック" panose="020B0600070205080204" pitchFamily="50" charset="-128"/>
                <a:ea typeface="ＭＳ Ｐゴシック" panose="020B0600070205080204" pitchFamily="50" charset="-128"/>
              </a:rPr>
              <a:t>さん</a:t>
            </a:r>
            <a:r>
              <a:rPr kumimoji="1" lang="ja-JP" altLang="en-US" sz="2800" b="1" dirty="0" smtClean="0">
                <a:latin typeface="ＭＳ Ｐゴシック" panose="020B0600070205080204" pitchFamily="50" charset="-128"/>
                <a:ea typeface="ＭＳ Ｐゴシック" panose="020B0600070205080204" pitchFamily="50" charset="-128"/>
              </a:rPr>
              <a:t>は、友だちとの</a:t>
            </a:r>
            <a:r>
              <a:rPr lang="ja-JP" altLang="en-US" sz="2800" b="1" dirty="0">
                <a:latin typeface="ＭＳ Ｐゴシック" panose="020B0600070205080204" pitchFamily="50" charset="-128"/>
                <a:ea typeface="ＭＳ Ｐゴシック" panose="020B0600070205080204" pitchFamily="50" charset="-128"/>
              </a:rPr>
              <a:t>メッセージ</a:t>
            </a:r>
            <a:r>
              <a:rPr kumimoji="1" lang="ja-JP" altLang="en-US" sz="2800" b="1" dirty="0" smtClean="0">
                <a:latin typeface="ＭＳ Ｐゴシック" panose="020B0600070205080204" pitchFamily="50" charset="-128"/>
                <a:ea typeface="ＭＳ Ｐゴシック" panose="020B0600070205080204" pitchFamily="50" charset="-128"/>
              </a:rPr>
              <a:t>のやりとりに夢中　</a:t>
            </a:r>
            <a:r>
              <a:rPr kumimoji="1" lang="en-US" altLang="ja-JP" sz="2800" b="1" dirty="0" smtClean="0">
                <a:latin typeface="ＭＳ Ｐゴシック" panose="020B0600070205080204" pitchFamily="50" charset="-128"/>
                <a:ea typeface="ＭＳ Ｐゴシック" panose="020B0600070205080204" pitchFamily="50" charset="-128"/>
              </a:rPr>
              <a:t/>
            </a:r>
            <a:br>
              <a:rPr kumimoji="1" lang="en-US" altLang="ja-JP" sz="2800" b="1" dirty="0" smtClean="0">
                <a:latin typeface="ＭＳ Ｐゴシック" panose="020B0600070205080204" pitchFamily="50" charset="-128"/>
                <a:ea typeface="ＭＳ Ｐゴシック" panose="020B0600070205080204" pitchFamily="50" charset="-128"/>
              </a:rPr>
            </a:br>
            <a:r>
              <a:rPr lang="ja-JP" altLang="en-US" sz="2800" b="1" dirty="0">
                <a:latin typeface="ＭＳ Ｐゴシック" panose="020B0600070205080204" pitchFamily="50" charset="-128"/>
                <a:ea typeface="ＭＳ Ｐゴシック" panose="020B0600070205080204" pitchFamily="50" charset="-128"/>
              </a:rPr>
              <a:t>　</a:t>
            </a:r>
            <a:r>
              <a:rPr kumimoji="1" lang="ja-JP" altLang="en-US" sz="2800" b="1" dirty="0" smtClean="0">
                <a:latin typeface="ＭＳ Ｐゴシック" panose="020B0600070205080204" pitchFamily="50" charset="-128"/>
                <a:ea typeface="ＭＳ Ｐゴシック" panose="020B0600070205080204" pitchFamily="50" charset="-128"/>
              </a:rPr>
              <a:t>になり、ついつい夜遅くまでやってしまいます。</a:t>
            </a:r>
            <a:r>
              <a:rPr kumimoji="1" lang="en-US" altLang="ja-JP" sz="2800" b="1" dirty="0" smtClean="0">
                <a:latin typeface="ＭＳ Ｐゴシック" panose="020B0600070205080204" pitchFamily="50" charset="-128"/>
                <a:ea typeface="ＭＳ Ｐゴシック" panose="020B0600070205080204" pitchFamily="50" charset="-128"/>
              </a:rPr>
              <a:t/>
            </a:r>
            <a:br>
              <a:rPr kumimoji="1" lang="en-US" altLang="ja-JP" sz="2800" b="1" dirty="0" smtClean="0">
                <a:latin typeface="ＭＳ Ｐゴシック" panose="020B0600070205080204" pitchFamily="50" charset="-128"/>
                <a:ea typeface="ＭＳ Ｐゴシック" panose="020B0600070205080204" pitchFamily="50" charset="-128"/>
              </a:rPr>
            </a:br>
            <a:r>
              <a:rPr lang="en-US" altLang="ja-JP" sz="2800" b="1" dirty="0" smtClean="0">
                <a:latin typeface="ＭＳ Ｐゴシック" panose="020B0600070205080204" pitchFamily="50" charset="-128"/>
                <a:ea typeface="ＭＳ Ｐゴシック" panose="020B0600070205080204" pitchFamily="50" charset="-128"/>
              </a:rPr>
              <a:t>  </a:t>
            </a:r>
            <a:r>
              <a:rPr lang="ja-JP" altLang="en-US" sz="2800" b="1" dirty="0" smtClean="0">
                <a:latin typeface="ＭＳ Ｐゴシック" panose="020B0600070205080204" pitchFamily="50" charset="-128"/>
                <a:ea typeface="ＭＳ Ｐゴシック" panose="020B0600070205080204" pitchFamily="50" charset="-128"/>
              </a:rPr>
              <a:t>　</a:t>
            </a:r>
            <a:r>
              <a:rPr kumimoji="1" lang="ja-JP" altLang="en-US" sz="2800" b="1" dirty="0" smtClean="0">
                <a:latin typeface="ＭＳ Ｐゴシック" panose="020B0600070205080204" pitchFamily="50" charset="-128"/>
                <a:ea typeface="ＭＳ Ｐゴシック" panose="020B0600070205080204" pitchFamily="50" charset="-128"/>
              </a:rPr>
              <a:t>そのため、家庭での学習時間や睡眠時間を十分</a:t>
            </a:r>
            <a:r>
              <a:rPr kumimoji="1" lang="en-US" altLang="ja-JP" sz="2800" b="1" dirty="0" smtClean="0">
                <a:latin typeface="ＭＳ Ｐゴシック" panose="020B0600070205080204" pitchFamily="50" charset="-128"/>
                <a:ea typeface="ＭＳ Ｐゴシック" panose="020B0600070205080204" pitchFamily="50" charset="-128"/>
              </a:rPr>
              <a:t/>
            </a:r>
            <a:br>
              <a:rPr kumimoji="1" lang="en-US" altLang="ja-JP" sz="2800" b="1" dirty="0" smtClean="0">
                <a:latin typeface="ＭＳ Ｐゴシック" panose="020B0600070205080204" pitchFamily="50" charset="-128"/>
                <a:ea typeface="ＭＳ Ｐゴシック" panose="020B0600070205080204" pitchFamily="50" charset="-128"/>
              </a:rPr>
            </a:br>
            <a:r>
              <a:rPr lang="ja-JP" altLang="en-US" sz="2800" b="1" dirty="0">
                <a:latin typeface="ＭＳ Ｐゴシック" panose="020B0600070205080204" pitchFamily="50" charset="-128"/>
                <a:ea typeface="ＭＳ Ｐゴシック" panose="020B0600070205080204" pitchFamily="50" charset="-128"/>
              </a:rPr>
              <a:t>　</a:t>
            </a:r>
            <a:r>
              <a:rPr kumimoji="1" lang="ja-JP" altLang="en-US" sz="2800" b="1" dirty="0" smtClean="0">
                <a:latin typeface="ＭＳ Ｐゴシック" panose="020B0600070205080204" pitchFamily="50" charset="-128"/>
                <a:ea typeface="ＭＳ Ｐゴシック" panose="020B0600070205080204" pitchFamily="50" charset="-128"/>
              </a:rPr>
              <a:t>とることができていません。</a:t>
            </a:r>
            <a:r>
              <a:rPr kumimoji="1" lang="en-US" altLang="ja-JP" sz="2800" b="1" dirty="0" smtClean="0">
                <a:latin typeface="ＭＳ Ｐゴシック" panose="020B0600070205080204" pitchFamily="50" charset="-128"/>
                <a:ea typeface="ＭＳ Ｐゴシック" panose="020B0600070205080204" pitchFamily="50" charset="-128"/>
              </a:rPr>
              <a:t/>
            </a:r>
            <a:br>
              <a:rPr kumimoji="1" lang="en-US" altLang="ja-JP" sz="2800" b="1" dirty="0" smtClean="0">
                <a:latin typeface="ＭＳ Ｐゴシック" panose="020B0600070205080204" pitchFamily="50" charset="-128"/>
                <a:ea typeface="ＭＳ Ｐゴシック" panose="020B0600070205080204" pitchFamily="50" charset="-128"/>
              </a:rPr>
            </a:br>
            <a:r>
              <a:rPr lang="ja-JP" altLang="en-US" sz="2800" b="1" dirty="0" smtClean="0">
                <a:latin typeface="ＭＳ Ｐゴシック" panose="020B0600070205080204" pitchFamily="50" charset="-128"/>
                <a:ea typeface="ＭＳ Ｐゴシック" panose="020B0600070205080204" pitchFamily="50" charset="-128"/>
              </a:rPr>
              <a:t>　</a:t>
            </a:r>
            <a:r>
              <a:rPr lang="ja-JP" altLang="en-US" sz="2800" b="1" dirty="0">
                <a:latin typeface="ＭＳ Ｐゴシック" panose="020B0600070205080204" pitchFamily="50" charset="-128"/>
                <a:ea typeface="ＭＳ Ｐゴシック" panose="020B0600070205080204" pitchFamily="50" charset="-128"/>
              </a:rPr>
              <a:t>　</a:t>
            </a:r>
            <a:r>
              <a:rPr kumimoji="1" lang="ja-JP" altLang="en-US" sz="2800" b="1" dirty="0" smtClean="0">
                <a:latin typeface="ＭＳ Ｐゴシック" panose="020B0600070205080204" pitchFamily="50" charset="-128"/>
                <a:ea typeface="ＭＳ Ｐゴシック" panose="020B0600070205080204" pitchFamily="50" charset="-128"/>
              </a:rPr>
              <a:t>最近では、少しずつ成績が下がってきてい</a:t>
            </a:r>
            <a:r>
              <a:rPr lang="ja-JP" altLang="en-US" sz="2800" b="1" dirty="0" smtClean="0">
                <a:latin typeface="ＭＳ Ｐゴシック" panose="020B0600070205080204" pitchFamily="50" charset="-128"/>
                <a:ea typeface="ＭＳ Ｐゴシック" panose="020B0600070205080204" pitchFamily="50" charset="-128"/>
              </a:rPr>
              <a:t>ます</a:t>
            </a:r>
            <a:r>
              <a:rPr kumimoji="1" lang="ja-JP" altLang="en-US" sz="2800" b="1" dirty="0" smtClean="0">
                <a:latin typeface="ＭＳ Ｐゴシック" panose="020B0600070205080204" pitchFamily="50" charset="-128"/>
                <a:ea typeface="ＭＳ Ｐゴシック" panose="020B0600070205080204" pitchFamily="50" charset="-128"/>
              </a:rPr>
              <a:t>。</a:t>
            </a:r>
            <a:r>
              <a:rPr lang="en-US" altLang="ja-JP" sz="2800" b="1" dirty="0" smtClean="0">
                <a:latin typeface="ＭＳ Ｐゴシック" panose="020B0600070205080204" pitchFamily="50" charset="-128"/>
                <a:ea typeface="ＭＳ Ｐゴシック" panose="020B0600070205080204" pitchFamily="50" charset="-128"/>
              </a:rPr>
              <a:t/>
            </a:r>
            <a:br>
              <a:rPr lang="en-US" altLang="ja-JP" sz="2800" b="1" dirty="0" smtClean="0">
                <a:latin typeface="ＭＳ Ｐゴシック" panose="020B0600070205080204" pitchFamily="50" charset="-128"/>
                <a:ea typeface="ＭＳ Ｐゴシック" panose="020B0600070205080204" pitchFamily="50" charset="-128"/>
              </a:rPr>
            </a:br>
            <a:r>
              <a:rPr lang="ja-JP" altLang="en-US" sz="2800" b="1" dirty="0" smtClean="0">
                <a:latin typeface="ＭＳ Ｐゴシック" panose="020B0600070205080204" pitchFamily="50" charset="-128"/>
                <a:ea typeface="ＭＳ Ｐゴシック" panose="020B0600070205080204" pitchFamily="50" charset="-128"/>
              </a:rPr>
              <a:t>　</a:t>
            </a:r>
            <a:r>
              <a:rPr lang="ja-JP" altLang="en-US" sz="2800" b="1" dirty="0">
                <a:latin typeface="ＭＳ Ｐゴシック" panose="020B0600070205080204" pitchFamily="50" charset="-128"/>
                <a:ea typeface="ＭＳ Ｐゴシック" panose="020B0600070205080204" pitchFamily="50" charset="-128"/>
              </a:rPr>
              <a:t>　</a:t>
            </a:r>
            <a:r>
              <a:rPr kumimoji="1" lang="en-US" altLang="ja-JP" sz="2800" b="1" dirty="0" smtClean="0">
                <a:latin typeface="ＭＳ Ｐゴシック" panose="020B0600070205080204" pitchFamily="50" charset="-128"/>
                <a:ea typeface="ＭＳ Ｐゴシック" panose="020B0600070205080204" pitchFamily="50" charset="-128"/>
              </a:rPr>
              <a:t>A</a:t>
            </a:r>
            <a:r>
              <a:rPr lang="ja-JP" altLang="en-US" sz="2800" b="1" dirty="0" smtClean="0">
                <a:latin typeface="ＭＳ Ｐゴシック" panose="020B0600070205080204" pitchFamily="50" charset="-128"/>
                <a:ea typeface="ＭＳ Ｐゴシック" panose="020B0600070205080204" pitchFamily="50" charset="-128"/>
              </a:rPr>
              <a:t>さん</a:t>
            </a:r>
            <a:r>
              <a:rPr kumimoji="1" lang="ja-JP" altLang="en-US" sz="2800" b="1" dirty="0" smtClean="0">
                <a:latin typeface="ＭＳ Ｐゴシック" panose="020B0600070205080204" pitchFamily="50" charset="-128"/>
                <a:ea typeface="ＭＳ Ｐゴシック" panose="020B0600070205080204" pitchFamily="50" charset="-128"/>
              </a:rPr>
              <a:t>は、今後どうしていけば良いでしょう。</a:t>
            </a:r>
            <a:endParaRPr kumimoji="1" lang="ja-JP" altLang="en-US" sz="2800" b="1" dirty="0">
              <a:latin typeface="ＭＳ Ｐゴシック" panose="020B0600070205080204" pitchFamily="50" charset="-128"/>
              <a:ea typeface="ＭＳ Ｐゴシック" panose="020B060007020508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9040"/>
            <a:ext cx="20478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073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0316" y="620688"/>
            <a:ext cx="8354515" cy="2998809"/>
          </a:xfrm>
        </p:spPr>
        <p:txBody>
          <a:bodyPr anchor="t" anchorCtr="0">
            <a:noAutofit/>
          </a:bodyPr>
          <a:lstStyle/>
          <a:p>
            <a:pPr algn="l"/>
            <a:r>
              <a:rPr kumimoji="1" lang="en-US" altLang="ja-JP" sz="3200" b="1" dirty="0" smtClean="0">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２</a:t>
            </a:r>
            <a:r>
              <a:rPr kumimoji="1" lang="en-US" altLang="ja-JP" sz="3200" b="1" dirty="0" smtClean="0">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友達からのメッセージについて</a:t>
            </a:r>
            <a:r>
              <a:rPr kumimoji="1" lang="en-US" altLang="ja-JP" sz="3200" b="1" dirty="0" smtClean="0">
                <a:latin typeface="ＭＳ Ｐゴシック" panose="020B0600070205080204" pitchFamily="50" charset="-128"/>
                <a:ea typeface="ＭＳ Ｐゴシック" panose="020B0600070205080204" pitchFamily="50" charset="-128"/>
              </a:rPr>
              <a:t/>
            </a:r>
            <a:br>
              <a:rPr kumimoji="1" lang="en-US" altLang="ja-JP" sz="3200" b="1" dirty="0" smtClean="0">
                <a:latin typeface="ＭＳ Ｐゴシック" panose="020B0600070205080204" pitchFamily="50" charset="-128"/>
                <a:ea typeface="ＭＳ Ｐゴシック" panose="020B0600070205080204" pitchFamily="50" charset="-128"/>
              </a:rPr>
            </a:br>
            <a:r>
              <a:rPr lang="en-US" altLang="ja-JP" sz="3200" b="1" dirty="0">
                <a:latin typeface="ＭＳ Ｐゴシック" panose="020B0600070205080204" pitchFamily="50" charset="-128"/>
                <a:ea typeface="ＭＳ Ｐゴシック" panose="020B0600070205080204" pitchFamily="50" charset="-128"/>
              </a:rPr>
              <a:t> </a:t>
            </a:r>
            <a:r>
              <a:rPr lang="en-US" altLang="ja-JP" sz="3200" b="1" dirty="0" smtClean="0">
                <a:latin typeface="ＭＳ Ｐゴシック" panose="020B0600070205080204" pitchFamily="50" charset="-128"/>
                <a:ea typeface="ＭＳ Ｐゴシック" panose="020B0600070205080204" pitchFamily="50" charset="-128"/>
              </a:rPr>
              <a:t>    </a:t>
            </a:r>
            <a:r>
              <a:rPr kumimoji="1" lang="ja-JP" altLang="en-US" sz="3200" b="1" dirty="0" smtClean="0">
                <a:latin typeface="ＭＳ Ｐゴシック" panose="020B0600070205080204" pitchFamily="50" charset="-128"/>
                <a:ea typeface="ＭＳ Ｐゴシック" panose="020B0600070205080204" pitchFamily="50" charset="-128"/>
              </a:rPr>
              <a:t>親友の</a:t>
            </a:r>
            <a:r>
              <a:rPr kumimoji="1" lang="en-US" altLang="ja-JP" sz="3200" b="1" dirty="0" smtClean="0">
                <a:latin typeface="ＭＳ Ｐゴシック" panose="020B0600070205080204" pitchFamily="50" charset="-128"/>
                <a:ea typeface="ＭＳ Ｐゴシック" panose="020B0600070205080204" pitchFamily="50" charset="-128"/>
              </a:rPr>
              <a:t>A</a:t>
            </a:r>
            <a:r>
              <a:rPr kumimoji="1" lang="ja-JP" altLang="en-US" sz="3200" b="1" dirty="0" err="1" smtClean="0">
                <a:latin typeface="ＭＳ Ｐゴシック" panose="020B0600070205080204" pitchFamily="50" charset="-128"/>
                <a:ea typeface="ＭＳ Ｐゴシック" panose="020B0600070205080204" pitchFamily="50" charset="-128"/>
              </a:rPr>
              <a:t>さん</a:t>
            </a:r>
            <a:r>
              <a:rPr kumimoji="1" lang="ja-JP" altLang="en-US" sz="3200" b="1" dirty="0" smtClean="0">
                <a:latin typeface="ＭＳ Ｐゴシック" panose="020B0600070205080204" pitchFamily="50" charset="-128"/>
                <a:ea typeface="ＭＳ Ｐゴシック" panose="020B0600070205080204" pitchFamily="50" charset="-128"/>
              </a:rPr>
              <a:t>から時間を問わず</a:t>
            </a:r>
            <a:r>
              <a:rPr lang="ja-JP" altLang="en-US" sz="3200" b="1" dirty="0" smtClean="0">
                <a:latin typeface="ＭＳ Ｐゴシック" panose="020B0600070205080204" pitchFamily="50" charset="-128"/>
                <a:ea typeface="ＭＳ Ｐゴシック" panose="020B0600070205080204" pitchFamily="50" charset="-128"/>
              </a:rPr>
              <a:t>メッセージが </a:t>
            </a:r>
            <a:r>
              <a:rPr lang="en-US" altLang="ja-JP" sz="3200" b="1" dirty="0" smtClean="0">
                <a:latin typeface="ＭＳ Ｐゴシック" panose="020B0600070205080204" pitchFamily="50" charset="-128"/>
                <a:ea typeface="ＭＳ Ｐゴシック" panose="020B0600070205080204" pitchFamily="50" charset="-128"/>
              </a:rPr>
              <a:t/>
            </a:r>
            <a:br>
              <a:rPr lang="en-US" altLang="ja-JP" sz="3200" b="1" dirty="0" smtClean="0">
                <a:latin typeface="ＭＳ Ｐゴシック" panose="020B0600070205080204" pitchFamily="50" charset="-128"/>
                <a:ea typeface="ＭＳ Ｐゴシック" panose="020B0600070205080204" pitchFamily="50" charset="-128"/>
              </a:rPr>
            </a:br>
            <a:r>
              <a:rPr lang="en-US" altLang="ja-JP" sz="3200" b="1" dirty="0">
                <a:latin typeface="ＭＳ Ｐゴシック" panose="020B0600070205080204" pitchFamily="50" charset="-128"/>
                <a:ea typeface="ＭＳ Ｐゴシック" panose="020B0600070205080204" pitchFamily="50" charset="-128"/>
              </a:rPr>
              <a:t> </a:t>
            </a:r>
            <a:r>
              <a:rPr lang="en-US" altLang="ja-JP" sz="3200" b="1" dirty="0" smtClean="0">
                <a:latin typeface="ＭＳ Ｐゴシック" panose="020B0600070205080204" pitchFamily="50" charset="-128"/>
                <a:ea typeface="ＭＳ Ｐゴシック" panose="020B0600070205080204" pitchFamily="50" charset="-128"/>
              </a:rPr>
              <a:t> </a:t>
            </a:r>
            <a:r>
              <a:rPr kumimoji="1" lang="ja-JP" altLang="en-US" sz="3200" b="1" dirty="0" smtClean="0">
                <a:latin typeface="ＭＳ Ｐゴシック" panose="020B0600070205080204" pitchFamily="50" charset="-128"/>
                <a:ea typeface="ＭＳ Ｐゴシック" panose="020B0600070205080204" pitchFamily="50" charset="-128"/>
              </a:rPr>
              <a:t>届きます。</a:t>
            </a:r>
            <a:r>
              <a:rPr kumimoji="1" lang="en-US" altLang="ja-JP" sz="3200" b="1" dirty="0" smtClean="0">
                <a:latin typeface="ＭＳ Ｐゴシック" panose="020B0600070205080204" pitchFamily="50" charset="-128"/>
                <a:ea typeface="ＭＳ Ｐゴシック" panose="020B0600070205080204" pitchFamily="50" charset="-128"/>
              </a:rPr>
              <a:t/>
            </a:r>
            <a:br>
              <a:rPr kumimoji="1" lang="en-US" altLang="ja-JP" sz="3200" b="1" dirty="0" smtClean="0">
                <a:latin typeface="ＭＳ Ｐゴシック" panose="020B0600070205080204" pitchFamily="50" charset="-128"/>
                <a:ea typeface="ＭＳ Ｐゴシック" panose="020B0600070205080204" pitchFamily="50" charset="-128"/>
              </a:rPr>
            </a:br>
            <a:r>
              <a:rPr lang="ja-JP" altLang="en-US" sz="3200" b="1" dirty="0">
                <a:latin typeface="ＭＳ Ｐゴシック" panose="020B0600070205080204" pitchFamily="50" charset="-128"/>
                <a:ea typeface="ＭＳ Ｐゴシック" panose="020B0600070205080204" pitchFamily="50" charset="-128"/>
              </a:rPr>
              <a:t> </a:t>
            </a:r>
            <a:r>
              <a:rPr lang="ja-JP" altLang="en-US" sz="3200" b="1" dirty="0" smtClean="0">
                <a:latin typeface="ＭＳ Ｐゴシック" panose="020B0600070205080204" pitchFamily="50" charset="-128"/>
                <a:ea typeface="ＭＳ Ｐゴシック" panose="020B0600070205080204" pitchFamily="50" charset="-128"/>
              </a:rPr>
              <a:t>    Ｂさん</a:t>
            </a:r>
            <a:r>
              <a:rPr kumimoji="1" lang="ja-JP" altLang="en-US" sz="3200" b="1" dirty="0" smtClean="0">
                <a:latin typeface="ＭＳ Ｐゴシック" panose="020B0600070205080204" pitchFamily="50" charset="-128"/>
                <a:ea typeface="ＭＳ Ｐゴシック" panose="020B0600070205080204" pitchFamily="50" charset="-128"/>
              </a:rPr>
              <a:t>は、できる</a:t>
            </a:r>
            <a:r>
              <a:rPr lang="ja-JP" altLang="en-US" sz="3200" b="1" dirty="0" smtClean="0">
                <a:latin typeface="ＭＳ Ｐゴシック" panose="020B0600070205080204" pitchFamily="50" charset="-128"/>
                <a:ea typeface="ＭＳ Ｐゴシック" panose="020B0600070205080204" pitchFamily="50" charset="-128"/>
              </a:rPr>
              <a:t>範囲</a:t>
            </a:r>
            <a:r>
              <a:rPr kumimoji="1" lang="ja-JP" altLang="en-US" sz="3200" b="1" dirty="0" smtClean="0">
                <a:latin typeface="ＭＳ Ｐゴシック" panose="020B0600070205080204" pitchFamily="50" charset="-128"/>
                <a:ea typeface="ＭＳ Ｐゴシック" panose="020B0600070205080204" pitchFamily="50" charset="-128"/>
              </a:rPr>
              <a:t>で</a:t>
            </a:r>
            <a:r>
              <a:rPr lang="ja-JP" altLang="en-US" sz="3200" b="1" dirty="0" smtClean="0">
                <a:latin typeface="ＭＳ Ｐゴシック" panose="020B0600070205080204" pitchFamily="50" charset="-128"/>
                <a:ea typeface="ＭＳ Ｐゴシック" panose="020B0600070205080204" pitchFamily="50" charset="-128"/>
              </a:rPr>
              <a:t>返信して</a:t>
            </a:r>
            <a:r>
              <a:rPr kumimoji="1" lang="ja-JP" altLang="en-US" sz="3200" b="1" dirty="0" smtClean="0">
                <a:latin typeface="ＭＳ Ｐゴシック" panose="020B0600070205080204" pitchFamily="50" charset="-128"/>
                <a:ea typeface="ＭＳ Ｐゴシック" panose="020B0600070205080204" pitchFamily="50" charset="-128"/>
              </a:rPr>
              <a:t>いるのです</a:t>
            </a:r>
            <a:r>
              <a:rPr kumimoji="1" lang="en-US" altLang="ja-JP" sz="3200" b="1" dirty="0" smtClean="0">
                <a:latin typeface="ＭＳ Ｐゴシック" panose="020B0600070205080204" pitchFamily="50" charset="-128"/>
                <a:ea typeface="ＭＳ Ｐゴシック" panose="020B0600070205080204" pitchFamily="50" charset="-128"/>
              </a:rPr>
              <a:t/>
            </a:r>
            <a:br>
              <a:rPr kumimoji="1" lang="en-US" altLang="ja-JP" sz="3200" b="1" dirty="0" smtClean="0">
                <a:latin typeface="ＭＳ Ｐゴシック" panose="020B0600070205080204" pitchFamily="50" charset="-128"/>
                <a:ea typeface="ＭＳ Ｐゴシック" panose="020B0600070205080204" pitchFamily="50" charset="-128"/>
              </a:rPr>
            </a:br>
            <a:r>
              <a:rPr lang="en-US" altLang="ja-JP" sz="3200" b="1" dirty="0">
                <a:latin typeface="ＭＳ Ｐゴシック" panose="020B0600070205080204" pitchFamily="50" charset="-128"/>
                <a:ea typeface="ＭＳ Ｐゴシック" panose="020B0600070205080204" pitchFamily="50" charset="-128"/>
              </a:rPr>
              <a:t> </a:t>
            </a:r>
            <a:r>
              <a:rPr lang="en-US" altLang="ja-JP" sz="3200" b="1" dirty="0" smtClean="0">
                <a:latin typeface="ＭＳ Ｐゴシック" panose="020B0600070205080204" pitchFamily="50" charset="-128"/>
                <a:ea typeface="ＭＳ Ｐゴシック" panose="020B0600070205080204" pitchFamily="50" charset="-128"/>
              </a:rPr>
              <a:t> </a:t>
            </a:r>
            <a:r>
              <a:rPr kumimoji="1" lang="ja-JP" altLang="en-US" sz="3200" b="1" dirty="0" smtClean="0">
                <a:latin typeface="ＭＳ Ｐゴシック" panose="020B0600070205080204" pitchFamily="50" charset="-128"/>
                <a:ea typeface="ＭＳ Ｐゴシック" panose="020B0600070205080204" pitchFamily="50" charset="-128"/>
              </a:rPr>
              <a:t>が、たまに返信しなかったら非常に怒ったメッ</a:t>
            </a:r>
            <a:r>
              <a:rPr kumimoji="1" lang="en-US" altLang="ja-JP" sz="3200" b="1" dirty="0" smtClean="0">
                <a:latin typeface="ＭＳ Ｐゴシック" panose="020B0600070205080204" pitchFamily="50" charset="-128"/>
                <a:ea typeface="ＭＳ Ｐゴシック" panose="020B0600070205080204" pitchFamily="50" charset="-128"/>
              </a:rPr>
              <a:t/>
            </a:r>
            <a:br>
              <a:rPr kumimoji="1" lang="en-US" altLang="ja-JP" sz="3200" b="1" dirty="0" smtClean="0">
                <a:latin typeface="ＭＳ Ｐゴシック" panose="020B0600070205080204" pitchFamily="50" charset="-128"/>
                <a:ea typeface="ＭＳ Ｐゴシック" panose="020B0600070205080204" pitchFamily="50" charset="-128"/>
              </a:rPr>
            </a:br>
            <a:r>
              <a:rPr lang="en-US" altLang="ja-JP" sz="3200" b="1" dirty="0">
                <a:latin typeface="ＭＳ Ｐゴシック" panose="020B0600070205080204" pitchFamily="50" charset="-128"/>
                <a:ea typeface="ＭＳ Ｐゴシック" panose="020B0600070205080204" pitchFamily="50" charset="-128"/>
              </a:rPr>
              <a:t> </a:t>
            </a:r>
            <a:r>
              <a:rPr lang="en-US" altLang="ja-JP" sz="3200" b="1" dirty="0" smtClean="0">
                <a:latin typeface="ＭＳ Ｐゴシック" panose="020B0600070205080204" pitchFamily="50" charset="-128"/>
                <a:ea typeface="ＭＳ Ｐゴシック" panose="020B0600070205080204" pitchFamily="50" charset="-128"/>
              </a:rPr>
              <a:t> </a:t>
            </a:r>
            <a:r>
              <a:rPr kumimoji="1" lang="ja-JP" altLang="en-US" sz="3200" b="1" dirty="0" smtClean="0">
                <a:latin typeface="ＭＳ Ｐゴシック" panose="020B0600070205080204" pitchFamily="50" charset="-128"/>
                <a:ea typeface="ＭＳ Ｐゴシック" panose="020B0600070205080204" pitchFamily="50" charset="-128"/>
              </a:rPr>
              <a:t>セージが届くので悩んでいます。</a:t>
            </a:r>
            <a:r>
              <a:rPr kumimoji="1" lang="en-US" altLang="ja-JP" sz="3200" b="1" dirty="0" smtClean="0">
                <a:latin typeface="ＭＳ Ｐゴシック" panose="020B0600070205080204" pitchFamily="50" charset="-128"/>
                <a:ea typeface="ＭＳ Ｐゴシック" panose="020B0600070205080204" pitchFamily="50" charset="-128"/>
              </a:rPr>
              <a:t/>
            </a:r>
            <a:br>
              <a:rPr kumimoji="1" lang="en-US" altLang="ja-JP" sz="3200" b="1" dirty="0" smtClean="0">
                <a:latin typeface="ＭＳ Ｐゴシック" panose="020B0600070205080204" pitchFamily="50" charset="-128"/>
                <a:ea typeface="ＭＳ Ｐゴシック" panose="020B0600070205080204" pitchFamily="50" charset="-128"/>
              </a:rPr>
            </a:br>
            <a:r>
              <a:rPr lang="ja-JP" altLang="en-US" sz="3200" b="1" dirty="0" smtClean="0">
                <a:latin typeface="ＭＳ Ｐゴシック" panose="020B0600070205080204" pitchFamily="50" charset="-128"/>
                <a:ea typeface="ＭＳ Ｐゴシック" panose="020B0600070205080204" pitchFamily="50" charset="-128"/>
              </a:rPr>
              <a:t>　</a:t>
            </a:r>
            <a:r>
              <a:rPr lang="ja-JP" altLang="en-US" sz="3200" b="1" dirty="0">
                <a:latin typeface="ＭＳ Ｐゴシック" panose="020B0600070205080204" pitchFamily="50" charset="-128"/>
                <a:ea typeface="ＭＳ Ｐゴシック" panose="020B0600070205080204" pitchFamily="50" charset="-128"/>
              </a:rPr>
              <a:t> </a:t>
            </a:r>
            <a:r>
              <a:rPr lang="ja-JP" altLang="en-US" sz="3200" b="1" dirty="0" smtClean="0">
                <a:latin typeface="ＭＳ Ｐゴシック" panose="020B0600070205080204" pitchFamily="50" charset="-128"/>
                <a:ea typeface="ＭＳ Ｐゴシック" panose="020B0600070205080204" pitchFamily="50" charset="-128"/>
              </a:rPr>
              <a:t>  Ｂさん</a:t>
            </a:r>
            <a:r>
              <a:rPr kumimoji="1" lang="ja-JP" altLang="en-US" sz="3200" b="1" dirty="0" smtClean="0">
                <a:latin typeface="ＭＳ Ｐゴシック" panose="020B0600070205080204" pitchFamily="50" charset="-128"/>
                <a:ea typeface="ＭＳ Ｐゴシック" panose="020B0600070205080204" pitchFamily="50" charset="-128"/>
              </a:rPr>
              <a:t>は、どうすれば良いでしょう。</a:t>
            </a:r>
            <a:endParaRPr kumimoji="1" lang="ja-JP" altLang="en-US" sz="3200" b="1" dirty="0">
              <a:latin typeface="ＭＳ Ｐゴシック" panose="020B0600070205080204" pitchFamily="50" charset="-128"/>
              <a:ea typeface="ＭＳ Ｐゴシック" panose="020B0600070205080204" pitchFamily="50" charset="-128"/>
            </a:endParaRPr>
          </a:p>
        </p:txBody>
      </p:sp>
      <p:pic>
        <p:nvPicPr>
          <p:cNvPr id="5" name="Picture 20" descr="哀"/>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108450"/>
            <a:ext cx="2051050" cy="274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3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9098" y="642918"/>
            <a:ext cx="8102630" cy="2786082"/>
          </a:xfrm>
        </p:spPr>
        <p:txBody>
          <a:bodyPr>
            <a:noAutofit/>
          </a:bodyPr>
          <a:lstStyle/>
          <a:p>
            <a:pPr algn="l">
              <a:defRPr lang="ja-JP" altLang="en-US"/>
            </a:pPr>
            <a:r>
              <a:rPr lang="en-US" altLang="ja-JP" sz="3200" b="1" dirty="0" smtClean="0">
                <a:latin typeface="ＭＳ Ｐゴシック" panose="020B0600070205080204" pitchFamily="50" charset="-128"/>
                <a:ea typeface="ＭＳ Ｐゴシック" panose="020B0600070205080204" pitchFamily="50" charset="-128"/>
              </a:rPr>
              <a:t>【</a:t>
            </a:r>
            <a:r>
              <a:rPr lang="ja-JP" altLang="en-US" sz="3200" b="1" dirty="0" smtClean="0">
                <a:latin typeface="ＭＳ Ｐゴシック" panose="020B0600070205080204" pitchFamily="50" charset="-128"/>
                <a:ea typeface="ＭＳ Ｐゴシック" panose="020B0600070205080204" pitchFamily="50" charset="-128"/>
              </a:rPr>
              <a:t>３</a:t>
            </a:r>
            <a:r>
              <a:rPr lang="en-US" altLang="ja-JP" sz="3200" b="1" dirty="0" smtClean="0">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アプリ内の有料サービス（課金）について　</a:t>
            </a:r>
            <a:br>
              <a:rPr lang="ja-JP" altLang="en-US" sz="3200" b="1" dirty="0">
                <a:latin typeface="ＭＳ Ｐゴシック" panose="020B0600070205080204" pitchFamily="50" charset="-128"/>
                <a:ea typeface="ＭＳ Ｐゴシック" panose="020B0600070205080204" pitchFamily="50" charset="-128"/>
              </a:rPr>
            </a:br>
            <a:r>
              <a:rPr lang="en-US" altLang="ja-JP" sz="3200" b="1" dirty="0" smtClean="0">
                <a:latin typeface="ＭＳ Ｐゴシック" panose="020B0600070205080204" pitchFamily="50" charset="-128"/>
                <a:ea typeface="ＭＳ Ｐゴシック" panose="020B0600070205080204" pitchFamily="50" charset="-128"/>
              </a:rPr>
              <a:t>    A</a:t>
            </a:r>
            <a:r>
              <a:rPr lang="ja-JP" altLang="en-US" sz="3200" b="1" dirty="0" smtClean="0">
                <a:latin typeface="ＭＳ Ｐゴシック" panose="020B0600070205080204" pitchFamily="50" charset="-128"/>
                <a:ea typeface="ＭＳ Ｐゴシック" panose="020B0600070205080204" pitchFamily="50" charset="-128"/>
              </a:rPr>
              <a:t>さんは、無料通話アプリを使って、自分だ</a:t>
            </a:r>
            <a:r>
              <a:rPr lang="en-US" altLang="ja-JP" sz="3200" b="1" dirty="0" smtClean="0">
                <a:latin typeface="ＭＳ Ｐゴシック" panose="020B0600070205080204" pitchFamily="50" charset="-128"/>
                <a:ea typeface="ＭＳ Ｐゴシック" panose="020B0600070205080204" pitchFamily="50" charset="-128"/>
              </a:rPr>
              <a:t/>
            </a:r>
            <a:br>
              <a:rPr lang="en-US" altLang="ja-JP" sz="3200" b="1" dirty="0" smtClean="0">
                <a:latin typeface="ＭＳ Ｐゴシック" panose="020B0600070205080204" pitchFamily="50" charset="-128"/>
                <a:ea typeface="ＭＳ Ｐゴシック" panose="020B0600070205080204" pitchFamily="50" charset="-128"/>
              </a:rPr>
            </a:br>
            <a:r>
              <a:rPr lang="en-US" altLang="ja-JP" sz="3200" b="1" dirty="0">
                <a:latin typeface="ＭＳ Ｐゴシック" panose="020B0600070205080204" pitchFamily="50" charset="-128"/>
                <a:ea typeface="ＭＳ Ｐゴシック" panose="020B0600070205080204" pitchFamily="50" charset="-128"/>
              </a:rPr>
              <a:t> </a:t>
            </a:r>
            <a:r>
              <a:rPr lang="ja-JP" altLang="en-US" sz="3200" b="1" dirty="0" err="1" smtClean="0">
                <a:latin typeface="ＭＳ Ｐゴシック" panose="020B0600070205080204" pitchFamily="50" charset="-128"/>
                <a:ea typeface="ＭＳ Ｐゴシック" panose="020B0600070205080204" pitchFamily="50" charset="-128"/>
              </a:rPr>
              <a:t>けの</a:t>
            </a:r>
            <a:r>
              <a:rPr lang="ja-JP" altLang="en-US" sz="3200" b="1" dirty="0" smtClean="0">
                <a:latin typeface="ＭＳ Ｐゴシック" panose="020B0600070205080204" pitchFamily="50" charset="-128"/>
                <a:ea typeface="ＭＳ Ｐゴシック" panose="020B0600070205080204" pitchFamily="50" charset="-128"/>
              </a:rPr>
              <a:t>スタンプを買い続けています。</a:t>
            </a:r>
            <a:r>
              <a:rPr lang="en-US" altLang="ja-JP" sz="3200" b="1" dirty="0" smtClean="0">
                <a:latin typeface="ＭＳ Ｐゴシック" panose="020B0600070205080204" pitchFamily="50" charset="-128"/>
                <a:ea typeface="ＭＳ Ｐゴシック" panose="020B0600070205080204" pitchFamily="50" charset="-128"/>
              </a:rPr>
              <a:t/>
            </a:r>
            <a:br>
              <a:rPr lang="en-US" altLang="ja-JP" sz="3200" b="1" dirty="0" smtClean="0">
                <a:latin typeface="ＭＳ Ｐゴシック" panose="020B0600070205080204" pitchFamily="50" charset="-128"/>
                <a:ea typeface="ＭＳ Ｐゴシック" panose="020B0600070205080204" pitchFamily="50" charset="-128"/>
              </a:rPr>
            </a:br>
            <a:r>
              <a:rPr lang="ja-JP" altLang="en-US" sz="3200" b="1" dirty="0" smtClean="0">
                <a:latin typeface="ＭＳ Ｐゴシック" panose="020B0600070205080204" pitchFamily="50" charset="-128"/>
                <a:ea typeface="ＭＳ Ｐゴシック" panose="020B0600070205080204" pitchFamily="50" charset="-128"/>
              </a:rPr>
              <a:t>　　親はそのことを知らず、このままでは、請求</a:t>
            </a:r>
            <a:r>
              <a:rPr lang="en-US" altLang="ja-JP" sz="3200" b="1" dirty="0" smtClean="0">
                <a:latin typeface="ＭＳ Ｐゴシック" panose="020B0600070205080204" pitchFamily="50" charset="-128"/>
                <a:ea typeface="ＭＳ Ｐゴシック" panose="020B0600070205080204" pitchFamily="50" charset="-128"/>
              </a:rPr>
              <a:t/>
            </a:r>
            <a:br>
              <a:rPr lang="en-US" altLang="ja-JP" sz="3200" b="1" dirty="0" smtClean="0">
                <a:latin typeface="ＭＳ Ｐゴシック" panose="020B0600070205080204" pitchFamily="50" charset="-128"/>
                <a:ea typeface="ＭＳ Ｐゴシック" panose="020B0600070205080204" pitchFamily="50" charset="-128"/>
              </a:rPr>
            </a:br>
            <a:r>
              <a:rPr lang="en-US" altLang="ja-JP" sz="3200" b="1" dirty="0">
                <a:latin typeface="ＭＳ Ｐゴシック" panose="020B0600070205080204" pitchFamily="50" charset="-128"/>
                <a:ea typeface="ＭＳ Ｐゴシック" panose="020B0600070205080204" pitchFamily="50" charset="-128"/>
              </a:rPr>
              <a:t> </a:t>
            </a:r>
            <a:r>
              <a:rPr lang="ja-JP" altLang="en-US" sz="3200" b="1" dirty="0" smtClean="0">
                <a:latin typeface="ＭＳ Ｐゴシック" panose="020B0600070205080204" pitchFamily="50" charset="-128"/>
                <a:ea typeface="ＭＳ Ｐゴシック" panose="020B0600070205080204" pitchFamily="50" charset="-128"/>
              </a:rPr>
              <a:t>金額は高くなる一方です。</a:t>
            </a:r>
            <a:r>
              <a:rPr lang="en-US" altLang="ja-JP" sz="3200" b="1" dirty="0" smtClean="0">
                <a:latin typeface="ＭＳ Ｐゴシック" panose="020B0600070205080204" pitchFamily="50" charset="-128"/>
                <a:ea typeface="ＭＳ Ｐゴシック" panose="020B0600070205080204" pitchFamily="50" charset="-128"/>
              </a:rPr>
              <a:t/>
            </a:r>
            <a:br>
              <a:rPr lang="en-US" altLang="ja-JP" sz="3200" b="1" dirty="0" smtClean="0">
                <a:latin typeface="ＭＳ Ｐゴシック" panose="020B0600070205080204" pitchFamily="50" charset="-128"/>
                <a:ea typeface="ＭＳ Ｐゴシック" panose="020B0600070205080204" pitchFamily="50" charset="-128"/>
              </a:rPr>
            </a:br>
            <a:r>
              <a:rPr lang="ja-JP" altLang="en-US" sz="3200" b="1" dirty="0" smtClean="0">
                <a:latin typeface="ＭＳ Ｐゴシック" panose="020B0600070205080204" pitchFamily="50" charset="-128"/>
                <a:ea typeface="ＭＳ Ｐゴシック" panose="020B0600070205080204" pitchFamily="50" charset="-128"/>
              </a:rPr>
              <a:t>　  今後、</a:t>
            </a:r>
            <a:r>
              <a:rPr lang="en-US" altLang="ja-JP" sz="3200" b="1" dirty="0" smtClean="0">
                <a:latin typeface="ＭＳ Ｐゴシック" panose="020B0600070205080204" pitchFamily="50" charset="-128"/>
                <a:ea typeface="ＭＳ Ｐゴシック" panose="020B0600070205080204" pitchFamily="50" charset="-128"/>
              </a:rPr>
              <a:t>A</a:t>
            </a:r>
            <a:r>
              <a:rPr lang="ja-JP" altLang="en-US" sz="3200" b="1" dirty="0" err="1" smtClean="0">
                <a:latin typeface="ＭＳ Ｐゴシック" panose="020B0600070205080204" pitchFamily="50" charset="-128"/>
                <a:ea typeface="ＭＳ Ｐゴシック" panose="020B0600070205080204" pitchFamily="50" charset="-128"/>
              </a:rPr>
              <a:t>さんは</a:t>
            </a:r>
            <a:r>
              <a:rPr lang="ja-JP" altLang="en-US" sz="3200" b="1" dirty="0" smtClean="0">
                <a:latin typeface="ＭＳ Ｐゴシック" panose="020B0600070205080204" pitchFamily="50" charset="-128"/>
                <a:ea typeface="ＭＳ Ｐゴシック" panose="020B0600070205080204" pitchFamily="50" charset="-128"/>
              </a:rPr>
              <a:t>どうすれば良いでしょう。</a:t>
            </a:r>
            <a:endParaRPr lang="ja-JP" altLang="en-US" sz="3200" b="1" dirty="0">
              <a:latin typeface="ＭＳ Ｐゴシック" panose="020B0600070205080204" pitchFamily="50" charset="-128"/>
              <a:ea typeface="ＭＳ Ｐゴシック" panose="020B0600070205080204" pitchFamily="50" charset="-128"/>
            </a:endParaRPr>
          </a:p>
        </p:txBody>
      </p:sp>
      <p:pic>
        <p:nvPicPr>
          <p:cNvPr id="8" name="Picture 20" descr="哀"/>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3645024"/>
            <a:ext cx="2016224" cy="2702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76672"/>
            <a:ext cx="7845176" cy="1304794"/>
          </a:xfrm>
        </p:spPr>
        <p:txBody>
          <a:bodyPr>
            <a:normAutofit fontScale="90000"/>
          </a:bodyPr>
          <a:lstStyle/>
          <a:p>
            <a:pPr algn="l"/>
            <a:r>
              <a:rPr lang="ja-JP" altLang="en-US" b="1" dirty="0" smtClean="0">
                <a:latin typeface="ＭＳ Ｐゴシック" panose="020B0600070205080204" pitchFamily="50" charset="-128"/>
                <a:ea typeface="ＭＳ Ｐゴシック" panose="020B0600070205080204" pitchFamily="50" charset="-128"/>
              </a:rPr>
              <a:t>スマートフォン等を使っていて、</a:t>
            </a:r>
            <a:r>
              <a:rPr lang="en-US" altLang="ja-JP"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どう行動すればよいか迷った時は</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317972" y="2420888"/>
            <a:ext cx="8445960" cy="3528392"/>
          </a:xfrm>
          <a:prstGeom prst="rect">
            <a:avLst/>
          </a:prstGeom>
        </p:spPr>
        <p:txBody>
          <a:bodyPr vert="horz" lIns="91440" tIns="45720" rIns="91440" bIns="45720" rtlCol="0" anchor="t" anchorCtr="0">
            <a:normAutofit fontScale="900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b="1" dirty="0" smtClean="0">
                <a:latin typeface="ＭＳ Ｐゴシック" panose="020B0600070205080204" pitchFamily="50" charset="-128"/>
                <a:ea typeface="ＭＳ Ｐゴシック" panose="020B0600070205080204" pitchFamily="50" charset="-128"/>
              </a:rPr>
              <a:t>○一人で悩まずに身近な信用できる</a:t>
            </a:r>
            <a:r>
              <a:rPr lang="en-US" altLang="ja-JP" b="1" dirty="0" smtClean="0">
                <a:latin typeface="ＭＳ Ｐゴシック" panose="020B0600070205080204" pitchFamily="50" charset="-128"/>
                <a:ea typeface="ＭＳ Ｐゴシック" panose="020B0600070205080204" pitchFamily="50" charset="-128"/>
              </a:rPr>
              <a:t/>
            </a:r>
            <a:br>
              <a:rPr lang="en-US" altLang="ja-JP" b="1" dirty="0" smtClean="0">
                <a:latin typeface="ＭＳ Ｐゴシック" panose="020B0600070205080204" pitchFamily="50" charset="-128"/>
                <a:ea typeface="ＭＳ Ｐゴシック" panose="020B0600070205080204" pitchFamily="50" charset="-128"/>
              </a:rPr>
            </a:br>
            <a:r>
              <a:rPr lang="ja-JP" altLang="en-US" b="1" dirty="0" smtClean="0">
                <a:latin typeface="ＭＳ Ｐゴシック" panose="020B0600070205080204" pitchFamily="50" charset="-128"/>
                <a:ea typeface="ＭＳ Ｐゴシック" panose="020B0600070205080204" pitchFamily="50" charset="-128"/>
              </a:rPr>
              <a:t>　大人、先生に相談しましょう。</a:t>
            </a:r>
            <a:endParaRPr lang="en-US" altLang="ja-JP" b="1" dirty="0" smtClean="0">
              <a:latin typeface="ＭＳ Ｐゴシック" panose="020B0600070205080204" pitchFamily="50" charset="-128"/>
              <a:ea typeface="ＭＳ Ｐゴシック" panose="020B0600070205080204" pitchFamily="50" charset="-128"/>
            </a:endParaRPr>
          </a:p>
          <a:p>
            <a:pPr algn="l"/>
            <a:r>
              <a:rPr lang="en-US" altLang="ja-JP" b="1" dirty="0" smtClean="0">
                <a:latin typeface="ＭＳ Ｐゴシック" panose="020B0600070205080204" pitchFamily="50" charset="-128"/>
                <a:ea typeface="ＭＳ Ｐゴシック" panose="020B0600070205080204" pitchFamily="50" charset="-128"/>
              </a:rPr>
              <a:t/>
            </a:r>
            <a:br>
              <a:rPr lang="en-US" altLang="ja-JP" b="1" dirty="0" smtClean="0">
                <a:latin typeface="ＭＳ Ｐゴシック" panose="020B0600070205080204" pitchFamily="50" charset="-128"/>
                <a:ea typeface="ＭＳ Ｐゴシック" panose="020B0600070205080204" pitchFamily="50" charset="-128"/>
              </a:rPr>
            </a:br>
            <a:r>
              <a:rPr lang="ja-JP" altLang="en-US" b="1" dirty="0" smtClean="0">
                <a:latin typeface="ＭＳ Ｐゴシック" panose="020B0600070205080204" pitchFamily="50" charset="-128"/>
                <a:ea typeface="ＭＳ Ｐゴシック" panose="020B0600070205080204" pitchFamily="50" charset="-128"/>
              </a:rPr>
              <a:t>○友達や保護者と話し合って</a:t>
            </a:r>
            <a:r>
              <a:rPr lang="ja-JP" altLang="en-US" b="1" dirty="0">
                <a:latin typeface="ＭＳ Ｐゴシック" panose="020B0600070205080204" pitchFamily="50" charset="-128"/>
                <a:ea typeface="ＭＳ Ｐゴシック" panose="020B0600070205080204" pitchFamily="50" charset="-128"/>
              </a:rPr>
              <a:t>、</a:t>
            </a:r>
            <a:r>
              <a:rPr lang="ja-JP" altLang="en-US" b="1" dirty="0" smtClean="0">
                <a:latin typeface="ＭＳ Ｐゴシック" panose="020B0600070205080204" pitchFamily="50" charset="-128"/>
                <a:ea typeface="ＭＳ Ｐゴシック" panose="020B0600070205080204" pitchFamily="50" charset="-128"/>
              </a:rPr>
              <a:t>ルール</a:t>
            </a:r>
            <a:endParaRPr lang="en-US" altLang="ja-JP" b="1" dirty="0" smtClean="0">
              <a:latin typeface="ＭＳ Ｐゴシック" panose="020B0600070205080204" pitchFamily="50" charset="-128"/>
              <a:ea typeface="ＭＳ Ｐゴシック" panose="020B0600070205080204" pitchFamily="50" charset="-128"/>
            </a:endParaRPr>
          </a:p>
          <a:p>
            <a:pPr algn="l"/>
            <a:r>
              <a:rPr lang="ja-JP" altLang="en-US" b="1" dirty="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を決めて守りましょう</a:t>
            </a:r>
            <a:r>
              <a:rPr lang="ja-JP" altLang="en-US" b="1" dirty="0">
                <a:latin typeface="ＭＳ Ｐゴシック" panose="020B0600070205080204" pitchFamily="50" charset="-128"/>
                <a:ea typeface="ＭＳ Ｐゴシック" panose="020B0600070205080204" pitchFamily="50" charset="-128"/>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4"/>
          <p:cNvSpPr>
            <a:spLocks noChangeArrowheads="1"/>
          </p:cNvSpPr>
          <p:nvPr/>
        </p:nvSpPr>
        <p:spPr bwMode="auto">
          <a:xfrm>
            <a:off x="189359" y="44624"/>
            <a:ext cx="8853648" cy="4308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0" tIns="0" rIns="0" bIns="0">
            <a:spAutoFit/>
          </a:bodyPr>
          <a:lstStyle/>
          <a:p>
            <a:pPr marL="227013" indent="-227013">
              <a:spcBef>
                <a:spcPct val="50000"/>
              </a:spcBef>
            </a:pPr>
            <a:r>
              <a:rPr lang="ja-JP" altLang="en-US" sz="2800" b="1" dirty="0" smtClean="0">
                <a:latin typeface="ＭＳ Ｐゴシック" panose="020B0600070205080204" pitchFamily="50" charset="-128"/>
                <a:ea typeface="ＭＳ Ｐゴシック" panose="020B0600070205080204" pitchFamily="50" charset="-128"/>
                <a:cs typeface="メイリオ"/>
              </a:rPr>
              <a:t>家庭でのルールづくりを啓発し、守らせましょう！</a:t>
            </a:r>
            <a:endParaRPr lang="en-US" altLang="ja-JP" sz="2800" b="1" dirty="0">
              <a:latin typeface="ＭＳ Ｐゴシック" panose="020B0600070205080204" pitchFamily="50" charset="-128"/>
              <a:ea typeface="ＭＳ Ｐゴシック" panose="020B0600070205080204" pitchFamily="50" charset="-128"/>
              <a:cs typeface="メイリオ"/>
            </a:endParaRPr>
          </a:p>
        </p:txBody>
      </p:sp>
      <p:sp>
        <p:nvSpPr>
          <p:cNvPr id="3" name="正方形/長方形 2"/>
          <p:cNvSpPr/>
          <p:nvPr/>
        </p:nvSpPr>
        <p:spPr>
          <a:xfrm>
            <a:off x="189359" y="1232756"/>
            <a:ext cx="8853648" cy="1631216"/>
          </a:xfrm>
          <a:prstGeom prst="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ja-JP" altLang="en-US" sz="2000" b="1" dirty="0" smtClean="0">
                <a:latin typeface="ＭＳ Ｐゴシック" panose="020B0600070205080204" pitchFamily="50" charset="-128"/>
                <a:ea typeface="ＭＳ Ｐゴシック" panose="020B0600070205080204" pitchFamily="50" charset="-128"/>
              </a:rPr>
              <a:t>①スマートフォン･携帯電話の利用による危険</a:t>
            </a:r>
            <a:r>
              <a:rPr lang="ja-JP" altLang="en-US" sz="2000" b="1" dirty="0">
                <a:latin typeface="ＭＳ Ｐゴシック" panose="020B0600070205080204" pitchFamily="50" charset="-128"/>
                <a:ea typeface="ＭＳ Ｐゴシック" panose="020B0600070205080204" pitchFamily="50" charset="-128"/>
              </a:rPr>
              <a:t>について子どもとともに理解する。</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smtClean="0">
                <a:latin typeface="ＭＳ Ｐゴシック" panose="020B0600070205080204" pitchFamily="50" charset="-128"/>
                <a:ea typeface="ＭＳ Ｐゴシック" panose="020B0600070205080204" pitchFamily="50" charset="-128"/>
              </a:rPr>
              <a:t>②ネットの危険について、</a:t>
            </a:r>
            <a:r>
              <a:rPr lang="ja-JP" altLang="en-US" sz="2000" b="1" dirty="0">
                <a:latin typeface="ＭＳ Ｐゴシック" panose="020B0600070205080204" pitchFamily="50" charset="-128"/>
                <a:ea typeface="ＭＳ Ｐゴシック" panose="020B0600070205080204" pitchFamily="50" charset="-128"/>
              </a:rPr>
              <a:t>子どもとともに理解する。</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③</a:t>
            </a:r>
            <a:r>
              <a:rPr lang="ja-JP" altLang="en-US" sz="2000" b="1" dirty="0" smtClean="0">
                <a:latin typeface="ＭＳ Ｐゴシック" panose="020B0600070205080204" pitchFamily="50" charset="-128"/>
                <a:ea typeface="ＭＳ Ｐゴシック" panose="020B0600070205080204" pitchFamily="50" charset="-128"/>
              </a:rPr>
              <a:t>ルールづくりの必要性を伝える。</a:t>
            </a:r>
            <a:endParaRPr lang="en-US" altLang="ja-JP" sz="2000" b="1" dirty="0" smtClean="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④</a:t>
            </a:r>
            <a:r>
              <a:rPr lang="ja-JP" altLang="en-US" sz="2000" b="1" dirty="0" smtClean="0">
                <a:latin typeface="ＭＳ Ｐゴシック" panose="020B0600070205080204" pitchFamily="50" charset="-128"/>
                <a:ea typeface="ＭＳ Ｐゴシック" panose="020B0600070205080204" pitchFamily="50" charset="-128"/>
              </a:rPr>
              <a:t>子どもと話し合いながらルールを決める。</a:t>
            </a:r>
            <a:endParaRPr lang="en-US" altLang="ja-JP" sz="2000" b="1" dirty="0" smtClean="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⑤</a:t>
            </a:r>
            <a:r>
              <a:rPr lang="ja-JP" altLang="en-US" sz="2000" b="1" dirty="0" smtClean="0">
                <a:latin typeface="ＭＳ Ｐゴシック" panose="020B0600070205080204" pitchFamily="50" charset="-128"/>
                <a:ea typeface="ＭＳ Ｐゴシック" panose="020B0600070205080204" pitchFamily="50" charset="-128"/>
              </a:rPr>
              <a:t>ルールが守られているか確認する。</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3476736" y="3717032"/>
            <a:ext cx="5513544" cy="2904493"/>
          </a:xfrm>
          <a:prstGeom prst="roundRect">
            <a:avLst>
              <a:gd name="adj" fmla="val 5742"/>
            </a:avLst>
          </a:prstGeom>
        </p:spPr>
        <p:style>
          <a:lnRef idx="0">
            <a:schemeClr val="accent1"/>
          </a:lnRef>
          <a:fillRef idx="3">
            <a:schemeClr val="accent1"/>
          </a:fillRef>
          <a:effectRef idx="3">
            <a:schemeClr val="accent1"/>
          </a:effectRef>
          <a:fontRef idx="minor">
            <a:schemeClr val="lt1"/>
          </a:fontRef>
        </p:style>
        <p:txBody>
          <a:bodyPr rtlCol="0" anchor="ctr"/>
          <a:lstStyle/>
          <a:p>
            <a:pPr>
              <a:spcBef>
                <a:spcPts val="600"/>
              </a:spcBef>
            </a:pPr>
            <a:r>
              <a:rPr lang="ja-JP" altLang="en-US" sz="2000" b="1" u="sng" dirty="0">
                <a:latin typeface="ＭＳ Ｐゴシック" panose="020B0600070205080204" pitchFamily="50" charset="-128"/>
                <a:ea typeface="ＭＳ Ｐゴシック" panose="020B0600070205080204" pitchFamily="50" charset="-128"/>
              </a:rPr>
              <a:t>アプリやゲームを勝手にダウンロードしない。</a:t>
            </a:r>
            <a:endParaRPr lang="en-US" altLang="ja-JP" sz="2000" b="1" u="sng" dirty="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a:latin typeface="ＭＳ Ｐゴシック" panose="020B0600070205080204" pitchFamily="50" charset="-128"/>
                <a:ea typeface="ＭＳ Ｐゴシック" panose="020B0600070205080204" pitchFamily="50" charset="-128"/>
              </a:rPr>
              <a:t>知らない人からのメールには返信しない。</a:t>
            </a:r>
            <a:endParaRPr lang="en-US" altLang="ja-JP" sz="2000" b="1" u="sng" dirty="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a:latin typeface="ＭＳ Ｐゴシック" panose="020B0600070205080204" pitchFamily="50" charset="-128"/>
                <a:ea typeface="ＭＳ Ｐゴシック" panose="020B0600070205080204" pitchFamily="50" charset="-128"/>
              </a:rPr>
              <a:t>迷惑メールは見ない。</a:t>
            </a:r>
            <a:endParaRPr lang="en-US" altLang="ja-JP" sz="2000" b="1" u="sng" dirty="0">
              <a:latin typeface="ＭＳ Ｐゴシック" panose="020B0600070205080204" pitchFamily="50" charset="-128"/>
              <a:ea typeface="ＭＳ Ｐゴシック" panose="020B0600070205080204" pitchFamily="50" charset="-128"/>
            </a:endParaRPr>
          </a:p>
          <a:p>
            <a:pPr>
              <a:lnSpc>
                <a:spcPct val="150000"/>
              </a:lnSpc>
              <a:spcBef>
                <a:spcPts val="600"/>
              </a:spcBef>
            </a:pPr>
            <a:r>
              <a:rPr kumimoji="1" lang="ja-JP" altLang="en-US" sz="2000" b="1" u="sng" dirty="0" smtClean="0">
                <a:latin typeface="ＭＳ Ｐゴシック" panose="020B0600070205080204" pitchFamily="50" charset="-128"/>
                <a:ea typeface="ＭＳ Ｐゴシック" panose="020B0600070205080204" pitchFamily="50" charset="-128"/>
              </a:rPr>
              <a:t>ネット上で知り合った人とは、絶対に会わない。</a:t>
            </a:r>
            <a:endParaRPr kumimoji="1"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a:latin typeface="ＭＳ Ｐゴシック" panose="020B0600070205080204" pitchFamily="50" charset="-128"/>
                <a:ea typeface="ＭＳ Ｐゴシック" panose="020B0600070205080204" pitchFamily="50" charset="-128"/>
              </a:rPr>
              <a:t>悪口</a:t>
            </a:r>
            <a:r>
              <a:rPr lang="ja-JP" altLang="en-US" sz="2000" b="1" u="sng" dirty="0" smtClean="0">
                <a:latin typeface="ＭＳ Ｐゴシック" panose="020B0600070205080204" pitchFamily="50" charset="-128"/>
                <a:ea typeface="ＭＳ Ｐゴシック" panose="020B0600070205080204" pitchFamily="50" charset="-128"/>
              </a:rPr>
              <a:t>を投稿しない。</a:t>
            </a:r>
            <a:endParaRPr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2000" b="1" u="sng" dirty="0">
                <a:latin typeface="ＭＳ Ｐゴシック" panose="020B0600070205080204" pitchFamily="50" charset="-128"/>
                <a:ea typeface="ＭＳ Ｐゴシック" panose="020B0600070205080204" pitchFamily="50" charset="-128"/>
              </a:rPr>
              <a:t>勝手</a:t>
            </a:r>
            <a:r>
              <a:rPr kumimoji="1" lang="ja-JP" altLang="en-US" sz="2000" b="1" u="sng" dirty="0" smtClean="0">
                <a:latin typeface="ＭＳ Ｐゴシック" panose="020B0600070205080204" pitchFamily="50" charset="-128"/>
                <a:ea typeface="ＭＳ Ｐゴシック" panose="020B0600070205080204" pitchFamily="50" charset="-128"/>
              </a:rPr>
              <a:t>に写真を投稿しない。</a:t>
            </a:r>
            <a:endParaRPr kumimoji="1"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smtClean="0">
                <a:latin typeface="ＭＳ Ｐゴシック" panose="020B0600070205080204" pitchFamily="50" charset="-128"/>
                <a:ea typeface="ＭＳ Ｐゴシック" panose="020B0600070205080204" pitchFamily="50" charset="-128"/>
              </a:rPr>
              <a:t>ネット上に電話番号、住所</a:t>
            </a:r>
            <a:r>
              <a:rPr lang="ja-JP" altLang="en-US" sz="2000" b="1" u="sng" dirty="0">
                <a:latin typeface="ＭＳ Ｐゴシック" panose="020B0600070205080204" pitchFamily="50" charset="-128"/>
                <a:ea typeface="ＭＳ Ｐゴシック" panose="020B0600070205080204" pitchFamily="50" charset="-128"/>
              </a:rPr>
              <a:t>、</a:t>
            </a:r>
            <a:r>
              <a:rPr lang="ja-JP" altLang="en-US" sz="2000" b="1" u="sng" dirty="0" smtClean="0">
                <a:latin typeface="ＭＳ Ｐゴシック" panose="020B0600070205080204" pitchFamily="50" charset="-128"/>
                <a:ea typeface="ＭＳ Ｐゴシック" panose="020B0600070205080204" pitchFamily="50" charset="-128"/>
              </a:rPr>
              <a:t>氏名を投稿しない。</a:t>
            </a:r>
            <a:endParaRPr lang="en-US" altLang="ja-JP" sz="2000" b="1" u="sng" dirty="0" smtClean="0">
              <a:latin typeface="ＭＳ Ｐゴシック" panose="020B0600070205080204" pitchFamily="50" charset="-128"/>
              <a:ea typeface="ＭＳ Ｐゴシック" panose="020B0600070205080204" pitchFamily="50" charset="-128"/>
            </a:endParaRPr>
          </a:p>
        </p:txBody>
      </p:sp>
      <p:pic>
        <p:nvPicPr>
          <p:cNvPr id="5" name="Picture 2" descr="Z:\01_情報教育\H25\01_情報教育専門推進員\11_LINE研修パッケージ\イラスト\女性.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400" b="95500" l="5384" r="97174"/>
                    </a14:imgEffect>
                  </a14:imgLayer>
                </a14:imgProps>
              </a:ext>
              <a:ext uri="{28A0092B-C50C-407E-A947-70E740481C1C}">
                <a14:useLocalDpi xmlns:a14="http://schemas.microsoft.com/office/drawing/2010/main" val="0"/>
              </a:ext>
            </a:extLst>
          </a:blip>
          <a:srcRect/>
          <a:stretch>
            <a:fillRect/>
          </a:stretch>
        </p:blipFill>
        <p:spPr bwMode="auto">
          <a:xfrm>
            <a:off x="7901768" y="1636517"/>
            <a:ext cx="1164679" cy="1567053"/>
          </a:xfrm>
          <a:prstGeom prst="rect">
            <a:avLst/>
          </a:prstGeom>
          <a:noFill/>
          <a:extLst>
            <a:ext uri="{909E8E84-426E-40DD-AFC4-6F175D3DCCD1}">
              <a14:hiddenFill xmlns:a14="http://schemas.microsoft.com/office/drawing/2010/main">
                <a:solidFill>
                  <a:srgbClr val="FFFFFF"/>
                </a:solidFill>
              </a14:hiddenFill>
            </a:ext>
          </a:extLst>
        </p:spPr>
      </p:pic>
      <p:sp>
        <p:nvSpPr>
          <p:cNvPr id="6" name="メモ 5"/>
          <p:cNvSpPr/>
          <p:nvPr/>
        </p:nvSpPr>
        <p:spPr>
          <a:xfrm>
            <a:off x="215516" y="584684"/>
            <a:ext cx="3816064" cy="605102"/>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ＭＳ Ｐゴシック" panose="020B0600070205080204" pitchFamily="50" charset="-128"/>
                <a:ea typeface="ＭＳ Ｐゴシック" panose="020B0600070205080204" pitchFamily="50" charset="-128"/>
              </a:rPr>
              <a:t>ルールづくりのポイント</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189359" y="3717031"/>
            <a:ext cx="3086497" cy="2904493"/>
          </a:xfrm>
          <a:prstGeom prst="roundRect">
            <a:avLst>
              <a:gd name="adj" fmla="val 4867"/>
            </a:avLst>
          </a:prstGeom>
        </p:spPr>
        <p:style>
          <a:lnRef idx="0">
            <a:schemeClr val="accent1"/>
          </a:lnRef>
          <a:fillRef idx="3">
            <a:schemeClr val="accent1"/>
          </a:fillRef>
          <a:effectRef idx="3">
            <a:schemeClr val="accent1"/>
          </a:effectRef>
          <a:fontRef idx="minor">
            <a:schemeClr val="lt1"/>
          </a:fontRef>
        </p:style>
        <p:txBody>
          <a:bodyPr rtlCol="0" anchor="ctr"/>
          <a:lstStyle/>
          <a:p>
            <a:pPr>
              <a:spcBef>
                <a:spcPts val="600"/>
              </a:spcBef>
            </a:pPr>
            <a:r>
              <a:rPr lang="ja-JP" altLang="en-US" sz="2000" b="1" u="sng" dirty="0" smtClean="0">
                <a:latin typeface="ＭＳ Ｐゴシック" panose="020B0600070205080204" pitchFamily="50" charset="-128"/>
                <a:ea typeface="ＭＳ Ｐゴシック" panose="020B0600070205080204" pitchFamily="50" charset="-128"/>
              </a:rPr>
              <a:t>夜９</a:t>
            </a:r>
            <a:r>
              <a:rPr kumimoji="1" lang="ja-JP" altLang="en-US" sz="2000" b="1" u="sng" dirty="0" smtClean="0">
                <a:latin typeface="ＭＳ Ｐゴシック" panose="020B0600070205080204" pitchFamily="50" charset="-128"/>
                <a:ea typeface="ＭＳ Ｐゴシック" panose="020B0600070205080204" pitchFamily="50" charset="-128"/>
              </a:rPr>
              <a:t>時以降は使用しない。</a:t>
            </a:r>
            <a:endParaRPr kumimoji="1"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a:latin typeface="ＭＳ Ｐゴシック" panose="020B0600070205080204" pitchFamily="50" charset="-128"/>
                <a:ea typeface="ＭＳ Ｐゴシック" panose="020B0600070205080204" pitchFamily="50" charset="-128"/>
              </a:rPr>
              <a:t>食事中</a:t>
            </a:r>
            <a:r>
              <a:rPr lang="ja-JP" altLang="en-US" sz="2000" b="1" u="sng" dirty="0" smtClean="0">
                <a:latin typeface="ＭＳ Ｐゴシック" panose="020B0600070205080204" pitchFamily="50" charset="-128"/>
                <a:ea typeface="ＭＳ Ｐゴシック" panose="020B0600070205080204" pitchFamily="50" charset="-128"/>
              </a:rPr>
              <a:t>は使わない。</a:t>
            </a:r>
            <a:endParaRPr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2000" b="1" u="sng" dirty="0" smtClean="0">
                <a:latin typeface="ＭＳ Ｐゴシック" panose="020B0600070205080204" pitchFamily="50" charset="-128"/>
                <a:ea typeface="ＭＳ Ｐゴシック" panose="020B0600070205080204" pitchFamily="50" charset="-128"/>
              </a:rPr>
              <a:t>お風呂に持ち込まない。</a:t>
            </a:r>
            <a:endParaRPr kumimoji="1"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a:latin typeface="ＭＳ Ｐゴシック" panose="020B0600070205080204" pitchFamily="50" charset="-128"/>
                <a:ea typeface="ＭＳ Ｐゴシック" panose="020B0600070205080204" pitchFamily="50" charset="-128"/>
              </a:rPr>
              <a:t>部屋</a:t>
            </a:r>
            <a:r>
              <a:rPr lang="ja-JP" altLang="en-US" sz="2000" b="1" u="sng" dirty="0" smtClean="0">
                <a:latin typeface="ＭＳ Ｐゴシック" panose="020B0600070205080204" pitchFamily="50" charset="-128"/>
                <a:ea typeface="ＭＳ Ｐゴシック" panose="020B0600070205080204" pitchFamily="50" charset="-128"/>
              </a:rPr>
              <a:t>に持ち込まない。</a:t>
            </a:r>
            <a:endParaRPr kumimoji="1"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2000" b="1" u="sng" dirty="0" smtClean="0">
                <a:latin typeface="ＭＳ Ｐゴシック" panose="020B0600070205080204" pitchFamily="50" charset="-128"/>
                <a:ea typeface="ＭＳ Ｐゴシック" panose="020B0600070205080204" pitchFamily="50" charset="-128"/>
              </a:rPr>
              <a:t>困ったらすぐに相談する。</a:t>
            </a:r>
            <a:endParaRPr kumimoji="1"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lang="ja-JP" altLang="en-US" sz="2000" b="1" u="sng" dirty="0" smtClean="0">
                <a:latin typeface="ＭＳ Ｐゴシック" panose="020B0600070205080204" pitchFamily="50" charset="-128"/>
                <a:ea typeface="ＭＳ Ｐゴシック" panose="020B0600070205080204" pitchFamily="50" charset="-128"/>
              </a:rPr>
              <a:t>リビングで充電する。</a:t>
            </a:r>
            <a:endParaRPr lang="en-US" altLang="ja-JP" sz="2000" b="1" u="sng" dirty="0" smtClean="0">
              <a:latin typeface="ＭＳ Ｐゴシック" panose="020B0600070205080204" pitchFamily="50" charset="-128"/>
              <a:ea typeface="ＭＳ Ｐゴシック" panose="020B0600070205080204" pitchFamily="50" charset="-128"/>
            </a:endParaRPr>
          </a:p>
          <a:p>
            <a:pPr>
              <a:spcBef>
                <a:spcPts val="600"/>
              </a:spcBef>
            </a:pPr>
            <a:r>
              <a:rPr kumimoji="1" lang="en-US" altLang="ja-JP" sz="2000" b="1" u="sng" dirty="0" smtClean="0">
                <a:latin typeface="ＭＳ Ｐゴシック" panose="020B0600070205080204" pitchFamily="50" charset="-128"/>
                <a:ea typeface="ＭＳ Ｐゴシック" panose="020B0600070205080204" pitchFamily="50" charset="-128"/>
              </a:rPr>
              <a:t>※</a:t>
            </a:r>
            <a:r>
              <a:rPr kumimoji="1" lang="ja-JP" altLang="en-US" sz="2000" b="1" u="sng" dirty="0" smtClean="0">
                <a:latin typeface="ＭＳ Ｐゴシック" panose="020B0600070205080204" pitchFamily="50" charset="-128"/>
                <a:ea typeface="ＭＳ Ｐゴシック" panose="020B0600070205080204" pitchFamily="50" charset="-128"/>
              </a:rPr>
              <a:t>壁にはりましょう！</a:t>
            </a:r>
            <a:endParaRPr kumimoji="1" lang="ja-JP" altLang="en-US" sz="2000" b="1" u="sng" dirty="0">
              <a:latin typeface="ＭＳ Ｐゴシック" panose="020B0600070205080204" pitchFamily="50" charset="-128"/>
              <a:ea typeface="ＭＳ Ｐゴシック" panose="020B0600070205080204" pitchFamily="50" charset="-128"/>
            </a:endParaRPr>
          </a:p>
        </p:txBody>
      </p:sp>
      <p:sp>
        <p:nvSpPr>
          <p:cNvPr id="8" name="メモ 7"/>
          <p:cNvSpPr/>
          <p:nvPr/>
        </p:nvSpPr>
        <p:spPr>
          <a:xfrm>
            <a:off x="189359" y="2960948"/>
            <a:ext cx="2816888" cy="605102"/>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ＭＳ Ｐゴシック" panose="020B0600070205080204" pitchFamily="50" charset="-128"/>
                <a:ea typeface="ＭＳ Ｐゴシック" panose="020B0600070205080204" pitchFamily="50" charset="-128"/>
              </a:rPr>
              <a:t>ルールの例</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9" name="メモ 8"/>
          <p:cNvSpPr/>
          <p:nvPr/>
        </p:nvSpPr>
        <p:spPr>
          <a:xfrm>
            <a:off x="3533650" y="2960948"/>
            <a:ext cx="4302163" cy="605102"/>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latin typeface="ＭＳ Ｐゴシック" panose="020B0600070205080204" pitchFamily="50" charset="-128"/>
                <a:ea typeface="ＭＳ Ｐゴシック" panose="020B0600070205080204" pitchFamily="50" charset="-128"/>
              </a:rPr>
              <a:t>危険</a:t>
            </a:r>
            <a:r>
              <a:rPr lang="ja-JP" altLang="en-US" sz="2800" b="1" dirty="0" smtClean="0">
                <a:latin typeface="ＭＳ Ｐゴシック" panose="020B0600070205080204" pitchFamily="50" charset="-128"/>
                <a:ea typeface="ＭＳ Ｐゴシック" panose="020B0600070205080204" pitchFamily="50" charset="-128"/>
              </a:rPr>
              <a:t>についてともに学ぶ</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10" name="角丸四角形吹き出し 9"/>
          <p:cNvSpPr/>
          <p:nvPr/>
        </p:nvSpPr>
        <p:spPr>
          <a:xfrm>
            <a:off x="5684731" y="1808820"/>
            <a:ext cx="2304256" cy="975796"/>
          </a:xfrm>
          <a:prstGeom prst="wedgeRoundRectCallout">
            <a:avLst>
              <a:gd name="adj1" fmla="val 58567"/>
              <a:gd name="adj2" fmla="val -812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latin typeface="ＭＳ Ｐゴシック" panose="020B0600070205080204" pitchFamily="50" charset="-128"/>
                <a:ea typeface="ＭＳ Ｐゴシック" panose="020B0600070205080204" pitchFamily="50" charset="-128"/>
              </a:rPr>
              <a:t>守れない時は、利用</a:t>
            </a:r>
            <a:r>
              <a:rPr lang="ja-JP" altLang="en-US" sz="2400" b="1" dirty="0">
                <a:latin typeface="ＭＳ Ｐゴシック" panose="020B0600070205080204" pitchFamily="50" charset="-128"/>
                <a:ea typeface="ＭＳ Ｐゴシック" panose="020B0600070205080204" pitchFamily="50" charset="-128"/>
              </a:rPr>
              <a:t>中止ね</a:t>
            </a:r>
            <a:endParaRPr kumimoji="1" lang="ja-JP" altLang="en-US" sz="2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8837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4797152"/>
            <a:ext cx="8280919" cy="537509"/>
          </a:xfrm>
        </p:spPr>
        <p:txBody>
          <a:bodyPr/>
          <a:lstStyle/>
          <a:p>
            <a:r>
              <a:rPr lang="en-US" altLang="ja-JP" dirty="0"/>
              <a:t>http://www.hyogo-c.ed.jp/~</a:t>
            </a:r>
            <a:r>
              <a:rPr lang="en-US" altLang="ja-JP" dirty="0" smtClean="0"/>
              <a:t>board-bo/sumaho/sumaho.html</a:t>
            </a:r>
            <a:endParaRPr kumimoji="1" lang="ja-JP" altLang="en-US" dirty="0"/>
          </a:p>
        </p:txBody>
      </p:sp>
      <p:sp>
        <p:nvSpPr>
          <p:cNvPr id="4" name="タイトル 3"/>
          <p:cNvSpPr>
            <a:spLocks noGrp="1"/>
          </p:cNvSpPr>
          <p:nvPr>
            <p:ph type="title"/>
          </p:nvPr>
        </p:nvSpPr>
        <p:spPr>
          <a:xfrm>
            <a:off x="395536" y="404664"/>
            <a:ext cx="8435280" cy="1252728"/>
          </a:xfrm>
        </p:spPr>
        <p:txBody>
          <a:bodyPr>
            <a:normAutofit fontScale="90000"/>
          </a:bodyPr>
          <a:lstStyle/>
          <a:p>
            <a:r>
              <a:rPr lang="ja-JP" altLang="en-US" b="1" dirty="0">
                <a:latin typeface="ＭＳ Ｐゴシック" panose="020B0600070205080204" pitchFamily="50" charset="-128"/>
                <a:ea typeface="ＭＳ Ｐゴシック" panose="020B0600070205080204" pitchFamily="50" charset="-128"/>
              </a:rPr>
              <a:t>ネットモラル向上の「主体的な取組」が推進されています！</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3074" name="Picture 2" descr="C:\Users\m901110\Desktop\sumahor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36912"/>
            <a:ext cx="5753819" cy="209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97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4294967295"/>
          </p:nvPr>
        </p:nvSpPr>
        <p:spPr>
          <a:xfrm>
            <a:off x="827584" y="2500441"/>
            <a:ext cx="7407275" cy="2800767"/>
          </a:xfrm>
          <a:prstGeom prst="rect">
            <a:avLst/>
          </a:prstGeom>
        </p:spPr>
        <p:txBody>
          <a:bodyPr wrap="square">
            <a:spAutoFit/>
          </a:bodyPr>
          <a:lstStyle/>
          <a:p>
            <a:pPr marL="0" indent="0">
              <a:buNone/>
            </a:pPr>
            <a:r>
              <a:rPr lang="ja-JP" altLang="en-US" sz="3200" dirty="0" smtClean="0">
                <a:latin typeface="ＭＳ Ｐゴシック" panose="020B0600070205080204" pitchFamily="50" charset="-128"/>
                <a:ea typeface="ＭＳ Ｐゴシック" panose="020B0600070205080204" pitchFamily="50" charset="-128"/>
              </a:rPr>
              <a:t>家族みんなで挑戦！</a:t>
            </a:r>
            <a:endParaRPr lang="en-US" altLang="ja-JP" sz="3200" dirty="0" smtClean="0">
              <a:latin typeface="ＭＳ Ｐゴシック" panose="020B0600070205080204" pitchFamily="50" charset="-128"/>
              <a:ea typeface="ＭＳ Ｐゴシック" panose="020B0600070205080204" pitchFamily="50" charset="-128"/>
            </a:endParaRPr>
          </a:p>
          <a:p>
            <a:pPr marL="0" indent="0">
              <a:buNone/>
            </a:pPr>
            <a:r>
              <a:rPr lang="en-US" altLang="ja-JP"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考えたこと</a:t>
            </a:r>
            <a:r>
              <a:rPr lang="ja-JP" altLang="en-US"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感じたことを家族で話し合ってみましょう。</a:t>
            </a:r>
            <a:endParaRPr lang="ja-JP" altLang="en-US" dirty="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①１日ノーメディアコース（ノースマホ・ノーゲーム）</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②帰宅後ノースマホ・ノーゲーム</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③夜８時以降ノースマホ・ノーゲーム</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④夜</a:t>
            </a:r>
            <a:r>
              <a:rPr lang="ja-JP" altLang="en-US" dirty="0">
                <a:latin typeface="ＭＳ Ｐゴシック" panose="020B0600070205080204" pitchFamily="50" charset="-128"/>
                <a:ea typeface="ＭＳ Ｐゴシック" panose="020B0600070205080204" pitchFamily="50" charset="-128"/>
              </a:rPr>
              <a:t>９</a:t>
            </a:r>
            <a:r>
              <a:rPr lang="ja-JP" altLang="en-US" dirty="0" smtClean="0">
                <a:latin typeface="ＭＳ Ｐゴシック" panose="020B0600070205080204" pitchFamily="50" charset="-128"/>
                <a:ea typeface="ＭＳ Ｐゴシック" panose="020B0600070205080204" pitchFamily="50" charset="-128"/>
              </a:rPr>
              <a:t>時以降ノースマホ・ノーゲーム</a:t>
            </a:r>
            <a:r>
              <a:rPr lang="ja-JP" altLang="en-US" dirty="0">
                <a:latin typeface="ＭＳ Ｐゴシック" panose="020B0600070205080204" pitchFamily="50" charset="-128"/>
                <a:ea typeface="ＭＳ Ｐゴシック" panose="020B0600070205080204" pitchFamily="50" charset="-128"/>
              </a:rPr>
              <a:t>	</a:t>
            </a:r>
          </a:p>
        </p:txBody>
      </p:sp>
      <p:sp>
        <p:nvSpPr>
          <p:cNvPr id="5" name="正方形/長方形 14"/>
          <p:cNvSpPr>
            <a:spLocks noGrp="1" noChangeArrowheads="1"/>
          </p:cNvSpPr>
          <p:nvPr>
            <p:ph type="title" idx="4294967295"/>
          </p:nvPr>
        </p:nvSpPr>
        <p:spPr bwMode="auto">
          <a:xfrm>
            <a:off x="-108520" y="1598023"/>
            <a:ext cx="9252520" cy="615553"/>
          </a:xfrm>
          <a:prstGeom prst="rect">
            <a:avLst/>
          </a:prstGeom>
          <a:noFill/>
          <a:ln w="9525" algn="ctr">
            <a:noFill/>
            <a:round/>
            <a:headEnd/>
            <a:tailEnd/>
          </a:ln>
        </p:spPr>
        <p:txBody>
          <a:bodyPr wrap="square" lIns="0" tIns="0" rIns="0" bIns="0">
            <a:spAutoFit/>
          </a:bodyPr>
          <a:lstStyle/>
          <a:p>
            <a:pPr marL="227013" indent="-227013">
              <a:spcBef>
                <a:spcPct val="50000"/>
              </a:spcBef>
            </a:pPr>
            <a:r>
              <a:rPr lang="en-US" altLang="ja-JP" sz="4000" b="1" dirty="0" smtClean="0">
                <a:solidFill>
                  <a:schemeClr val="tx1"/>
                </a:solidFill>
                <a:latin typeface="ＭＳ Ｐゴシック" panose="020B0600070205080204" pitchFamily="50" charset="-128"/>
                <a:ea typeface="ＭＳ Ｐゴシック" panose="020B0600070205080204" pitchFamily="50" charset="-128"/>
                <a:cs typeface="メイリオ"/>
              </a:rPr>
              <a:t>『</a:t>
            </a:r>
            <a:r>
              <a:rPr lang="ja-JP" altLang="en-US" sz="4000" b="1" dirty="0" smtClean="0">
                <a:solidFill>
                  <a:schemeClr val="tx1"/>
                </a:solidFill>
                <a:latin typeface="ＭＳ Ｐゴシック" panose="020B0600070205080204" pitchFamily="50" charset="-128"/>
                <a:ea typeface="ＭＳ Ｐゴシック" panose="020B0600070205080204" pitchFamily="50" charset="-128"/>
                <a:cs typeface="メイリオ"/>
              </a:rPr>
              <a:t>ノーメディアデー</a:t>
            </a:r>
            <a:r>
              <a:rPr lang="en-US" altLang="ja-JP" sz="4000" b="1" dirty="0" smtClean="0">
                <a:solidFill>
                  <a:schemeClr val="tx1"/>
                </a:solidFill>
                <a:latin typeface="ＭＳ Ｐゴシック" panose="020B0600070205080204" pitchFamily="50" charset="-128"/>
                <a:ea typeface="ＭＳ Ｐゴシック" panose="020B0600070205080204" pitchFamily="50" charset="-128"/>
                <a:cs typeface="メイリオ"/>
              </a:rPr>
              <a:t>』</a:t>
            </a:r>
            <a:r>
              <a:rPr lang="ja-JP" altLang="en-US" sz="4000" b="1" dirty="0" smtClean="0">
                <a:solidFill>
                  <a:schemeClr val="tx1"/>
                </a:solidFill>
                <a:latin typeface="ＭＳ Ｐゴシック" panose="020B0600070205080204" pitchFamily="50" charset="-128"/>
                <a:ea typeface="ＭＳ Ｐゴシック" panose="020B0600070205080204" pitchFamily="50" charset="-128"/>
                <a:cs typeface="メイリオ"/>
              </a:rPr>
              <a:t>家族でチャレンジ！</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a:endParaRPr>
          </a:p>
        </p:txBody>
      </p:sp>
      <p:sp>
        <p:nvSpPr>
          <p:cNvPr id="6" name="正方形/長方形 14"/>
          <p:cNvSpPr>
            <a:spLocks noChangeArrowheads="1"/>
          </p:cNvSpPr>
          <p:nvPr/>
        </p:nvSpPr>
        <p:spPr bwMode="auto">
          <a:xfrm>
            <a:off x="963588" y="5589240"/>
            <a:ext cx="7704856" cy="861774"/>
          </a:xfrm>
          <a:prstGeom prst="rect">
            <a:avLst/>
          </a:prstGeom>
          <a:noFill/>
          <a:ln w="9525" algn="ctr">
            <a:noFill/>
            <a:round/>
            <a:headEnd/>
            <a:tailEnd/>
          </a:ln>
        </p:spPr>
        <p:txBody>
          <a:bodyPr wrap="square" lIns="0" tIns="0" rIns="0" bIns="0">
            <a:spAutoFit/>
          </a:bodyPr>
          <a:lstStyle/>
          <a:p>
            <a:r>
              <a:rPr lang="ja-JP" altLang="en-US" sz="2800" dirty="0" smtClean="0">
                <a:latin typeface="ＭＳ Ｐゴシック" panose="020B0600070205080204" pitchFamily="50" charset="-128"/>
                <a:ea typeface="ＭＳ Ｐゴシック" panose="020B0600070205080204" pitchFamily="50" charset="-128"/>
              </a:rPr>
              <a:t>○テレビ</a:t>
            </a:r>
            <a:r>
              <a:rPr lang="ja-JP" altLang="en-US" sz="2800" dirty="0">
                <a:latin typeface="ＭＳ Ｐゴシック" panose="020B0600070205080204" pitchFamily="50" charset="-128"/>
                <a:ea typeface="ＭＳ Ｐゴシック" panose="020B0600070205080204" pitchFamily="50" charset="-128"/>
              </a:rPr>
              <a:t>やゲーム</a:t>
            </a:r>
            <a:r>
              <a:rPr lang="ja-JP" altLang="en-US" sz="2800" dirty="0" smtClean="0">
                <a:latin typeface="ＭＳ Ｐゴシック" panose="020B0600070205080204" pitchFamily="50" charset="-128"/>
                <a:ea typeface="ＭＳ Ｐゴシック" panose="020B0600070205080204" pitchFamily="50" charset="-128"/>
              </a:rPr>
              <a:t>、スマートフォン等の利用による　　　</a:t>
            </a:r>
            <a:endParaRPr lang="en-US" altLang="ja-JP" sz="2800" dirty="0" smtClean="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睡眠</a:t>
            </a:r>
            <a:r>
              <a:rPr lang="ja-JP" altLang="en-US" sz="2800" dirty="0">
                <a:latin typeface="ＭＳ Ｐゴシック" panose="020B0600070205080204" pitchFamily="50" charset="-128"/>
                <a:ea typeface="ＭＳ Ｐゴシック" panose="020B0600070205080204" pitchFamily="50" charset="-128"/>
              </a:rPr>
              <a:t>不足等</a:t>
            </a:r>
            <a:r>
              <a:rPr lang="ja-JP" altLang="en-US" sz="2800" dirty="0" smtClean="0">
                <a:latin typeface="ＭＳ Ｐゴシック" panose="020B0600070205080204" pitchFamily="50" charset="-128"/>
                <a:ea typeface="ＭＳ Ｐゴシック" panose="020B0600070205080204" pitchFamily="50" charset="-128"/>
              </a:rPr>
              <a:t>の基本的</a:t>
            </a:r>
            <a:r>
              <a:rPr lang="ja-JP" altLang="en-US" sz="2800" dirty="0">
                <a:latin typeface="ＭＳ Ｐゴシック" panose="020B0600070205080204" pitchFamily="50" charset="-128"/>
                <a:ea typeface="ＭＳ Ｐゴシック" panose="020B0600070205080204" pitchFamily="50" charset="-128"/>
              </a:rPr>
              <a:t>な生活習慣の</a:t>
            </a:r>
            <a:r>
              <a:rPr lang="ja-JP" altLang="en-US" sz="2800" dirty="0" smtClean="0">
                <a:latin typeface="ＭＳ Ｐゴシック" panose="020B0600070205080204" pitchFamily="50" charset="-128"/>
                <a:ea typeface="ＭＳ Ｐゴシック" panose="020B0600070205080204" pitchFamily="50" charset="-128"/>
              </a:rPr>
              <a:t>改善</a:t>
            </a:r>
            <a:endParaRPr lang="en-US" altLang="ja-JP" sz="2800"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7215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4294967295"/>
            <p:extLst>
              <p:ext uri="{D42A27DB-BD31-4B8C-83A1-F6EECF244321}">
                <p14:modId xmlns:p14="http://schemas.microsoft.com/office/powerpoint/2010/main" val="3797860459"/>
              </p:ext>
            </p:extLst>
          </p:nvPr>
        </p:nvGraphicFramePr>
        <p:xfrm>
          <a:off x="971600" y="1621229"/>
          <a:ext cx="7380288" cy="4568825"/>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3"/>
          <p:cNvSpPr>
            <a:spLocks noGrp="1"/>
          </p:cNvSpPr>
          <p:nvPr>
            <p:ph type="title" idx="4294967295"/>
          </p:nvPr>
        </p:nvSpPr>
        <p:spPr>
          <a:xfrm>
            <a:off x="539552" y="19348"/>
            <a:ext cx="8229600" cy="1008112"/>
          </a:xfrm>
        </p:spPr>
        <p:txBody>
          <a:bodyPr>
            <a:normAutofit/>
          </a:bodyPr>
          <a:lstStyle/>
          <a:p>
            <a:r>
              <a:rPr lang="ja-JP" altLang="en-US" sz="3600" b="1" dirty="0" smtClean="0">
                <a:latin typeface="ＭＳ Ｐゴシック" panose="020B0600070205080204" pitchFamily="50" charset="-128"/>
                <a:ea typeface="ＭＳ Ｐゴシック" panose="020B0600070205080204" pitchFamily="50" charset="-128"/>
              </a:rPr>
              <a:t>ＳＮＳの利用状況</a:t>
            </a:r>
            <a:endParaRPr kumimoji="1" lang="ja-JP" altLang="en-US" sz="3600" b="1"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1115616" y="6220762"/>
            <a:ext cx="7344816" cy="584775"/>
          </a:xfrm>
          <a:prstGeom prst="rect">
            <a:avLst/>
          </a:prstGeom>
        </p:spPr>
        <p:txBody>
          <a:bodyPr wrap="square">
            <a:spAutoFit/>
          </a:bodyPr>
          <a:lstStyle/>
          <a:p>
            <a:r>
              <a:rPr lang="en-US" altLang="ja-JP" sz="1600" b="1" dirty="0" smtClean="0">
                <a:latin typeface="ＭＳ Ｐゴシック" panose="020B0600070205080204" pitchFamily="50" charset="-128"/>
                <a:ea typeface="ＭＳ Ｐゴシック" panose="020B0600070205080204" pitchFamily="50" charset="-128"/>
              </a:rPr>
              <a:t>【</a:t>
            </a:r>
            <a:r>
              <a:rPr lang="ja-JP" altLang="en-US" sz="1600" b="1" dirty="0" smtClean="0">
                <a:latin typeface="ＭＳ Ｐゴシック" panose="020B0600070205080204" pitchFamily="50" charset="-128"/>
                <a:ea typeface="ＭＳ Ｐゴシック" panose="020B0600070205080204" pitchFamily="50" charset="-128"/>
              </a:rPr>
              <a:t>出典</a:t>
            </a:r>
            <a:r>
              <a:rPr lang="en-US" altLang="ja-JP" sz="1600" b="1" dirty="0" smtClean="0">
                <a:latin typeface="ＭＳ Ｐゴシック" panose="020B0600070205080204" pitchFamily="50" charset="-128"/>
                <a:ea typeface="ＭＳ Ｐゴシック" panose="020B0600070205080204" pitchFamily="50" charset="-128"/>
              </a:rPr>
              <a:t>】</a:t>
            </a:r>
            <a:r>
              <a:rPr lang="ja-JP" altLang="ja-JP" sz="1600" b="1" dirty="0" smtClean="0">
                <a:latin typeface="ＭＳ Ｐゴシック" panose="020B0600070205080204" pitchFamily="50" charset="-128"/>
                <a:ea typeface="ＭＳ Ｐゴシック" panose="020B0600070205080204" pitchFamily="50" charset="-128"/>
              </a:rPr>
              <a:t>「</a:t>
            </a:r>
            <a:r>
              <a:rPr lang="ja-JP" altLang="en-US" sz="1600" b="1" dirty="0" smtClean="0">
                <a:latin typeface="ＭＳ Ｐゴシック" panose="020B0600070205080204" pitchFamily="50" charset="-128"/>
                <a:ea typeface="ＭＳ Ｐゴシック" panose="020B0600070205080204" pitchFamily="50" charset="-128"/>
              </a:rPr>
              <a:t>２０１３年度版　青少年のインターネット利用環境実態調査</a:t>
            </a:r>
            <a:r>
              <a:rPr lang="ja-JP" altLang="ja-JP" sz="1600" b="1" dirty="0" smtClean="0">
                <a:latin typeface="ＭＳ Ｐゴシック" panose="020B0600070205080204" pitchFamily="50" charset="-128"/>
                <a:ea typeface="ＭＳ Ｐゴシック" panose="020B0600070205080204" pitchFamily="50" charset="-128"/>
              </a:rPr>
              <a:t>」</a:t>
            </a:r>
            <a:r>
              <a:rPr lang="en-US" altLang="ja-JP" sz="1600" b="1" dirty="0" smtClean="0">
                <a:latin typeface="ＭＳ Ｐゴシック" panose="020B0600070205080204" pitchFamily="50" charset="-128"/>
                <a:ea typeface="ＭＳ Ｐゴシック" panose="020B0600070205080204" pitchFamily="50" charset="-128"/>
              </a:rPr>
              <a:t> (</a:t>
            </a:r>
            <a:r>
              <a:rPr lang="ja-JP" altLang="en-US" sz="1600" b="1" dirty="0" smtClean="0">
                <a:latin typeface="ＭＳ Ｐゴシック" panose="020B0600070205080204" pitchFamily="50" charset="-128"/>
                <a:ea typeface="ＭＳ Ｐゴシック" panose="020B0600070205080204" pitchFamily="50" charset="-128"/>
              </a:rPr>
              <a:t>内閣府）</a:t>
            </a:r>
            <a:endParaRPr lang="ja-JP" altLang="ja-JP" sz="1600" b="1" dirty="0">
              <a:latin typeface="ＭＳ Ｐゴシック" panose="020B0600070205080204" pitchFamily="50" charset="-128"/>
              <a:ea typeface="ＭＳ Ｐゴシック" panose="020B0600070205080204" pitchFamily="50" charset="-128"/>
            </a:endParaRPr>
          </a:p>
          <a:p>
            <a:endParaRPr lang="ja-JP" altLang="en-US" sz="1600" dirty="0"/>
          </a:p>
        </p:txBody>
      </p:sp>
    </p:spTree>
    <p:extLst>
      <p:ext uri="{BB962C8B-B14F-4D97-AF65-F5344CB8AC3E}">
        <p14:creationId xmlns:p14="http://schemas.microsoft.com/office/powerpoint/2010/main" val="5792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60648"/>
            <a:ext cx="8856984" cy="5304082"/>
          </a:xfrm>
        </p:spPr>
        <p:txBody>
          <a:bodyPr anchor="t" anchorCtr="0">
            <a:normAutofit/>
          </a:bodyPr>
          <a:lstStyle/>
          <a:p>
            <a:pPr algn="l"/>
            <a:r>
              <a:rPr kumimoji="1" lang="ja-JP" altLang="en-US" sz="6000" dirty="0" smtClean="0">
                <a:latin typeface="ＭＳ Ｐゴシック" pitchFamily="50" charset="-128"/>
                <a:ea typeface="ＭＳ Ｐゴシック" pitchFamily="50" charset="-128"/>
              </a:rPr>
              <a:t>       まとめ</a:t>
            </a:r>
            <a:r>
              <a:rPr kumimoji="1" lang="en-US" altLang="ja-JP" sz="6000" dirty="0" smtClean="0">
                <a:latin typeface="ＭＳ Ｐゴシック" pitchFamily="50" charset="-128"/>
                <a:ea typeface="ＭＳ Ｐゴシック" pitchFamily="50" charset="-128"/>
              </a:rPr>
              <a:t>【</a:t>
            </a:r>
            <a:r>
              <a:rPr kumimoji="1" lang="ja-JP" altLang="en-US" sz="6000" dirty="0" smtClean="0">
                <a:latin typeface="ＭＳ Ｐゴシック" pitchFamily="50" charset="-128"/>
                <a:ea typeface="ＭＳ Ｐゴシック" pitchFamily="50" charset="-128"/>
              </a:rPr>
              <a:t>振り返り</a:t>
            </a:r>
            <a:r>
              <a:rPr kumimoji="1" lang="en-US" altLang="ja-JP" sz="6000" dirty="0" smtClean="0">
                <a:latin typeface="ＭＳ Ｐゴシック" pitchFamily="50" charset="-128"/>
                <a:ea typeface="ＭＳ Ｐゴシック" pitchFamily="50" charset="-128"/>
              </a:rPr>
              <a:t>】</a:t>
            </a:r>
            <a:r>
              <a:rPr kumimoji="1" lang="en-US" altLang="ja-JP" dirty="0" smtClean="0">
                <a:latin typeface="ＭＳ Ｐゴシック" pitchFamily="50" charset="-128"/>
                <a:ea typeface="ＭＳ Ｐゴシック" pitchFamily="50" charset="-128"/>
              </a:rPr>
              <a:t/>
            </a:r>
            <a:br>
              <a:rPr kumimoji="1" lang="en-US" altLang="ja-JP" dirty="0" smtClean="0">
                <a:latin typeface="ＭＳ Ｐゴシック" pitchFamily="50" charset="-128"/>
                <a:ea typeface="ＭＳ Ｐゴシック" pitchFamily="50" charset="-128"/>
              </a:rPr>
            </a:br>
            <a:r>
              <a:rPr kumimoji="1" lang="en-US" altLang="ja-JP" dirty="0" smtClean="0">
                <a:latin typeface="ＭＳ Ｐゴシック" pitchFamily="50" charset="-128"/>
                <a:ea typeface="ＭＳ Ｐゴシック" pitchFamily="50" charset="-128"/>
              </a:rPr>
              <a:t/>
            </a:r>
            <a:br>
              <a:rPr kumimoji="1" lang="en-US" altLang="ja-JP"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□ネット上だけの知り合いとは、</a:t>
            </a:r>
            <a:r>
              <a:rPr lang="ja-JP" altLang="en-US" sz="3100" b="1" dirty="0" smtClean="0">
                <a:latin typeface="ＭＳ Ｐゴシック" pitchFamily="50" charset="-128"/>
                <a:ea typeface="ＭＳ Ｐゴシック" pitchFamily="50" charset="-128"/>
              </a:rPr>
              <a:t>「絶対に会わない」</a:t>
            </a:r>
            <a:r>
              <a:rPr lang="en-US" altLang="ja-JP" sz="3100" b="1" dirty="0" smtClean="0">
                <a:latin typeface="ＭＳ Ｐゴシック" pitchFamily="50" charset="-128"/>
                <a:ea typeface="ＭＳ Ｐゴシック" pitchFamily="50" charset="-128"/>
              </a:rPr>
              <a:t/>
            </a:r>
            <a:br>
              <a:rPr lang="en-US" altLang="ja-JP" sz="3100" b="1"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　　　</a:t>
            </a:r>
            <a:r>
              <a:rPr lang="en-US" altLang="ja-JP" sz="3100" dirty="0" smtClean="0">
                <a:latin typeface="ＭＳ Ｐゴシック" pitchFamily="50" charset="-128"/>
                <a:ea typeface="ＭＳ Ｐゴシック" pitchFamily="50" charset="-128"/>
              </a:rPr>
              <a:t/>
            </a:r>
            <a:br>
              <a:rPr lang="en-US" altLang="ja-JP" sz="3100"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□使用時間など、</a:t>
            </a:r>
            <a:r>
              <a:rPr lang="ja-JP" altLang="en-US" sz="3100" b="1" dirty="0" smtClean="0">
                <a:latin typeface="ＭＳ Ｐゴシック" pitchFamily="50" charset="-128"/>
                <a:ea typeface="ＭＳ Ｐゴシック" pitchFamily="50" charset="-128"/>
              </a:rPr>
              <a:t>「自分のルール」</a:t>
            </a:r>
            <a:r>
              <a:rPr lang="ja-JP" altLang="en-US" sz="3100" dirty="0" smtClean="0">
                <a:latin typeface="ＭＳ Ｐゴシック" pitchFamily="50" charset="-128"/>
                <a:ea typeface="ＭＳ Ｐゴシック" pitchFamily="50" charset="-128"/>
              </a:rPr>
              <a:t>を決めて守る</a:t>
            </a:r>
            <a:r>
              <a:rPr lang="en-US" altLang="ja-JP" sz="3100" dirty="0" smtClean="0">
                <a:latin typeface="ＭＳ Ｐゴシック" pitchFamily="50" charset="-128"/>
                <a:ea typeface="ＭＳ Ｐゴシック" pitchFamily="50" charset="-128"/>
              </a:rPr>
              <a:t/>
            </a:r>
            <a:br>
              <a:rPr lang="en-US" altLang="ja-JP" sz="3100"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　　　</a:t>
            </a:r>
            <a:r>
              <a:rPr lang="en-US" altLang="ja-JP" sz="3100" dirty="0" smtClean="0">
                <a:latin typeface="ＭＳ Ｐゴシック" pitchFamily="50" charset="-128"/>
                <a:ea typeface="ＭＳ Ｐゴシック" pitchFamily="50" charset="-128"/>
              </a:rPr>
              <a:t/>
            </a:r>
            <a:br>
              <a:rPr lang="en-US" altLang="ja-JP" sz="3100"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□メッセージなど、</a:t>
            </a:r>
            <a:r>
              <a:rPr lang="ja-JP" altLang="en-US" sz="3100" b="1" dirty="0" smtClean="0">
                <a:latin typeface="ＭＳ Ｐゴシック" pitchFamily="50" charset="-128"/>
                <a:ea typeface="ＭＳ Ｐゴシック" pitchFamily="50" charset="-128"/>
              </a:rPr>
              <a:t>「友達とルール」</a:t>
            </a:r>
            <a:r>
              <a:rPr lang="ja-JP" altLang="en-US" sz="3100" dirty="0" smtClean="0">
                <a:latin typeface="ＭＳ Ｐゴシック" pitchFamily="50" charset="-128"/>
                <a:ea typeface="ＭＳ Ｐゴシック" pitchFamily="50" charset="-128"/>
              </a:rPr>
              <a:t>を決めて守る</a:t>
            </a:r>
            <a:r>
              <a:rPr lang="en-US" altLang="ja-JP" sz="3100" dirty="0" smtClean="0">
                <a:latin typeface="ＭＳ Ｐゴシック" pitchFamily="50" charset="-128"/>
                <a:ea typeface="ＭＳ Ｐゴシック" pitchFamily="50" charset="-128"/>
              </a:rPr>
              <a:t/>
            </a:r>
            <a:br>
              <a:rPr lang="en-US" altLang="ja-JP" sz="3100"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　　　</a:t>
            </a:r>
            <a:r>
              <a:rPr lang="en-US" altLang="ja-JP" sz="3100" dirty="0" smtClean="0">
                <a:latin typeface="ＭＳ Ｐゴシック" pitchFamily="50" charset="-128"/>
                <a:ea typeface="ＭＳ Ｐゴシック" pitchFamily="50" charset="-128"/>
              </a:rPr>
              <a:t/>
            </a:r>
            <a:br>
              <a:rPr lang="en-US" altLang="ja-JP" sz="3100" dirty="0" smtClean="0">
                <a:latin typeface="ＭＳ Ｐゴシック" pitchFamily="50" charset="-128"/>
                <a:ea typeface="ＭＳ Ｐゴシック" pitchFamily="50" charset="-128"/>
              </a:rPr>
            </a:br>
            <a:r>
              <a:rPr lang="ja-JP" altLang="en-US" sz="3100" dirty="0" smtClean="0">
                <a:latin typeface="ＭＳ Ｐゴシック" pitchFamily="50" charset="-128"/>
                <a:ea typeface="ＭＳ Ｐゴシック" pitchFamily="50" charset="-128"/>
              </a:rPr>
              <a:t>□有料（課金）など、</a:t>
            </a:r>
            <a:r>
              <a:rPr lang="ja-JP" altLang="en-US" sz="3100" b="1" dirty="0" smtClean="0">
                <a:latin typeface="ＭＳ Ｐゴシック" pitchFamily="50" charset="-128"/>
                <a:ea typeface="ＭＳ Ｐゴシック" pitchFamily="50" charset="-128"/>
              </a:rPr>
              <a:t>「家庭のルール」</a:t>
            </a:r>
            <a:r>
              <a:rPr lang="ja-JP" altLang="en-US" sz="3100" dirty="0" smtClean="0">
                <a:latin typeface="ＭＳ Ｐゴシック" pitchFamily="50" charset="-128"/>
                <a:ea typeface="ＭＳ Ｐゴシック" pitchFamily="50" charset="-128"/>
              </a:rPr>
              <a:t>を決めて守る</a:t>
            </a:r>
            <a:endParaRPr kumimoji="1" lang="ja-JP" altLang="en-US" sz="31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23850" y="260350"/>
            <a:ext cx="6120358" cy="107721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3200" dirty="0" smtClean="0"/>
              <a:t>トラブル①　コミュニティサイトでの</a:t>
            </a:r>
            <a:endParaRPr lang="en-US" altLang="ja-JP" sz="3200" dirty="0" smtClean="0"/>
          </a:p>
          <a:p>
            <a:pPr eaLnBrk="1" hangingPunct="1"/>
            <a:r>
              <a:rPr lang="ja-JP" altLang="en-US" sz="3200" dirty="0"/>
              <a:t>　</a:t>
            </a:r>
            <a:r>
              <a:rPr lang="ja-JP" altLang="en-US" sz="3200" dirty="0" smtClean="0"/>
              <a:t>　　　　　　 見知らぬ人との出会い</a:t>
            </a:r>
            <a:endParaRPr lang="ja-JP" altLang="en-US" sz="3200" dirty="0"/>
          </a:p>
        </p:txBody>
      </p:sp>
      <p:grpSp>
        <p:nvGrpSpPr>
          <p:cNvPr id="12295" name="Group 50"/>
          <p:cNvGrpSpPr>
            <a:grpSpLocks/>
          </p:cNvGrpSpPr>
          <p:nvPr/>
        </p:nvGrpSpPr>
        <p:grpSpPr bwMode="auto">
          <a:xfrm>
            <a:off x="2486943" y="1503918"/>
            <a:ext cx="2637507" cy="3023989"/>
            <a:chOff x="295" y="663"/>
            <a:chExt cx="1533" cy="2059"/>
          </a:xfrm>
        </p:grpSpPr>
        <p:pic>
          <p:nvPicPr>
            <p:cNvPr id="12300" name="Picture 51" descr="画像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663"/>
              <a:ext cx="1533"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chemeClr val="tx1"/>
                  </a:solidFill>
                  <a:miter lim="800000"/>
                  <a:headEnd/>
                  <a:tailEnd/>
                </a14:hiddenLine>
              </a:ext>
            </a:extLst>
          </p:spPr>
        </p:pic>
        <p:sp>
          <p:nvSpPr>
            <p:cNvPr id="12301" name="Rectangle 52" descr="Effect02"/>
            <p:cNvSpPr>
              <a:spLocks noChangeArrowheads="1"/>
            </p:cNvSpPr>
            <p:nvPr/>
          </p:nvSpPr>
          <p:spPr bwMode="auto">
            <a:xfrm>
              <a:off x="1202" y="1525"/>
              <a:ext cx="454" cy="44"/>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2302" name="Rectangle 53" descr="Effect02"/>
            <p:cNvSpPr>
              <a:spLocks noChangeArrowheads="1"/>
            </p:cNvSpPr>
            <p:nvPr/>
          </p:nvSpPr>
          <p:spPr bwMode="auto">
            <a:xfrm>
              <a:off x="1202" y="1979"/>
              <a:ext cx="285" cy="51"/>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2303" name="Rectangle 54" descr="Effect02"/>
            <p:cNvSpPr>
              <a:spLocks noChangeArrowheads="1"/>
            </p:cNvSpPr>
            <p:nvPr/>
          </p:nvSpPr>
          <p:spPr bwMode="auto">
            <a:xfrm>
              <a:off x="1202" y="2456"/>
              <a:ext cx="369" cy="44"/>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2304" name="Rectangle 55" descr="Effect02"/>
            <p:cNvSpPr>
              <a:spLocks noChangeArrowheads="1"/>
            </p:cNvSpPr>
            <p:nvPr/>
          </p:nvSpPr>
          <p:spPr bwMode="auto">
            <a:xfrm>
              <a:off x="748" y="1253"/>
              <a:ext cx="136" cy="46"/>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2305" name="Rectangle 56" descr="Effect02"/>
            <p:cNvSpPr>
              <a:spLocks noChangeArrowheads="1"/>
            </p:cNvSpPr>
            <p:nvPr/>
          </p:nvSpPr>
          <p:spPr bwMode="auto">
            <a:xfrm>
              <a:off x="703" y="1718"/>
              <a:ext cx="136" cy="46"/>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2306" name="Rectangle 57" descr="Effect02"/>
            <p:cNvSpPr>
              <a:spLocks noChangeArrowheads="1"/>
            </p:cNvSpPr>
            <p:nvPr/>
          </p:nvSpPr>
          <p:spPr bwMode="auto">
            <a:xfrm>
              <a:off x="748" y="2172"/>
              <a:ext cx="136" cy="46"/>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pSp>
      <p:sp>
        <p:nvSpPr>
          <p:cNvPr id="12298" name="AutoShape 61"/>
          <p:cNvSpPr>
            <a:spLocks noChangeArrowheads="1"/>
          </p:cNvSpPr>
          <p:nvPr/>
        </p:nvSpPr>
        <p:spPr bwMode="auto">
          <a:xfrm>
            <a:off x="2267744" y="4752230"/>
            <a:ext cx="6120680" cy="1152078"/>
          </a:xfrm>
          <a:prstGeom prst="wedgeRoundRectCallout">
            <a:avLst>
              <a:gd name="adj1" fmla="val -61653"/>
              <a:gd name="adj2" fmla="val 44869"/>
              <a:gd name="adj3" fmla="val 16667"/>
            </a:avLst>
          </a:prstGeom>
          <a:solidFill>
            <a:schemeClr val="tx2">
              <a:alpha val="44000"/>
            </a:schemeClr>
          </a:solidFill>
          <a:ln w="9525">
            <a:solidFill>
              <a:srgbClr val="FF0000"/>
            </a:solidFill>
            <a:miter lim="800000"/>
            <a:headEnd/>
            <a:tailEnd/>
          </a:ln>
          <a:effec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800" b="1" dirty="0">
                <a:solidFill>
                  <a:schemeClr val="bg1"/>
                </a:solidFill>
              </a:rPr>
              <a:t>どんな人かな？</a:t>
            </a:r>
          </a:p>
          <a:p>
            <a:pPr eaLnBrk="1" hangingPunct="1"/>
            <a:r>
              <a:rPr lang="ja-JP" altLang="en-US" sz="2800" b="1" dirty="0">
                <a:solidFill>
                  <a:schemeClr val="bg1"/>
                </a:solidFill>
              </a:rPr>
              <a:t>優しそうだし、一度会ってみよう</a:t>
            </a:r>
            <a:r>
              <a:rPr lang="ja-JP" altLang="en-US" sz="2800" b="1" dirty="0" smtClean="0">
                <a:solidFill>
                  <a:schemeClr val="bg1"/>
                </a:solidFill>
              </a:rPr>
              <a:t>かな</a:t>
            </a:r>
            <a:r>
              <a:rPr lang="ja-JP" altLang="en-US" sz="2800" b="1" dirty="0">
                <a:solidFill>
                  <a:schemeClr val="bg1"/>
                </a:solidFill>
              </a:rPr>
              <a:t>。</a:t>
            </a:r>
          </a:p>
        </p:txBody>
      </p:sp>
      <p:pic>
        <p:nvPicPr>
          <p:cNvPr id="12299" name="Picture 62" descr="喜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351" y="4941168"/>
            <a:ext cx="15033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角丸四角形吹き出し 10"/>
          <p:cNvSpPr>
            <a:spLocks/>
          </p:cNvSpPr>
          <p:nvPr/>
        </p:nvSpPr>
        <p:spPr bwMode="auto">
          <a:xfrm>
            <a:off x="5651500" y="1654975"/>
            <a:ext cx="3096964" cy="2482266"/>
          </a:xfrm>
          <a:prstGeom prst="wedgeRoundRectCallout">
            <a:avLst>
              <a:gd name="adj1" fmla="val -71183"/>
              <a:gd name="adj2" fmla="val 23935"/>
              <a:gd name="adj3" fmla="val 16667"/>
            </a:avLst>
          </a:prstGeom>
          <a:solidFill>
            <a:srgbClr val="FFFFFF"/>
          </a:solidFill>
          <a:ln w="12700">
            <a:solidFill>
              <a:srgbClr val="70AD47"/>
            </a:solidFill>
            <a:miter lim="800000"/>
            <a:headEnd/>
            <a:tailEnd/>
          </a:ln>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000" dirty="0" smtClean="0">
                <a:latin typeface="Arial" charset="0"/>
              </a:rPr>
              <a:t>無料</a:t>
            </a:r>
            <a:r>
              <a:rPr lang="ja-JP" altLang="en-US" sz="2000" dirty="0">
                <a:latin typeface="Arial" charset="0"/>
              </a:rPr>
              <a:t>でダウンロードできます。</a:t>
            </a:r>
          </a:p>
          <a:p>
            <a:pPr eaLnBrk="1" hangingPunct="1"/>
            <a:r>
              <a:rPr lang="ja-JP" altLang="en-US" sz="2000" dirty="0">
                <a:latin typeface="Arial" charset="0"/>
              </a:rPr>
              <a:t>サイト内</a:t>
            </a:r>
            <a:r>
              <a:rPr lang="ja-JP" altLang="en-US" sz="2000" dirty="0" smtClean="0">
                <a:latin typeface="Arial" charset="0"/>
              </a:rPr>
              <a:t>では、簡単</a:t>
            </a:r>
            <a:r>
              <a:rPr lang="ja-JP" altLang="en-US" sz="2000" dirty="0">
                <a:latin typeface="Arial" charset="0"/>
              </a:rPr>
              <a:t>なチャットもでき、会話ができます。</a:t>
            </a:r>
          </a:p>
          <a:p>
            <a:pPr eaLnBrk="1" hangingPunct="1"/>
            <a:r>
              <a:rPr lang="en-US" altLang="ja-JP" sz="2000" dirty="0">
                <a:latin typeface="Arial" charset="0"/>
              </a:rPr>
              <a:t>LINE</a:t>
            </a:r>
            <a:r>
              <a:rPr lang="ja-JP" altLang="en-US" sz="2000" dirty="0">
                <a:latin typeface="Arial" charset="0"/>
              </a:rPr>
              <a:t>のＩＤを</a:t>
            </a:r>
            <a:r>
              <a:rPr lang="ja-JP" altLang="en-US" sz="2000" dirty="0" smtClean="0">
                <a:latin typeface="Arial" charset="0"/>
              </a:rPr>
              <a:t>教えあうことで個別</a:t>
            </a:r>
            <a:r>
              <a:rPr lang="ja-JP" altLang="en-US" sz="2000" dirty="0">
                <a:latin typeface="Arial" charset="0"/>
              </a:rPr>
              <a:t>に会話もできます。</a:t>
            </a:r>
          </a:p>
        </p:txBody>
      </p:sp>
    </p:spTree>
    <p:extLst>
      <p:ext uri="{BB962C8B-B14F-4D97-AF65-F5344CB8AC3E}">
        <p14:creationId xmlns:p14="http://schemas.microsoft.com/office/powerpoint/2010/main" val="241336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511628" y="235236"/>
            <a:ext cx="1317990" cy="46166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chemeClr val="bg1"/>
                </a:solidFill>
              </a:rPr>
              <a:t>事例</a:t>
            </a:r>
            <a:r>
              <a:rPr lang="ja-JP" altLang="en-US" dirty="0" smtClean="0">
                <a:solidFill>
                  <a:schemeClr val="bg1"/>
                </a:solidFill>
              </a:rPr>
              <a:t>－１</a:t>
            </a:r>
            <a:endParaRPr lang="ja-JP" altLang="en-US" dirty="0">
              <a:solidFill>
                <a:schemeClr val="bg1"/>
              </a:solidFill>
            </a:endParaRPr>
          </a:p>
        </p:txBody>
      </p:sp>
      <p:sp>
        <p:nvSpPr>
          <p:cNvPr id="28675" name="Text Box 13"/>
          <p:cNvSpPr txBox="1">
            <a:spLocks noChangeArrowheads="1"/>
          </p:cNvSpPr>
          <p:nvPr/>
        </p:nvSpPr>
        <p:spPr bwMode="auto">
          <a:xfrm>
            <a:off x="684212" y="1196752"/>
            <a:ext cx="7848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dirty="0" smtClean="0"/>
              <a:t>【</a:t>
            </a:r>
            <a:r>
              <a:rPr lang="ja-JP" altLang="en-US" dirty="0" smtClean="0"/>
              <a:t>高校</a:t>
            </a:r>
            <a:r>
              <a:rPr lang="ja-JP" altLang="en-US" dirty="0"/>
              <a:t>３年　</a:t>
            </a:r>
            <a:r>
              <a:rPr lang="ja-JP" altLang="en-US" dirty="0" smtClean="0"/>
              <a:t>女子</a:t>
            </a:r>
            <a:r>
              <a:rPr lang="en-US" altLang="ja-JP" dirty="0" smtClean="0"/>
              <a:t>】</a:t>
            </a:r>
            <a:endParaRPr lang="ja-JP" altLang="en-US" dirty="0"/>
          </a:p>
          <a:p>
            <a:pPr eaLnBrk="1" hangingPunct="1"/>
            <a:endParaRPr lang="ja-JP" altLang="en-US" dirty="0"/>
          </a:p>
          <a:p>
            <a:pPr eaLnBrk="1" hangingPunct="1"/>
            <a:r>
              <a:rPr lang="ja-JP" altLang="en-US" dirty="0"/>
              <a:t>　</a:t>
            </a:r>
            <a:r>
              <a:rPr lang="ja-JP" altLang="en-US" b="1" dirty="0"/>
              <a:t>女子生徒は</a:t>
            </a:r>
            <a:r>
              <a:rPr lang="ja-JP" altLang="en-US" b="1" dirty="0" smtClean="0"/>
              <a:t>、「</a:t>
            </a:r>
            <a:r>
              <a:rPr lang="ja-JP" altLang="en-US" b="1" dirty="0"/>
              <a:t>コミュニティサイト」で知り合った男性と</a:t>
            </a:r>
            <a:r>
              <a:rPr lang="ja-JP" altLang="en-US" b="1" dirty="0" smtClean="0"/>
              <a:t>、メッセージを</a:t>
            </a:r>
            <a:r>
              <a:rPr lang="ja-JP" altLang="en-US" b="1" dirty="0"/>
              <a:t>きっかけと</a:t>
            </a:r>
            <a:r>
              <a:rPr lang="ja-JP" altLang="en-US" b="1" dirty="0" smtClean="0"/>
              <a:t>して、悩み</a:t>
            </a:r>
            <a:r>
              <a:rPr lang="ja-JP" altLang="en-US" b="1" dirty="0"/>
              <a:t>の相談などに乗ってもらった後に、</a:t>
            </a:r>
            <a:r>
              <a:rPr lang="ja-JP" altLang="en-US" b="1" dirty="0" smtClean="0"/>
              <a:t>直接この男性と</a:t>
            </a:r>
            <a:r>
              <a:rPr lang="ja-JP" altLang="en-US" b="1" dirty="0"/>
              <a:t>会っている。</a:t>
            </a:r>
          </a:p>
          <a:p>
            <a:pPr eaLnBrk="1" hangingPunct="1"/>
            <a:r>
              <a:rPr lang="ja-JP" altLang="en-US" b="1" dirty="0"/>
              <a:t>　女子生徒は殺害され、人目につかないやぶの中に遺体が放置されていた。</a:t>
            </a:r>
          </a:p>
        </p:txBody>
      </p:sp>
      <p:sp>
        <p:nvSpPr>
          <p:cNvPr id="28676" name="Text Box 15"/>
          <p:cNvSpPr txBox="1">
            <a:spLocks noChangeArrowheads="1"/>
          </p:cNvSpPr>
          <p:nvPr/>
        </p:nvSpPr>
        <p:spPr bwMode="auto">
          <a:xfrm>
            <a:off x="755650" y="4094163"/>
            <a:ext cx="7705725" cy="1927225"/>
          </a:xfrm>
          <a:prstGeom prst="rect">
            <a:avLst/>
          </a:prstGeom>
          <a:noFill/>
          <a:ln w="9525">
            <a:solidFill>
              <a:srgbClr val="33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dirty="0">
                <a:solidFill>
                  <a:srgbClr val="336699"/>
                </a:solidFill>
              </a:rPr>
              <a:t>※</a:t>
            </a:r>
            <a:r>
              <a:rPr lang="ja-JP" altLang="en-US" dirty="0">
                <a:solidFill>
                  <a:srgbClr val="336699"/>
                </a:solidFill>
              </a:rPr>
              <a:t>「コミュニティサイト」は無料のものが多く、生徒はダウンロードして簡単に利用できる。単</a:t>
            </a:r>
            <a:r>
              <a:rPr lang="ja-JP" altLang="en-US" dirty="0" smtClean="0">
                <a:solidFill>
                  <a:srgbClr val="336699"/>
                </a:solidFill>
              </a:rPr>
              <a:t>なるメッセージの</a:t>
            </a:r>
            <a:r>
              <a:rPr lang="ja-JP" altLang="en-US" dirty="0">
                <a:solidFill>
                  <a:srgbClr val="336699"/>
                </a:solidFill>
              </a:rPr>
              <a:t>やりとりだけでは、相手がどのような人なのか</a:t>
            </a:r>
            <a:r>
              <a:rPr lang="ja-JP" altLang="en-US" dirty="0" smtClean="0">
                <a:solidFill>
                  <a:srgbClr val="336699"/>
                </a:solidFill>
              </a:rPr>
              <a:t>わからない</a:t>
            </a:r>
            <a:r>
              <a:rPr lang="ja-JP" altLang="en-US" dirty="0">
                <a:solidFill>
                  <a:srgbClr val="336699"/>
                </a:solidFill>
              </a:rPr>
              <a:t>。</a:t>
            </a:r>
            <a:r>
              <a:rPr lang="ja-JP" altLang="en-US" dirty="0" smtClean="0">
                <a:solidFill>
                  <a:srgbClr val="336699"/>
                </a:solidFill>
              </a:rPr>
              <a:t>実際に相手と会う</a:t>
            </a:r>
            <a:r>
              <a:rPr lang="ja-JP" altLang="en-US" dirty="0">
                <a:solidFill>
                  <a:srgbClr val="336699"/>
                </a:solidFill>
              </a:rPr>
              <a:t>ということは、犯罪に</a:t>
            </a:r>
            <a:r>
              <a:rPr lang="ja-JP" altLang="en-US" dirty="0" smtClean="0">
                <a:solidFill>
                  <a:srgbClr val="336699"/>
                </a:solidFill>
              </a:rPr>
              <a:t>巻き込まれて被害</a:t>
            </a:r>
            <a:r>
              <a:rPr lang="ja-JP" altLang="en-US" dirty="0">
                <a:solidFill>
                  <a:srgbClr val="336699"/>
                </a:solidFill>
              </a:rPr>
              <a:t>に遭うなど大変危険であり、命に関わる事案である。</a:t>
            </a:r>
          </a:p>
        </p:txBody>
      </p:sp>
      <p:sp>
        <p:nvSpPr>
          <p:cNvPr id="28677" name="Text Box 15"/>
          <p:cNvSpPr txBox="1">
            <a:spLocks noChangeArrowheads="1"/>
          </p:cNvSpPr>
          <p:nvPr/>
        </p:nvSpPr>
        <p:spPr bwMode="auto">
          <a:xfrm>
            <a:off x="341312" y="224482"/>
            <a:ext cx="5903888" cy="584775"/>
          </a:xfrm>
          <a:prstGeom prst="rect">
            <a:avLst/>
          </a:prstGeom>
          <a:solidFill>
            <a:schemeClr val="accent3">
              <a:lumMod val="40000"/>
              <a:lumOff val="60000"/>
            </a:schemeClr>
          </a:solidFill>
          <a:ln w="9525">
            <a:solidFill>
              <a:srgbClr val="336699"/>
            </a:solidFill>
            <a:miter lim="800000"/>
            <a:headEnd/>
            <a:tailEnd/>
          </a:ln>
          <a:effectLs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smtClean="0"/>
              <a:t>『</a:t>
            </a:r>
            <a:r>
              <a:rPr lang="ja-JP" altLang="en-US" sz="3200" dirty="0"/>
              <a:t>コミュニティサイト利用の危険</a:t>
            </a:r>
            <a:r>
              <a:rPr lang="en-US" altLang="ja-JP" sz="3200" dirty="0"/>
              <a:t>』</a:t>
            </a:r>
          </a:p>
        </p:txBody>
      </p:sp>
    </p:spTree>
    <p:extLst>
      <p:ext uri="{BB962C8B-B14F-4D97-AF65-F5344CB8AC3E}">
        <p14:creationId xmlns:p14="http://schemas.microsoft.com/office/powerpoint/2010/main" val="212344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511628" y="235236"/>
            <a:ext cx="1317990" cy="46166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chemeClr val="bg1"/>
                </a:solidFill>
              </a:rPr>
              <a:t>事例</a:t>
            </a:r>
            <a:r>
              <a:rPr lang="ja-JP" altLang="en-US" dirty="0" smtClean="0">
                <a:solidFill>
                  <a:schemeClr val="bg1"/>
                </a:solidFill>
              </a:rPr>
              <a:t>－２</a:t>
            </a:r>
            <a:endParaRPr lang="ja-JP" altLang="en-US" dirty="0">
              <a:solidFill>
                <a:schemeClr val="bg1"/>
              </a:solidFill>
            </a:endParaRPr>
          </a:p>
        </p:txBody>
      </p:sp>
      <p:sp>
        <p:nvSpPr>
          <p:cNvPr id="28677" name="Text Box 15"/>
          <p:cNvSpPr txBox="1">
            <a:spLocks noChangeArrowheads="1"/>
          </p:cNvSpPr>
          <p:nvPr/>
        </p:nvSpPr>
        <p:spPr bwMode="auto">
          <a:xfrm>
            <a:off x="341312" y="224482"/>
            <a:ext cx="5903888" cy="584775"/>
          </a:xfrm>
          <a:prstGeom prst="rect">
            <a:avLst/>
          </a:prstGeom>
          <a:solidFill>
            <a:schemeClr val="accent3">
              <a:lumMod val="40000"/>
              <a:lumOff val="60000"/>
            </a:schemeClr>
          </a:solidFill>
          <a:ln w="9525">
            <a:solidFill>
              <a:srgbClr val="336699"/>
            </a:solidFill>
            <a:miter lim="800000"/>
            <a:headEnd/>
            <a:tailEnd/>
          </a:ln>
          <a:effectLs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smtClean="0"/>
              <a:t>『</a:t>
            </a:r>
            <a:r>
              <a:rPr lang="ja-JP" altLang="en-US" sz="3200" dirty="0"/>
              <a:t>コミュニティサイト利用の危険</a:t>
            </a:r>
            <a:r>
              <a:rPr lang="en-US" altLang="ja-JP" sz="3200" dirty="0"/>
              <a:t>』</a:t>
            </a:r>
          </a:p>
        </p:txBody>
      </p:sp>
      <p:sp>
        <p:nvSpPr>
          <p:cNvPr id="6" name="Text Box 7"/>
          <p:cNvSpPr txBox="1">
            <a:spLocks noChangeArrowheads="1"/>
          </p:cNvSpPr>
          <p:nvPr/>
        </p:nvSpPr>
        <p:spPr bwMode="auto">
          <a:xfrm>
            <a:off x="486693" y="981362"/>
            <a:ext cx="84248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dirty="0" smtClean="0"/>
              <a:t>【</a:t>
            </a:r>
            <a:r>
              <a:rPr lang="ja-JP" altLang="en-US" dirty="0" smtClean="0"/>
              <a:t>被害者</a:t>
            </a:r>
            <a:r>
              <a:rPr lang="ja-JP" altLang="en-US" dirty="0"/>
              <a:t>　中学３年女子　　被疑者　２９歳</a:t>
            </a:r>
            <a:r>
              <a:rPr lang="ja-JP" altLang="en-US" dirty="0" smtClean="0"/>
              <a:t>男性</a:t>
            </a:r>
            <a:r>
              <a:rPr lang="en-US" altLang="ja-JP" dirty="0" smtClean="0"/>
              <a:t>】</a:t>
            </a:r>
            <a:endParaRPr lang="ja-JP" altLang="en-US" dirty="0"/>
          </a:p>
          <a:p>
            <a:pPr eaLnBrk="1" hangingPunct="1"/>
            <a:endParaRPr lang="ja-JP" altLang="en-US" dirty="0"/>
          </a:p>
          <a:p>
            <a:pPr eaLnBrk="1" hangingPunct="1"/>
            <a:r>
              <a:rPr lang="ja-JP" altLang="en-US" dirty="0"/>
              <a:t>　被疑者は、ＬＩＮＥ　ＩＤを交換する非公式掲示板サイトを介して被害者と知り合い、以降ＬＩＮＥを使用して連絡を取り、被害者に裸の写真を自画撮りさせた上、その画像をメールで送信させた。リベンジポルノの問題につながる可能性も高く、ネット上にあげられた写真等は、全てを削除することは不可能である</a:t>
            </a:r>
            <a:r>
              <a:rPr lang="ja-JP" altLang="en-US" dirty="0" smtClean="0"/>
              <a:t>。</a:t>
            </a:r>
            <a:endParaRPr lang="ja-JP" altLang="en-US" dirty="0"/>
          </a:p>
        </p:txBody>
      </p:sp>
      <p:sp>
        <p:nvSpPr>
          <p:cNvPr id="7" name="Text Box 8"/>
          <p:cNvSpPr txBox="1">
            <a:spLocks noChangeArrowheads="1"/>
          </p:cNvSpPr>
          <p:nvPr/>
        </p:nvSpPr>
        <p:spPr bwMode="auto">
          <a:xfrm>
            <a:off x="468313" y="3690938"/>
            <a:ext cx="8424862" cy="3046988"/>
          </a:xfrm>
          <a:prstGeom prst="rect">
            <a:avLst/>
          </a:prstGeom>
          <a:noFill/>
          <a:ln w="9525">
            <a:solidFill>
              <a:srgbClr val="33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dirty="0" smtClean="0">
                <a:solidFill>
                  <a:srgbClr val="336699"/>
                </a:solidFill>
              </a:rPr>
              <a:t>※</a:t>
            </a:r>
            <a:r>
              <a:rPr lang="ja-JP" altLang="en-US" dirty="0" smtClean="0">
                <a:solidFill>
                  <a:srgbClr val="336699"/>
                </a:solidFill>
              </a:rPr>
              <a:t>警察庁に</a:t>
            </a:r>
            <a:r>
              <a:rPr lang="ja-JP" altLang="en-US" dirty="0">
                <a:solidFill>
                  <a:srgbClr val="336699"/>
                </a:solidFill>
              </a:rPr>
              <a:t>よると</a:t>
            </a:r>
            <a:r>
              <a:rPr lang="ja-JP" altLang="en-US" dirty="0" smtClean="0">
                <a:solidFill>
                  <a:srgbClr val="336699"/>
                </a:solidFill>
              </a:rPr>
              <a:t>、コミュニケーションサイト</a:t>
            </a:r>
            <a:r>
              <a:rPr lang="ja-JP" altLang="en-US" dirty="0">
                <a:solidFill>
                  <a:srgbClr val="336699"/>
                </a:solidFill>
              </a:rPr>
              <a:t>を介して、児童ポルノやみだらな性行為に至り、平成</a:t>
            </a:r>
            <a:r>
              <a:rPr lang="ja-JP" altLang="en-US" dirty="0" smtClean="0">
                <a:solidFill>
                  <a:srgbClr val="336699"/>
                </a:solidFill>
              </a:rPr>
              <a:t>２５年度に事件</a:t>
            </a:r>
            <a:r>
              <a:rPr lang="ja-JP" altLang="en-US" dirty="0">
                <a:solidFill>
                  <a:srgbClr val="336699"/>
                </a:solidFill>
              </a:rPr>
              <a:t>として検挙された件数</a:t>
            </a:r>
            <a:r>
              <a:rPr lang="ja-JP" altLang="en-US" dirty="0" smtClean="0">
                <a:solidFill>
                  <a:srgbClr val="336699"/>
                </a:solidFill>
              </a:rPr>
              <a:t>は</a:t>
            </a:r>
            <a:r>
              <a:rPr lang="en-US" altLang="ja-JP" dirty="0">
                <a:solidFill>
                  <a:srgbClr val="336699"/>
                </a:solidFill>
              </a:rPr>
              <a:t>1,804</a:t>
            </a:r>
            <a:r>
              <a:rPr lang="ja-JP" altLang="en-US" dirty="0" smtClean="0">
                <a:solidFill>
                  <a:srgbClr val="336699"/>
                </a:solidFill>
              </a:rPr>
              <a:t>件。</a:t>
            </a:r>
            <a:endParaRPr lang="en-US" altLang="ja-JP" dirty="0" smtClean="0">
              <a:solidFill>
                <a:srgbClr val="336699"/>
              </a:solidFill>
            </a:endParaRPr>
          </a:p>
          <a:p>
            <a:pPr eaLnBrk="1" hangingPunct="1"/>
            <a:endParaRPr lang="en-US" altLang="ja-JP" dirty="0">
              <a:solidFill>
                <a:srgbClr val="336699"/>
              </a:solidFill>
            </a:endParaRPr>
          </a:p>
          <a:p>
            <a:pPr eaLnBrk="1" hangingPunct="1"/>
            <a:r>
              <a:rPr lang="en-US" altLang="ja-JP" dirty="0">
                <a:solidFill>
                  <a:srgbClr val="336699"/>
                </a:solidFill>
              </a:rPr>
              <a:t>※</a:t>
            </a:r>
            <a:r>
              <a:rPr lang="ja-JP" altLang="en-US" dirty="0">
                <a:solidFill>
                  <a:srgbClr val="336699"/>
                </a:solidFill>
              </a:rPr>
              <a:t>１８歳未満のＩＤ検索禁止措置がとられた</a:t>
            </a:r>
          </a:p>
          <a:p>
            <a:pPr eaLnBrk="1" hangingPunct="1"/>
            <a:r>
              <a:rPr lang="ja-JP" altLang="en-US" dirty="0">
                <a:solidFill>
                  <a:srgbClr val="336699"/>
                </a:solidFill>
              </a:rPr>
              <a:t>後、ＩＤ検索ができなくてもＱＲコードを貼り付</a:t>
            </a:r>
          </a:p>
          <a:p>
            <a:pPr eaLnBrk="1" hangingPunct="1"/>
            <a:r>
              <a:rPr lang="ja-JP" altLang="en-US" dirty="0">
                <a:solidFill>
                  <a:srgbClr val="336699"/>
                </a:solidFill>
              </a:rPr>
              <a:t>けることにより連絡ができるようにした掲示</a:t>
            </a:r>
          </a:p>
          <a:p>
            <a:pPr eaLnBrk="1" hangingPunct="1"/>
            <a:r>
              <a:rPr lang="ja-JP" altLang="en-US" dirty="0">
                <a:solidFill>
                  <a:srgbClr val="336699"/>
                </a:solidFill>
              </a:rPr>
              <a:t>板ができている。</a:t>
            </a:r>
          </a:p>
        </p:txBody>
      </p:sp>
      <p:pic>
        <p:nvPicPr>
          <p:cNvPr id="8" name="Picture 13"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13488" y="4711700"/>
            <a:ext cx="2376487" cy="185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771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8"/>
          <p:cNvSpPr>
            <a:spLocks noChangeArrowheads="1"/>
          </p:cNvSpPr>
          <p:nvPr/>
        </p:nvSpPr>
        <p:spPr bwMode="auto">
          <a:xfrm>
            <a:off x="323528" y="260350"/>
            <a:ext cx="8642350" cy="6408738"/>
          </a:xfrm>
          <a:prstGeom prst="roundRect">
            <a:avLst>
              <a:gd name="adj" fmla="val 4565"/>
            </a:avLst>
          </a:prstGeom>
          <a:solidFill>
            <a:srgbClr val="FFFF99">
              <a:alpha val="5294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pSp>
        <p:nvGrpSpPr>
          <p:cNvPr id="14339" name="グループ化 113"/>
          <p:cNvGrpSpPr>
            <a:grpSpLocks/>
          </p:cNvGrpSpPr>
          <p:nvPr/>
        </p:nvGrpSpPr>
        <p:grpSpPr bwMode="auto">
          <a:xfrm>
            <a:off x="539750" y="981075"/>
            <a:ext cx="3744913" cy="3122613"/>
            <a:chOff x="0" y="0"/>
            <a:chExt cx="26268" cy="21901"/>
          </a:xfrm>
        </p:grpSpPr>
        <p:pic>
          <p:nvPicPr>
            <p:cNvPr id="14347"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38" cy="2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図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94" y="0"/>
              <a:ext cx="12274" cy="2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正方形/長方形 31"/>
            <p:cNvSpPr>
              <a:spLocks/>
            </p:cNvSpPr>
            <p:nvPr/>
          </p:nvSpPr>
          <p:spPr bwMode="auto">
            <a:xfrm>
              <a:off x="16856" y="874"/>
              <a:ext cx="6052" cy="13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4350" name="正方形/長方形 33"/>
            <p:cNvSpPr>
              <a:spLocks/>
            </p:cNvSpPr>
            <p:nvPr/>
          </p:nvSpPr>
          <p:spPr bwMode="auto">
            <a:xfrm>
              <a:off x="18685" y="11370"/>
              <a:ext cx="5944" cy="1124"/>
            </a:xfrm>
            <a:prstGeom prst="rect">
              <a:avLst/>
            </a:prstGeom>
            <a:solidFill>
              <a:srgbClr val="D9D9D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4351" name="正方形/長方形 34"/>
            <p:cNvSpPr>
              <a:spLocks/>
            </p:cNvSpPr>
            <p:nvPr/>
          </p:nvSpPr>
          <p:spPr bwMode="auto">
            <a:xfrm>
              <a:off x="18288" y="4214"/>
              <a:ext cx="6261" cy="1124"/>
            </a:xfrm>
            <a:prstGeom prst="rect">
              <a:avLst/>
            </a:prstGeom>
            <a:solidFill>
              <a:srgbClr val="D9D9D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4352" name="右矢印 35"/>
            <p:cNvSpPr>
              <a:spLocks/>
            </p:cNvSpPr>
            <p:nvPr/>
          </p:nvSpPr>
          <p:spPr bwMode="auto">
            <a:xfrm>
              <a:off x="12563" y="8666"/>
              <a:ext cx="1632" cy="2598"/>
            </a:xfrm>
            <a:prstGeom prst="rightArrow">
              <a:avLst>
                <a:gd name="adj1" fmla="val 50000"/>
                <a:gd name="adj2" fmla="val 50000"/>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4353" name="正方形/長方形 54"/>
            <p:cNvSpPr>
              <a:spLocks/>
            </p:cNvSpPr>
            <p:nvPr/>
          </p:nvSpPr>
          <p:spPr bwMode="auto">
            <a:xfrm>
              <a:off x="14312" y="17651"/>
              <a:ext cx="11938" cy="341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4354" name="正方形/長方形 55"/>
            <p:cNvSpPr>
              <a:spLocks/>
            </p:cNvSpPr>
            <p:nvPr/>
          </p:nvSpPr>
          <p:spPr bwMode="auto">
            <a:xfrm>
              <a:off x="4691" y="1192"/>
              <a:ext cx="2972" cy="28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pSp>
      <p:sp>
        <p:nvSpPr>
          <p:cNvPr id="14340" name="角丸四角形吹き出し 10"/>
          <p:cNvSpPr>
            <a:spLocks/>
          </p:cNvSpPr>
          <p:nvPr/>
        </p:nvSpPr>
        <p:spPr bwMode="auto">
          <a:xfrm>
            <a:off x="4860925" y="3068638"/>
            <a:ext cx="2520950" cy="863600"/>
          </a:xfrm>
          <a:prstGeom prst="wedgeRoundRectCallout">
            <a:avLst>
              <a:gd name="adj1" fmla="val -72986"/>
              <a:gd name="adj2" fmla="val 50366"/>
              <a:gd name="adj3" fmla="val 16667"/>
            </a:avLst>
          </a:prstGeom>
          <a:solidFill>
            <a:srgbClr val="FFFFFF"/>
          </a:solidFill>
          <a:ln w="12700">
            <a:solidFill>
              <a:srgbClr val="70AD47"/>
            </a:solidFill>
            <a:miter lim="800000"/>
            <a:headEnd/>
            <a:tailEnd/>
          </a:ln>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1800">
                <a:latin typeface="Arial" charset="0"/>
              </a:rPr>
              <a:t>ＩＤ検索の設定が</a:t>
            </a:r>
          </a:p>
          <a:p>
            <a:pPr algn="ctr" eaLnBrk="1" hangingPunct="1"/>
            <a:r>
              <a:rPr lang="ja-JP" altLang="en-US" sz="1800">
                <a:latin typeface="Arial" charset="0"/>
              </a:rPr>
              <a:t>ここで確認できる</a:t>
            </a:r>
          </a:p>
        </p:txBody>
      </p:sp>
      <p:sp>
        <p:nvSpPr>
          <p:cNvPr id="14341" name="Text Box 15"/>
          <p:cNvSpPr txBox="1">
            <a:spLocks noChangeArrowheads="1"/>
          </p:cNvSpPr>
          <p:nvPr/>
        </p:nvSpPr>
        <p:spPr bwMode="auto">
          <a:xfrm>
            <a:off x="468313" y="352425"/>
            <a:ext cx="422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t>ＩＤ検索機能は「</a:t>
            </a:r>
            <a:r>
              <a:rPr lang="ja-JP" altLang="en-US">
                <a:solidFill>
                  <a:srgbClr val="FF0000"/>
                </a:solidFill>
              </a:rPr>
              <a:t>ＯＦＦ</a:t>
            </a:r>
            <a:r>
              <a:rPr lang="ja-JP" altLang="en-US"/>
              <a:t>」にしておく</a:t>
            </a:r>
          </a:p>
        </p:txBody>
      </p:sp>
      <p:sp>
        <p:nvSpPr>
          <p:cNvPr id="14342" name="Text Box 16"/>
          <p:cNvSpPr txBox="1">
            <a:spLocks noChangeArrowheads="1"/>
          </p:cNvSpPr>
          <p:nvPr/>
        </p:nvSpPr>
        <p:spPr bwMode="auto">
          <a:xfrm>
            <a:off x="4500563" y="981075"/>
            <a:ext cx="38877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000" dirty="0"/>
              <a:t>インストール直後は「ＯＮ」になっている。そのままにしておくと知らない人から連絡がくることが</a:t>
            </a:r>
            <a:r>
              <a:rPr lang="ja-JP" altLang="en-US" sz="2000" dirty="0" smtClean="0"/>
              <a:t>ある。</a:t>
            </a:r>
            <a:endParaRPr lang="ja-JP" altLang="en-US" sz="2000" dirty="0"/>
          </a:p>
          <a:p>
            <a:pPr eaLnBrk="1" hangingPunct="1"/>
            <a:r>
              <a:rPr lang="ja-JP" altLang="en-US" sz="2000" dirty="0"/>
              <a:t>コミュニケーションサイト等を利用する場合には設定を「ＯＮ」にして、自分を検索できるようにしている。</a:t>
            </a:r>
          </a:p>
        </p:txBody>
      </p:sp>
      <p:sp>
        <p:nvSpPr>
          <p:cNvPr id="14343" name="Text Box 17"/>
          <p:cNvSpPr txBox="1">
            <a:spLocks noChangeArrowheads="1"/>
          </p:cNvSpPr>
          <p:nvPr/>
        </p:nvSpPr>
        <p:spPr bwMode="auto">
          <a:xfrm>
            <a:off x="1474788" y="4217988"/>
            <a:ext cx="7273925"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600">
                <a:latin typeface="ＭＳ Ｐゴシック" charset="-128"/>
              </a:rPr>
              <a:t>2013</a:t>
            </a:r>
            <a:r>
              <a:rPr lang="ja-JP" altLang="en-US" sz="1600">
                <a:latin typeface="ＭＳ Ｐゴシック" charset="-128"/>
              </a:rPr>
              <a:t>年</a:t>
            </a:r>
            <a:r>
              <a:rPr lang="en-US" altLang="ja-JP" sz="1600">
                <a:latin typeface="ＭＳ Ｐゴシック" charset="-128"/>
              </a:rPr>
              <a:t>12</a:t>
            </a:r>
            <a:r>
              <a:rPr lang="ja-JP" altLang="en-US" sz="1600">
                <a:latin typeface="ＭＳ Ｐゴシック" charset="-128"/>
              </a:rPr>
              <a:t>月</a:t>
            </a:r>
            <a:r>
              <a:rPr lang="en-US" altLang="ja-JP" sz="1600">
                <a:latin typeface="ＭＳ Ｐゴシック" charset="-128"/>
              </a:rPr>
              <a:t>12</a:t>
            </a:r>
            <a:r>
              <a:rPr lang="ja-JP" altLang="en-US" sz="1600">
                <a:latin typeface="ＭＳ Ｐゴシック" charset="-128"/>
              </a:rPr>
              <a:t>日より、全</a:t>
            </a:r>
            <a:r>
              <a:rPr lang="en-US" altLang="ja-JP" sz="1600">
                <a:latin typeface="ＭＳ Ｐゴシック" charset="-128"/>
              </a:rPr>
              <a:t>Android</a:t>
            </a:r>
            <a:r>
              <a:rPr lang="ja-JP" altLang="en-US" sz="1600">
                <a:latin typeface="ＭＳ Ｐゴシック" charset="-128"/>
              </a:rPr>
              <a:t>端末に加え、</a:t>
            </a:r>
            <a:r>
              <a:rPr lang="en-US" altLang="ja-JP" sz="1600">
                <a:latin typeface="ＭＳ Ｐゴシック" charset="-128"/>
              </a:rPr>
              <a:t>iPhone</a:t>
            </a:r>
            <a:r>
              <a:rPr lang="ja-JP" altLang="en-US" sz="1600">
                <a:latin typeface="ＭＳ Ｐゴシック" charset="-128"/>
              </a:rPr>
              <a:t>端末に対しても</a:t>
            </a:r>
            <a:r>
              <a:rPr lang="en-US" altLang="ja-JP" sz="1600">
                <a:latin typeface="ＭＳ Ｐゴシック" charset="-128"/>
              </a:rPr>
              <a:t>18</a:t>
            </a:r>
            <a:r>
              <a:rPr lang="ja-JP" altLang="en-US" sz="1600">
                <a:latin typeface="ＭＳ Ｐゴシック" charset="-128"/>
              </a:rPr>
              <a:t>歳未満ユーザーの </a:t>
            </a:r>
            <a:r>
              <a:rPr lang="en-US" altLang="ja-JP" sz="1600">
                <a:latin typeface="ＭＳ Ｐゴシック" charset="-128"/>
              </a:rPr>
              <a:t>ID </a:t>
            </a:r>
            <a:r>
              <a:rPr lang="ja-JP" altLang="en-US" sz="1600">
                <a:latin typeface="ＭＳ Ｐゴシック" charset="-128"/>
              </a:rPr>
              <a:t>検索機能停止措置を実施。 </a:t>
            </a:r>
          </a:p>
        </p:txBody>
      </p:sp>
      <p:sp>
        <p:nvSpPr>
          <p:cNvPr id="14344" name="Text Box 19"/>
          <p:cNvSpPr txBox="1">
            <a:spLocks noChangeArrowheads="1"/>
          </p:cNvSpPr>
          <p:nvPr/>
        </p:nvSpPr>
        <p:spPr bwMode="auto">
          <a:xfrm>
            <a:off x="7694613" y="404813"/>
            <a:ext cx="800219" cy="46166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smtClean="0">
                <a:solidFill>
                  <a:schemeClr val="bg1"/>
                </a:solidFill>
              </a:rPr>
              <a:t>対策</a:t>
            </a:r>
            <a:endParaRPr lang="ja-JP" altLang="en-US" dirty="0">
              <a:solidFill>
                <a:schemeClr val="bg1"/>
              </a:solidFill>
            </a:endParaRPr>
          </a:p>
        </p:txBody>
      </p:sp>
      <p:pic>
        <p:nvPicPr>
          <p:cNvPr id="14345" name="Picture 20" descr="男性"/>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4508500"/>
            <a:ext cx="14525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AutoShape 21"/>
          <p:cNvSpPr>
            <a:spLocks noChangeArrowheads="1"/>
          </p:cNvSpPr>
          <p:nvPr/>
        </p:nvSpPr>
        <p:spPr bwMode="auto">
          <a:xfrm>
            <a:off x="1979613" y="5373688"/>
            <a:ext cx="6480175" cy="936625"/>
          </a:xfrm>
          <a:prstGeom prst="wedgeRoundRectCallout">
            <a:avLst>
              <a:gd name="adj1" fmla="val -58157"/>
              <a:gd name="adj2" fmla="val -47458"/>
              <a:gd name="adj3" fmla="val 16667"/>
            </a:avLst>
          </a:prstGeom>
          <a:solidFill>
            <a:schemeClr val="bg1"/>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t>コミュニケーションサイトに書き込む人の目的もいろいろ。悪意を持った人もいるからね。</a:t>
            </a:r>
            <a:endParaRPr lang="en-US" altLang="ja-JP" dirty="0"/>
          </a:p>
        </p:txBody>
      </p:sp>
    </p:spTree>
    <p:extLst>
      <p:ext uri="{BB962C8B-B14F-4D97-AF65-F5344CB8AC3E}">
        <p14:creationId xmlns:p14="http://schemas.microsoft.com/office/powerpoint/2010/main" val="2533743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8"/>
          <p:cNvSpPr>
            <a:spLocks noChangeArrowheads="1"/>
          </p:cNvSpPr>
          <p:nvPr/>
        </p:nvSpPr>
        <p:spPr bwMode="auto">
          <a:xfrm>
            <a:off x="250825" y="260350"/>
            <a:ext cx="8642350" cy="6481763"/>
          </a:xfrm>
          <a:prstGeom prst="roundRect">
            <a:avLst>
              <a:gd name="adj" fmla="val 4565"/>
            </a:avLst>
          </a:prstGeom>
          <a:solidFill>
            <a:srgbClr val="FFFF99">
              <a:alpha val="5294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13"/>
            <a:ext cx="243046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AutoShape 5"/>
          <p:cNvSpPr>
            <a:spLocks noChangeArrowheads="1"/>
          </p:cNvSpPr>
          <p:nvPr/>
        </p:nvSpPr>
        <p:spPr bwMode="auto">
          <a:xfrm>
            <a:off x="3492500" y="1052513"/>
            <a:ext cx="3887788" cy="935037"/>
          </a:xfrm>
          <a:prstGeom prst="roundRect">
            <a:avLst>
              <a:gd name="adj" fmla="val 3935"/>
            </a:avLst>
          </a:prstGeom>
          <a:solidFill>
            <a:srgbClr val="33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b="1">
                <a:solidFill>
                  <a:schemeClr val="bg1"/>
                </a:solidFill>
                <a:latin typeface="Arial" charset="0"/>
              </a:rPr>
              <a:t>アドレス帳内の</a:t>
            </a:r>
            <a:r>
              <a:rPr lang="en-US" altLang="ja-JP" sz="1800" b="1">
                <a:solidFill>
                  <a:schemeClr val="bg1"/>
                </a:solidFill>
                <a:latin typeface="Arial" charset="0"/>
              </a:rPr>
              <a:t>LINE</a:t>
            </a:r>
            <a:r>
              <a:rPr lang="ja-JP" altLang="en-US" sz="1800" b="1">
                <a:solidFill>
                  <a:schemeClr val="bg1"/>
                </a:solidFill>
                <a:latin typeface="Arial" charset="0"/>
              </a:rPr>
              <a:t>ユーザが友だちに追加される</a:t>
            </a:r>
          </a:p>
        </p:txBody>
      </p:sp>
      <p:sp>
        <p:nvSpPr>
          <p:cNvPr id="15365" name="AutoShape 6"/>
          <p:cNvSpPr>
            <a:spLocks noChangeArrowheads="1"/>
          </p:cNvSpPr>
          <p:nvPr/>
        </p:nvSpPr>
        <p:spPr bwMode="auto">
          <a:xfrm>
            <a:off x="3492500" y="2276475"/>
            <a:ext cx="3887788" cy="935038"/>
          </a:xfrm>
          <a:prstGeom prst="roundRect">
            <a:avLst>
              <a:gd name="adj" fmla="val 3935"/>
            </a:avLst>
          </a:prstGeom>
          <a:solidFill>
            <a:srgbClr val="33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b="1">
                <a:solidFill>
                  <a:schemeClr val="bg1"/>
                </a:solidFill>
                <a:latin typeface="Arial" charset="0"/>
              </a:rPr>
              <a:t>自分の電話番号を登録している</a:t>
            </a:r>
            <a:r>
              <a:rPr lang="en-US" altLang="ja-JP" sz="1800" b="1">
                <a:solidFill>
                  <a:schemeClr val="bg1"/>
                </a:solidFill>
                <a:latin typeface="Arial" charset="0"/>
              </a:rPr>
              <a:t>LINE</a:t>
            </a:r>
            <a:r>
              <a:rPr lang="ja-JP" altLang="en-US" sz="1800" b="1">
                <a:solidFill>
                  <a:schemeClr val="bg1"/>
                </a:solidFill>
                <a:latin typeface="Arial" charset="0"/>
              </a:rPr>
              <a:t>ユーザの友だちに自分が追加される</a:t>
            </a:r>
            <a:r>
              <a:rPr lang="ja-JP" altLang="en-US" sz="1800">
                <a:solidFill>
                  <a:schemeClr val="bg1"/>
                </a:solidFill>
                <a:latin typeface="Arial" charset="0"/>
              </a:rPr>
              <a:t> </a:t>
            </a:r>
          </a:p>
        </p:txBody>
      </p:sp>
      <p:sp>
        <p:nvSpPr>
          <p:cNvPr id="15366" name="AutoShape 7"/>
          <p:cNvSpPr>
            <a:spLocks noChangeArrowheads="1"/>
          </p:cNvSpPr>
          <p:nvPr/>
        </p:nvSpPr>
        <p:spPr bwMode="auto">
          <a:xfrm rot="-3117054">
            <a:off x="2664619" y="3464719"/>
            <a:ext cx="935038" cy="431800"/>
          </a:xfrm>
          <a:prstGeom prst="rightArrow">
            <a:avLst>
              <a:gd name="adj1" fmla="val 50000"/>
              <a:gd name="adj2" fmla="val 54136"/>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5367" name="AutoShape 9"/>
          <p:cNvSpPr>
            <a:spLocks noChangeArrowheads="1"/>
          </p:cNvSpPr>
          <p:nvPr/>
        </p:nvSpPr>
        <p:spPr bwMode="auto">
          <a:xfrm>
            <a:off x="3059113" y="1557338"/>
            <a:ext cx="360362" cy="431800"/>
          </a:xfrm>
          <a:prstGeom prst="rightArrow">
            <a:avLst>
              <a:gd name="adj1" fmla="val 50000"/>
              <a:gd name="adj2" fmla="val 25000"/>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5368" name="Text Box 10"/>
          <p:cNvSpPr txBox="1">
            <a:spLocks noChangeArrowheads="1"/>
          </p:cNvSpPr>
          <p:nvPr/>
        </p:nvSpPr>
        <p:spPr bwMode="auto">
          <a:xfrm>
            <a:off x="3527425" y="3644900"/>
            <a:ext cx="52927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a:latin typeface="ＭＳ Ｐゴシック" charset="-128"/>
              </a:rPr>
              <a:t>現在、携帯電話番号不足で解約した携帯番号を短い周期で新規契約者に割り当てているため、 「オン」にしていると、電話帳自動収集で「友だち」または「知り合いかも」に覚えのない名前のユーザーが表示されたり、相手にもあなたが表示されたりすることがある。</a:t>
            </a:r>
          </a:p>
        </p:txBody>
      </p:sp>
      <p:sp>
        <p:nvSpPr>
          <p:cNvPr id="15369" name="Text Box 11"/>
          <p:cNvSpPr txBox="1">
            <a:spLocks noChangeArrowheads="1"/>
          </p:cNvSpPr>
          <p:nvPr/>
        </p:nvSpPr>
        <p:spPr bwMode="auto">
          <a:xfrm>
            <a:off x="684213" y="260350"/>
            <a:ext cx="4259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t>知らないと怖い「登録時」の注意</a:t>
            </a:r>
          </a:p>
        </p:txBody>
      </p:sp>
      <p:sp>
        <p:nvSpPr>
          <p:cNvPr id="15370" name="AutoShape 13"/>
          <p:cNvSpPr>
            <a:spLocks noChangeArrowheads="1"/>
          </p:cNvSpPr>
          <p:nvPr/>
        </p:nvSpPr>
        <p:spPr bwMode="auto">
          <a:xfrm>
            <a:off x="3275013" y="5661025"/>
            <a:ext cx="4176712" cy="936625"/>
          </a:xfrm>
          <a:prstGeom prst="wedgeRoundRectCallout">
            <a:avLst>
              <a:gd name="adj1" fmla="val -63264"/>
              <a:gd name="adj2" fmla="val -59153"/>
              <a:gd name="adj3" fmla="val 16667"/>
            </a:avLst>
          </a:prstGeom>
          <a:solidFill>
            <a:schemeClr val="bg1"/>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t>必ず「</a:t>
            </a:r>
            <a:r>
              <a:rPr lang="ja-JP" altLang="en-US" dirty="0">
                <a:solidFill>
                  <a:srgbClr val="FF0000"/>
                </a:solidFill>
              </a:rPr>
              <a:t>ＯＦＦ</a:t>
            </a:r>
            <a:r>
              <a:rPr lang="ja-JP" altLang="en-US" dirty="0"/>
              <a:t>」にしておくこと</a:t>
            </a:r>
            <a:r>
              <a:rPr lang="ja-JP" altLang="en-US" dirty="0" smtClean="0"/>
              <a:t>が</a:t>
            </a:r>
            <a:endParaRPr lang="en-US" altLang="ja-JP" dirty="0" smtClean="0"/>
          </a:p>
          <a:p>
            <a:pPr eaLnBrk="1" hangingPunct="1"/>
            <a:r>
              <a:rPr lang="ja-JP" altLang="en-US" dirty="0" smtClean="0"/>
              <a:t>大切</a:t>
            </a:r>
            <a:r>
              <a:rPr lang="ja-JP" altLang="en-US" dirty="0"/>
              <a:t>ですね。</a:t>
            </a:r>
          </a:p>
        </p:txBody>
      </p:sp>
      <p:sp>
        <p:nvSpPr>
          <p:cNvPr id="15371" name="Text Box 19"/>
          <p:cNvSpPr txBox="1">
            <a:spLocks noChangeArrowheads="1"/>
          </p:cNvSpPr>
          <p:nvPr/>
        </p:nvSpPr>
        <p:spPr bwMode="auto">
          <a:xfrm>
            <a:off x="7694613" y="404813"/>
            <a:ext cx="800219" cy="46166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smtClean="0">
                <a:solidFill>
                  <a:schemeClr val="bg1"/>
                </a:solidFill>
              </a:rPr>
              <a:t>対策</a:t>
            </a:r>
            <a:endParaRPr lang="ja-JP" altLang="en-US" dirty="0">
              <a:solidFill>
                <a:schemeClr val="bg1"/>
              </a:solidFill>
            </a:endParaRPr>
          </a:p>
        </p:txBody>
      </p:sp>
      <p:pic>
        <p:nvPicPr>
          <p:cNvPr id="15372" name="Picture 21" descr="女性"/>
          <p:cNvPicPr>
            <a:picLocks noGrp="1" noChangeAspect="1" noChangeArrowheads="1"/>
          </p:cNvPicPr>
          <p:nvPr>
            <p:ph/>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187450" y="4624388"/>
            <a:ext cx="1660525" cy="2233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2686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5" name="Object 5"/>
          <p:cNvGraphicFramePr>
            <a:graphicFrameLocks noChangeAspect="1"/>
          </p:cNvGraphicFramePr>
          <p:nvPr>
            <p:extLst>
              <p:ext uri="{D42A27DB-BD31-4B8C-83A1-F6EECF244321}">
                <p14:modId xmlns:p14="http://schemas.microsoft.com/office/powerpoint/2010/main" val="2781271752"/>
              </p:ext>
            </p:extLst>
          </p:nvPr>
        </p:nvGraphicFramePr>
        <p:xfrm>
          <a:off x="0" y="1484313"/>
          <a:ext cx="1973263" cy="2528887"/>
        </p:xfrm>
        <a:graphic>
          <a:graphicData uri="http://schemas.openxmlformats.org/presentationml/2006/ole">
            <mc:AlternateContent xmlns:mc="http://schemas.openxmlformats.org/markup-compatibility/2006">
              <mc:Choice xmlns:v="urn:schemas-microsoft-com:vml" Requires="v">
                <p:oleObj spid="_x0000_s1104" name="ビットマップ イメージ" r:id="rId4" imgW="5772956" imgH="3381847" progId="Paint.Picture">
                  <p:embed/>
                </p:oleObj>
              </mc:Choice>
              <mc:Fallback>
                <p:oleObj name="ビットマップ イメージ" r:id="rId4" imgW="5772956" imgH="338184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8558" t="25310" r="33340"/>
                      <a:stretch>
                        <a:fillRect/>
                      </a:stretch>
                    </p:blipFill>
                    <p:spPr bwMode="auto">
                      <a:xfrm>
                        <a:off x="0" y="1484313"/>
                        <a:ext cx="1973263"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2" name="AutoShape 2"/>
          <p:cNvSpPr>
            <a:spLocks noChangeArrowheads="1"/>
          </p:cNvSpPr>
          <p:nvPr/>
        </p:nvSpPr>
        <p:spPr bwMode="auto">
          <a:xfrm>
            <a:off x="1979613" y="1628219"/>
            <a:ext cx="5400675" cy="1584176"/>
          </a:xfrm>
          <a:prstGeom prst="wedgeRoundRectCallout">
            <a:avLst>
              <a:gd name="adj1" fmla="val -56613"/>
              <a:gd name="adj2" fmla="val 46700"/>
              <a:gd name="adj3" fmla="val 1666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800">
              <a:latin typeface="Arial" charset="0"/>
            </a:endParaRPr>
          </a:p>
        </p:txBody>
      </p:sp>
      <p:sp>
        <p:nvSpPr>
          <p:cNvPr id="35847" name="AutoShape 7"/>
          <p:cNvSpPr>
            <a:spLocks noChangeArrowheads="1"/>
          </p:cNvSpPr>
          <p:nvPr/>
        </p:nvSpPr>
        <p:spPr bwMode="auto">
          <a:xfrm>
            <a:off x="1922958" y="4581524"/>
            <a:ext cx="5457329" cy="1511771"/>
          </a:xfrm>
          <a:prstGeom prst="wedgeRoundRectCallout">
            <a:avLst>
              <a:gd name="adj1" fmla="val 60459"/>
              <a:gd name="adj2" fmla="val 13303"/>
              <a:gd name="adj3" fmla="val 1666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800">
              <a:latin typeface="Arial" charset="0"/>
            </a:endParaRPr>
          </a:p>
        </p:txBody>
      </p:sp>
      <p:pic>
        <p:nvPicPr>
          <p:cNvPr id="35849" name="Picture 9" descr="女性"/>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4581525"/>
            <a:ext cx="1692275" cy="22764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051049" y="1727810"/>
            <a:ext cx="5415062" cy="1384995"/>
          </a:xfrm>
          <a:prstGeom prst="rect">
            <a:avLst/>
          </a:prstGeom>
          <a:noFill/>
        </p:spPr>
        <p:txBody>
          <a:bodyPr wrap="square" rtlCol="0">
            <a:spAutoFit/>
          </a:bodyPr>
          <a:lstStyle/>
          <a:p>
            <a:r>
              <a:rPr kumimoji="1" lang="ja-JP"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・知らない人に絶対に「返信しない」</a:t>
            </a:r>
            <a:endParaRPr kumimoji="1" lang="en-US" altLang="ja-JP"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a:p>
            <a:endParaRPr kumimoji="1" lang="en-US" altLang="ja-JP"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a:p>
            <a:r>
              <a:rPr lang="ja-JP"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・変な内容の相手はブロックする</a:t>
            </a:r>
            <a:endParaRPr kumimoji="1" lang="ja-JP"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2055861" y="4581525"/>
            <a:ext cx="5524202" cy="1384995"/>
          </a:xfrm>
          <a:prstGeom prst="rect">
            <a:avLst/>
          </a:prstGeom>
          <a:noFill/>
        </p:spPr>
        <p:txBody>
          <a:bodyPr wrap="square" rtlCol="0">
            <a:spAutoFit/>
          </a:bodyPr>
          <a:lstStyle/>
          <a:p>
            <a:r>
              <a:rPr kumimoji="1" lang="ja-JP"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・知らない人に絶対に「会わない」</a:t>
            </a:r>
            <a:endParaRPr kumimoji="1" lang="en-US" altLang="ja-JP"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a:p>
            <a:endParaRPr kumimoji="1" lang="en-US" altLang="ja-JP"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a:p>
            <a:r>
              <a:rPr lang="ja-JP"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rPr>
              <a:t>・困ったらすぐに相談してね！</a:t>
            </a:r>
            <a:endParaRPr kumimoji="1" lang="ja-JP"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974394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6"/>
          <p:cNvSpPr txBox="1">
            <a:spLocks noChangeArrowheads="1"/>
          </p:cNvSpPr>
          <p:nvPr/>
        </p:nvSpPr>
        <p:spPr bwMode="auto">
          <a:xfrm>
            <a:off x="3203848" y="4437111"/>
            <a:ext cx="5329238"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a:t>【</a:t>
            </a:r>
            <a:r>
              <a:rPr lang="ja-JP" altLang="en-US"/>
              <a:t>こんなことはないですか</a:t>
            </a:r>
            <a:r>
              <a:rPr lang="en-US" altLang="ja-JP"/>
              <a:t>】</a:t>
            </a:r>
          </a:p>
          <a:p>
            <a:pPr eaLnBrk="1" hangingPunct="1"/>
            <a:r>
              <a:rPr lang="ja-JP" altLang="en-US"/>
              <a:t>・スマホを持ったまま寝る </a:t>
            </a:r>
          </a:p>
          <a:p>
            <a:pPr eaLnBrk="1" hangingPunct="1"/>
            <a:r>
              <a:rPr lang="ja-JP" altLang="en-US"/>
              <a:t>・スマホを持ったまま入浴 </a:t>
            </a:r>
          </a:p>
          <a:p>
            <a:pPr eaLnBrk="1" hangingPunct="1"/>
            <a:r>
              <a:rPr lang="ja-JP" altLang="en-US"/>
              <a:t>・だれといても常にスマホが気になる </a:t>
            </a:r>
          </a:p>
          <a:p>
            <a:pPr eaLnBrk="1" hangingPunct="1"/>
            <a:r>
              <a:rPr lang="ja-JP" altLang="en-US"/>
              <a:t>・スマホがないと、強い不安に襲われる </a:t>
            </a:r>
          </a:p>
        </p:txBody>
      </p:sp>
      <p:sp>
        <p:nvSpPr>
          <p:cNvPr id="19461" name="Text Box 8"/>
          <p:cNvSpPr txBox="1">
            <a:spLocks noChangeArrowheads="1"/>
          </p:cNvSpPr>
          <p:nvPr/>
        </p:nvSpPr>
        <p:spPr bwMode="auto">
          <a:xfrm>
            <a:off x="484957" y="1138882"/>
            <a:ext cx="59715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b="1" dirty="0" smtClean="0">
                <a:solidFill>
                  <a:schemeClr val="bg1"/>
                </a:solidFill>
                <a:latin typeface="ＭＳ Ｐゴシック" charset="-128"/>
              </a:rPr>
              <a:t>自分の意志だけで</a:t>
            </a:r>
            <a:r>
              <a:rPr lang="ja-JP" altLang="en-US" b="1" dirty="0">
                <a:solidFill>
                  <a:schemeClr val="bg1"/>
                </a:solidFill>
                <a:latin typeface="ＭＳ Ｐゴシック" charset="-128"/>
              </a:rPr>
              <a:t>はやめられない場合</a:t>
            </a:r>
            <a:r>
              <a:rPr lang="ja-JP" altLang="en-US" b="1" dirty="0" smtClean="0">
                <a:solidFill>
                  <a:schemeClr val="bg1"/>
                </a:solidFill>
                <a:latin typeface="ＭＳ Ｐゴシック" charset="-128"/>
              </a:rPr>
              <a:t>も・・・</a:t>
            </a:r>
            <a:endParaRPr lang="en-US" altLang="ja-JP" b="1" dirty="0">
              <a:solidFill>
                <a:schemeClr val="bg1"/>
              </a:solidFill>
              <a:latin typeface="ＭＳ Ｐゴシック" charset="-128"/>
            </a:endParaRPr>
          </a:p>
        </p:txBody>
      </p:sp>
      <p:pic>
        <p:nvPicPr>
          <p:cNvPr id="19462" name="Picture 9" descr="哀"/>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861444"/>
            <a:ext cx="17192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10"/>
          <p:cNvSpPr>
            <a:spLocks noChangeArrowheads="1"/>
          </p:cNvSpPr>
          <p:nvPr/>
        </p:nvSpPr>
        <p:spPr bwMode="auto">
          <a:xfrm>
            <a:off x="1775842" y="2568873"/>
            <a:ext cx="6468566" cy="1440160"/>
          </a:xfrm>
          <a:prstGeom prst="wedgeRoundRectCallout">
            <a:avLst>
              <a:gd name="adj1" fmla="val -55495"/>
              <a:gd name="adj2" fmla="val 51166"/>
              <a:gd name="adj3" fmla="val 16667"/>
            </a:avLst>
          </a:prstGeom>
          <a:solidFill>
            <a:srgbClr val="FF99CC">
              <a:alpha val="47842"/>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smtClean="0"/>
              <a:t>・いつも</a:t>
            </a:r>
            <a:r>
              <a:rPr lang="ja-JP" altLang="en-US" dirty="0"/>
              <a:t>会話に参加していないと</a:t>
            </a:r>
            <a:r>
              <a:rPr lang="ja-JP" altLang="en-US" dirty="0" smtClean="0"/>
              <a:t>不安。</a:t>
            </a:r>
            <a:endParaRPr lang="ja-JP" altLang="en-US" dirty="0"/>
          </a:p>
          <a:p>
            <a:pPr eaLnBrk="1" hangingPunct="1"/>
            <a:r>
              <a:rPr lang="ja-JP" altLang="en-US" dirty="0" smtClean="0"/>
              <a:t>・グループからはずされるのが怖い。</a:t>
            </a:r>
            <a:endParaRPr lang="en-US" altLang="ja-JP" dirty="0"/>
          </a:p>
          <a:p>
            <a:pPr eaLnBrk="1" hangingPunct="1"/>
            <a:r>
              <a:rPr lang="ja-JP" altLang="en-US" dirty="0" smtClean="0"/>
              <a:t>・気づいたら、</a:t>
            </a:r>
            <a:r>
              <a:rPr lang="ja-JP" altLang="en-US" dirty="0"/>
              <a:t>食事の時もスマホ</a:t>
            </a:r>
            <a:r>
              <a:rPr lang="ja-JP" altLang="en-US" dirty="0" smtClean="0"/>
              <a:t>を手離せない。</a:t>
            </a:r>
            <a:endParaRPr lang="en-US" altLang="ja-JP" dirty="0"/>
          </a:p>
        </p:txBody>
      </p:sp>
      <p:sp>
        <p:nvSpPr>
          <p:cNvPr id="7" name="Text Box 3"/>
          <p:cNvSpPr txBox="1">
            <a:spLocks noChangeArrowheads="1"/>
          </p:cNvSpPr>
          <p:nvPr/>
        </p:nvSpPr>
        <p:spPr bwMode="auto">
          <a:xfrm>
            <a:off x="323850" y="260350"/>
            <a:ext cx="7128470" cy="5847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3200" dirty="0" smtClean="0"/>
              <a:t>トラブル</a:t>
            </a:r>
            <a:r>
              <a:rPr lang="ja-JP" altLang="en-US" sz="3200" dirty="0"/>
              <a:t>②</a:t>
            </a:r>
            <a:r>
              <a:rPr lang="ja-JP" altLang="en-US" sz="3200" dirty="0" smtClean="0"/>
              <a:t>　ネット依存の傾向</a:t>
            </a:r>
            <a:endParaRPr lang="ja-JP" altLang="en-US" sz="3200" dirty="0"/>
          </a:p>
        </p:txBody>
      </p:sp>
    </p:spTree>
    <p:extLst>
      <p:ext uri="{BB962C8B-B14F-4D97-AF65-F5344CB8AC3E}">
        <p14:creationId xmlns:p14="http://schemas.microsoft.com/office/powerpoint/2010/main" val="3333827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2508</Words>
  <Application>Microsoft Office PowerPoint</Application>
  <PresentationFormat>画面に合わせる (4:3)</PresentationFormat>
  <Paragraphs>206</Paragraphs>
  <Slides>20</Slides>
  <Notes>20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ウェーブ</vt:lpstr>
      <vt:lpstr>ビットマップ イメージ</vt:lpstr>
      <vt:lpstr>ＳＮＳの利用について</vt:lpstr>
      <vt:lpstr>ＳＮＳの利用状況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県立高等学校生徒の１日の使用時間</vt:lpstr>
      <vt:lpstr>PowerPoint プレゼンテーション</vt:lpstr>
      <vt:lpstr>PowerPoint プレゼンテーション</vt:lpstr>
      <vt:lpstr>【１】スマートフォン等の使用について 　　Aさんは、友だちとのメッセージのやりとりに夢中　 　になり、ついつい夜遅くまでやってしまいます。   　そのため、家庭での学習時間や睡眠時間を十分 　とることができていません。 　　最近では、少しずつ成績が下がってきています。 　　Aさんは、今後どうしていけば良いでしょう。</vt:lpstr>
      <vt:lpstr>【２】友達からのメッセージについて      親友のAさんから時間を問わずメッセージが    届きます。      Ｂさんは、できる範囲で返信しているのです   が、たまに返信しなかったら非常に怒ったメッ   セージが届くので悩んでいます。 　   Ｂさんは、どうすれば良いでしょう。</vt:lpstr>
      <vt:lpstr>【３】アプリ内の有料サービス（課金）について　     Aさんは、無料通話アプリを使って、自分だ  けのスタンプを買い続けています。 　　親はそのことを知らず、このままでは、請求  金額は高くなる一方です。 　  今後、Aさんはどうすれば良いでしょう。</vt:lpstr>
      <vt:lpstr>スマートフォン等を使っていて、    どう行動すればよいか迷った時は</vt:lpstr>
      <vt:lpstr>PowerPoint プレゼンテーション</vt:lpstr>
      <vt:lpstr>ネットモラル向上の「主体的な取組」が推進されています！</vt:lpstr>
      <vt:lpstr>『ノーメディアデー』家族でチャレンジ！</vt:lpstr>
      <vt:lpstr>       まとめ【振り返り】  □ネット上だけの知り合いとは、「絶対に会わない」 　　　 □使用時間など、「自分のルール」を決めて守る 　　　 □メッセージなど、「友達とルール」を決めて守る 　　　 □有料（課金）など、「家庭のルール」を決めて守る</vt:lpstr>
    </vt:vector>
  </TitlesOfParts>
  <Company>兵庫県教育委員会</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【１】ある日突然、知らない人からLINEのメッセージがきました。 そのとき、あなたならどうしますか？</dc:title>
  <dc:creator>県立教育研修所</dc:creator>
  <cp:lastModifiedBy>兵庫県</cp:lastModifiedBy>
  <cp:revision>184</cp:revision>
  <cp:lastPrinted>2015-01-27T02:12:32Z</cp:lastPrinted>
  <dcterms:created xsi:type="dcterms:W3CDTF">2014-07-14T03:41:16Z</dcterms:created>
  <dcterms:modified xsi:type="dcterms:W3CDTF">2015-01-27T02:15:21Z</dcterms:modified>
</cp:coreProperties>
</file>