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0" r:id="rId4"/>
    <p:sldId id="291" r:id="rId5"/>
    <p:sldId id="260" r:id="rId6"/>
    <p:sldId id="263" r:id="rId7"/>
    <p:sldId id="264" r:id="rId8"/>
    <p:sldId id="303" r:id="rId9"/>
    <p:sldId id="258" r:id="rId10"/>
    <p:sldId id="297" r:id="rId11"/>
    <p:sldId id="272" r:id="rId12"/>
    <p:sldId id="268" r:id="rId13"/>
    <p:sldId id="269" r:id="rId14"/>
    <p:sldId id="270" r:id="rId15"/>
    <p:sldId id="271" r:id="rId16"/>
    <p:sldId id="262" r:id="rId17"/>
    <p:sldId id="265" r:id="rId18"/>
    <p:sldId id="294" r:id="rId19"/>
    <p:sldId id="267" r:id="rId20"/>
    <p:sldId id="276" r:id="rId21"/>
    <p:sldId id="277" r:id="rId22"/>
    <p:sldId id="278" r:id="rId23"/>
    <p:sldId id="279" r:id="rId24"/>
    <p:sldId id="298" r:id="rId25"/>
    <p:sldId id="280" r:id="rId26"/>
    <p:sldId id="299" r:id="rId27"/>
    <p:sldId id="301" r:id="rId28"/>
    <p:sldId id="285" r:id="rId29"/>
    <p:sldId id="300" r:id="rId30"/>
    <p:sldId id="302" r:id="rId31"/>
    <p:sldId id="288" r:id="rId32"/>
    <p:sldId id="295" r:id="rId33"/>
    <p:sldId id="296" r:id="rId3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2" autoAdjust="0"/>
    <p:restoredTop sz="82609" autoAdjust="0"/>
  </p:normalViewPr>
  <p:slideViewPr>
    <p:cSldViewPr snapToGrid="0">
      <p:cViewPr varScale="1">
        <p:scale>
          <a:sx n="98" d="100"/>
          <a:sy n="98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 anchor="b"/>
          <a:lstStyle>
            <a:lvl1pPr algn="r">
              <a:defRPr sz="1200"/>
            </a:lvl1pPr>
          </a:lstStyle>
          <a:p>
            <a:fld id="{BCF533E1-8930-47BD-A783-89FE06C1C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159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682" y="0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6" tIns="46863" rIns="93726" bIns="468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94" y="4861969"/>
            <a:ext cx="5679113" cy="4605818"/>
          </a:xfrm>
          <a:prstGeom prst="rect">
            <a:avLst/>
          </a:prstGeom>
        </p:spPr>
        <p:txBody>
          <a:bodyPr vert="horz" lIns="93726" tIns="46863" rIns="93726" bIns="4686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693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682" y="9720693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200"/>
            </a:lvl1pPr>
          </a:lstStyle>
          <a:p>
            <a:fld id="{7D1198FD-9946-4369-9080-0D0E2D1B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7177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198FD-9946-4369-9080-0D0E2D1B615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7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 smtClean="0"/>
              <a:t>こころの病</a:t>
            </a:r>
            <a:r>
              <a:rPr kumimoji="1" lang="ja-JP" altLang="en-US" sz="6600" dirty="0" smtClean="0"/>
              <a:t>と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/>
              <a:t>　</a:t>
            </a:r>
            <a:r>
              <a:rPr lang="ja-JP" altLang="en-US" sz="6600" dirty="0" smtClean="0"/>
              <a:t>　　　　　出会ったら</a:t>
            </a:r>
            <a:endParaRPr kumimoji="1" lang="ja-JP" altLang="en-US" sz="66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159934"/>
            <a:ext cx="7543800" cy="4023360"/>
          </a:xfrm>
        </p:spPr>
        <p:txBody>
          <a:bodyPr>
            <a:normAutofit/>
          </a:bodyPr>
          <a:lstStyle/>
          <a:p>
            <a:pPr algn="ctr"/>
            <a:endParaRPr kumimoji="1" lang="en-US" altLang="ja-JP" sz="4800" dirty="0" smtClean="0">
              <a:latin typeface="+mj-ea"/>
              <a:ea typeface="+mj-ea"/>
            </a:endParaRPr>
          </a:p>
          <a:p>
            <a:pPr algn="ctr"/>
            <a:endParaRPr lang="en-US" altLang="ja-JP" sz="4800" dirty="0">
              <a:latin typeface="+mj-ea"/>
              <a:ea typeface="+mj-ea"/>
            </a:endParaRPr>
          </a:p>
          <a:p>
            <a:pPr algn="ctr"/>
            <a:r>
              <a:rPr kumimoji="1" lang="ja-JP" altLang="en-US" sz="4800" dirty="0" smtClean="0">
                <a:latin typeface="+mj-ea"/>
                <a:ea typeface="+mj-ea"/>
              </a:rPr>
              <a:t>うつ病を考える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912817" y="906796"/>
            <a:ext cx="991503" cy="914400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31921" y="1742819"/>
            <a:ext cx="354983" cy="15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880516" y="1868963"/>
            <a:ext cx="1175116" cy="211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965903" y="3984171"/>
            <a:ext cx="416187" cy="1857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504949" y="3984171"/>
            <a:ext cx="416187" cy="18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 rot="742814">
            <a:off x="3468547" y="1894380"/>
            <a:ext cx="428428" cy="2018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2358144" y="906796"/>
            <a:ext cx="1554580" cy="768728"/>
          </a:xfrm>
          <a:prstGeom prst="cloudCallout">
            <a:avLst>
              <a:gd name="adj1" fmla="val 38222"/>
              <a:gd name="adj2" fmla="val 611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 rot="21069133">
            <a:off x="5008995" y="1877976"/>
            <a:ext cx="428428" cy="198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1559" y="1130441"/>
            <a:ext cx="12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睡眠障害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1775941" y="1648377"/>
            <a:ext cx="1712503" cy="992777"/>
          </a:xfrm>
          <a:prstGeom prst="cloudCallout">
            <a:avLst>
              <a:gd name="adj1" fmla="val 66371"/>
              <a:gd name="adj2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485" y="1821598"/>
            <a:ext cx="116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熟眠</a:t>
            </a:r>
            <a:r>
              <a:rPr kumimoji="1" lang="ja-JP" altLang="en-US" dirty="0" smtClean="0"/>
              <a:t>障害</a:t>
            </a:r>
            <a:endParaRPr kumimoji="1" lang="ja-JP" altLang="en-US" dirty="0"/>
          </a:p>
        </p:txBody>
      </p:sp>
      <p:sp>
        <p:nvSpPr>
          <p:cNvPr id="17" name="雲形吹き出し 16"/>
          <p:cNvSpPr/>
          <p:nvPr/>
        </p:nvSpPr>
        <p:spPr>
          <a:xfrm>
            <a:off x="660782" y="990724"/>
            <a:ext cx="1712503" cy="992777"/>
          </a:xfrm>
          <a:prstGeom prst="cloudCallout">
            <a:avLst>
              <a:gd name="adj1" fmla="val 66371"/>
              <a:gd name="adj2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7321" y="1306192"/>
            <a:ext cx="11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入眠障害</a:t>
            </a:r>
            <a:endParaRPr kumimoji="1" lang="ja-JP" altLang="en-US" dirty="0"/>
          </a:p>
        </p:txBody>
      </p:sp>
      <p:sp>
        <p:nvSpPr>
          <p:cNvPr id="18" name="雲形吹き出し 17"/>
          <p:cNvSpPr/>
          <p:nvPr/>
        </p:nvSpPr>
        <p:spPr>
          <a:xfrm>
            <a:off x="676543" y="1922938"/>
            <a:ext cx="1556680" cy="847136"/>
          </a:xfrm>
          <a:prstGeom prst="cloudCallout">
            <a:avLst>
              <a:gd name="adj1" fmla="val 50642"/>
              <a:gd name="adj2" fmla="val 4800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雲形吹き出し 20"/>
          <p:cNvSpPr/>
          <p:nvPr/>
        </p:nvSpPr>
        <p:spPr>
          <a:xfrm>
            <a:off x="1598210" y="2375596"/>
            <a:ext cx="1376713" cy="788956"/>
          </a:xfrm>
          <a:prstGeom prst="cloudCallout">
            <a:avLst>
              <a:gd name="adj1" fmla="val 67417"/>
              <a:gd name="adj2" fmla="val 3136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1460" y="2138404"/>
            <a:ext cx="120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早朝覚醒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6656" y="2641153"/>
            <a:ext cx="111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食欲減退</a:t>
            </a:r>
            <a:endParaRPr kumimoji="1" lang="ja-JP" altLang="en-US" dirty="0"/>
          </a:p>
        </p:txBody>
      </p:sp>
      <p:sp>
        <p:nvSpPr>
          <p:cNvPr id="24" name="雲形吹き出し 23"/>
          <p:cNvSpPr/>
          <p:nvPr/>
        </p:nvSpPr>
        <p:spPr>
          <a:xfrm>
            <a:off x="1693309" y="3036627"/>
            <a:ext cx="1841600" cy="696036"/>
          </a:xfrm>
          <a:prstGeom prst="cloudCallout">
            <a:avLst>
              <a:gd name="adj1" fmla="val 52084"/>
              <a:gd name="adj2" fmla="val 4093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96514" y="3201647"/>
            <a:ext cx="137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味覚障害</a:t>
            </a:r>
            <a:endParaRPr kumimoji="1" lang="ja-JP" altLang="en-US" dirty="0"/>
          </a:p>
        </p:txBody>
      </p:sp>
      <p:sp>
        <p:nvSpPr>
          <p:cNvPr id="27" name="雲形吹き出し 26"/>
          <p:cNvSpPr/>
          <p:nvPr/>
        </p:nvSpPr>
        <p:spPr>
          <a:xfrm>
            <a:off x="729140" y="2633451"/>
            <a:ext cx="1273271" cy="568196"/>
          </a:xfrm>
          <a:prstGeom prst="cloudCallout">
            <a:avLst>
              <a:gd name="adj1" fmla="val 50480"/>
              <a:gd name="adj2" fmla="val 5285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1972" y="2770074"/>
            <a:ext cx="118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性欲減退</a:t>
            </a:r>
            <a:endParaRPr kumimoji="1" lang="ja-JP" altLang="en-US" dirty="0"/>
          </a:p>
        </p:txBody>
      </p:sp>
      <p:sp>
        <p:nvSpPr>
          <p:cNvPr id="29" name="雲形吹き出し 28"/>
          <p:cNvSpPr/>
          <p:nvPr/>
        </p:nvSpPr>
        <p:spPr>
          <a:xfrm>
            <a:off x="2815352" y="2478719"/>
            <a:ext cx="468419" cy="522464"/>
          </a:xfrm>
          <a:prstGeom prst="cloudCallout">
            <a:avLst>
              <a:gd name="adj1" fmla="val 46251"/>
              <a:gd name="adj2" fmla="val 729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88596" y="2555285"/>
            <a:ext cx="6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ＥＤ</a:t>
            </a:r>
            <a:endParaRPr kumimoji="1" lang="ja-JP" altLang="en-US" dirty="0"/>
          </a:p>
        </p:txBody>
      </p:sp>
      <p:sp>
        <p:nvSpPr>
          <p:cNvPr id="31" name="雲形吹き出し 30"/>
          <p:cNvSpPr/>
          <p:nvPr/>
        </p:nvSpPr>
        <p:spPr>
          <a:xfrm>
            <a:off x="769970" y="3242591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995435" y="3384645"/>
            <a:ext cx="10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不感症</a:t>
            </a:r>
            <a:endParaRPr kumimoji="1" lang="ja-JP" altLang="en-US" dirty="0"/>
          </a:p>
        </p:txBody>
      </p:sp>
      <p:sp>
        <p:nvSpPr>
          <p:cNvPr id="34" name="雲形吹き出し 33"/>
          <p:cNvSpPr/>
          <p:nvPr/>
        </p:nvSpPr>
        <p:spPr>
          <a:xfrm>
            <a:off x="2550658" y="4746119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雲形吹き出し 34"/>
          <p:cNvSpPr/>
          <p:nvPr/>
        </p:nvSpPr>
        <p:spPr>
          <a:xfrm>
            <a:off x="1202447" y="3753977"/>
            <a:ext cx="1528429" cy="586521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雲形吹き出し 35"/>
          <p:cNvSpPr/>
          <p:nvPr/>
        </p:nvSpPr>
        <p:spPr>
          <a:xfrm>
            <a:off x="1661251" y="4772507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雲形吹き出し 36"/>
          <p:cNvSpPr/>
          <p:nvPr/>
        </p:nvSpPr>
        <p:spPr>
          <a:xfrm>
            <a:off x="1362758" y="4288912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雲形吹き出し 37"/>
          <p:cNvSpPr/>
          <p:nvPr/>
        </p:nvSpPr>
        <p:spPr>
          <a:xfrm>
            <a:off x="2393311" y="4253035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雲形吹き出し 38"/>
          <p:cNvSpPr/>
          <p:nvPr/>
        </p:nvSpPr>
        <p:spPr>
          <a:xfrm>
            <a:off x="2229161" y="3693920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1202447" y="3862570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月経異常</a:t>
            </a:r>
            <a:endParaRPr kumimoji="1" lang="ja-JP" altLang="en-US" dirty="0"/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2527685" y="3885763"/>
            <a:ext cx="8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疲労感</a:t>
            </a:r>
            <a:endParaRPr kumimoji="1" lang="ja-JP" altLang="en-US" dirty="0"/>
          </a:p>
        </p:txBody>
      </p:sp>
      <p:sp>
        <p:nvSpPr>
          <p:cNvPr id="1028" name="テキスト ボックス 1027"/>
          <p:cNvSpPr txBox="1"/>
          <p:nvPr/>
        </p:nvSpPr>
        <p:spPr>
          <a:xfrm>
            <a:off x="1507544" y="4403175"/>
            <a:ext cx="98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脱力感</a:t>
            </a:r>
            <a:endParaRPr kumimoji="1" lang="ja-JP" altLang="en-US" dirty="0"/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594686" y="4378980"/>
            <a:ext cx="96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無力感</a:t>
            </a:r>
            <a:endParaRPr kumimoji="1" lang="ja-JP" altLang="en-US" dirty="0"/>
          </a:p>
        </p:txBody>
      </p:sp>
      <p:sp>
        <p:nvSpPr>
          <p:cNvPr id="1030" name="テキスト ボックス 1029"/>
          <p:cNvSpPr txBox="1"/>
          <p:nvPr/>
        </p:nvSpPr>
        <p:spPr>
          <a:xfrm>
            <a:off x="1949376" y="4912706"/>
            <a:ext cx="7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疼痛</a:t>
            </a:r>
            <a:endParaRPr kumimoji="1" lang="ja-JP" altLang="en-US" dirty="0"/>
          </a:p>
        </p:txBody>
      </p:sp>
      <p:sp>
        <p:nvSpPr>
          <p:cNvPr id="1031" name="テキスト ボックス 1030"/>
          <p:cNvSpPr txBox="1"/>
          <p:nvPr/>
        </p:nvSpPr>
        <p:spPr>
          <a:xfrm>
            <a:off x="2884699" y="4850893"/>
            <a:ext cx="82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便秘</a:t>
            </a:r>
            <a:endParaRPr kumimoji="1" lang="ja-JP" altLang="en-US" dirty="0"/>
          </a:p>
        </p:txBody>
      </p:sp>
      <p:sp>
        <p:nvSpPr>
          <p:cNvPr id="1032" name="角丸四角形 1031"/>
          <p:cNvSpPr/>
          <p:nvPr/>
        </p:nvSpPr>
        <p:spPr>
          <a:xfrm>
            <a:off x="518652" y="354842"/>
            <a:ext cx="3530115" cy="5519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テキスト ボックス 1032"/>
          <p:cNvSpPr txBox="1"/>
          <p:nvPr/>
        </p:nvSpPr>
        <p:spPr>
          <a:xfrm>
            <a:off x="1202447" y="464024"/>
            <a:ext cx="221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うつ病の身体的状態</a:t>
            </a:r>
            <a:endParaRPr kumimoji="1" lang="ja-JP" altLang="en-US" b="1" dirty="0"/>
          </a:p>
        </p:txBody>
      </p:sp>
      <p:sp>
        <p:nvSpPr>
          <p:cNvPr id="1034" name="雲形吹き出し 1033"/>
          <p:cNvSpPr/>
          <p:nvPr/>
        </p:nvSpPr>
        <p:spPr>
          <a:xfrm>
            <a:off x="5195350" y="1105122"/>
            <a:ext cx="152827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雲形吹き出し 48"/>
          <p:cNvSpPr/>
          <p:nvPr/>
        </p:nvSpPr>
        <p:spPr>
          <a:xfrm>
            <a:off x="6917200" y="1684046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雲形吹き出し 50"/>
          <p:cNvSpPr/>
          <p:nvPr/>
        </p:nvSpPr>
        <p:spPr>
          <a:xfrm>
            <a:off x="5361781" y="4527789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雲形吹き出し 51"/>
          <p:cNvSpPr/>
          <p:nvPr/>
        </p:nvSpPr>
        <p:spPr>
          <a:xfrm>
            <a:off x="6194295" y="1064581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雲形吹き出し 54"/>
          <p:cNvSpPr/>
          <p:nvPr/>
        </p:nvSpPr>
        <p:spPr>
          <a:xfrm>
            <a:off x="5203882" y="1810279"/>
            <a:ext cx="1451539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雲形吹き出し 52"/>
          <p:cNvSpPr/>
          <p:nvPr/>
        </p:nvSpPr>
        <p:spPr>
          <a:xfrm>
            <a:off x="7157205" y="2478719"/>
            <a:ext cx="1536796" cy="142883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雲形吹き出し 53"/>
          <p:cNvSpPr/>
          <p:nvPr/>
        </p:nvSpPr>
        <p:spPr>
          <a:xfrm rot="21062715">
            <a:off x="6121154" y="2033977"/>
            <a:ext cx="1240522" cy="96252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雲形吹き出し 56"/>
          <p:cNvSpPr/>
          <p:nvPr/>
        </p:nvSpPr>
        <p:spPr>
          <a:xfrm>
            <a:off x="6115968" y="2904990"/>
            <a:ext cx="1787248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雲形吹き出し 55"/>
          <p:cNvSpPr/>
          <p:nvPr/>
        </p:nvSpPr>
        <p:spPr>
          <a:xfrm>
            <a:off x="6490283" y="3629078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雲形吹き出し 57"/>
          <p:cNvSpPr/>
          <p:nvPr/>
        </p:nvSpPr>
        <p:spPr>
          <a:xfrm>
            <a:off x="5339605" y="2954741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雲形吹き出し 59"/>
          <p:cNvSpPr/>
          <p:nvPr/>
        </p:nvSpPr>
        <p:spPr>
          <a:xfrm>
            <a:off x="4814426" y="3832727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雲形吹き出し 58"/>
          <p:cNvSpPr/>
          <p:nvPr/>
        </p:nvSpPr>
        <p:spPr>
          <a:xfrm>
            <a:off x="5604969" y="3709479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テキスト ボックス 1035"/>
          <p:cNvSpPr txBox="1"/>
          <p:nvPr/>
        </p:nvSpPr>
        <p:spPr>
          <a:xfrm>
            <a:off x="5391655" y="1253243"/>
            <a:ext cx="12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気分・感情の異常</a:t>
            </a:r>
            <a:endParaRPr kumimoji="1" lang="ja-JP" altLang="en-US" dirty="0"/>
          </a:p>
        </p:txBody>
      </p:sp>
      <p:sp>
        <p:nvSpPr>
          <p:cNvPr id="1037" name="テキスト ボックス 1036"/>
          <p:cNvSpPr txBox="1"/>
          <p:nvPr/>
        </p:nvSpPr>
        <p:spPr>
          <a:xfrm>
            <a:off x="6457607" y="1253243"/>
            <a:ext cx="97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気分の抑うつ</a:t>
            </a:r>
            <a:endParaRPr kumimoji="1" lang="ja-JP" altLang="en-US" dirty="0"/>
          </a:p>
        </p:txBody>
      </p:sp>
      <p:sp>
        <p:nvSpPr>
          <p:cNvPr id="1038" name="テキスト ボックス 1037"/>
          <p:cNvSpPr txBox="1"/>
          <p:nvPr/>
        </p:nvSpPr>
        <p:spPr>
          <a:xfrm>
            <a:off x="7130689" y="1797497"/>
            <a:ext cx="10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思考の異常</a:t>
            </a:r>
            <a:endParaRPr kumimoji="1" lang="ja-JP" altLang="en-US" dirty="0"/>
          </a:p>
        </p:txBody>
      </p:sp>
      <p:sp>
        <p:nvSpPr>
          <p:cNvPr id="1039" name="テキスト ボックス 1038"/>
          <p:cNvSpPr txBox="1"/>
          <p:nvPr/>
        </p:nvSpPr>
        <p:spPr>
          <a:xfrm>
            <a:off x="5375793" y="1999905"/>
            <a:ext cx="110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考えがまとまらない</a:t>
            </a:r>
            <a:endParaRPr kumimoji="1" lang="ja-JP" altLang="en-US" dirty="0"/>
          </a:p>
        </p:txBody>
      </p:sp>
      <p:sp>
        <p:nvSpPr>
          <p:cNvPr id="1040" name="テキスト ボックス 1039"/>
          <p:cNvSpPr txBox="1"/>
          <p:nvPr/>
        </p:nvSpPr>
        <p:spPr>
          <a:xfrm>
            <a:off x="6220870" y="2191817"/>
            <a:ext cx="110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集中できない</a:t>
            </a:r>
            <a:endParaRPr kumimoji="1" lang="ja-JP" altLang="en-US" dirty="0"/>
          </a:p>
        </p:txBody>
      </p:sp>
      <p:sp>
        <p:nvSpPr>
          <p:cNvPr id="1041" name="テキスト ボックス 1040"/>
          <p:cNvSpPr txBox="1"/>
          <p:nvPr/>
        </p:nvSpPr>
        <p:spPr>
          <a:xfrm>
            <a:off x="7344051" y="2738315"/>
            <a:ext cx="142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判断力・決断力が鈍る</a:t>
            </a:r>
            <a:endParaRPr kumimoji="1" lang="ja-JP" altLang="en-US" dirty="0"/>
          </a:p>
        </p:txBody>
      </p:sp>
      <p:sp>
        <p:nvSpPr>
          <p:cNvPr id="1042" name="テキスト ボックス 1041"/>
          <p:cNvSpPr txBox="1"/>
          <p:nvPr/>
        </p:nvSpPr>
        <p:spPr>
          <a:xfrm>
            <a:off x="5527597" y="3114516"/>
            <a:ext cx="107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絶望感・劣等感</a:t>
            </a:r>
            <a:endParaRPr kumimoji="1" lang="ja-JP" altLang="en-US" dirty="0"/>
          </a:p>
        </p:txBody>
      </p:sp>
      <p:sp>
        <p:nvSpPr>
          <p:cNvPr id="1044" name="テキスト ボックス 1043"/>
          <p:cNvSpPr txBox="1"/>
          <p:nvPr/>
        </p:nvSpPr>
        <p:spPr>
          <a:xfrm>
            <a:off x="6383475" y="3063148"/>
            <a:ext cx="120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意欲・行動の異常</a:t>
            </a:r>
            <a:endParaRPr kumimoji="1" lang="ja-JP" altLang="en-US" dirty="0"/>
          </a:p>
        </p:txBody>
      </p:sp>
      <p:sp>
        <p:nvSpPr>
          <p:cNvPr id="1045" name="テキスト ボックス 1044"/>
          <p:cNvSpPr txBox="1"/>
          <p:nvPr/>
        </p:nvSpPr>
        <p:spPr>
          <a:xfrm>
            <a:off x="6722781" y="3813682"/>
            <a:ext cx="99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行動量の低下</a:t>
            </a:r>
            <a:endParaRPr kumimoji="1" lang="ja-JP" altLang="en-US" dirty="0"/>
          </a:p>
        </p:txBody>
      </p:sp>
      <p:sp>
        <p:nvSpPr>
          <p:cNvPr id="1046" name="テキスト ボックス 1045"/>
          <p:cNvSpPr txBox="1"/>
          <p:nvPr/>
        </p:nvSpPr>
        <p:spPr>
          <a:xfrm>
            <a:off x="4882869" y="3933352"/>
            <a:ext cx="110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表情・身振りの減少</a:t>
            </a:r>
            <a:endParaRPr kumimoji="1" lang="ja-JP" altLang="en-US" dirty="0"/>
          </a:p>
        </p:txBody>
      </p:sp>
      <p:sp>
        <p:nvSpPr>
          <p:cNvPr id="1047" name="テキスト ボックス 1046"/>
          <p:cNvSpPr txBox="1"/>
          <p:nvPr/>
        </p:nvSpPr>
        <p:spPr>
          <a:xfrm>
            <a:off x="5790313" y="3933353"/>
            <a:ext cx="86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生気</a:t>
            </a:r>
            <a:r>
              <a:rPr kumimoji="1" lang="ja-JP" altLang="en-US" dirty="0" smtClean="0"/>
              <a:t>に乏しい</a:t>
            </a:r>
            <a:endParaRPr kumimoji="1" lang="ja-JP" altLang="en-US" dirty="0"/>
          </a:p>
        </p:txBody>
      </p:sp>
      <p:sp>
        <p:nvSpPr>
          <p:cNvPr id="1048" name="テキスト ボックス 1047"/>
          <p:cNvSpPr txBox="1"/>
          <p:nvPr/>
        </p:nvSpPr>
        <p:spPr>
          <a:xfrm>
            <a:off x="5558891" y="4697647"/>
            <a:ext cx="10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不安・焦燥感</a:t>
            </a:r>
            <a:endParaRPr kumimoji="1" lang="ja-JP" altLang="en-US" dirty="0"/>
          </a:p>
        </p:txBody>
      </p:sp>
      <p:sp>
        <p:nvSpPr>
          <p:cNvPr id="75" name="角丸四角形 74"/>
          <p:cNvSpPr/>
          <p:nvPr/>
        </p:nvSpPr>
        <p:spPr>
          <a:xfrm>
            <a:off x="5100351" y="372713"/>
            <a:ext cx="3530115" cy="5519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テキスト ボックス 1048"/>
          <p:cNvSpPr txBox="1"/>
          <p:nvPr/>
        </p:nvSpPr>
        <p:spPr>
          <a:xfrm>
            <a:off x="5886024" y="473449"/>
            <a:ext cx="19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うつ病の精神状態</a:t>
            </a:r>
            <a:endParaRPr kumimoji="1"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うつ病の症状</a:t>
            </a:r>
            <a:r>
              <a:rPr kumimoji="1" lang="en-US" altLang="ja-JP" dirty="0" smtClean="0">
                <a:latin typeface="+mj-ea"/>
              </a:rPr>
              <a:t/>
            </a:r>
            <a:br>
              <a:rPr kumimoji="1" lang="en-US" altLang="ja-JP" dirty="0" smtClean="0">
                <a:latin typeface="+mj-ea"/>
              </a:rPr>
            </a:br>
            <a:r>
              <a:rPr lang="ja-JP" altLang="en-US" dirty="0">
                <a:latin typeface="+mj-ea"/>
              </a:rPr>
              <a:t>（１</a:t>
            </a:r>
            <a:r>
              <a:rPr lang="ja-JP" altLang="en-US" dirty="0" smtClean="0">
                <a:latin typeface="+mj-ea"/>
              </a:rPr>
              <a:t>）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抑うつ気分</a:t>
            </a:r>
            <a:endParaRPr kumimoji="1" lang="ja-JP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6021187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気分がふさぐ、落ち込む、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笑顔がない</a:t>
            </a:r>
            <a:r>
              <a:rPr lang="ja-JP" altLang="en-US" sz="3200" dirty="0"/>
              <a:t>、</a:t>
            </a:r>
            <a:r>
              <a:rPr kumimoji="1" lang="ja-JP" altLang="en-US" sz="3200" dirty="0" smtClean="0"/>
              <a:t>寂しい、情けない、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切ない、悲観的、希望がない、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何の役にも立たない、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皆に迷惑をかける、</a:t>
            </a:r>
            <a:r>
              <a:rPr lang="ja-JP" altLang="en-US" sz="3200" dirty="0"/>
              <a:t>自分を責める</a:t>
            </a:r>
            <a:endParaRPr kumimoji="1" lang="ja-JP" altLang="en-US" sz="3200" dirty="0"/>
          </a:p>
        </p:txBody>
      </p:sp>
      <p:pic>
        <p:nvPicPr>
          <p:cNvPr id="1026" name="Picture 2" descr="http://4.bp.blogspot.com/-6JPC9gxdRk8/VYJrdfh2OxI/AAAAAAAAudw/n3vaFho1pok/s800/gakkari_tameiki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4148" y="2893422"/>
            <a:ext cx="2070370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うつの</a:t>
            </a:r>
            <a:r>
              <a:rPr kumimoji="1" lang="ja-JP" altLang="en-US" dirty="0" smtClean="0"/>
              <a:t>症状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（２</a:t>
            </a:r>
            <a:r>
              <a:rPr lang="ja-JP" altLang="en-US" dirty="0" smtClean="0"/>
              <a:t>）</a:t>
            </a:r>
            <a:r>
              <a:rPr lang="ja-JP" altLang="en-US" b="1" dirty="0" smtClean="0">
                <a:solidFill>
                  <a:srgbClr val="FF0000"/>
                </a:solidFill>
              </a:rPr>
              <a:t>精神運動制止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5463540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つまらない、興味がわかない、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面倒くさい、人に会うのが嫌、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何もする気が起きない、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集中できない、成績が落ちる、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決断ができない</a:t>
            </a:r>
            <a:endParaRPr kumimoji="1" lang="ja-JP" altLang="en-US" sz="3200" dirty="0"/>
          </a:p>
        </p:txBody>
      </p:sp>
      <p:pic>
        <p:nvPicPr>
          <p:cNvPr id="2050" name="Picture 2" descr="http://3.bp.blogspot.com/-I-iyrSZ7L7o/Ur1GYYg6Q4I/AAAAAAAAccw/UhS3-vqvPGE/s800/utsu_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2893651"/>
            <a:ext cx="2134572" cy="31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うつの</a:t>
            </a:r>
            <a:r>
              <a:rPr kumimoji="1" lang="ja-JP" altLang="en-US" dirty="0" smtClean="0"/>
              <a:t>症状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（３</a:t>
            </a:r>
            <a:r>
              <a:rPr lang="ja-JP" altLang="en-US" dirty="0" smtClean="0"/>
              <a:t>）</a:t>
            </a:r>
            <a:r>
              <a:rPr lang="ja-JP" altLang="en-US" b="1" dirty="0" smtClean="0">
                <a:solidFill>
                  <a:srgbClr val="FF0000"/>
                </a:solidFill>
              </a:rPr>
              <a:t>不安・焦燥感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5998946" cy="402336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ひとり</a:t>
            </a:r>
            <a:r>
              <a:rPr kumimoji="1" lang="ja-JP" altLang="en-US" sz="3200" dirty="0" smtClean="0"/>
              <a:t>でいるのが怖い、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そわそわと落ち着かない、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じっと座っていられない、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部屋中をウロウロと歩き回る、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髪をかきむしる</a:t>
            </a:r>
            <a:endParaRPr kumimoji="1" lang="ja-JP" altLang="en-US" sz="3200" dirty="0"/>
          </a:p>
        </p:txBody>
      </p:sp>
      <p:pic>
        <p:nvPicPr>
          <p:cNvPr id="3074" name="Picture 2" descr="http://1.bp.blogspot.com/-6YTL61Cm9lE/VPQTz07UGwI/AAAAAAAAsCU/_19ygG8yfbQ/s800/apron_woman2-2sh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218124"/>
            <a:ext cx="2168434" cy="37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うつ病の症状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（４</a:t>
            </a:r>
            <a:r>
              <a:rPr lang="ja-JP" altLang="en-US" dirty="0" smtClean="0"/>
              <a:t>）</a:t>
            </a:r>
            <a:r>
              <a:rPr lang="ja-JP" altLang="en-US" b="1" dirty="0" smtClean="0">
                <a:solidFill>
                  <a:srgbClr val="FF0000"/>
                </a:solidFill>
              </a:rPr>
              <a:t>自律神経症状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2148" y="1845734"/>
            <a:ext cx="7543800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眠れない、食欲がない、疲れやすい、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便秘、下痢、腹痛、微熱、頭痛、頭が重い、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目がかすむ、のどが渇く、発汗、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耳鳴り、心臓がドキドキする、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胸が苦しい、息苦しい、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過呼吸、肩こり、関節痛、筋肉痛、</a:t>
            </a:r>
            <a:endParaRPr kumimoji="1" lang="ja-JP" altLang="en-US" sz="3200" dirty="0"/>
          </a:p>
        </p:txBody>
      </p:sp>
      <p:pic>
        <p:nvPicPr>
          <p:cNvPr id="4098" name="Picture 2" descr="不眠症の人のイラスト（女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45" y="3082834"/>
            <a:ext cx="2253710" cy="31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大切なのは、</a:t>
            </a:r>
            <a:r>
              <a:rPr lang="ja-JP" altLang="en-US" dirty="0"/>
              <a:t>きづくこと。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・まずは休養をすすめよう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・寄り添って</a:t>
            </a:r>
            <a:r>
              <a:rPr lang="ja-JP" altLang="en-US" sz="3600" dirty="0"/>
              <a:t>あげよう</a:t>
            </a:r>
            <a:endParaRPr lang="en-US" altLang="ja-JP" sz="3600" dirty="0" smtClean="0"/>
          </a:p>
        </p:txBody>
      </p:sp>
      <p:pic>
        <p:nvPicPr>
          <p:cNvPr id="5122" name="Picture 2" descr="自分の殻に閉じこもる人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96" y="2116183"/>
            <a:ext cx="25860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どんな言葉を</a:t>
            </a:r>
            <a:r>
              <a:rPr lang="ja-JP" altLang="en-US" sz="4400" dirty="0" smtClean="0"/>
              <a:t>かければいいか。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sz="44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つらくて、何をするのも嫌になっている友人</a:t>
            </a:r>
            <a:r>
              <a:rPr lang="ja-JP" altLang="en-US" sz="3600" dirty="0"/>
              <a:t>は</a:t>
            </a:r>
            <a:r>
              <a:rPr lang="ja-JP" altLang="en-US" sz="3600" dirty="0" smtClean="0"/>
              <a:t>、どう感じるでしょう？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それ</a:t>
            </a:r>
            <a:r>
              <a:rPr lang="ja-JP" altLang="en-US" dirty="0" smtClean="0"/>
              <a:t>から　「つ な ぐ」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600" dirty="0"/>
              <a:t>命</a:t>
            </a:r>
            <a:r>
              <a:rPr lang="ja-JP" altLang="ja-JP" sz="3600" dirty="0" smtClean="0"/>
              <a:t>に</a:t>
            </a:r>
            <a:r>
              <a:rPr lang="ja-JP" altLang="en-US" sz="3600" dirty="0" smtClean="0"/>
              <a:t>も</a:t>
            </a:r>
            <a:r>
              <a:rPr lang="ja-JP" altLang="ja-JP" sz="3600" dirty="0" smtClean="0"/>
              <a:t>かかわる</a:t>
            </a:r>
            <a:r>
              <a:rPr lang="ja-JP" altLang="ja-JP" sz="3600" dirty="0"/>
              <a:t>ことだから</a:t>
            </a:r>
            <a:r>
              <a:rPr lang="ja-JP" altLang="ja-JP" sz="3600" dirty="0" smtClean="0"/>
              <a:t>、</a:t>
            </a:r>
            <a:endParaRPr lang="en-US" altLang="ja-JP" sz="3600" dirty="0" smtClean="0"/>
          </a:p>
          <a:p>
            <a:r>
              <a:rPr lang="ja-JP" altLang="ja-JP" sz="3600" dirty="0" smtClean="0"/>
              <a:t>一人</a:t>
            </a:r>
            <a:r>
              <a:rPr lang="ja-JP" altLang="ja-JP" sz="3600" dirty="0"/>
              <a:t>で</a:t>
            </a:r>
            <a:r>
              <a:rPr lang="ja-JP" altLang="ja-JP" sz="3600" dirty="0" smtClean="0"/>
              <a:t>抱えられない</a:t>
            </a:r>
            <a:r>
              <a:rPr lang="ja-JP" altLang="en-US" sz="3600" dirty="0" smtClean="0"/>
              <a:t>よ</a:t>
            </a:r>
            <a:r>
              <a:rPr lang="ja-JP" altLang="ja-JP" sz="3600" dirty="0" smtClean="0"/>
              <a:t>。</a:t>
            </a:r>
            <a:endParaRPr lang="en-US" altLang="ja-JP" sz="3600" dirty="0" smtClean="0"/>
          </a:p>
          <a:p>
            <a:r>
              <a:rPr lang="ja-JP" altLang="ja-JP" sz="3600" dirty="0" smtClean="0"/>
              <a:t>もちろん</a:t>
            </a:r>
            <a:r>
              <a:rPr lang="ja-JP" altLang="ja-JP" sz="3600" dirty="0"/>
              <a:t>私にも</a:t>
            </a:r>
            <a:r>
              <a:rPr lang="ja-JP" altLang="ja-JP" sz="3600" dirty="0" smtClean="0"/>
              <a:t>。</a:t>
            </a:r>
            <a:endParaRPr lang="en-US" altLang="ja-JP" sz="3600" dirty="0" smtClean="0"/>
          </a:p>
          <a:p>
            <a:endParaRPr lang="ja-JP" altLang="ja-JP" sz="1600" dirty="0"/>
          </a:p>
          <a:p>
            <a:r>
              <a:rPr lang="ja-JP" altLang="ja-JP" sz="3600"/>
              <a:t>あなた</a:t>
            </a:r>
            <a:r>
              <a:rPr lang="ja-JP" altLang="ja-JP" sz="3600" smtClean="0"/>
              <a:t>を</a:t>
            </a:r>
            <a:r>
              <a:rPr lang="ja-JP" altLang="en-US" sz="3600"/>
              <a:t>大切</a:t>
            </a:r>
            <a:r>
              <a:rPr lang="ja-JP" altLang="ja-JP" sz="3600" smtClean="0"/>
              <a:t>に</a:t>
            </a:r>
            <a:r>
              <a:rPr lang="ja-JP" altLang="ja-JP" sz="3600" dirty="0"/>
              <a:t>思うから</a:t>
            </a:r>
            <a:r>
              <a:rPr lang="ja-JP" altLang="ja-JP" sz="3600" dirty="0" smtClean="0"/>
              <a:t>、</a:t>
            </a:r>
            <a:r>
              <a:rPr lang="ja-JP" altLang="en-US" sz="3600" dirty="0" smtClean="0"/>
              <a:t>一緒に</a:t>
            </a:r>
            <a:r>
              <a:rPr lang="ja-JP" altLang="ja-JP" sz="3600" dirty="0" smtClean="0"/>
              <a:t>大人に</a:t>
            </a:r>
            <a:r>
              <a:rPr lang="ja-JP" altLang="en-US" sz="3600" dirty="0" smtClean="0"/>
              <a:t>相談しよう</a:t>
            </a:r>
            <a:r>
              <a:rPr lang="ja-JP" altLang="ja-JP" sz="3600" dirty="0" smtClean="0"/>
              <a:t>。</a:t>
            </a:r>
            <a:endParaRPr lang="ja-JP" altLang="ja-JP" sz="36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私の相談リスト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（しんらい</a:t>
            </a:r>
            <a:r>
              <a:rPr lang="ja-JP" altLang="en-US" dirty="0" smtClean="0"/>
              <a:t>できる　大人たち）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学校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カウンセラー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保健所</a:t>
            </a:r>
            <a:endParaRPr lang="en-US" altLang="ja-JP" sz="4400" dirty="0" smtClean="0"/>
          </a:p>
          <a:p>
            <a:r>
              <a:rPr lang="ja-JP" altLang="en-US" sz="4400" dirty="0" smtClean="0"/>
              <a:t>精神保健センター</a:t>
            </a:r>
            <a:endParaRPr lang="en-US" altLang="ja-JP" sz="4400" dirty="0" smtClean="0"/>
          </a:p>
          <a:p>
            <a:r>
              <a:rPr kumimoji="1" lang="ja-JP" altLang="en-US" sz="4400" dirty="0" err="1" smtClean="0"/>
              <a:t>ひょうごっ</a:t>
            </a:r>
            <a:r>
              <a:rPr kumimoji="1" lang="ja-JP" altLang="en-US" sz="4400" dirty="0" smtClean="0"/>
              <a:t>子</a:t>
            </a:r>
            <a:r>
              <a:rPr kumimoji="1" lang="ja-JP" altLang="en-US" sz="4400" dirty="0"/>
              <a:t>悩み相談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本時</a:t>
            </a:r>
            <a:r>
              <a:rPr kumimoji="1" lang="ja-JP" altLang="en-US" dirty="0" smtClean="0"/>
              <a:t>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１「つらい気分」と向かい合う</a:t>
            </a:r>
            <a:endParaRPr kumimoji="1" lang="en-US" altLang="ja-JP" sz="4000" dirty="0" smtClean="0"/>
          </a:p>
          <a:p>
            <a:endParaRPr lang="en-US" altLang="ja-JP" sz="1000" dirty="0" smtClean="0"/>
          </a:p>
          <a:p>
            <a:r>
              <a:rPr kumimoji="1" lang="ja-JP" altLang="en-US" sz="4000" dirty="0" smtClean="0"/>
              <a:t>２「</a:t>
            </a:r>
            <a:r>
              <a:rPr lang="ja-JP" altLang="en-US" sz="4000" dirty="0"/>
              <a:t>こころ</a:t>
            </a:r>
            <a:r>
              <a:rPr lang="ja-JP" altLang="en-US" sz="4000" dirty="0" smtClean="0"/>
              <a:t>の</a:t>
            </a:r>
            <a:r>
              <a:rPr lang="ja-JP" altLang="en-US" sz="4000" dirty="0"/>
              <a:t>病</a:t>
            </a:r>
            <a:r>
              <a:rPr kumimoji="1" lang="ja-JP" altLang="en-US" sz="4000" dirty="0" smtClean="0"/>
              <a:t>」</a:t>
            </a:r>
            <a:r>
              <a:rPr lang="ja-JP" altLang="en-US" sz="4000" dirty="0"/>
              <a:t>について</a:t>
            </a:r>
            <a:r>
              <a:rPr lang="ja-JP" altLang="en-US" sz="4000" dirty="0" smtClean="0"/>
              <a:t>、その特徴</a:t>
            </a:r>
            <a:endParaRPr lang="en-US" altLang="ja-JP" sz="4000" dirty="0" smtClean="0"/>
          </a:p>
          <a:p>
            <a:endParaRPr lang="en-US" altLang="ja-JP" sz="1000" dirty="0"/>
          </a:p>
          <a:p>
            <a:r>
              <a:rPr kumimoji="1" lang="ja-JP" altLang="en-US" sz="4000" dirty="0" smtClean="0"/>
              <a:t>３「</a:t>
            </a:r>
            <a:r>
              <a:rPr lang="ja-JP" altLang="en-US" sz="4000" dirty="0"/>
              <a:t>うつ病</a:t>
            </a:r>
            <a:r>
              <a:rPr kumimoji="1" lang="ja-JP" altLang="en-US" sz="4000" dirty="0" smtClean="0"/>
              <a:t>」とは？</a:t>
            </a:r>
            <a:endParaRPr kumimoji="1" lang="en-US" altLang="ja-JP" sz="4000" dirty="0" smtClean="0"/>
          </a:p>
          <a:p>
            <a:endParaRPr kumimoji="1" lang="en-US" altLang="ja-JP" sz="1000" dirty="0" smtClean="0"/>
          </a:p>
          <a:p>
            <a:r>
              <a:rPr lang="ja-JP" altLang="en-US" sz="4000" dirty="0" smtClean="0"/>
              <a:t>４「うつ病」かも？と気づいたら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211657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ja-JP" dirty="0"/>
              <a:t>じっさいにどんな相談</a:t>
            </a:r>
            <a:r>
              <a:rPr lang="ja-JP" altLang="ja-JP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どこ</a:t>
            </a:r>
            <a:r>
              <a:rPr lang="ja-JP" altLang="ja-JP" dirty="0"/>
              <a:t>でできるの？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8457" y="3047516"/>
            <a:ext cx="7543800" cy="4023360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38603"/>
              </p:ext>
            </p:extLst>
          </p:nvPr>
        </p:nvGraphicFramePr>
        <p:xfrm>
          <a:off x="413498" y="313497"/>
          <a:ext cx="8219515" cy="570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611"/>
                <a:gridCol w="2063931"/>
                <a:gridCol w="4883973"/>
              </a:tblGrid>
              <a:tr h="474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名称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内容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</a:tr>
              <a:tr h="165313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自殺</a:t>
                      </a: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防止</a:t>
                      </a:r>
                      <a:endParaRPr lang="en-US" altLang="ja-JP" sz="1800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j-ea"/>
                          <a:ea typeface="+mj-ea"/>
                        </a:rPr>
                        <a:t>精神科受診が必要</a:t>
                      </a:r>
                      <a:r>
                        <a:rPr lang="ja-JP" sz="1400" kern="10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①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精神科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救急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情報センター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・緊急の医療受診ができる。</a:t>
                      </a: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・</a:t>
                      </a:r>
                      <a:r>
                        <a:rPr lang="ja-JP" altLang="en-US" sz="1800" kern="100" dirty="0" smtClean="0">
                          <a:effectLst/>
                          <a:latin typeface="+mj-ea"/>
                          <a:ea typeface="+mj-ea"/>
                        </a:rPr>
                        <a:t>イライラ・不安で翌朝までに精神科受診が必要。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・家族や本人からの電話</a:t>
                      </a: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相談。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・病気の治療が必要な人や暴力がある人は受けない。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</a:tr>
              <a:tr h="1218560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自殺防止</a:t>
                      </a: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j-ea"/>
                          <a:ea typeface="+mj-ea"/>
                        </a:rPr>
                        <a:t>（医療なし）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②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兵庫県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いのち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と心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の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サポートダイヤル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深夜の相談</a:t>
                      </a: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心の健康相談広く対応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L w="12700" cmpd="sng">
                      <a:noFill/>
                    </a:lnL>
                  </a:tcPr>
                </a:tc>
              </a:tr>
              <a:tr h="1295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青少年</a:t>
                      </a: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・</a:t>
                      </a:r>
                      <a:endParaRPr lang="en-US" altLang="ja-JP" sz="1800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こども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indent="-482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③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ひょうごっ子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indent="-482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悩み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相談センター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いじめ、不登校、友人関係、体罰、子どものＳＯＳ全般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</a:tr>
              <a:tr h="105942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こころ</a:t>
                      </a: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の</a:t>
                      </a:r>
                      <a:endParaRPr lang="en-US" altLang="ja-JP" sz="1800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j-ea"/>
                          <a:ea typeface="+mj-ea"/>
                        </a:rPr>
                        <a:t>健康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④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兵庫県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精神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保健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福祉</a:t>
                      </a:r>
                      <a:endParaRPr lang="en-US" altLang="ja-JP" sz="20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センター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ＭＳ Ｐゴシック"/>
                      </a:endParaRPr>
                    </a:p>
                  </a:txBody>
                  <a:tcPr marL="39679" marR="39679" marT="0" marB="0" anchor="ctr"/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悩み、精神的な病気、引きこもり、薬物、うつなど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816" y="2029679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ja-JP" altLang="ja-JP" dirty="0"/>
              <a:t>では、実際に状況に分けて</a:t>
            </a:r>
            <a:r>
              <a:rPr lang="ja-JP" altLang="ja-JP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lang="ja-JP" altLang="ja-JP" dirty="0" smtClean="0"/>
              <a:t>考えていきましょう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2483909"/>
            <a:ext cx="7543800" cy="40233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どこにつなげばいいでしょう？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sz="3200" dirty="0"/>
              <a:t>①Ａさんは、学校の同じクラスのＢさん</a:t>
            </a:r>
            <a:r>
              <a:rPr lang="ja-JP" altLang="ja-JP" sz="3200" dirty="0" smtClean="0"/>
              <a:t>から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ja-JP" altLang="ja-JP" sz="3200" dirty="0" smtClean="0"/>
              <a:t>「死にた</a:t>
            </a:r>
            <a:r>
              <a:rPr lang="ja-JP" altLang="en-US" sz="3200" dirty="0" smtClean="0"/>
              <a:t>くなる</a:t>
            </a:r>
            <a:r>
              <a:rPr lang="ja-JP" altLang="ja-JP" sz="3200" dirty="0" smtClean="0"/>
              <a:t>ほど</a:t>
            </a:r>
            <a:r>
              <a:rPr lang="ja-JP" altLang="ja-JP" sz="3200" dirty="0"/>
              <a:t>辛い」と悩みを</a:t>
            </a:r>
            <a:r>
              <a:rPr lang="ja-JP" altLang="ja-JP" sz="3200" dirty="0" smtClean="0"/>
              <a:t>打ち明け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ja-JP" sz="3200" dirty="0" smtClean="0"/>
              <a:t>ら</a:t>
            </a:r>
            <a:r>
              <a:rPr lang="ja-JP" altLang="ja-JP" sz="3200" dirty="0" err="1" smtClean="0"/>
              <a:t>れま</a:t>
            </a:r>
            <a:r>
              <a:rPr lang="ja-JP" altLang="ja-JP" sz="3200" dirty="0" smtClean="0"/>
              <a:t>した</a:t>
            </a:r>
            <a:r>
              <a:rPr lang="ja-JP" altLang="en-US" sz="3200" dirty="0" smtClean="0"/>
              <a:t>。</a:t>
            </a:r>
            <a:endParaRPr lang="ja-JP" altLang="ja-JP" sz="32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algn="ctr"/>
            <a:r>
              <a:rPr kumimoji="1" lang="ja-JP" altLang="en-US" sz="8000" dirty="0" smtClean="0">
                <a:solidFill>
                  <a:srgbClr val="FF0000"/>
                </a:solidFill>
              </a:rPr>
              <a:t>②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7688742" cy="4023360"/>
          </a:xfrm>
        </p:spPr>
        <p:txBody>
          <a:bodyPr>
            <a:normAutofit/>
          </a:bodyPr>
          <a:lstStyle/>
          <a:p>
            <a:r>
              <a:rPr lang="ja-JP" altLang="ja-JP" sz="3600" dirty="0"/>
              <a:t>理由：</a:t>
            </a:r>
            <a:r>
              <a:rPr lang="ja-JP" altLang="ja-JP" sz="3600" dirty="0" smtClean="0"/>
              <a:t>死にた</a:t>
            </a:r>
            <a:r>
              <a:rPr lang="ja-JP" altLang="en-US" sz="3600" dirty="0" smtClean="0"/>
              <a:t>くなるほど</a:t>
            </a:r>
            <a:r>
              <a:rPr lang="ja-JP" altLang="ja-JP" sz="3600" dirty="0" smtClean="0"/>
              <a:t>の</a:t>
            </a:r>
            <a:r>
              <a:rPr lang="ja-JP" altLang="ja-JP" sz="3600" dirty="0"/>
              <a:t>辛さなので</a:t>
            </a:r>
            <a:r>
              <a:rPr lang="ja-JP" altLang="ja-JP" sz="3600" dirty="0" smtClean="0"/>
              <a:t>、</a:t>
            </a:r>
            <a:endParaRPr lang="en-US" altLang="ja-JP" sz="3600" dirty="0"/>
          </a:p>
          <a:p>
            <a:r>
              <a:rPr lang="ja-JP" altLang="en-US" sz="3600" dirty="0" smtClean="0"/>
              <a:t>　　　　</a:t>
            </a:r>
            <a:r>
              <a:rPr lang="ja-JP" altLang="ja-JP" sz="3600" dirty="0" smtClean="0"/>
              <a:t>②</a:t>
            </a:r>
            <a:r>
              <a:rPr lang="ja-JP" altLang="ja-JP" sz="3600" dirty="0"/>
              <a:t>です</a:t>
            </a:r>
            <a:r>
              <a:rPr lang="ja-JP" altLang="ja-JP" sz="3600" dirty="0" smtClean="0"/>
              <a:t>。</a:t>
            </a:r>
            <a:endParaRPr lang="en-US" altLang="ja-JP" sz="3600" dirty="0" smtClean="0"/>
          </a:p>
          <a:p>
            <a:r>
              <a:rPr lang="ja-JP" altLang="en-US" sz="3600" dirty="0"/>
              <a:t>④</a:t>
            </a:r>
            <a:r>
              <a:rPr lang="ja-JP" altLang="ja-JP" sz="3600" dirty="0" smtClean="0"/>
              <a:t>も</a:t>
            </a:r>
            <a:r>
              <a:rPr lang="ja-JP" altLang="ja-JP" sz="3600" dirty="0"/>
              <a:t>相談内容は適切ですが、登校している場合には昼間の電話が</a:t>
            </a:r>
            <a:r>
              <a:rPr lang="ja-JP" altLang="ja-JP" sz="3600" dirty="0" smtClean="0"/>
              <a:t>でき</a:t>
            </a:r>
            <a:r>
              <a:rPr lang="ja-JP" altLang="en-US" sz="3600" dirty="0" smtClean="0"/>
              <a:t>ません。</a:t>
            </a:r>
            <a:endParaRPr lang="en-US" altLang="ja-JP" sz="3600" dirty="0" smtClean="0"/>
          </a:p>
          <a:p>
            <a:r>
              <a:rPr lang="ja-JP" altLang="ja-JP" sz="3600" dirty="0" smtClean="0"/>
              <a:t>夜</a:t>
            </a:r>
            <a:r>
              <a:rPr lang="ja-JP" altLang="ja-JP" sz="3600" dirty="0"/>
              <a:t>でも対応している</a:t>
            </a:r>
            <a:r>
              <a:rPr lang="ja-JP" altLang="ja-JP" sz="3600" b="1" dirty="0"/>
              <a:t>兵庫県いのちと心のサポートダイヤルの②</a:t>
            </a:r>
            <a:r>
              <a:rPr lang="ja-JP" altLang="ja-JP" sz="3600" dirty="0"/>
              <a:t>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どこにつなげばいいでしょう？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200" dirty="0"/>
              <a:t>②Ａさんは、夜になるとつらい気持ちになり、すぐに目が覚めてしまいます</a:t>
            </a:r>
            <a:r>
              <a:rPr lang="ja-JP" altLang="ja-JP" sz="3200" dirty="0" smtClean="0"/>
              <a:t>。</a:t>
            </a:r>
            <a:endParaRPr lang="en-US" altLang="ja-JP" sz="3200" dirty="0" smtClean="0"/>
          </a:p>
          <a:p>
            <a:r>
              <a:rPr lang="ja-JP" altLang="ja-JP" sz="3200" dirty="0" smtClean="0"/>
              <a:t>下痢</a:t>
            </a:r>
            <a:r>
              <a:rPr lang="ja-JP" altLang="ja-JP" sz="3200" dirty="0"/>
              <a:t>をしやすかったり、以前までは関心があったダンスにも無関心になって</a:t>
            </a:r>
            <a:r>
              <a:rPr lang="ja-JP" altLang="ja-JP" sz="3200" dirty="0" smtClean="0"/>
              <a:t>います</a:t>
            </a:r>
            <a:endParaRPr lang="en-US" altLang="ja-JP" sz="3200" dirty="0" smtClean="0"/>
          </a:p>
          <a:p>
            <a:pPr algn="ctr"/>
            <a:r>
              <a:rPr lang="ja-JP" altLang="en-US" sz="8000" dirty="0" smtClean="0">
                <a:solidFill>
                  <a:srgbClr val="FF0000"/>
                </a:solidFill>
              </a:rPr>
              <a:t>①</a:t>
            </a:r>
            <a:endParaRPr lang="ja-JP" altLang="ja-JP" sz="80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ja-JP" sz="3200" dirty="0"/>
              <a:t>理由</a:t>
            </a:r>
            <a:r>
              <a:rPr lang="ja-JP" altLang="ja-JP" sz="3200" dirty="0" smtClean="0"/>
              <a:t>：</a:t>
            </a:r>
            <a:r>
              <a:rPr lang="ja-JP" altLang="en-US" sz="3200" dirty="0" smtClean="0"/>
              <a:t>「</a:t>
            </a:r>
            <a:r>
              <a:rPr lang="ja-JP" altLang="ja-JP" sz="3200" dirty="0" smtClean="0"/>
              <a:t>夜</a:t>
            </a:r>
            <a:r>
              <a:rPr lang="ja-JP" altLang="ja-JP" sz="3200" dirty="0"/>
              <a:t>になるとつらい気持ちに</a:t>
            </a:r>
            <a:r>
              <a:rPr lang="ja-JP" altLang="ja-JP" sz="3200" dirty="0" smtClean="0"/>
              <a:t>なる</a:t>
            </a:r>
            <a:r>
              <a:rPr lang="ja-JP" altLang="en-US" sz="3200" dirty="0" smtClean="0"/>
              <a:t>」「</a:t>
            </a:r>
            <a:r>
              <a:rPr lang="ja-JP" altLang="ja-JP" sz="3200" dirty="0" smtClean="0"/>
              <a:t>下痢</a:t>
            </a:r>
            <a:r>
              <a:rPr lang="ja-JP" altLang="ja-JP" sz="3200" dirty="0"/>
              <a:t>や眠りについてすぐに起きて</a:t>
            </a:r>
            <a:r>
              <a:rPr lang="ja-JP" altLang="ja-JP" sz="3200" dirty="0" smtClean="0"/>
              <a:t>しまう</a:t>
            </a:r>
            <a:r>
              <a:rPr lang="ja-JP" altLang="en-US" sz="3200" dirty="0" smtClean="0"/>
              <a:t>」</a:t>
            </a:r>
            <a:r>
              <a:rPr lang="ja-JP" altLang="ja-JP" sz="3200" dirty="0" smtClean="0"/>
              <a:t>から</a:t>
            </a:r>
            <a:r>
              <a:rPr lang="ja-JP" altLang="ja-JP" sz="3200" dirty="0"/>
              <a:t>うつの症状が</a:t>
            </a:r>
            <a:r>
              <a:rPr lang="ja-JP" altLang="ja-JP" sz="3200" dirty="0" smtClean="0"/>
              <a:t>見られます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r>
              <a:rPr lang="ja-JP" altLang="ja-JP" sz="3200" dirty="0" smtClean="0"/>
              <a:t>精神科</a:t>
            </a:r>
            <a:r>
              <a:rPr lang="ja-JP" altLang="en-US" sz="3200" dirty="0" smtClean="0"/>
              <a:t>医の関わりが</a:t>
            </a:r>
            <a:r>
              <a:rPr lang="ja-JP" altLang="ja-JP" sz="3200" dirty="0" smtClean="0"/>
              <a:t>必要</a:t>
            </a:r>
            <a:r>
              <a:rPr lang="ja-JP" altLang="ja-JP" sz="3200" dirty="0"/>
              <a:t>になると思われますので、①の</a:t>
            </a:r>
            <a:r>
              <a:rPr lang="ja-JP" altLang="ja-JP" sz="3200" b="1" dirty="0"/>
              <a:t>精神科救急情報センターが正解です</a:t>
            </a:r>
            <a:r>
              <a:rPr lang="ja-JP" altLang="ja-JP" sz="3200" b="1" dirty="0" smtClean="0"/>
              <a:t>。</a:t>
            </a:r>
            <a:endParaRPr lang="en-US" altLang="ja-JP" sz="3200" b="1" dirty="0" smtClean="0"/>
          </a:p>
          <a:p>
            <a:r>
              <a:rPr lang="ja-JP" altLang="ja-JP" sz="3200" b="1" dirty="0" smtClean="0"/>
              <a:t>②</a:t>
            </a:r>
            <a:r>
              <a:rPr lang="ja-JP" altLang="ja-JP" sz="3200" b="1" dirty="0"/>
              <a:t>兵庫県いのちと心の</a:t>
            </a:r>
            <a:r>
              <a:rPr lang="ja-JP" altLang="ja-JP" sz="3200" b="1" dirty="0" smtClean="0"/>
              <a:t>サポートダイヤル</a:t>
            </a:r>
            <a:r>
              <a:rPr lang="ja-JP" altLang="en-US" sz="3200" b="1" dirty="0" smtClean="0"/>
              <a:t>で</a:t>
            </a:r>
            <a:r>
              <a:rPr lang="ja-JP" altLang="ja-JP" sz="3200" b="1" dirty="0" smtClean="0"/>
              <a:t>は</a:t>
            </a:r>
            <a:r>
              <a:rPr lang="ja-JP" altLang="ja-JP" sz="3200" b="1" dirty="0"/>
              <a:t>、</a:t>
            </a:r>
            <a:r>
              <a:rPr lang="ja-JP" altLang="ja-JP" sz="3200" dirty="0" smtClean="0"/>
              <a:t>精神科</a:t>
            </a:r>
            <a:r>
              <a:rPr lang="ja-JP" altLang="en-US" sz="3200" dirty="0" smtClean="0"/>
              <a:t>医</a:t>
            </a:r>
            <a:r>
              <a:rPr lang="ja-JP" altLang="en-US" sz="3200" dirty="0"/>
              <a:t>が</a:t>
            </a:r>
            <a:r>
              <a:rPr lang="ja-JP" altLang="ja-JP" sz="3200" dirty="0" smtClean="0"/>
              <a:t>入らない</a:t>
            </a:r>
            <a:r>
              <a:rPr lang="ja-JP" altLang="ja-JP" sz="3200" dirty="0"/>
              <a:t>ので、</a:t>
            </a:r>
            <a:r>
              <a:rPr lang="ja-JP" altLang="ja-JP" sz="3200" dirty="0" smtClean="0"/>
              <a:t>この</a:t>
            </a:r>
            <a:r>
              <a:rPr lang="en-US" altLang="ja-JP" sz="3200" dirty="0"/>
              <a:t>A</a:t>
            </a:r>
            <a:r>
              <a:rPr lang="ja-JP" altLang="ja-JP" sz="3200" dirty="0" err="1" smtClean="0"/>
              <a:t>さんの</a:t>
            </a:r>
            <a:r>
              <a:rPr lang="ja-JP" altLang="ja-JP" sz="3200" dirty="0"/>
              <a:t>状態には適していません。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176364"/>
            <a:ext cx="7543800" cy="1450757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400" dirty="0"/>
              <a:t>信頼</a:t>
            </a:r>
            <a:r>
              <a:rPr lang="ja-JP" altLang="en-US" sz="4400" dirty="0" smtClean="0"/>
              <a:t>できる大人は、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このほかにも様々なところにいます。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ja-JP" altLang="ja-JP" sz="2800" dirty="0"/>
              <a:t>しんどい時にしんどいと言うこと</a:t>
            </a:r>
            <a:r>
              <a:rPr lang="ja-JP" altLang="ja-JP" sz="2800" dirty="0" smtClean="0"/>
              <a:t>で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必要</a:t>
            </a:r>
            <a:r>
              <a:rPr lang="ja-JP" altLang="ja-JP" sz="2800" dirty="0"/>
              <a:t>な人につながることができます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pPr lvl="0"/>
            <a:r>
              <a:rPr lang="ja-JP" altLang="en-US" sz="2800" dirty="0"/>
              <a:t>「</a:t>
            </a:r>
            <a:r>
              <a:rPr lang="ja-JP" altLang="ja-JP" sz="2800" dirty="0" smtClean="0"/>
              <a:t>自分</a:t>
            </a:r>
            <a:r>
              <a:rPr lang="ja-JP" altLang="ja-JP" sz="2800" dirty="0"/>
              <a:t>の力で生きて</a:t>
            </a:r>
            <a:r>
              <a:rPr lang="ja-JP" altLang="ja-JP" sz="2800" dirty="0" smtClean="0"/>
              <a:t>いく</a:t>
            </a:r>
            <a:r>
              <a:rPr lang="ja-JP" altLang="en-US" sz="2800" dirty="0" smtClean="0"/>
              <a:t>」</a:t>
            </a:r>
            <a:r>
              <a:rPr lang="ja-JP" altLang="ja-JP" sz="2800" dirty="0" smtClean="0"/>
              <a:t>と</a:t>
            </a:r>
            <a:r>
              <a:rPr lang="ja-JP" altLang="ja-JP" sz="2800" dirty="0"/>
              <a:t>いうことは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pPr lvl="0"/>
            <a:r>
              <a:rPr lang="ja-JP" altLang="en-US" sz="2800" dirty="0" smtClean="0"/>
              <a:t>「</a:t>
            </a:r>
            <a:r>
              <a:rPr lang="ja-JP" altLang="ja-JP" sz="2800" dirty="0" smtClean="0"/>
              <a:t>助け</a:t>
            </a:r>
            <a:r>
              <a:rPr lang="ja-JP" altLang="en-US" sz="2800" dirty="0" smtClean="0"/>
              <a:t>て」と</a:t>
            </a:r>
            <a:r>
              <a:rPr lang="ja-JP" altLang="ja-JP" sz="2800" dirty="0" smtClean="0"/>
              <a:t>適切</a:t>
            </a:r>
            <a:r>
              <a:rPr lang="ja-JP" altLang="ja-JP" sz="2800" dirty="0"/>
              <a:t>な人に助けを求めて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一時的</a:t>
            </a:r>
            <a:r>
              <a:rPr lang="ja-JP" altLang="ja-JP" sz="2800" dirty="0"/>
              <a:t>に必要な助けを借りながら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いずれ</a:t>
            </a:r>
            <a:r>
              <a:rPr lang="ja-JP" altLang="ja-JP" sz="2800" dirty="0"/>
              <a:t>自分でその問題</a:t>
            </a:r>
            <a:r>
              <a:rPr lang="ja-JP" altLang="ja-JP" sz="2800" dirty="0" smtClean="0"/>
              <a:t>に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対処</a:t>
            </a:r>
            <a:r>
              <a:rPr lang="ja-JP" altLang="ja-JP" sz="2800" dirty="0"/>
              <a:t>できるようになることです。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ja-JP" altLang="ja-JP" sz="3300" dirty="0" smtClean="0"/>
              <a:t>友達</a:t>
            </a:r>
            <a:r>
              <a:rPr lang="ja-JP" altLang="en-US" sz="3300" dirty="0" smtClean="0"/>
              <a:t>の</a:t>
            </a:r>
            <a:r>
              <a:rPr lang="ja-JP" altLang="ja-JP" sz="3300" dirty="0" smtClean="0"/>
              <a:t>悩み</a:t>
            </a:r>
            <a:r>
              <a:rPr lang="ja-JP" altLang="ja-JP" sz="3300" dirty="0"/>
              <a:t>を聞く側にも大きな負担がかかります</a:t>
            </a:r>
            <a:r>
              <a:rPr lang="ja-JP" altLang="ja-JP" sz="3300" dirty="0" smtClean="0"/>
              <a:t>。</a:t>
            </a:r>
            <a:endParaRPr lang="en-US" altLang="ja-JP" sz="3300" dirty="0" smtClean="0"/>
          </a:p>
          <a:p>
            <a:pPr lvl="0"/>
            <a:endParaRPr lang="en-US" altLang="ja-JP" sz="3300" dirty="0" smtClean="0"/>
          </a:p>
          <a:p>
            <a:pPr lvl="0"/>
            <a:r>
              <a:rPr lang="ja-JP" altLang="ja-JP" sz="3300" dirty="0" smtClean="0"/>
              <a:t>あなた</a:t>
            </a:r>
            <a:r>
              <a:rPr lang="ja-JP" altLang="ja-JP" sz="3300" dirty="0"/>
              <a:t>以外に話をできる人につながることで</a:t>
            </a:r>
            <a:r>
              <a:rPr lang="ja-JP" altLang="ja-JP" sz="3300" dirty="0" smtClean="0"/>
              <a:t>、</a:t>
            </a:r>
            <a:endParaRPr lang="en-US" altLang="ja-JP" sz="3300" dirty="0" smtClean="0"/>
          </a:p>
          <a:p>
            <a:pPr lvl="0"/>
            <a:endParaRPr lang="en-US" altLang="ja-JP" sz="3300" dirty="0" smtClean="0"/>
          </a:p>
          <a:p>
            <a:pPr lvl="0"/>
            <a:r>
              <a:rPr lang="ja-JP" altLang="ja-JP" sz="3300" dirty="0" smtClean="0"/>
              <a:t>あなた</a:t>
            </a:r>
            <a:r>
              <a:rPr lang="ja-JP" altLang="ja-JP" sz="3300" dirty="0"/>
              <a:t>自身が負担に</a:t>
            </a:r>
            <a:r>
              <a:rPr lang="ja-JP" altLang="ja-JP" sz="3300" dirty="0" smtClean="0"/>
              <a:t>ならず</a:t>
            </a:r>
            <a:r>
              <a:rPr lang="ja-JP" altLang="en-US" sz="3300" dirty="0" smtClean="0"/>
              <a:t>、</a:t>
            </a:r>
            <a:endParaRPr lang="en-US" altLang="ja-JP" sz="3300" dirty="0" smtClean="0"/>
          </a:p>
          <a:p>
            <a:pPr lvl="0"/>
            <a:r>
              <a:rPr lang="ja-JP" altLang="ja-JP" sz="3300" dirty="0" smtClean="0"/>
              <a:t>友達</a:t>
            </a:r>
            <a:r>
              <a:rPr lang="ja-JP" altLang="ja-JP" sz="3300" dirty="0"/>
              <a:t>を</a:t>
            </a:r>
            <a:r>
              <a:rPr lang="ja-JP" altLang="ja-JP" sz="3300" dirty="0" smtClean="0"/>
              <a:t>サポートできます。</a:t>
            </a:r>
            <a:endParaRPr lang="en-US" altLang="ja-JP" sz="3300" dirty="0" smtClean="0"/>
          </a:p>
          <a:p>
            <a:pPr lvl="0"/>
            <a:endParaRPr lang="ja-JP" altLang="ja-JP" sz="4100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749" y="2404964"/>
            <a:ext cx="7799151" cy="145075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 smtClean="0"/>
              <a:t>「</a:t>
            </a:r>
            <a:r>
              <a:rPr lang="ja-JP" altLang="en-US" sz="3600" dirty="0" smtClean="0"/>
              <a:t>こころの</a:t>
            </a:r>
            <a:r>
              <a:rPr lang="ja-JP" altLang="en-US" sz="3600" dirty="0"/>
              <a:t>病</a:t>
            </a:r>
            <a:r>
              <a:rPr kumimoji="1" lang="ja-JP" altLang="en-US" sz="3600" dirty="0" smtClean="0"/>
              <a:t>」と聞いて思いつくことって？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2022" y="1307852"/>
            <a:ext cx="7543800" cy="96508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ja-JP" altLang="ja-JP" sz="2800" dirty="0"/>
              <a:t>相談機関を紹介することは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責任</a:t>
            </a:r>
            <a:r>
              <a:rPr lang="ja-JP" altLang="ja-JP" sz="2800" dirty="0"/>
              <a:t>を放棄したのではなく、</a:t>
            </a:r>
            <a:endParaRPr lang="en-US" altLang="ja-JP" sz="2800" dirty="0"/>
          </a:p>
          <a:p>
            <a:pPr lvl="0"/>
            <a:r>
              <a:rPr lang="ja-JP" altLang="ja-JP" sz="2800" dirty="0"/>
              <a:t>友達に応援役をつけたこと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友達</a:t>
            </a:r>
            <a:r>
              <a:rPr lang="ja-JP" altLang="ja-JP" sz="2800" dirty="0"/>
              <a:t>の味方が増え</a:t>
            </a:r>
            <a:r>
              <a:rPr lang="ja-JP" altLang="en-US" sz="2800" dirty="0"/>
              <a:t>ること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lvl="0"/>
            <a:endParaRPr lang="en-US" altLang="ja-JP" sz="2800" dirty="0"/>
          </a:p>
          <a:p>
            <a:pPr lvl="0"/>
            <a:r>
              <a:rPr lang="ja-JP" altLang="ja-JP" sz="2800" dirty="0"/>
              <a:t>自分が対応できる限界も伝えながら、</a:t>
            </a:r>
            <a:endParaRPr lang="en-US" altLang="ja-JP" sz="2800" dirty="0"/>
          </a:p>
          <a:p>
            <a:pPr lvl="0"/>
            <a:r>
              <a:rPr lang="ja-JP" altLang="ja-JP" sz="2800" dirty="0"/>
              <a:t>適切な対応を考えて</a:t>
            </a:r>
            <a:r>
              <a:rPr lang="ja-JP" altLang="ja-JP" sz="2800" dirty="0" smtClean="0"/>
              <a:t>くれる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これら</a:t>
            </a:r>
            <a:r>
              <a:rPr lang="ja-JP" altLang="ja-JP" sz="2800" dirty="0"/>
              <a:t>の相談機関を教えてあげましょう。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さいごに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200" dirty="0" smtClean="0"/>
              <a:t>「つらさ」を吹っ飛ばす一工夫。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ちょっと楽しい、五七五の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「レジリエンス川柳」を作ってみよう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（例）　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ja-JP" altLang="en-US" sz="3200" dirty="0"/>
              <a:t>つらいとき</a:t>
            </a:r>
            <a:r>
              <a:rPr lang="ja-JP" altLang="en-US" sz="3200" dirty="0" smtClean="0"/>
              <a:t>　うたってみるんだ</a:t>
            </a:r>
            <a:endParaRPr lang="en-US" altLang="ja-JP" sz="3200" dirty="0" smtClean="0"/>
          </a:p>
          <a:p>
            <a:r>
              <a:rPr lang="ja-JP" altLang="en-US" sz="3200" smtClean="0"/>
              <a:t>　　　　　　　　　　　　アンパンマン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endParaRPr kumimoji="1" lang="ja-JP" altLang="en-US" dirty="0"/>
          </a:p>
        </p:txBody>
      </p:sp>
      <p:pic>
        <p:nvPicPr>
          <p:cNvPr id="6148" name="Picture 4" descr="元気な男の子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0" y="2808515"/>
            <a:ext cx="26146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90" y="1905000"/>
            <a:ext cx="7795260" cy="339852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さあやる</a:t>
            </a:r>
            <a:r>
              <a:rPr lang="ja-JP" altLang="en-US" sz="3000" dirty="0" smtClean="0"/>
              <a:t>か　背筋伸ばして　早</a:t>
            </a:r>
            <a:r>
              <a:rPr lang="ja-JP" altLang="en-US" sz="3000" dirty="0"/>
              <a:t>歩き。 </a:t>
            </a:r>
            <a:endParaRPr lang="en-US" altLang="ja-JP" sz="3000" dirty="0" smtClean="0"/>
          </a:p>
          <a:p>
            <a:r>
              <a:rPr lang="ja-JP" altLang="en-US" sz="3000" dirty="0" smtClean="0"/>
              <a:t>心から　楽しい</a:t>
            </a:r>
            <a:r>
              <a:rPr lang="ja-JP" altLang="en-US" sz="3000" dirty="0"/>
              <a:t>こと</a:t>
            </a:r>
            <a:r>
              <a:rPr lang="ja-JP" altLang="en-US" sz="3000" dirty="0" smtClean="0"/>
              <a:t>だけ　今日</a:t>
            </a:r>
            <a:r>
              <a:rPr lang="ja-JP" altLang="en-US" sz="3000" dirty="0"/>
              <a:t>はやる</a:t>
            </a:r>
            <a:r>
              <a:rPr lang="ja-JP" altLang="en-US" sz="3000" dirty="0" smtClean="0"/>
              <a:t>。</a:t>
            </a:r>
            <a:endParaRPr lang="en-US" altLang="ja-JP" sz="3000" dirty="0" smtClean="0"/>
          </a:p>
          <a:p>
            <a:r>
              <a:rPr lang="ja-JP" altLang="en-US" sz="3000" dirty="0"/>
              <a:t>できるよと　自分に言って　第一歩</a:t>
            </a:r>
            <a:endParaRPr lang="en-US" altLang="ja-JP" sz="3000" dirty="0"/>
          </a:p>
          <a:p>
            <a:endParaRPr kumimoji="1" lang="en-US" altLang="ja-JP" sz="3000" dirty="0" smtClean="0"/>
          </a:p>
          <a:p>
            <a:endParaRPr kumimoji="1" lang="en-US" altLang="ja-JP" sz="3000" dirty="0" smtClean="0"/>
          </a:p>
          <a:p>
            <a:pPr algn="r"/>
            <a:r>
              <a:rPr kumimoji="1" lang="ja-JP" altLang="en-US" sz="1100" dirty="0" smtClean="0"/>
              <a:t>福岡大学主催全国高校生川柳コンクール　優秀作品より</a:t>
            </a:r>
            <a:endParaRPr kumimoji="1" lang="ja-JP" altLang="en-US" sz="11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7230" y="685801"/>
            <a:ext cx="721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レジリエンス川柳</a:t>
            </a:r>
            <a:endParaRPr kumimoji="1" lang="ja-JP" altLang="en-US" sz="4800" dirty="0"/>
          </a:p>
        </p:txBody>
      </p:sp>
      <p:pic>
        <p:nvPicPr>
          <p:cNvPr id="7170" name="Picture 2" descr="俳句を詠んでいる男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9359" y="2155371"/>
            <a:ext cx="1754534" cy="26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レジリエンス川柳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858" y="1985554"/>
            <a:ext cx="7543800" cy="4023360"/>
          </a:xfrm>
        </p:spPr>
        <p:txBody>
          <a:bodyPr/>
          <a:lstStyle/>
          <a:p>
            <a:r>
              <a:rPr lang="ja-JP" altLang="en-US" sz="3000" dirty="0"/>
              <a:t>かかってこい　おちるまぶたと　格闘中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幸せと　辛いという字　なぜ</a:t>
            </a:r>
            <a:r>
              <a:rPr lang="ja-JP" altLang="en-US" sz="3000" dirty="0" smtClean="0"/>
              <a:t>似てる</a:t>
            </a:r>
            <a:endParaRPr lang="en-US" altLang="ja-JP" sz="3000" dirty="0" smtClean="0"/>
          </a:p>
          <a:p>
            <a:endParaRPr lang="en-US" altLang="ja-JP" sz="3000" dirty="0"/>
          </a:p>
          <a:p>
            <a:r>
              <a:rPr lang="ja-JP" altLang="en-US" sz="3200" dirty="0"/>
              <a:t>いろいろと　あるけどそれが　あたりまえ</a:t>
            </a:r>
          </a:p>
          <a:p>
            <a:endParaRPr lang="en-US" altLang="ja-JP" sz="3000" dirty="0"/>
          </a:p>
          <a:p>
            <a:endParaRPr kumimoji="1" lang="ja-JP" altLang="en-US" dirty="0"/>
          </a:p>
        </p:txBody>
      </p:sp>
      <p:cxnSp>
        <p:nvCxnSpPr>
          <p:cNvPr id="6" name="曲線コネクタ 5"/>
          <p:cNvCxnSpPr/>
          <p:nvPr/>
        </p:nvCxnSpPr>
        <p:spPr>
          <a:xfrm>
            <a:off x="6260374" y="2939144"/>
            <a:ext cx="871946" cy="1058091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曲線コネクタ 9"/>
          <p:cNvCxnSpPr/>
          <p:nvPr/>
        </p:nvCxnSpPr>
        <p:spPr>
          <a:xfrm flipV="1">
            <a:off x="7044146" y="2612572"/>
            <a:ext cx="1080909" cy="138466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7" name="Picture 5" descr="挫折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7" y="4185557"/>
            <a:ext cx="1106201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元気な男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47" y="1206138"/>
            <a:ext cx="904946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/>
          <p:cNvCxnSpPr/>
          <p:nvPr/>
        </p:nvCxnSpPr>
        <p:spPr>
          <a:xfrm>
            <a:off x="6143247" y="2939143"/>
            <a:ext cx="189041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8154393" y="2612571"/>
            <a:ext cx="1" cy="3265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四角形吹き出し 30"/>
          <p:cNvSpPr/>
          <p:nvPr/>
        </p:nvSpPr>
        <p:spPr>
          <a:xfrm>
            <a:off x="7701920" y="3184071"/>
            <a:ext cx="537477" cy="529045"/>
          </a:xfrm>
          <a:prstGeom prst="wedgeRectCallout">
            <a:avLst>
              <a:gd name="adj1" fmla="val 31237"/>
              <a:gd name="adj2" fmla="val -8317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7701920" y="3263926"/>
            <a:ext cx="53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成長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5820" y="1612484"/>
            <a:ext cx="7543800" cy="25480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「</a:t>
            </a:r>
            <a:r>
              <a:rPr lang="ja-JP" altLang="en-US" sz="3200" dirty="0" smtClean="0"/>
              <a:t>しんどい・</a:t>
            </a:r>
            <a:r>
              <a:rPr kumimoji="1" lang="ja-JP" altLang="en-US" sz="3200" dirty="0" smtClean="0"/>
              <a:t>つらい」気分になったことはある</a:t>
            </a:r>
            <a:r>
              <a:rPr kumimoji="1" lang="en-US" altLang="ja-JP" sz="3200" dirty="0" smtClean="0"/>
              <a:t>?</a:t>
            </a:r>
            <a:br>
              <a:rPr kumimoji="1" lang="en-US" altLang="ja-JP" sz="3200" dirty="0" smtClean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そんな時は、どうしてた？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5810" y="1190414"/>
            <a:ext cx="1028700" cy="51646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こころの病のいろいろ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　　　　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統合</a:t>
            </a:r>
            <a:r>
              <a:rPr lang="ja-JP" altLang="en-US" sz="5400" b="1" dirty="0">
                <a:solidFill>
                  <a:srgbClr val="FF0000"/>
                </a:solidFill>
              </a:rPr>
              <a:t>失調症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5734"/>
            <a:ext cx="7909560" cy="402336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・青年期に発症しやすい</a:t>
            </a:r>
            <a:endParaRPr lang="en-US" altLang="ja-JP" sz="3200" dirty="0" smtClean="0"/>
          </a:p>
          <a:p>
            <a:r>
              <a:rPr lang="ja-JP" altLang="en-US" sz="3200" dirty="0" smtClean="0"/>
              <a:t>・おもな症状は</a:t>
            </a:r>
            <a:r>
              <a:rPr lang="ja-JP" altLang="en-US" sz="3200" dirty="0"/>
              <a:t>幻覚</a:t>
            </a:r>
            <a:r>
              <a:rPr lang="ja-JP" altLang="en-US" sz="3200" dirty="0" smtClean="0"/>
              <a:t>・妄想</a:t>
            </a:r>
            <a:endParaRPr lang="en-US" altLang="ja-JP" sz="3200" dirty="0" smtClean="0"/>
          </a:p>
          <a:p>
            <a:r>
              <a:rPr lang="ja-JP" altLang="en-US" sz="3200" dirty="0" smtClean="0"/>
              <a:t>・他者が自己を脅かすものとして認識される</a:t>
            </a:r>
            <a:endParaRPr lang="en-US" altLang="ja-JP" sz="3200" dirty="0" smtClean="0"/>
          </a:p>
          <a:p>
            <a:r>
              <a:rPr lang="ja-JP" altLang="en-US" sz="3200" dirty="0"/>
              <a:t>・</a:t>
            </a:r>
            <a:r>
              <a:rPr lang="ja-JP" altLang="en-US" sz="3200" dirty="0" smtClean="0"/>
              <a:t>幻想・妄想は被害的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「悪口を言っている」「陥れようと企んでいる」</a:t>
            </a:r>
            <a:endParaRPr lang="en-US" altLang="ja-JP" sz="3200" dirty="0" smtClean="0"/>
          </a:p>
          <a:p>
            <a:r>
              <a:rPr lang="ja-JP" altLang="en-US" sz="3200" dirty="0"/>
              <a:t>・重症化する</a:t>
            </a:r>
            <a:r>
              <a:rPr lang="ja-JP" altLang="en-US" sz="3200" dirty="0" smtClean="0"/>
              <a:t>と、おどおどと怯えて孤立する</a:t>
            </a:r>
            <a:endParaRPr lang="en-US" altLang="ja-JP" sz="3200" dirty="0" smtClean="0"/>
          </a:p>
          <a:p>
            <a:endParaRPr lang="en-US" altLang="ja-JP" sz="3600" dirty="0"/>
          </a:p>
          <a:p>
            <a:endParaRPr kumimoji="1"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こころの病のいろいろ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　　　　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気分の障害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6929" y="1845734"/>
            <a:ext cx="8171234" cy="402336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・感情・情操・</a:t>
            </a:r>
            <a:r>
              <a:rPr lang="ja-JP" altLang="en-US" sz="3200" dirty="0"/>
              <a:t>持続的な</a:t>
            </a:r>
            <a:r>
              <a:rPr lang="ja-JP" altLang="en-US" sz="3200" dirty="0" smtClean="0"/>
              <a:t>気分・</a:t>
            </a:r>
            <a:r>
              <a:rPr lang="ja-JP" altLang="en-US" sz="3200" dirty="0"/>
              <a:t>意志</a:t>
            </a:r>
            <a:r>
              <a:rPr lang="ja-JP" altLang="en-US" sz="3200" dirty="0" smtClean="0"/>
              <a:t>・意欲に障害</a:t>
            </a:r>
            <a:endParaRPr lang="en-US" altLang="ja-JP" sz="3200" dirty="0" smtClean="0"/>
          </a:p>
          <a:p>
            <a:r>
              <a:rPr lang="ja-JP" altLang="en-US" sz="3200" dirty="0" smtClean="0"/>
              <a:t>・あまりにも</a:t>
            </a:r>
            <a:r>
              <a:rPr lang="ja-JP" altLang="en-US" sz="3200" dirty="0"/>
              <a:t>急激</a:t>
            </a:r>
            <a:r>
              <a:rPr lang="ja-JP" altLang="en-US" sz="3200" dirty="0" smtClean="0"/>
              <a:t>にエネルギーを投入すると、</a:t>
            </a:r>
            <a:endParaRPr lang="en-US" altLang="ja-JP" sz="3200" dirty="0" smtClean="0"/>
          </a:p>
          <a:p>
            <a:r>
              <a:rPr lang="ja-JP" altLang="en-US" sz="3200" dirty="0" smtClean="0"/>
              <a:t>　そのあと突如うつ状態に陥る危険性がある</a:t>
            </a:r>
            <a:endParaRPr lang="en-US" altLang="ja-JP" sz="3200" dirty="0" smtClean="0"/>
          </a:p>
          <a:p>
            <a:r>
              <a:rPr lang="ja-JP" altLang="en-US" sz="3200" dirty="0" smtClean="0"/>
              <a:t>・自殺</a:t>
            </a:r>
            <a:r>
              <a:rPr lang="ja-JP" altLang="en-US" sz="3200" dirty="0"/>
              <a:t>と関連が</a:t>
            </a:r>
            <a:r>
              <a:rPr lang="ja-JP" altLang="en-US" sz="3200" dirty="0" smtClean="0"/>
              <a:t>深く、回復期に頻度が高いとい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われる。</a:t>
            </a:r>
            <a:endParaRPr lang="en-US" altLang="ja-JP" sz="3200" dirty="0"/>
          </a:p>
          <a:p>
            <a:endParaRPr kumimoji="1"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こころの病のいろいろ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　　　　　　</a:t>
            </a:r>
            <a:r>
              <a:rPr lang="ja-JP" altLang="en-US" sz="5400" b="1" dirty="0">
                <a:solidFill>
                  <a:srgbClr val="FF0000"/>
                </a:solidFill>
              </a:rPr>
              <a:t>行動の障害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摂食障害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過食症・拒食症）</a:t>
            </a:r>
            <a:endParaRPr lang="en-US" altLang="ja-JP" sz="3200" dirty="0" smtClean="0"/>
          </a:p>
          <a:p>
            <a:r>
              <a:rPr lang="ja-JP" altLang="en-US" sz="3200" dirty="0"/>
              <a:t>薬物</a:t>
            </a:r>
            <a:r>
              <a:rPr lang="ja-JP" altLang="en-US" sz="3200" dirty="0" smtClean="0"/>
              <a:t>乱用</a:t>
            </a:r>
            <a:endParaRPr lang="en-US" altLang="ja-JP" sz="3200" dirty="0" smtClean="0"/>
          </a:p>
          <a:p>
            <a:r>
              <a:rPr lang="ja-JP" altLang="en-US" sz="3200" dirty="0" smtClean="0"/>
              <a:t>　（シンナー、違法ドラッグ、麻薬等）</a:t>
            </a:r>
            <a:endParaRPr lang="en-US" altLang="ja-JP" sz="3200" dirty="0" smtClean="0"/>
          </a:p>
          <a:p>
            <a:r>
              <a:rPr lang="ja-JP" altLang="en-US" sz="3200" dirty="0"/>
              <a:t>種々の</a:t>
            </a:r>
            <a:r>
              <a:rPr lang="ja-JP" altLang="en-US" sz="3200" dirty="0" smtClean="0"/>
              <a:t>嗜癖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アルコール、賭博、買い物、携帯電話）</a:t>
            </a:r>
            <a:endParaRPr lang="en-US" altLang="ja-JP" sz="3200" dirty="0" smtClean="0"/>
          </a:p>
          <a:p>
            <a:r>
              <a:rPr lang="ja-JP" altLang="en-US" sz="3200" dirty="0"/>
              <a:t>手首</a:t>
            </a:r>
            <a:r>
              <a:rPr lang="ja-JP" altLang="en-US" sz="3200" dirty="0" smtClean="0"/>
              <a:t>自傷、</a:t>
            </a:r>
            <a:r>
              <a:rPr lang="ja-JP" altLang="en-US" sz="3200" dirty="0"/>
              <a:t>過量</a:t>
            </a:r>
            <a:r>
              <a:rPr lang="ja-JP" altLang="en-US" sz="3200" dirty="0" smtClean="0"/>
              <a:t>服薬</a:t>
            </a:r>
            <a:endParaRPr lang="en-US" altLang="ja-JP" sz="3200" dirty="0" smtClean="0"/>
          </a:p>
          <a:p>
            <a:endParaRPr kumimoji="1"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病院のこと、薬のこと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3955" y="1871860"/>
            <a:ext cx="7903028" cy="4023360"/>
          </a:xfrm>
        </p:spPr>
        <p:txBody>
          <a:bodyPr>
            <a:normAutofit/>
          </a:bodyPr>
          <a:lstStyle/>
          <a:p>
            <a:endParaRPr kumimoji="1" lang="en-US" altLang="ja-JP" sz="3200" dirty="0" smtClean="0"/>
          </a:p>
          <a:p>
            <a:r>
              <a:rPr lang="ja-JP" altLang="en-US" sz="2800" dirty="0"/>
              <a:t>医療機関</a:t>
            </a:r>
            <a:r>
              <a:rPr kumimoji="1" lang="ja-JP" altLang="en-US" sz="2800" dirty="0" smtClean="0"/>
              <a:t>　精神科・神経科、心療内科など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治療方法　心理療法（心理士によるカウンセリング）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薬物療法（医師による薬の処方）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http://www8.cao.go.jp/jisatsutaisaku/whitepaper/w-2015/html/img/chapter1-02-04-04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86604"/>
            <a:ext cx="7635239" cy="626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3287</TotalTime>
  <Words>996</Words>
  <Application>Microsoft Office PowerPoint</Application>
  <PresentationFormat>画面に合わせる (4:3)</PresentationFormat>
  <Paragraphs>248</Paragraphs>
  <Slides>33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レトロスペクト</vt:lpstr>
      <vt:lpstr>こころの病と 　　　　　　出会ったら</vt:lpstr>
      <vt:lpstr>本時の予定</vt:lpstr>
      <vt:lpstr>「こころの病」と聞いて思いつくことって？</vt:lpstr>
      <vt:lpstr>「しんどい・つらい」気分になったことはある?  そんな時は、どうしてた？</vt:lpstr>
      <vt:lpstr>こころの病のいろいろ 　　　　　　統合失調症</vt:lpstr>
      <vt:lpstr>こころの病のいろいろ 　　　　　　気分の障害</vt:lpstr>
      <vt:lpstr>こころの病のいろいろ 　　　　　　行動の障害</vt:lpstr>
      <vt:lpstr>病院のこと、薬のこと</vt:lpstr>
      <vt:lpstr>PowerPoint プレゼンテーション</vt:lpstr>
      <vt:lpstr>PowerPoint プレゼンテーション</vt:lpstr>
      <vt:lpstr>PowerPoint プレゼンテーション</vt:lpstr>
      <vt:lpstr>うつ病の症状 （１）抑うつ気分</vt:lpstr>
      <vt:lpstr>うつの症状 （２）精神運動制止</vt:lpstr>
      <vt:lpstr>うつの症状 （３）不安・焦燥感</vt:lpstr>
      <vt:lpstr>うつ病の症状 （４）自律神経症状</vt:lpstr>
      <vt:lpstr>大切なのは、きづくこと。</vt:lpstr>
      <vt:lpstr>どんな言葉をかければいいか。</vt:lpstr>
      <vt:lpstr>それから　「つ な ぐ」</vt:lpstr>
      <vt:lpstr>私の相談リスト （しんらいできる　大人たち）</vt:lpstr>
      <vt:lpstr>じっさいにどんな相談が どこでできるの？ </vt:lpstr>
      <vt:lpstr>PowerPoint プレゼンテーション</vt:lpstr>
      <vt:lpstr>では、実際に状況に分けて、 　　　　　　　　　考えていきましょう</vt:lpstr>
      <vt:lpstr>どこにつなげばいいでしょう？</vt:lpstr>
      <vt:lpstr>解説</vt:lpstr>
      <vt:lpstr>どこにつなげばいいでしょう？</vt:lpstr>
      <vt:lpstr>解説</vt:lpstr>
      <vt:lpstr>まとめ</vt:lpstr>
      <vt:lpstr> 信頼できる大人は、 このほかにも様々なところにいます。</vt:lpstr>
      <vt:lpstr>PowerPoint プレゼンテーション</vt:lpstr>
      <vt:lpstr>PowerPoint プレゼンテーション</vt:lpstr>
      <vt:lpstr>さいごに</vt:lpstr>
      <vt:lpstr>PowerPoint プレゼンテーション</vt:lpstr>
      <vt:lpstr>レジリエンス川柳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兵庫県</cp:lastModifiedBy>
  <cp:revision>96</cp:revision>
  <cp:lastPrinted>2017-02-23T10:23:48Z</cp:lastPrinted>
  <dcterms:created xsi:type="dcterms:W3CDTF">2016-07-26T05:16:38Z</dcterms:created>
  <dcterms:modified xsi:type="dcterms:W3CDTF">2017-03-10T06:12:01Z</dcterms:modified>
</cp:coreProperties>
</file>