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20"/>
  </p:notesMasterIdLst>
  <p:handoutMasterIdLst>
    <p:handoutMasterId r:id="rId21"/>
  </p:handoutMasterIdLst>
  <p:sldIdLst>
    <p:sldId id="277" r:id="rId2"/>
    <p:sldId id="276" r:id="rId3"/>
    <p:sldId id="292" r:id="rId4"/>
    <p:sldId id="287" r:id="rId5"/>
    <p:sldId id="286" r:id="rId6"/>
    <p:sldId id="266" r:id="rId7"/>
    <p:sldId id="268" r:id="rId8"/>
    <p:sldId id="289" r:id="rId9"/>
    <p:sldId id="290" r:id="rId10"/>
    <p:sldId id="296" r:id="rId11"/>
    <p:sldId id="264" r:id="rId12"/>
    <p:sldId id="256" r:id="rId13"/>
    <p:sldId id="269" r:id="rId14"/>
    <p:sldId id="273" r:id="rId15"/>
    <p:sldId id="285" r:id="rId16"/>
    <p:sldId id="272" r:id="rId17"/>
    <p:sldId id="297" r:id="rId18"/>
    <p:sldId id="293" r:id="rId19"/>
  </p:sldIdLst>
  <p:sldSz cx="9144000" cy="6858000" type="screen4x3"/>
  <p:notesSz cx="7099300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1397" autoAdjust="0"/>
    <p:restoredTop sz="86464" autoAdjust="0"/>
  </p:normalViewPr>
  <p:slideViewPr>
    <p:cSldViewPr snapToGrid="0">
      <p:cViewPr varScale="1">
        <p:scale>
          <a:sx n="65" d="100"/>
          <a:sy n="65" d="100"/>
        </p:scale>
        <p:origin x="84" y="6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7308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3076977" cy="511978"/>
          </a:xfrm>
          <a:prstGeom prst="rect">
            <a:avLst/>
          </a:prstGeom>
        </p:spPr>
        <p:txBody>
          <a:bodyPr vert="horz" lIns="95836" tIns="47918" rIns="95836" bIns="479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quarter" idx="1"/>
          </p:nvPr>
        </p:nvSpPr>
        <p:spPr>
          <a:xfrm>
            <a:off x="4020650" y="4"/>
            <a:ext cx="3076976" cy="511978"/>
          </a:xfrm>
          <a:prstGeom prst="rect">
            <a:avLst/>
          </a:prstGeom>
        </p:spPr>
        <p:txBody>
          <a:bodyPr vert="horz" lIns="95836" tIns="47918" rIns="95836" bIns="47918" rtlCol="0"/>
          <a:lstStyle>
            <a:lvl1pPr algn="r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2"/>
          </p:nvPr>
        </p:nvSpPr>
        <p:spPr>
          <a:xfrm>
            <a:off x="5" y="9720989"/>
            <a:ext cx="3076977" cy="511977"/>
          </a:xfrm>
          <a:prstGeom prst="rect">
            <a:avLst/>
          </a:prstGeom>
        </p:spPr>
        <p:txBody>
          <a:bodyPr vert="horz" lIns="95836" tIns="47918" rIns="95836" bIns="479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3"/>
          </p:nvPr>
        </p:nvSpPr>
        <p:spPr>
          <a:xfrm>
            <a:off x="4020650" y="9720989"/>
            <a:ext cx="3076976" cy="511977"/>
          </a:xfrm>
          <a:prstGeom prst="rect">
            <a:avLst/>
          </a:prstGeom>
        </p:spPr>
        <p:txBody>
          <a:bodyPr vert="horz" lIns="95836" tIns="47918" rIns="95836" bIns="47918" rtlCol="0" anchor="b"/>
          <a:lstStyle>
            <a:lvl1pPr algn="r">
              <a:defRPr sz="1200"/>
            </a:lvl1pPr>
          </a:lstStyle>
          <a:p>
            <a:fld id="{0677645D-BB8E-4D20-998C-F4877AE74C1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6625558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3076363" cy="513508"/>
          </a:xfrm>
          <a:prstGeom prst="rect">
            <a:avLst/>
          </a:prstGeom>
        </p:spPr>
        <p:txBody>
          <a:bodyPr vert="horz" lIns="95836" tIns="47918" rIns="95836" bIns="479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1294" y="1"/>
            <a:ext cx="3076363" cy="513508"/>
          </a:xfrm>
          <a:prstGeom prst="rect">
            <a:avLst/>
          </a:prstGeom>
        </p:spPr>
        <p:txBody>
          <a:bodyPr vert="horz" lIns="95836" tIns="47918" rIns="95836" bIns="47918" rtlCol="0"/>
          <a:lstStyle>
            <a:lvl1pPr algn="r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47775" y="1277938"/>
            <a:ext cx="46037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5836" tIns="47918" rIns="95836" bIns="4791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931" y="4925410"/>
            <a:ext cx="5679440" cy="4029879"/>
          </a:xfrm>
          <a:prstGeom prst="rect">
            <a:avLst/>
          </a:prstGeom>
        </p:spPr>
        <p:txBody>
          <a:bodyPr vert="horz" lIns="95836" tIns="47918" rIns="95836" bIns="47918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721106"/>
            <a:ext cx="3076363" cy="513507"/>
          </a:xfrm>
          <a:prstGeom prst="rect">
            <a:avLst/>
          </a:prstGeom>
        </p:spPr>
        <p:txBody>
          <a:bodyPr vert="horz" lIns="95836" tIns="47918" rIns="95836" bIns="479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1294" y="9721106"/>
            <a:ext cx="3076363" cy="513507"/>
          </a:xfrm>
          <a:prstGeom prst="rect">
            <a:avLst/>
          </a:prstGeom>
        </p:spPr>
        <p:txBody>
          <a:bodyPr vert="horz" lIns="95836" tIns="47918" rIns="95836" bIns="47918" rtlCol="0" anchor="b"/>
          <a:lstStyle>
            <a:lvl1pPr algn="r">
              <a:defRPr sz="1200"/>
            </a:lvl1pPr>
          </a:lstStyle>
          <a:p>
            <a:fld id="{383C02D0-F12C-478B-A1BE-E22CBDE44AEC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2562223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108075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4002627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887499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14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501011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17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752679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18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202977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028584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706148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525472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53109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533138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153923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069163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7775" y="1277938"/>
            <a:ext cx="4603750" cy="34544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3C02D0-F12C-478B-A1BE-E22CBDE44AEC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85589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3489C-EABD-4A7D-9AD8-1D573E519560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28416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E77F51-98B3-4568-8DE2-D7B792A3B3AC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446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60B20F-ECB4-4A5A-B73A-3E2E18ECF95F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20216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F426E-3E66-41E2-BF0D-D5F08ECF10C6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5126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81E19E-1A7E-4768-8290-719C3933C4E5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46490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58AB1-7CBC-49D1-BAFA-58295580580F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257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01DCA-2296-4615-9FE9-586129F65FFE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22409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FB51A-32F0-4F2F-815E-6ADD75F17B8A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08697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7D83A-3985-42E3-B031-284628B57C16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9699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218B5A-A462-4106-83D8-BBE336D81FA0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03925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536AA-D507-45AA-9F50-8E9559E0BEE6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22922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D94BB9-7F65-43CA-BE01-5AFDFC51BF3C}" type="datetime1">
              <a:rPr kumimoji="1" lang="ja-JP" altLang="en-US" smtClean="0"/>
              <a:t>2024/6/5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3388B9-5BD6-4060-A456-7F0C2550887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77835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1131095"/>
            <a:ext cx="7886700" cy="501897"/>
          </a:xfrm>
        </p:spPr>
        <p:txBody>
          <a:bodyPr>
            <a:normAutofit fontScale="90000"/>
          </a:bodyPr>
          <a:lstStyle/>
          <a:p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1830" y="2343955"/>
            <a:ext cx="8628434" cy="3833008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ja-JP" altLang="en-US" sz="4950" b="1" dirty="0">
                <a:latin typeface="HG丸ｺﾞｼｯｸM-PRO" pitchFamily="50" charset="-128"/>
                <a:ea typeface="HG丸ｺﾞｼｯｸM-PRO" pitchFamily="50" charset="-128"/>
              </a:rPr>
              <a:t>上手</a:t>
            </a:r>
            <a:r>
              <a:rPr lang="ja-JP" altLang="en-US" sz="4950" b="1" dirty="0" smtClean="0">
                <a:latin typeface="HG丸ｺﾞｼｯｸM-PRO" pitchFamily="50" charset="-128"/>
                <a:ea typeface="HG丸ｺﾞｼｯｸM-PRO" pitchFamily="50" charset="-128"/>
              </a:rPr>
              <a:t>な聴き方を身につけよう</a:t>
            </a:r>
            <a:endParaRPr lang="en-US" altLang="ja-JP" sz="495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buNone/>
            </a:pPr>
            <a:r>
              <a:rPr lang="ja-JP" altLang="en-US" sz="3000" dirty="0">
                <a:latin typeface="HG丸ｺﾞｼｯｸM-PRO" pitchFamily="50" charset="-128"/>
                <a:ea typeface="HG丸ｺﾞｼｯｸM-PRO" pitchFamily="50" charset="-128"/>
              </a:rPr>
              <a:t>　</a:t>
            </a:r>
            <a:endParaRPr lang="en-US" altLang="ja-JP" sz="30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buNone/>
            </a:pPr>
            <a:r>
              <a:rPr lang="en-US" altLang="ja-JP" sz="3000" dirty="0">
                <a:latin typeface="HG丸ｺﾞｼｯｸM-PRO" pitchFamily="50" charset="-128"/>
                <a:ea typeface="HG丸ｺﾞｼｯｸM-PRO" pitchFamily="50" charset="-128"/>
              </a:rPr>
              <a:t>―</a:t>
            </a:r>
            <a:r>
              <a:rPr lang="ja-JP" altLang="en-US" sz="3000" dirty="0">
                <a:latin typeface="HG丸ｺﾞｼｯｸM-PRO" pitchFamily="50" charset="-128"/>
                <a:ea typeface="HG丸ｺﾞｼｯｸM-PRO" pitchFamily="50" charset="-128"/>
              </a:rPr>
              <a:t>大切な友だちと自分を守るために</a:t>
            </a:r>
            <a:r>
              <a:rPr lang="en-US" altLang="ja-JP" sz="3000" dirty="0">
                <a:latin typeface="HG丸ｺﾞｼｯｸM-PRO" pitchFamily="50" charset="-128"/>
                <a:ea typeface="HG丸ｺﾞｼｯｸM-PRO" pitchFamily="50" charset="-128"/>
              </a:rPr>
              <a:t>―</a:t>
            </a:r>
            <a:endParaRPr lang="ja-JP" altLang="en-US" sz="30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08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51337" y="875764"/>
            <a:ext cx="7416899" cy="1091166"/>
          </a:xfrm>
        </p:spPr>
        <p:txBody>
          <a:bodyPr>
            <a:normAutofit/>
          </a:bodyPr>
          <a:lstStyle/>
          <a:p>
            <a:r>
              <a:rPr lang="ja-JP" altLang="en-US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 </a:t>
            </a:r>
            <a:r>
              <a:rPr lang="ja-JP" altLang="en-US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ロールプレイ</a:t>
            </a:r>
            <a:r>
              <a:rPr lang="ja-JP" altLang="en-US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の感想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2251335"/>
            <a:ext cx="7886700" cy="3238637"/>
          </a:xfrm>
        </p:spPr>
        <p:txBody>
          <a:bodyPr/>
          <a:lstStyle/>
          <a:p>
            <a:pPr marL="0" indent="0">
              <a:buNone/>
            </a:pPr>
            <a:r>
              <a:rPr lang="ja-JP" altLang="en-US" dirty="0"/>
              <a:t>　</a:t>
            </a:r>
            <a:r>
              <a:rPr lang="ja-JP" altLang="en-US" dirty="0" smtClean="0"/>
              <a:t>　　　　　　</a:t>
            </a:r>
            <a:endParaRPr lang="en-US" altLang="ja-JP" dirty="0" smtClean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endParaRPr kumimoji="1" lang="en-US" altLang="ja-JP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en-US" altLang="ja-JP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           </a:t>
            </a:r>
            <a:r>
              <a:rPr lang="en-US" altLang="ja-JP" u="sng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</a:t>
            </a:r>
            <a:r>
              <a:rPr lang="en-US" altLang="ja-JP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                                                         </a:t>
            </a:r>
            <a:r>
              <a:rPr lang="en-US" altLang="ja-JP" u="sng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</a:t>
            </a:r>
            <a:endParaRPr kumimoji="1" lang="ja-JP" altLang="en-US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135118" y="2060620"/>
            <a:ext cx="7250413" cy="3053319"/>
          </a:xfrm>
          <a:prstGeom prst="round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59510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0" y="51918"/>
            <a:ext cx="9144000" cy="6806081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endParaRPr kumimoji="1" lang="ja-JP" altLang="en-US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935950"/>
            <a:ext cx="7886700" cy="2116344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altLang="ja-JP" sz="6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6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</a:t>
            </a:r>
            <a:r>
              <a:rPr lang="ja-JP" altLang="en-US" sz="72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１９．５％</a:t>
            </a:r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45245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" y="0"/>
            <a:ext cx="9143999" cy="6722772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91421" y="598141"/>
            <a:ext cx="8072203" cy="1684824"/>
          </a:xfrm>
        </p:spPr>
        <p:txBody>
          <a:bodyPr>
            <a:noAutofit/>
          </a:bodyPr>
          <a:lstStyle/>
          <a:p>
            <a: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sz="40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ja-JP" altLang="en-US" sz="3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友だちから「死にたい」と</a:t>
            </a:r>
            <a:r>
              <a:rPr lang="en-US" altLang="ja-JP" sz="3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sz="3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ja-JP" altLang="en-US" sz="3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言われたことがありますか？</a:t>
            </a:r>
            <a:r>
              <a:rPr lang="en-US" altLang="ja-JP" sz="3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sz="3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endParaRPr lang="ja-JP" altLang="en-US" sz="3600" b="1" dirty="0">
              <a:solidFill>
                <a:schemeClr val="bg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579549" y="2034862"/>
            <a:ext cx="8371268" cy="1571223"/>
          </a:xfrm>
        </p:spPr>
        <p:txBody>
          <a:bodyPr>
            <a:normAutofit lnSpcReduction="10000"/>
          </a:bodyPr>
          <a:lstStyle/>
          <a:p>
            <a:r>
              <a:rPr lang="ja-JP" altLang="en-US" sz="4725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ある</a:t>
            </a:r>
            <a:r>
              <a:rPr lang="ja-JP" altLang="en-US" sz="4725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（１９．５％）</a:t>
            </a:r>
            <a:endParaRPr lang="en-US" altLang="ja-JP" sz="4725" dirty="0">
              <a:solidFill>
                <a:schemeClr val="bg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近畿圏：Ａ中</a:t>
            </a:r>
            <a:r>
              <a:rPr lang="en-US" altLang="ja-JP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2007</a:t>
            </a:r>
            <a:r>
              <a:rPr lang="ja-JP" altLang="en-US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</a:t>
            </a:r>
            <a:r>
              <a:rPr lang="en-US" altLang="ja-JP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B</a:t>
            </a:r>
            <a:r>
              <a:rPr lang="ja-JP" altLang="en-US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中学校</a:t>
            </a:r>
            <a:r>
              <a:rPr lang="en-US" altLang="ja-JP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2013</a:t>
            </a:r>
            <a:r>
              <a:rPr lang="ja-JP" altLang="en-US" sz="1500" dirty="0" err="1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，</a:t>
            </a:r>
            <a:r>
              <a:rPr lang="en-US" altLang="ja-JP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2014</a:t>
            </a:r>
            <a:r>
              <a:rPr lang="ja-JP" altLang="en-US" sz="1500" dirty="0" err="1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，</a:t>
            </a:r>
            <a:r>
              <a:rPr lang="en-US" altLang="ja-JP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2015</a:t>
            </a:r>
            <a:r>
              <a:rPr lang="ja-JP" altLang="en-US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Ｎ＝４８５</a:t>
            </a:r>
            <a:endParaRPr lang="en-US" altLang="ja-JP" sz="1500" dirty="0">
              <a:solidFill>
                <a:schemeClr val="bg1">
                  <a:lumMod val="95000"/>
                </a:schemeClr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北海道：Ｃ高校</a:t>
            </a:r>
            <a:r>
              <a:rPr lang="en-US" altLang="ja-JP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2014</a:t>
            </a:r>
            <a:r>
              <a:rPr lang="ja-JP" altLang="en-US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Ｄ・Ｅ高校</a:t>
            </a:r>
            <a:r>
              <a:rPr lang="en-US" altLang="ja-JP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2015</a:t>
            </a:r>
            <a:r>
              <a:rPr lang="ja-JP" altLang="en-US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Ｆ・Ｇ中学</a:t>
            </a:r>
            <a:r>
              <a:rPr lang="en-US" altLang="ja-JP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2015</a:t>
            </a:r>
            <a:r>
              <a:rPr lang="ja-JP" altLang="en-US" sz="15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Ｎ＝</a:t>
            </a:r>
            <a:r>
              <a:rPr lang="ja-JP" altLang="en-US" sz="15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３６８     計</a:t>
            </a:r>
            <a:r>
              <a:rPr lang="en-US" altLang="ja-JP" sz="15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853</a:t>
            </a:r>
            <a:r>
              <a:rPr lang="ja-JP" altLang="en-US" sz="15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人   </a:t>
            </a:r>
            <a:r>
              <a:rPr lang="en-US" altLang="ja-JP" sz="15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(</a:t>
            </a:r>
            <a:r>
              <a:rPr lang="ja-JP" altLang="en-US" sz="15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阪中，</a:t>
            </a:r>
            <a:r>
              <a:rPr lang="en-US" altLang="ja-JP" sz="15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2015)</a:t>
            </a:r>
            <a:r>
              <a:rPr lang="en-US" altLang="ja-JP" sz="1500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)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67673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0" y="0"/>
            <a:ext cx="9285667" cy="6858000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-128790" y="360609"/>
            <a:ext cx="9414457" cy="1056068"/>
          </a:xfrm>
        </p:spPr>
        <p:txBody>
          <a:bodyPr>
            <a:normAutofit fontScale="90000"/>
          </a:bodyPr>
          <a:lstStyle/>
          <a:p>
            <a:r>
              <a:rPr kumimoji="1" lang="ja-JP" altLang="en-US" b="1" dirty="0" smtClean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「こころの危機」を救う</a:t>
            </a:r>
            <a:r>
              <a:rPr kumimoji="1" lang="en-US" altLang="ja-JP" b="1" dirty="0" smtClean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『</a:t>
            </a:r>
            <a:r>
              <a:rPr kumimoji="1" lang="ja-JP" altLang="en-US" b="1" dirty="0" smtClean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きようしつ</a:t>
            </a:r>
            <a:r>
              <a:rPr kumimoji="1" lang="en-US" altLang="ja-JP" b="1" dirty="0" smtClean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』</a:t>
            </a:r>
            <a:r>
              <a:rPr kumimoji="1" lang="ja-JP" altLang="en-US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</a:t>
            </a:r>
            <a:endParaRPr kumimoji="1" lang="ja-JP" altLang="en-US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313644" y="1236373"/>
            <a:ext cx="7830355" cy="2472742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ja-JP" altLang="en-US" sz="45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</a:t>
            </a:r>
            <a:r>
              <a:rPr lang="ja-JP" altLang="en-US" sz="45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</a:t>
            </a:r>
            <a:r>
              <a:rPr lang="ja-JP" altLang="ja-JP" sz="3000" b="1" dirty="0" smtClean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き</a:t>
            </a:r>
            <a:r>
              <a:rPr lang="ja-JP" altLang="ja-JP" sz="3000" dirty="0" smtClean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づいて</a:t>
            </a:r>
            <a:endParaRPr lang="ja-JP" altLang="ja-JP" sz="3000" dirty="0">
              <a:solidFill>
                <a:schemeClr val="bg1">
                  <a:lumMod val="95000"/>
                </a:schemeClr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3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</a:t>
            </a:r>
            <a:r>
              <a:rPr lang="ja-JP" altLang="ja-JP" sz="30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よ</a:t>
            </a:r>
            <a:r>
              <a:rPr lang="ja-JP" altLang="ja-JP" sz="30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りそい</a:t>
            </a:r>
          </a:p>
          <a:p>
            <a:pPr marL="0" indent="0">
              <a:buNone/>
            </a:pPr>
            <a:r>
              <a:rPr lang="ja-JP" altLang="en-US" sz="3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</a:t>
            </a:r>
            <a:r>
              <a:rPr lang="ja-JP" altLang="ja-JP" sz="30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う</a:t>
            </a:r>
            <a:r>
              <a:rPr lang="ja-JP" altLang="ja-JP" sz="30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けとめて</a:t>
            </a:r>
          </a:p>
          <a:p>
            <a:pPr marL="0" indent="0">
              <a:buNone/>
            </a:pPr>
            <a:r>
              <a:rPr lang="ja-JP" altLang="en-US" sz="3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</a:t>
            </a:r>
            <a:r>
              <a:rPr lang="ja-JP" altLang="ja-JP" sz="30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し</a:t>
            </a:r>
            <a:r>
              <a:rPr lang="ja-JP" altLang="ja-JP" sz="30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んらいできる大人に</a:t>
            </a:r>
          </a:p>
          <a:p>
            <a:pPr marL="0" indent="0">
              <a:buNone/>
            </a:pPr>
            <a:r>
              <a:rPr lang="ja-JP" altLang="en-US" sz="3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</a:t>
            </a:r>
            <a:r>
              <a:rPr lang="ja-JP" altLang="ja-JP" sz="30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つ</a:t>
            </a:r>
            <a:r>
              <a:rPr lang="ja-JP" altLang="ja-JP" sz="30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なげよう</a:t>
            </a:r>
            <a:endParaRPr lang="ja-JP" altLang="en-US" sz="3000" dirty="0">
              <a:solidFill>
                <a:schemeClr val="bg1">
                  <a:lumMod val="95000"/>
                </a:schemeClr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45516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ja-JP" altLang="en-US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しんらいできる大人</a:t>
            </a:r>
            <a:r>
              <a:rPr lang="ja-JP" altLang="en-US" b="1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って？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135117" y="1918951"/>
            <a:ext cx="7380233" cy="357102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・金八先生みたいな人</a:t>
            </a:r>
            <a:r>
              <a:rPr lang="en-US" altLang="ja-JP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?</a:t>
            </a:r>
          </a:p>
          <a:p>
            <a:pPr marL="0" indent="0">
              <a:buNone/>
            </a:pP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・松岡修造みたいな人</a:t>
            </a:r>
            <a:r>
              <a:rPr lang="en-US" altLang="ja-JP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?</a:t>
            </a:r>
          </a:p>
          <a:p>
            <a:pPr marL="0" indent="0">
              <a:buNone/>
            </a:pP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・「仰げば</a:t>
            </a:r>
            <a:r>
              <a:rPr lang="ja-JP" altLang="en-US" sz="3600" dirty="0" err="1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尊し</a:t>
            </a: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」の樋熊先生</a:t>
            </a:r>
            <a:r>
              <a:rPr lang="en-US" altLang="ja-JP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?</a:t>
            </a:r>
          </a:p>
          <a:p>
            <a:pPr marL="0" indent="0">
              <a:buNone/>
            </a:pP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・イチロー選手のような人</a:t>
            </a:r>
            <a:r>
              <a:rPr lang="en-US" altLang="ja-JP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?</a:t>
            </a:r>
          </a:p>
          <a:p>
            <a:pPr marL="0" indent="0">
              <a:buNone/>
            </a:pP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？？？？？？？？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14</a:t>
            </a:fld>
            <a:endParaRPr kumimoji="1" lang="ja-JP" alt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3183" y="540913"/>
            <a:ext cx="8628845" cy="1816525"/>
          </a:xfrm>
        </p:spPr>
        <p:txBody>
          <a:bodyPr>
            <a:normAutofit/>
          </a:bodyPr>
          <a:lstStyle/>
          <a:p>
            <a:r>
              <a:rPr lang="ja-JP" altLang="en-US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</a:t>
            </a:r>
            <a:r>
              <a:rPr lang="ja-JP" altLang="en-US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あなたにとって</a:t>
            </a:r>
            <a:r>
              <a:rPr lang="en-US" altLang="ja-JP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kumimoji="1" lang="ja-JP" altLang="en-US" sz="36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「しんらいできる大人」ってどんな人？</a:t>
            </a:r>
            <a:endParaRPr kumimoji="1" lang="ja-JP" altLang="en-US" sz="36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2251335"/>
            <a:ext cx="7886700" cy="3238637"/>
          </a:xfrm>
        </p:spPr>
        <p:txBody>
          <a:bodyPr/>
          <a:lstStyle/>
          <a:p>
            <a:pPr marL="0" indent="0">
              <a:buNone/>
            </a:pPr>
            <a:r>
              <a:rPr lang="ja-JP" altLang="en-US" dirty="0"/>
              <a:t>　</a:t>
            </a:r>
            <a:r>
              <a:rPr lang="ja-JP" altLang="en-US" dirty="0" smtClean="0"/>
              <a:t>　　　　　　</a:t>
            </a:r>
            <a:endParaRPr lang="en-US" altLang="ja-JP" dirty="0" smtClean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endParaRPr kumimoji="1" lang="en-US" altLang="ja-JP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en-US" altLang="ja-JP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           </a:t>
            </a:r>
            <a:r>
              <a:rPr lang="en-US" altLang="ja-JP" u="sng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</a:t>
            </a:r>
            <a:r>
              <a:rPr lang="en-US" altLang="ja-JP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                                                         </a:t>
            </a:r>
            <a:r>
              <a:rPr lang="en-US" altLang="ja-JP" u="sng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</a:t>
            </a:r>
            <a:endParaRPr kumimoji="1" lang="ja-JP" altLang="en-US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146572" y="2357438"/>
            <a:ext cx="6941360" cy="2806990"/>
          </a:xfrm>
          <a:prstGeom prst="round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993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65226" y="1351026"/>
            <a:ext cx="7886700" cy="804672"/>
          </a:xfrm>
        </p:spPr>
        <p:txBody>
          <a:bodyPr>
            <a:normAutofit/>
          </a:bodyPr>
          <a:lstStyle/>
          <a:p>
            <a:pPr algn="ctr"/>
            <a:r>
              <a:rPr lang="ja-JP" altLang="en-US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相談できる専門機関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200150" y="2475738"/>
            <a:ext cx="7315200" cy="293338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・キャンパスカウンセラー</a:t>
            </a:r>
            <a:endParaRPr lang="en-US" altLang="ja-JP" sz="3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・ひょうごっ子悩み</a:t>
            </a:r>
            <a:r>
              <a:rPr lang="ja-JP" altLang="en-US" sz="36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相談</a:t>
            </a:r>
            <a:endParaRPr lang="en-US" altLang="ja-JP" sz="3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</a:t>
            </a:r>
            <a:r>
              <a:rPr lang="en-US" altLang="ja-JP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24</a:t>
            </a: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時間子ども自殺予防センター</a:t>
            </a:r>
            <a:endParaRPr lang="en-US" altLang="ja-JP" sz="3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</a:t>
            </a:r>
            <a:r>
              <a:rPr lang="en-US" altLang="ja-JP" sz="36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24</a:t>
            </a:r>
            <a:r>
              <a:rPr lang="ja-JP" altLang="en-US" sz="36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時間子供</a:t>
            </a:r>
            <a:r>
              <a:rPr lang="en-US" altLang="ja-JP" sz="36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SOS</a:t>
            </a:r>
            <a:r>
              <a:rPr lang="ja-JP" altLang="en-US" sz="36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ダイヤル  </a:t>
            </a:r>
            <a:endParaRPr lang="en-US" altLang="ja-JP" sz="36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43401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" y="0"/>
            <a:ext cx="9143999" cy="7044744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-128790" y="360609"/>
            <a:ext cx="9414457" cy="1056068"/>
          </a:xfrm>
        </p:spPr>
        <p:txBody>
          <a:bodyPr>
            <a:normAutofit fontScale="90000"/>
          </a:bodyPr>
          <a:lstStyle/>
          <a:p>
            <a:r>
              <a:rPr kumimoji="1" lang="ja-JP" altLang="en-US" b="1" dirty="0" smtClean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「こころの危機」を救う</a:t>
            </a:r>
            <a:r>
              <a:rPr kumimoji="1" lang="en-US" altLang="ja-JP" b="1" dirty="0" smtClean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『</a:t>
            </a:r>
            <a:r>
              <a:rPr kumimoji="1" lang="ja-JP" altLang="en-US" b="1" dirty="0" smtClean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きようしつ</a:t>
            </a:r>
            <a:r>
              <a:rPr kumimoji="1" lang="en-US" altLang="ja-JP" b="1" dirty="0" smtClean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』</a:t>
            </a:r>
            <a:r>
              <a:rPr kumimoji="1" lang="ja-JP" altLang="en-US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</a:t>
            </a:r>
            <a:endParaRPr kumimoji="1" lang="ja-JP" altLang="en-US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313644" y="1326524"/>
            <a:ext cx="7340959" cy="2653048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ja-JP" altLang="en-US" sz="45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</a:t>
            </a:r>
            <a:r>
              <a:rPr lang="ja-JP" altLang="en-US" sz="45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</a:t>
            </a:r>
            <a:r>
              <a:rPr lang="ja-JP" altLang="ja-JP" sz="3000" b="1" dirty="0" smtClean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き</a:t>
            </a:r>
            <a:r>
              <a:rPr lang="ja-JP" altLang="ja-JP" sz="3000" dirty="0" smtClean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づいて</a:t>
            </a:r>
            <a:endParaRPr lang="ja-JP" altLang="ja-JP" sz="3000" dirty="0">
              <a:solidFill>
                <a:schemeClr val="bg1">
                  <a:lumMod val="95000"/>
                </a:schemeClr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3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</a:t>
            </a:r>
            <a:r>
              <a:rPr lang="ja-JP" altLang="ja-JP" sz="30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よ</a:t>
            </a:r>
            <a:r>
              <a:rPr lang="ja-JP" altLang="ja-JP" sz="30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りそい</a:t>
            </a:r>
          </a:p>
          <a:p>
            <a:pPr marL="0" indent="0">
              <a:buNone/>
            </a:pPr>
            <a:r>
              <a:rPr lang="ja-JP" altLang="en-US" sz="3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</a:t>
            </a:r>
            <a:r>
              <a:rPr lang="ja-JP" altLang="ja-JP" sz="30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う</a:t>
            </a:r>
            <a:r>
              <a:rPr lang="ja-JP" altLang="ja-JP" sz="30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けとめて</a:t>
            </a:r>
          </a:p>
          <a:p>
            <a:pPr marL="0" indent="0">
              <a:buNone/>
            </a:pPr>
            <a:r>
              <a:rPr lang="ja-JP" altLang="en-US" sz="3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</a:t>
            </a:r>
            <a:r>
              <a:rPr lang="ja-JP" altLang="ja-JP" sz="30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し</a:t>
            </a:r>
            <a:r>
              <a:rPr lang="ja-JP" altLang="ja-JP" sz="3000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んらいできる大人に</a:t>
            </a:r>
          </a:p>
          <a:p>
            <a:pPr marL="0" indent="0">
              <a:buNone/>
            </a:pPr>
            <a:r>
              <a:rPr lang="ja-JP" altLang="en-US" sz="3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</a:t>
            </a:r>
            <a:r>
              <a:rPr lang="ja-JP" altLang="ja-JP" sz="3000" b="1" dirty="0">
                <a:solidFill>
                  <a:srgbClr val="FFFF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つ</a:t>
            </a:r>
            <a:r>
              <a:rPr lang="ja-JP" altLang="ja-JP" sz="3000" dirty="0">
                <a:solidFill>
                  <a:schemeClr val="bg1">
                    <a:lumMod val="9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なげよう</a:t>
            </a:r>
            <a:endParaRPr lang="ja-JP" altLang="en-US" sz="3000" dirty="0">
              <a:solidFill>
                <a:schemeClr val="bg1">
                  <a:lumMod val="95000"/>
                </a:schemeClr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25268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ja-JP" altLang="en-US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最後に</a:t>
            </a:r>
            <a:r>
              <a:rPr lang="en-US" altLang="ja-JP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…</a:t>
            </a:r>
            <a:endParaRPr lang="ja-JP" altLang="en-US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734097" y="2314574"/>
            <a:ext cx="7885700" cy="320138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ja-JP" altLang="en-US" sz="3000" dirty="0" smtClean="0">
                <a:latin typeface="HG丸ｺﾞｼｯｸM-PRO" pitchFamily="50" charset="-128"/>
                <a:ea typeface="HG丸ｺﾞｼｯｸM-PRO" pitchFamily="50" charset="-128"/>
              </a:rPr>
              <a:t>   自分</a:t>
            </a:r>
            <a:r>
              <a:rPr lang="ja-JP" altLang="en-US" sz="3000" dirty="0">
                <a:latin typeface="HG丸ｺﾞｼｯｸM-PRO" pitchFamily="50" charset="-128"/>
                <a:ea typeface="HG丸ｺﾞｼｯｸM-PRO" pitchFamily="50" charset="-128"/>
              </a:rPr>
              <a:t>や友だちのことで</a:t>
            </a:r>
            <a:endParaRPr lang="en-US" altLang="ja-JP" sz="30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3000" dirty="0" smtClean="0">
                <a:latin typeface="HG丸ｺﾞｼｯｸM-PRO" pitchFamily="50" charset="-128"/>
                <a:ea typeface="HG丸ｺﾞｼｯｸM-PRO" pitchFamily="50" charset="-128"/>
              </a:rPr>
              <a:t>   話したい</a:t>
            </a:r>
            <a:r>
              <a:rPr lang="ja-JP" altLang="en-US" sz="3000" dirty="0">
                <a:latin typeface="HG丸ｺﾞｼｯｸM-PRO" pitchFamily="50" charset="-128"/>
                <a:ea typeface="HG丸ｺﾞｼｯｸM-PRO" pitchFamily="50" charset="-128"/>
              </a:rPr>
              <a:t>こと、伝えたいことがある人は</a:t>
            </a:r>
            <a:endParaRPr lang="en-US" altLang="ja-JP" sz="30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3000" dirty="0">
                <a:latin typeface="HG丸ｺﾞｼｯｸM-PRO" pitchFamily="50" charset="-128"/>
                <a:ea typeface="HG丸ｺﾞｼｯｸM-PRO" pitchFamily="50" charset="-128"/>
              </a:rPr>
              <a:t>　</a:t>
            </a:r>
            <a:endParaRPr lang="en-US" altLang="ja-JP" sz="30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3000" dirty="0">
                <a:latin typeface="HG丸ｺﾞｼｯｸM-PRO" pitchFamily="50" charset="-128"/>
                <a:ea typeface="HG丸ｺﾞｼｯｸM-PRO" pitchFamily="50" charset="-128"/>
              </a:rPr>
              <a:t>　</a:t>
            </a:r>
            <a:r>
              <a:rPr lang="ja-JP" altLang="en-US" sz="3000" dirty="0" smtClean="0">
                <a:latin typeface="HG丸ｺﾞｼｯｸM-PRO" pitchFamily="50" charset="-128"/>
                <a:ea typeface="HG丸ｺﾞｼｯｸM-PRO" pitchFamily="50" charset="-128"/>
              </a:rPr>
              <a:t>    </a:t>
            </a:r>
            <a:r>
              <a:rPr lang="ja-JP" altLang="en-US" sz="4000" dirty="0" smtClean="0">
                <a:latin typeface="HG丸ｺﾞｼｯｸM-PRO" pitchFamily="50" charset="-128"/>
                <a:ea typeface="HG丸ｺﾞｼｯｸM-PRO" pitchFamily="50" charset="-128"/>
              </a:rPr>
              <a:t>いつでも話しに来て下さい</a:t>
            </a:r>
            <a:r>
              <a:rPr lang="ja-JP" altLang="en-US" sz="3600" dirty="0">
                <a:latin typeface="HG丸ｺﾞｼｯｸM-PRO" pitchFamily="50" charset="-128"/>
                <a:ea typeface="HG丸ｺﾞｼｯｸM-PRO" pitchFamily="50" charset="-128"/>
              </a:rPr>
              <a:t>　</a:t>
            </a:r>
            <a:endParaRPr lang="en-US" altLang="ja-JP" sz="36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18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0248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kumimoji="1" lang="ja-JP" altLang="en-US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初めに</a:t>
            </a:r>
            <a:r>
              <a:rPr kumimoji="1" lang="en-US" altLang="ja-JP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…</a:t>
            </a:r>
            <a:r>
              <a:rPr kumimoji="1" lang="ja-JP" altLang="en-US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「私ってこんな人」</a:t>
            </a:r>
            <a:endParaRPr kumimoji="1" lang="ja-JP" altLang="en-US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957589"/>
            <a:ext cx="7886700" cy="400532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sz="2400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</a:t>
            </a:r>
            <a:endParaRPr lang="en-US" altLang="ja-JP" sz="2400" dirty="0">
              <a:solidFill>
                <a:schemeClr val="tx1">
                  <a:lumMod val="65000"/>
                  <a:lumOff val="35000"/>
                </a:schemeClr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400" dirty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</a:t>
            </a:r>
            <a:r>
              <a:rPr lang="ja-JP" altLang="en-US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 </a:t>
            </a:r>
            <a:r>
              <a:rPr lang="ja-JP" altLang="en-US" sz="2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自分</a:t>
            </a:r>
            <a:r>
              <a:rPr lang="ja-JP" altLang="en-US" sz="2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が考えていることを３人で話してみよう</a:t>
            </a:r>
            <a:endParaRPr lang="en-US" altLang="ja-JP" sz="24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18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  </a:t>
            </a:r>
            <a:r>
              <a:rPr lang="en-US" altLang="ja-JP" sz="18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	</a:t>
            </a:r>
            <a:r>
              <a:rPr lang="ja-JP" altLang="en-US" sz="2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●</a:t>
            </a:r>
            <a:r>
              <a:rPr lang="ja-JP" altLang="ja-JP" sz="2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私が今、ワクワクしていること</a:t>
            </a:r>
          </a:p>
          <a:p>
            <a:pPr marL="0" indent="0">
              <a:buNone/>
            </a:pPr>
            <a:r>
              <a:rPr lang="ja-JP" altLang="en-US" sz="2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</a:t>
            </a:r>
            <a:r>
              <a:rPr lang="ja-JP" altLang="en-US" sz="2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●</a:t>
            </a:r>
            <a:r>
              <a:rPr lang="ja-JP" altLang="ja-JP" sz="2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私が今、気になっていること</a:t>
            </a:r>
          </a:p>
          <a:p>
            <a:pPr marL="0" indent="0">
              <a:buNone/>
            </a:pPr>
            <a:r>
              <a:rPr lang="ja-JP" altLang="en-US" sz="2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</a:t>
            </a:r>
            <a:r>
              <a:rPr lang="ja-JP" altLang="en-US" sz="2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●</a:t>
            </a:r>
            <a:r>
              <a:rPr lang="ja-JP" altLang="ja-JP" sz="2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私が高校生活の中で、一番</a:t>
            </a:r>
            <a:r>
              <a:rPr lang="ja-JP" altLang="en-US" sz="2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がんばっていること</a:t>
            </a:r>
            <a:endParaRPr lang="ja-JP" altLang="ja-JP" sz="24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</a:t>
            </a:r>
            <a:r>
              <a:rPr lang="ja-JP" altLang="en-US" sz="2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●</a:t>
            </a:r>
            <a:r>
              <a:rPr lang="ja-JP" altLang="ja-JP" sz="2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もし経済的な心配がなかったらやりたいこと</a:t>
            </a:r>
          </a:p>
          <a:p>
            <a:endParaRPr kumimoji="1" lang="en-US" altLang="ja-JP" dirty="0" smtClean="0"/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53129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829174"/>
            <a:ext cx="7886700" cy="1024128"/>
          </a:xfrm>
        </p:spPr>
        <p:txBody>
          <a:bodyPr>
            <a:normAutofit fontScale="90000"/>
          </a:bodyPr>
          <a:lstStyle/>
          <a:p>
            <a:pPr algn="ctr"/>
            <a:r>
              <a:rPr lang="en-US" altLang="ja-JP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ja-JP" altLang="en-US" sz="3675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こころの危機のサイン</a:t>
            </a:r>
            <a:r>
              <a:rPr lang="en-US" altLang="ja-JP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ja-JP" altLang="en-US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〈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教師が知っておきたい子どもの自殺予防　平成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21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年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3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月文部科学省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〉</a:t>
            </a:r>
            <a:r>
              <a:rPr lang="ja-JP" altLang="ja-JP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ja-JP" altLang="ja-JP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en-US" altLang="ja-JP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endParaRPr kumimoji="1" lang="ja-JP" altLang="en-US" b="1" dirty="0">
              <a:solidFill>
                <a:schemeClr val="tx1">
                  <a:lumMod val="65000"/>
                  <a:lumOff val="35000"/>
                </a:schemeClr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785611" y="1751527"/>
            <a:ext cx="7868992" cy="3738446"/>
          </a:xfrm>
        </p:spPr>
        <p:txBody>
          <a:bodyPr>
            <a:normAutofit fontScale="92500"/>
          </a:bodyPr>
          <a:lstStyle/>
          <a:p>
            <a:r>
              <a:rPr lang="ja-JP" altLang="en-US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これまでに関心のあった事柄に対して興味を失う</a:t>
            </a:r>
            <a:endParaRPr lang="en-US" altLang="ja-JP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成績</a:t>
            </a:r>
            <a:r>
              <a:rPr lang="ja-JP" altLang="en-US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が急に落ちる</a:t>
            </a:r>
            <a:endParaRPr lang="en-US" altLang="ja-JP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不安やイライラがまし、落ち着きがなくなる</a:t>
            </a:r>
            <a:endParaRPr lang="en-US" altLang="ja-JP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投げやりな態度が目立つ</a:t>
            </a:r>
            <a:endParaRPr lang="en-US" altLang="ja-JP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身だしなみを気にしなくなる</a:t>
            </a:r>
            <a:endParaRPr lang="en-US" altLang="ja-JP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不眠、食欲不振、体重減少などの様々な不調を訴える</a:t>
            </a:r>
            <a:endParaRPr lang="en-US" altLang="ja-JP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学校に通わなくなる</a:t>
            </a:r>
            <a:endParaRPr lang="en-US" altLang="ja-JP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57275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ja-JP" altLang="en-US" sz="36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友だちのこころの危機に気づいたら</a:t>
            </a:r>
            <a:r>
              <a:rPr lang="en-US" altLang="ja-JP" sz="36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lang="en-US" altLang="ja-JP" sz="36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lang="ja-JP" altLang="en-US" sz="36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あなたならどうする？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39365" y="2151460"/>
            <a:ext cx="7886700" cy="3263504"/>
          </a:xfrm>
        </p:spPr>
        <p:txBody>
          <a:bodyPr/>
          <a:lstStyle/>
          <a:p>
            <a:pPr>
              <a:buNone/>
            </a:pPr>
            <a:endParaRPr kumimoji="1" lang="ja-JP" altLang="en-US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1135857" y="2646759"/>
            <a:ext cx="6847285" cy="2464594"/>
          </a:xfrm>
          <a:prstGeom prst="round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3158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1131094"/>
            <a:ext cx="7886700" cy="614324"/>
          </a:xfrm>
        </p:spPr>
        <p:txBody>
          <a:bodyPr>
            <a:normAutofit fontScale="90000"/>
          </a:bodyPr>
          <a:lstStyle/>
          <a:p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571223"/>
            <a:ext cx="7886700" cy="391875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ja-JP" altLang="en-US" sz="45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</a:t>
            </a:r>
            <a:endParaRPr lang="en-US" altLang="ja-JP" sz="45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 algn="ctr">
              <a:buNone/>
            </a:pPr>
            <a:r>
              <a:rPr lang="ja-JP" altLang="en-US" sz="60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「上手な聴き方</a:t>
            </a:r>
            <a:r>
              <a:rPr lang="ja-JP" altLang="en-US" sz="6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」</a:t>
            </a:r>
            <a:endParaRPr lang="en-US" altLang="ja-JP" sz="60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 algn="ctr">
              <a:buNone/>
            </a:pPr>
            <a:r>
              <a:rPr lang="ja-JP" altLang="en-US" sz="6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を体験しよう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2466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540914"/>
            <a:ext cx="7886700" cy="978794"/>
          </a:xfrm>
        </p:spPr>
        <p:txBody>
          <a:bodyPr>
            <a:noAutofit/>
          </a:bodyPr>
          <a:lstStyle/>
          <a:p>
            <a:pPr algn="ctr"/>
            <a:r>
              <a:rPr lang="ja-JP" altLang="en-US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ロールプレイ</a:t>
            </a:r>
            <a:endParaRPr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519708"/>
            <a:ext cx="8190311" cy="4533363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●</a:t>
            </a:r>
            <a:r>
              <a:rPr lang="en-US" altLang="ja-JP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A</a:t>
            </a: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子は最近部活で他のメンバーと関係がうまくいかず、</a:t>
            </a:r>
            <a:endParaRPr lang="en-US" altLang="ja-JP" sz="2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学校も休みがちだ</a:t>
            </a:r>
            <a:endParaRPr lang="en-US" altLang="ja-JP" sz="2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ある日の放課後Ａ子が教室に一人ポツンと座っていた</a:t>
            </a:r>
            <a:endParaRPr lang="en-US" altLang="ja-JP" sz="2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・Ｂ子（聴き手）「どうしたん？」</a:t>
            </a:r>
            <a:endParaRPr lang="en-US" altLang="ja-JP" sz="2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・Ａ子（</a:t>
            </a:r>
            <a:r>
              <a:rPr lang="ja-JP" altLang="ja-JP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話し</a:t>
            </a: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手）「もう何もかもイヤになった</a:t>
            </a:r>
            <a:endParaRPr lang="en-US" altLang="ja-JP" sz="2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　　　　消えてしまいたい</a:t>
            </a:r>
            <a:r>
              <a:rPr lang="en-US" altLang="ja-JP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…</a:t>
            </a:r>
            <a:r>
              <a:rPr lang="ja-JP" altLang="en-US" sz="27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」</a:t>
            </a:r>
            <a:endParaRPr lang="en-US" altLang="ja-JP" sz="2700" dirty="0" smtClean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</a:t>
            </a:r>
            <a:r>
              <a:rPr lang="ja-JP" altLang="en-US" sz="27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・Ｂ子（聴き手）「〇〇〇〇〇〇〇〇〇〇」</a:t>
            </a:r>
            <a:endParaRPr lang="ja-JP" altLang="ja-JP" sz="2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</a:t>
            </a:r>
            <a:endParaRPr lang="en-US" altLang="ja-JP" sz="2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en-US" altLang="ja-JP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  </a:t>
            </a: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観察者は二人の様子を観察する</a:t>
            </a:r>
            <a:endParaRPr lang="en-US" altLang="ja-JP" sz="2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</a:t>
            </a:r>
            <a:r>
              <a:rPr lang="ja-JP" altLang="ja-JP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役割を交代して演習を行う</a:t>
            </a:r>
          </a:p>
          <a:p>
            <a:pPr marL="0" indent="0">
              <a:buNone/>
            </a:pP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</a:t>
            </a:r>
            <a:r>
              <a:rPr lang="ja-JP" altLang="ja-JP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ロールプレイをした感想を</a:t>
            </a:r>
            <a:r>
              <a:rPr lang="ja-JP" altLang="en-US" sz="27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話し合う</a:t>
            </a:r>
            <a:endParaRPr lang="ja-JP" altLang="ja-JP" sz="27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endParaRPr kumimoji="1" lang="ja-JP" altLang="en-US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6441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656824"/>
            <a:ext cx="7886700" cy="1043187"/>
          </a:xfrm>
        </p:spPr>
        <p:txBody>
          <a:bodyPr>
            <a:normAutofit/>
          </a:bodyPr>
          <a:lstStyle/>
          <a:p>
            <a:pPr algn="ctr"/>
            <a:r>
              <a:rPr lang="ja-JP" altLang="en-US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聴くときの心構え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081825" y="1817147"/>
            <a:ext cx="7433525" cy="3978345"/>
          </a:xfrm>
        </p:spPr>
        <p:txBody>
          <a:bodyPr>
            <a:normAutofit fontScale="92500" lnSpcReduction="10000"/>
          </a:bodyPr>
          <a:lstStyle/>
          <a:p>
            <a:endParaRPr lang="en-US" altLang="ja-JP" sz="3000" spc="75" dirty="0" smtClean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ja-JP" sz="3000" spc="75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ゆったり</a:t>
            </a:r>
            <a:r>
              <a:rPr lang="ja-JP" altLang="en-US" sz="3000" spc="75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と聴くつもりで</a:t>
            </a:r>
            <a:endParaRPr lang="en-US" altLang="ja-JP" sz="3000" spc="75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sz="3000" spc="75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「今</a:t>
            </a:r>
            <a:r>
              <a:rPr lang="ja-JP" altLang="en-US" sz="3000" spc="75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から</a:t>
            </a:r>
            <a:r>
              <a:rPr lang="en-US" altLang="ja-JP" sz="3000" spc="75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『</a:t>
            </a:r>
            <a:r>
              <a:rPr lang="ja-JP" altLang="en-US" sz="3000" spc="75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上手な聴き方</a:t>
            </a:r>
            <a:r>
              <a:rPr lang="en-US" altLang="ja-JP" sz="3000" spc="75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』</a:t>
            </a:r>
            <a:r>
              <a:rPr lang="ja-JP" altLang="en-US" sz="3000" spc="75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を意識して悩み</a:t>
            </a:r>
            <a:r>
              <a:rPr lang="ja-JP" altLang="en-US" sz="3000" spc="75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を聴こう」と心のスイッチを入れる</a:t>
            </a:r>
            <a:endParaRPr lang="en-US" altLang="ja-JP" sz="3000" spc="75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sz="3000" spc="75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話を一つずつ十分に聴く</a:t>
            </a:r>
            <a:endParaRPr lang="en-US" altLang="ja-JP" sz="3000" spc="75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r>
              <a:rPr lang="ja-JP" altLang="en-US" sz="3000" spc="75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自分より相手の人にたくさん話をしてもらえるように</a:t>
            </a:r>
            <a:r>
              <a:rPr lang="ja-JP" altLang="en-US" sz="3225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</a:t>
            </a:r>
            <a:endParaRPr lang="en-US" altLang="ja-JP" sz="3225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　</a:t>
            </a:r>
            <a:r>
              <a:rPr lang="ja-JP" altLang="en-US" dirty="0" smtClean="0"/>
              <a:t>　</a:t>
            </a:r>
            <a:endParaRPr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5662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ja-JP" altLang="en-US" b="1" dirty="0">
                <a:latin typeface="HG丸ｺﾞｼｯｸM-PRO" pitchFamily="50" charset="-128"/>
                <a:ea typeface="HG丸ｺﾞｼｯｸM-PRO" pitchFamily="50" charset="-128"/>
              </a:rPr>
              <a:t>こんな感じで聴いてみよう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628649" y="1690689"/>
            <a:ext cx="8180499" cy="4259349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ja-JP" altLang="en-US" sz="2700" dirty="0" smtClean="0">
                <a:latin typeface="HG丸ｺﾞｼｯｸM-PRO" pitchFamily="50" charset="-128"/>
                <a:ea typeface="HG丸ｺﾞｼｯｸM-PRO" pitchFamily="50" charset="-128"/>
              </a:rPr>
              <a:t>　①</a:t>
            </a:r>
            <a:r>
              <a:rPr lang="ja-JP" altLang="en-US" sz="2700" dirty="0">
                <a:latin typeface="HG丸ｺﾞｼｯｸM-PRO" pitchFamily="50" charset="-128"/>
                <a:ea typeface="HG丸ｺﾞｼｯｸM-PRO" pitchFamily="50" charset="-128"/>
              </a:rPr>
              <a:t>うなずきながら聴く</a:t>
            </a:r>
            <a:endParaRPr lang="en-US" altLang="ja-JP" sz="2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700" dirty="0" smtClean="0">
                <a:latin typeface="HG丸ｺﾞｼｯｸM-PRO" pitchFamily="50" charset="-128"/>
                <a:ea typeface="HG丸ｺﾞｼｯｸM-PRO" pitchFamily="50" charset="-128"/>
              </a:rPr>
              <a:t>　②</a:t>
            </a:r>
            <a:r>
              <a:rPr lang="ja-JP" altLang="en-US" sz="2700" dirty="0">
                <a:latin typeface="HG丸ｺﾞｼｯｸM-PRO" pitchFamily="50" charset="-128"/>
                <a:ea typeface="HG丸ｺﾞｼｯｸM-PRO" pitchFamily="50" charset="-128"/>
              </a:rPr>
              <a:t>あいづちをうつ　</a:t>
            </a:r>
            <a:endParaRPr lang="en-US" altLang="ja-JP" sz="2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700" dirty="0">
                <a:latin typeface="HG丸ｺﾞｼｯｸM-PRO" pitchFamily="50" charset="-128"/>
                <a:ea typeface="HG丸ｺﾞｼｯｸM-PRO" pitchFamily="50" charset="-128"/>
              </a:rPr>
              <a:t>　　　　「うんうん」「なるほど」</a:t>
            </a:r>
            <a:endParaRPr lang="en-US" altLang="ja-JP" sz="2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700" dirty="0" smtClean="0">
                <a:latin typeface="HG丸ｺﾞｼｯｸM-PRO" pitchFamily="50" charset="-128"/>
                <a:ea typeface="HG丸ｺﾞｼｯｸM-PRO" pitchFamily="50" charset="-128"/>
              </a:rPr>
              <a:t>　③</a:t>
            </a:r>
            <a:r>
              <a:rPr lang="ja-JP" altLang="en-US" sz="2700" dirty="0">
                <a:latin typeface="HG丸ｺﾞｼｯｸM-PRO" pitchFamily="50" charset="-128"/>
                <a:ea typeface="HG丸ｺﾞｼｯｸM-PRO" pitchFamily="50" charset="-128"/>
              </a:rPr>
              <a:t>話される言葉をそのまま繰り返す</a:t>
            </a:r>
            <a:endParaRPr lang="en-US" altLang="ja-JP" sz="2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700" dirty="0">
                <a:latin typeface="HG丸ｺﾞｼｯｸM-PRO" pitchFamily="50" charset="-128"/>
                <a:ea typeface="HG丸ｺﾞｼｯｸM-PRO" pitchFamily="50" charset="-128"/>
              </a:rPr>
              <a:t>　　</a:t>
            </a:r>
            <a:r>
              <a:rPr lang="ja-JP" altLang="en-US" sz="2700" dirty="0" smtClean="0">
                <a:latin typeface="HG丸ｺﾞｼｯｸM-PRO" pitchFamily="50" charset="-128"/>
                <a:ea typeface="HG丸ｺﾞｼｯｸM-PRO" pitchFamily="50" charset="-128"/>
              </a:rPr>
              <a:t>話し手</a:t>
            </a:r>
            <a:r>
              <a:rPr lang="ja-JP" altLang="en-US" sz="2700" dirty="0">
                <a:latin typeface="HG丸ｺﾞｼｯｸM-PRO" pitchFamily="50" charset="-128"/>
                <a:ea typeface="HG丸ｺﾞｼｯｸM-PRO" pitchFamily="50" charset="-128"/>
              </a:rPr>
              <a:t>「Ｙ子たちが私のことを無視するの」</a:t>
            </a:r>
            <a:endParaRPr lang="en-US" altLang="ja-JP" sz="2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700" dirty="0">
                <a:latin typeface="HG丸ｺﾞｼｯｸM-PRO" pitchFamily="50" charset="-128"/>
                <a:ea typeface="HG丸ｺﾞｼｯｸM-PRO" pitchFamily="50" charset="-128"/>
              </a:rPr>
              <a:t>　　聴き手「Ｙ子たちが無視するんだ」</a:t>
            </a:r>
            <a:endParaRPr lang="en-US" altLang="ja-JP" sz="27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ja-JP" altLang="en-US" b="1" dirty="0">
                <a:latin typeface="HG丸ｺﾞｼｯｸM-PRO" pitchFamily="50" charset="-128"/>
                <a:ea typeface="HG丸ｺﾞｼｯｸM-PRO" pitchFamily="50" charset="-128"/>
              </a:rPr>
              <a:t>こんな感じで聴いてみよう</a:t>
            </a:r>
            <a:endParaRPr lang="ja-JP" altLang="en-US" b="1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49317" y="1690689"/>
            <a:ext cx="8282559" cy="4362381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④たとえ自分の考えと違い、「そうじゃない」と言いたく</a:t>
            </a:r>
            <a:endParaRPr lang="en-US" altLang="ja-JP" sz="2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　なるようなことでもそのまま受け取る</a:t>
            </a:r>
            <a:endParaRPr lang="en-US" altLang="ja-JP" sz="2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　話し手</a:t>
            </a:r>
            <a:r>
              <a:rPr lang="en-US" altLang="ja-JP" sz="2400" dirty="0">
                <a:latin typeface="HG丸ｺﾞｼｯｸM-PRO" pitchFamily="50" charset="-128"/>
                <a:ea typeface="HG丸ｺﾞｼｯｸM-PRO" pitchFamily="50" charset="-128"/>
              </a:rPr>
              <a:t>:</a:t>
            </a: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「私はみんなに嫌われてると思う」</a:t>
            </a:r>
            <a:endParaRPr lang="en-US" altLang="ja-JP" sz="2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　聴き手</a:t>
            </a:r>
            <a:r>
              <a:rPr lang="en-US" altLang="ja-JP" sz="2400" dirty="0">
                <a:latin typeface="HG丸ｺﾞｼｯｸM-PRO" pitchFamily="50" charset="-128"/>
                <a:ea typeface="HG丸ｺﾞｼｯｸM-PRO" pitchFamily="50" charset="-128"/>
              </a:rPr>
              <a:t>:</a:t>
            </a: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「みんなに嫌われてるような気がしてるんだ」</a:t>
            </a:r>
          </a:p>
          <a:p>
            <a:pPr>
              <a:buNone/>
            </a:pP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⑤話をした後は、温かくてやさしい言葉をかける</a:t>
            </a:r>
            <a:endParaRPr lang="en-US" altLang="ja-JP" sz="2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　「</a:t>
            </a:r>
            <a:r>
              <a:rPr lang="en-US" altLang="ja-JP" sz="2400" dirty="0">
                <a:latin typeface="HG丸ｺﾞｼｯｸM-PRO" pitchFamily="50" charset="-128"/>
                <a:ea typeface="HG丸ｺﾞｼｯｸM-PRO" pitchFamily="50" charset="-128"/>
              </a:rPr>
              <a:t>1</a:t>
            </a: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人でつらかったね。私に何かできることないかな」</a:t>
            </a:r>
            <a:endParaRPr lang="en-US" altLang="ja-JP" sz="2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　「今日は話してくれてうれしかった。また話しようよ」</a:t>
            </a:r>
            <a:endParaRPr lang="en-US" altLang="ja-JP" sz="2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None/>
            </a:pPr>
            <a:r>
              <a:rPr lang="ja-JP" altLang="en-US" sz="2400" dirty="0">
                <a:latin typeface="HG丸ｺﾞｼｯｸM-PRO" pitchFamily="50" charset="-128"/>
                <a:ea typeface="HG丸ｺﾞｼｯｸM-PRO" pitchFamily="50" charset="-128"/>
              </a:rPr>
              <a:t>　「よく耐えてきたね」「とても心配してる」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3388B9-5BD6-4060-A456-7F0C25508876}" type="slidenum">
              <a:rPr kumimoji="1" lang="ja-JP" altLang="en-US" smtClean="0"/>
              <a:pPr/>
              <a:t>9</a:t>
            </a:fld>
            <a:endParaRPr kumimoji="1" lang="ja-JP" alt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10921</TotalTime>
  <Words>314</Words>
  <Application>Microsoft Office PowerPoint</Application>
  <PresentationFormat>画面に合わせる (4:3)</PresentationFormat>
  <Paragraphs>132</Paragraphs>
  <Slides>18</Slides>
  <Notes>14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18</vt:i4>
      </vt:variant>
    </vt:vector>
  </HeadingPairs>
  <TitlesOfParts>
    <vt:vector size="24" baseType="lpstr">
      <vt:lpstr>HG丸ｺﾞｼｯｸM-PRO</vt:lpstr>
      <vt:lpstr>ＭＳ Ｐゴシック</vt:lpstr>
      <vt:lpstr>Arial</vt:lpstr>
      <vt:lpstr>Calibri</vt:lpstr>
      <vt:lpstr>Calibri Light</vt:lpstr>
      <vt:lpstr>office theme</vt:lpstr>
      <vt:lpstr>PowerPoint プレゼンテーション</vt:lpstr>
      <vt:lpstr>初めに…「私ってこんな人」</vt:lpstr>
      <vt:lpstr> こころの危機のサイン 　　　　　　〈教師が知っておきたい子どもの自殺予防　平成21年3月文部科学省〉  </vt:lpstr>
      <vt:lpstr>友だちのこころの危機に気づいたら あなたならどうする？</vt:lpstr>
      <vt:lpstr>PowerPoint プレゼンテーション</vt:lpstr>
      <vt:lpstr>ロールプレイ</vt:lpstr>
      <vt:lpstr>聴くときの心構え</vt:lpstr>
      <vt:lpstr>こんな感じで聴いてみよう</vt:lpstr>
      <vt:lpstr>こんな感じで聴いてみよう</vt:lpstr>
      <vt:lpstr>　　 ロールプレイの感想</vt:lpstr>
      <vt:lpstr>PowerPoint プレゼンテーション</vt:lpstr>
      <vt:lpstr>      友だちから「死にたい」と 言われたことがありますか？ </vt:lpstr>
      <vt:lpstr>「こころの危機」を救う『きようしつ』　</vt:lpstr>
      <vt:lpstr>しんらいできる大人って？</vt:lpstr>
      <vt:lpstr>　　　　　あなたにとって 「しんらいできる大人」ってどんな人？</vt:lpstr>
      <vt:lpstr>相談できる専門機関</vt:lpstr>
      <vt:lpstr>「こころの危機」を救う『きようしつ』　</vt:lpstr>
      <vt:lpstr>最後に…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友だちから「死にたい」といわれたことがありますか？ </dc:title>
  <dc:creator>萩原菜穂美</dc:creator>
  <cp:lastModifiedBy>福田　裕子</cp:lastModifiedBy>
  <cp:revision>225</cp:revision>
  <cp:lastPrinted>2017-02-27T06:21:07Z</cp:lastPrinted>
  <dcterms:created xsi:type="dcterms:W3CDTF">2016-07-25T14:18:49Z</dcterms:created>
  <dcterms:modified xsi:type="dcterms:W3CDTF">2024-06-05T02:53:52Z</dcterms:modified>
</cp:coreProperties>
</file>