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77" r:id="rId2"/>
    <p:sldId id="276" r:id="rId3"/>
    <p:sldId id="292" r:id="rId4"/>
    <p:sldId id="287" r:id="rId5"/>
    <p:sldId id="286" r:id="rId6"/>
    <p:sldId id="266" r:id="rId7"/>
    <p:sldId id="268" r:id="rId8"/>
    <p:sldId id="289" r:id="rId9"/>
    <p:sldId id="290" r:id="rId10"/>
    <p:sldId id="296" r:id="rId11"/>
    <p:sldId id="264" r:id="rId12"/>
    <p:sldId id="256" r:id="rId13"/>
    <p:sldId id="269" r:id="rId14"/>
    <p:sldId id="273" r:id="rId15"/>
    <p:sldId id="285" r:id="rId16"/>
    <p:sldId id="272" r:id="rId17"/>
    <p:sldId id="297" r:id="rId18"/>
    <p:sldId id="293" r:id="rId19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97" autoAdjust="0"/>
    <p:restoredTop sz="86464" autoAdjust="0"/>
  </p:normalViewPr>
  <p:slideViewPr>
    <p:cSldViewPr snapToGrid="0">
      <p:cViewPr varScale="1">
        <p:scale>
          <a:sx n="65" d="100"/>
          <a:sy n="65" d="100"/>
        </p:scale>
        <p:origin x="84" y="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3076977" cy="511978"/>
          </a:xfrm>
          <a:prstGeom prst="rect">
            <a:avLst/>
          </a:prstGeom>
        </p:spPr>
        <p:txBody>
          <a:bodyPr vert="horz" lIns="95836" tIns="47918" rIns="95836" bIns="479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020650" y="4"/>
            <a:ext cx="3076976" cy="511978"/>
          </a:xfrm>
          <a:prstGeom prst="rect">
            <a:avLst/>
          </a:prstGeom>
        </p:spPr>
        <p:txBody>
          <a:bodyPr vert="horz" lIns="95836" tIns="47918" rIns="95836" bIns="47918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5" y="9720989"/>
            <a:ext cx="3076977" cy="511977"/>
          </a:xfrm>
          <a:prstGeom prst="rect">
            <a:avLst/>
          </a:prstGeom>
        </p:spPr>
        <p:txBody>
          <a:bodyPr vert="horz" lIns="95836" tIns="47918" rIns="95836" bIns="479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020650" y="9720989"/>
            <a:ext cx="3076976" cy="511977"/>
          </a:xfrm>
          <a:prstGeom prst="rect">
            <a:avLst/>
          </a:prstGeom>
        </p:spPr>
        <p:txBody>
          <a:bodyPr vert="horz" lIns="95836" tIns="47918" rIns="95836" bIns="47918" rtlCol="0" anchor="b"/>
          <a:lstStyle>
            <a:lvl1pPr algn="r">
              <a:defRPr sz="1200"/>
            </a:lvl1pPr>
          </a:lstStyle>
          <a:p>
            <a:fld id="{0677645D-BB8E-4D20-998C-F4877AE74C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62555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6363" cy="513508"/>
          </a:xfrm>
          <a:prstGeom prst="rect">
            <a:avLst/>
          </a:prstGeom>
        </p:spPr>
        <p:txBody>
          <a:bodyPr vert="horz" lIns="95836" tIns="47918" rIns="95836" bIns="479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3" cy="513508"/>
          </a:xfrm>
          <a:prstGeom prst="rect">
            <a:avLst/>
          </a:prstGeom>
        </p:spPr>
        <p:txBody>
          <a:bodyPr vert="horz" lIns="95836" tIns="47918" rIns="95836" bIns="47918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7938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836" tIns="47918" rIns="95836" bIns="479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1" y="4925410"/>
            <a:ext cx="5679440" cy="4029879"/>
          </a:xfrm>
          <a:prstGeom prst="rect">
            <a:avLst/>
          </a:prstGeom>
        </p:spPr>
        <p:txBody>
          <a:bodyPr vert="horz" lIns="95836" tIns="47918" rIns="95836" bIns="4791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721106"/>
            <a:ext cx="3076363" cy="513507"/>
          </a:xfrm>
          <a:prstGeom prst="rect">
            <a:avLst/>
          </a:prstGeom>
        </p:spPr>
        <p:txBody>
          <a:bodyPr vert="horz" lIns="95836" tIns="47918" rIns="95836" bIns="479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3507"/>
          </a:xfrm>
          <a:prstGeom prst="rect">
            <a:avLst/>
          </a:prstGeom>
        </p:spPr>
        <p:txBody>
          <a:bodyPr vert="horz" lIns="95836" tIns="47918" rIns="95836" bIns="47918" rtlCol="0" anchor="b"/>
          <a:lstStyle>
            <a:lvl1pPr algn="r">
              <a:defRPr sz="1200"/>
            </a:lvl1pPr>
          </a:lstStyle>
          <a:p>
            <a:fld id="{383C02D0-F12C-478B-A1BE-E22CBDE44AE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25622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080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26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74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50101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5267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029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285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061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5254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31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331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539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691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7938"/>
            <a:ext cx="4603750" cy="3454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C02D0-F12C-478B-A1BE-E22CBDE44AE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558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489C-EABD-4A7D-9AD8-1D573E519560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841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7F51-98B3-4568-8DE2-D7B792A3B3AC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44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0B20F-ECB4-4A5A-B73A-3E2E18ECF95F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021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F426E-3E66-41E2-BF0D-D5F08ECF10C6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1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1E19E-1A7E-4768-8290-719C3933C4E5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649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58AB1-7CBC-49D1-BAFA-58295580580F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5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01DCA-2296-4615-9FE9-586129F65FFE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240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FB51A-32F0-4F2F-815E-6ADD75F17B8A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869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7D83A-3985-42E3-B031-284628B57C16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69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18B5A-A462-4106-83D8-BBE336D81FA0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39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536AA-D507-45AA-9F50-8E9559E0BEE6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292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94BB9-7F65-43CA-BE01-5AFDFC51BF3C}" type="datetime1">
              <a:rPr kumimoji="1" lang="ja-JP" altLang="en-US" smtClean="0"/>
              <a:t>2024/6/5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388B9-5BD6-4060-A456-7F0C2550887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78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131095"/>
            <a:ext cx="7886700" cy="501897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830" y="2343955"/>
            <a:ext cx="8628434" cy="383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ja-JP" altLang="en-US" sz="4950" b="1" dirty="0">
                <a:latin typeface="HG丸ｺﾞｼｯｸM-PRO" pitchFamily="50" charset="-128"/>
                <a:ea typeface="HG丸ｺﾞｼｯｸM-PRO" pitchFamily="50" charset="-128"/>
              </a:rPr>
              <a:t>上手</a:t>
            </a:r>
            <a:r>
              <a:rPr lang="ja-JP" altLang="en-US" sz="4950" b="1" dirty="0" smtClean="0">
                <a:latin typeface="HG丸ｺﾞｼｯｸM-PRO" pitchFamily="50" charset="-128"/>
                <a:ea typeface="HG丸ｺﾞｼｯｸM-PRO" pitchFamily="50" charset="-128"/>
              </a:rPr>
              <a:t>な聴き方を身につけよう</a:t>
            </a:r>
            <a:endParaRPr lang="en-US" altLang="ja-JP" sz="495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buNone/>
            </a:pP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3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>
              <a:buNone/>
            </a:pPr>
            <a:r>
              <a:rPr lang="en-US" altLang="ja-JP" sz="3000" dirty="0">
                <a:latin typeface="HG丸ｺﾞｼｯｸM-PRO" pitchFamily="50" charset="-128"/>
                <a:ea typeface="HG丸ｺﾞｼｯｸM-PRO" pitchFamily="50" charset="-128"/>
              </a:rPr>
              <a:t>―</a:t>
            </a: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大切な友だちと自分を守るために</a:t>
            </a:r>
            <a:r>
              <a:rPr lang="en-US" altLang="ja-JP" sz="3000" dirty="0">
                <a:latin typeface="HG丸ｺﾞｼｯｸM-PRO" pitchFamily="50" charset="-128"/>
                <a:ea typeface="HG丸ｺﾞｼｯｸM-PRO" pitchFamily="50" charset="-128"/>
              </a:rPr>
              <a:t>―</a:t>
            </a:r>
            <a:endParaRPr lang="ja-JP" altLang="en-US" sz="3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1337" y="875764"/>
            <a:ext cx="7416899" cy="1091166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</a:t>
            </a:r>
            <a:r>
              <a:rPr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ロールプレイ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の感想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2251335"/>
            <a:ext cx="7886700" cy="3238637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　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</a:t>
            </a:r>
            <a:r>
              <a:rPr lang="en-US" altLang="ja-JP" u="sng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                                              </a:t>
            </a:r>
            <a:r>
              <a:rPr lang="en-US" altLang="ja-JP" u="sng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135118" y="2060620"/>
            <a:ext cx="7250413" cy="305331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95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1918"/>
            <a:ext cx="9144000" cy="680608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935950"/>
            <a:ext cx="7886700" cy="21163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6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6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7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１９．５％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52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672277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91421" y="598141"/>
            <a:ext cx="8072203" cy="1684824"/>
          </a:xfrm>
        </p:spPr>
        <p:txBody>
          <a:bodyPr>
            <a:noAutofit/>
          </a:bodyPr>
          <a:lstStyle/>
          <a:p>
            <a: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4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友だちから「死にたい」と</a:t>
            </a:r>
            <a:r>
              <a:rPr lang="en-US" altLang="ja-JP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言われたことがありますか？</a:t>
            </a:r>
            <a:r>
              <a:rPr lang="en-US" altLang="ja-JP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36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endParaRPr lang="ja-JP" altLang="en-US" sz="36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9549" y="2034862"/>
            <a:ext cx="8371268" cy="1571223"/>
          </a:xfrm>
        </p:spPr>
        <p:txBody>
          <a:bodyPr>
            <a:normAutofit lnSpcReduction="10000"/>
          </a:bodyPr>
          <a:lstStyle/>
          <a:p>
            <a:r>
              <a:rPr lang="ja-JP" altLang="en-US" sz="4725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ある</a:t>
            </a:r>
            <a:r>
              <a:rPr lang="ja-JP" altLang="en-US" sz="4725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（１９．５％）</a:t>
            </a:r>
            <a:endParaRPr lang="en-US" altLang="ja-JP" sz="4725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近畿圏：Ａ中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2007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中学校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2013</a:t>
            </a:r>
            <a:r>
              <a:rPr lang="ja-JP" altLang="en-US" sz="1500" dirty="0" err="1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，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2014</a:t>
            </a:r>
            <a:r>
              <a:rPr lang="ja-JP" altLang="en-US" sz="1500" dirty="0" err="1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，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2015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Ｎ＝４８５</a:t>
            </a:r>
            <a:endParaRPr lang="en-US" altLang="ja-JP" sz="1500" dirty="0">
              <a:solidFill>
                <a:schemeClr val="bg1">
                  <a:lumMod val="9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北海道：Ｃ高校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2014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Ｄ・Ｅ高校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2015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Ｆ・Ｇ中学</a:t>
            </a:r>
            <a:r>
              <a:rPr lang="en-US" altLang="ja-JP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2015</a:t>
            </a:r>
            <a:r>
              <a:rPr lang="ja-JP" altLang="en-US" sz="15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Ｎ＝</a:t>
            </a:r>
            <a:r>
              <a:rPr lang="ja-JP" altLang="en-US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３６８     計</a:t>
            </a:r>
            <a:r>
              <a:rPr lang="en-US" altLang="ja-JP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853</a:t>
            </a:r>
            <a:r>
              <a:rPr lang="ja-JP" altLang="en-US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人   </a:t>
            </a:r>
            <a:r>
              <a:rPr lang="en-US" altLang="ja-JP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阪中，</a:t>
            </a:r>
            <a:r>
              <a:rPr lang="en-US" altLang="ja-JP" sz="1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2015)</a:t>
            </a:r>
            <a:r>
              <a:rPr lang="en-US" altLang="ja-JP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76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85667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28790" y="360609"/>
            <a:ext cx="9414457" cy="1056068"/>
          </a:xfrm>
        </p:spPr>
        <p:txBody>
          <a:bodyPr>
            <a:normAutofit fontScale="90000"/>
          </a:bodyPr>
          <a:lstStyle/>
          <a:p>
            <a:r>
              <a:rPr kumimoji="1" lang="ja-JP" altLang="en-US" b="1" dirty="0" smtClean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「こころの危機」を救う</a:t>
            </a:r>
            <a:r>
              <a:rPr kumimoji="1" lang="en-US" altLang="ja-JP" b="1" dirty="0" smtClean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b="1" dirty="0" smtClean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きようしつ</a:t>
            </a:r>
            <a:r>
              <a:rPr kumimoji="1" lang="en-US" altLang="ja-JP" b="1" dirty="0" smtClean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13644" y="1236373"/>
            <a:ext cx="7830355" cy="247274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sz="4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</a:t>
            </a:r>
            <a:r>
              <a:rPr lang="ja-JP" altLang="en-US" sz="45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ja-JP" sz="3000" b="1" dirty="0" smtClean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</a:t>
            </a:r>
            <a:r>
              <a:rPr lang="ja-JP" altLang="ja-JP" sz="3000" dirty="0" smtClean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づいて</a:t>
            </a:r>
            <a:endParaRPr lang="ja-JP" altLang="ja-JP" sz="3000" dirty="0">
              <a:solidFill>
                <a:schemeClr val="bg1">
                  <a:lumMod val="9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</a:t>
            </a:r>
            <a:r>
              <a:rPr lang="ja-JP" altLang="ja-JP" sz="30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りそい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う</a:t>
            </a:r>
            <a:r>
              <a:rPr lang="ja-JP" altLang="ja-JP" sz="30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けとめて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</a:t>
            </a:r>
            <a:r>
              <a:rPr lang="ja-JP" altLang="ja-JP" sz="30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んらいできる大人に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</a:t>
            </a:r>
            <a:r>
              <a:rPr lang="ja-JP" altLang="ja-JP" sz="30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なげよう</a:t>
            </a:r>
            <a:endParaRPr lang="ja-JP" altLang="en-US" sz="3000" dirty="0">
              <a:solidFill>
                <a:schemeClr val="bg1">
                  <a:lumMod val="9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55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しんらいできる大人</a:t>
            </a:r>
            <a:r>
              <a:rPr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って？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35117" y="1918951"/>
            <a:ext cx="7380233" cy="3571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・金八先生みたいな人</a:t>
            </a:r>
            <a:r>
              <a:rPr lang="en-US" altLang="ja-JP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?</a:t>
            </a:r>
          </a:p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・松岡修造みたいな人</a:t>
            </a:r>
            <a:r>
              <a:rPr lang="en-US" altLang="ja-JP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?</a:t>
            </a:r>
          </a:p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・「仰げば</a:t>
            </a:r>
            <a:r>
              <a:rPr lang="ja-JP" altLang="en-US" sz="3600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尊し</a:t>
            </a: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」の樋熊先生</a:t>
            </a:r>
            <a:r>
              <a:rPr lang="en-US" altLang="ja-JP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?</a:t>
            </a:r>
          </a:p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・イチロー選手のような人</a:t>
            </a:r>
            <a:r>
              <a:rPr lang="en-US" altLang="ja-JP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?</a:t>
            </a:r>
          </a:p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？？？？？？？？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3183" y="540913"/>
            <a:ext cx="8628845" cy="1816525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あなたにとって</a:t>
            </a:r>
            <a:r>
              <a:rPr lang="en-US" altLang="ja-JP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kumimoji="1" lang="ja-JP" altLang="en-US" sz="3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「しんらいできる大人」ってどんな人？</a:t>
            </a:r>
            <a:endParaRPr kumimoji="1" lang="ja-JP" altLang="en-US" sz="3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2251335"/>
            <a:ext cx="7886700" cy="3238637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　　　</a:t>
            </a:r>
            <a:endParaRPr lang="en-US" altLang="ja-JP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kumimoji="1"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</a:t>
            </a:r>
            <a:r>
              <a:rPr lang="en-US" altLang="ja-JP" u="sng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                                              </a:t>
            </a:r>
            <a:r>
              <a:rPr lang="en-US" altLang="ja-JP" u="sng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146572" y="2357438"/>
            <a:ext cx="6941360" cy="280699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93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5226" y="1351026"/>
            <a:ext cx="7886700" cy="804672"/>
          </a:xfrm>
        </p:spPr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相談できる専門機関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00150" y="2475738"/>
            <a:ext cx="7315200" cy="2933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・キャンパスカウンセラー</a:t>
            </a:r>
            <a:endParaRPr lang="en-US" altLang="ja-JP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・ひょうごっ子悩み</a:t>
            </a: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相談</a:t>
            </a:r>
            <a:endParaRPr lang="en-US" altLang="ja-JP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en-US" altLang="ja-JP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24</a:t>
            </a: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時間子ども自殺予防センター</a:t>
            </a:r>
            <a:endParaRPr lang="en-US" altLang="ja-JP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en-US" altLang="ja-JP" sz="3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24</a:t>
            </a: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時間子供</a:t>
            </a:r>
            <a:r>
              <a:rPr lang="en-US" altLang="ja-JP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SOS</a:t>
            </a:r>
            <a:r>
              <a:rPr lang="ja-JP" altLang="en-US" sz="36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ダイヤル  </a:t>
            </a:r>
            <a:endParaRPr lang="en-US" altLang="ja-JP" sz="3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34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3999" cy="704474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28790" y="360609"/>
            <a:ext cx="9414457" cy="1056068"/>
          </a:xfrm>
        </p:spPr>
        <p:txBody>
          <a:bodyPr>
            <a:normAutofit fontScale="90000"/>
          </a:bodyPr>
          <a:lstStyle/>
          <a:p>
            <a:r>
              <a:rPr kumimoji="1" lang="ja-JP" altLang="en-US" b="1" dirty="0" smtClean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「こころの危機」を救う</a:t>
            </a:r>
            <a:r>
              <a:rPr kumimoji="1" lang="en-US" altLang="ja-JP" b="1" dirty="0" smtClean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kumimoji="1" lang="ja-JP" altLang="en-US" b="1" dirty="0" smtClean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きようしつ</a:t>
            </a:r>
            <a:r>
              <a:rPr kumimoji="1" lang="en-US" altLang="ja-JP" b="1" dirty="0" smtClean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13644" y="1326524"/>
            <a:ext cx="7340959" cy="26530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sz="4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</a:t>
            </a:r>
            <a:r>
              <a:rPr lang="ja-JP" altLang="en-US" sz="45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ja-JP" sz="3000" b="1" dirty="0" smtClean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き</a:t>
            </a:r>
            <a:r>
              <a:rPr lang="ja-JP" altLang="ja-JP" sz="3000" dirty="0" smtClean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づいて</a:t>
            </a:r>
            <a:endParaRPr lang="ja-JP" altLang="ja-JP" sz="3000" dirty="0">
              <a:solidFill>
                <a:schemeClr val="bg1">
                  <a:lumMod val="9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</a:t>
            </a:r>
            <a:r>
              <a:rPr lang="ja-JP" altLang="ja-JP" sz="30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りそい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う</a:t>
            </a:r>
            <a:r>
              <a:rPr lang="ja-JP" altLang="ja-JP" sz="30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けとめて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</a:t>
            </a:r>
            <a:r>
              <a:rPr lang="ja-JP" altLang="ja-JP" sz="30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んらいできる大人に</a:t>
            </a:r>
          </a:p>
          <a:p>
            <a:pPr marL="0" indent="0">
              <a:buNone/>
            </a:pPr>
            <a:r>
              <a:rPr lang="ja-JP" altLang="en-US" sz="3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ja-JP" sz="3000" b="1" dirty="0">
                <a:solidFill>
                  <a:srgbClr val="FFFF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つ</a:t>
            </a:r>
            <a:r>
              <a:rPr lang="ja-JP" altLang="ja-JP" sz="3000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なげよう</a:t>
            </a:r>
            <a:endParaRPr lang="ja-JP" altLang="en-US" sz="3000" dirty="0">
              <a:solidFill>
                <a:schemeClr val="bg1">
                  <a:lumMod val="9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252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最後に</a:t>
            </a:r>
            <a:r>
              <a:rPr lang="en-US" altLang="ja-JP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endParaRPr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34097" y="2314574"/>
            <a:ext cx="7885700" cy="32013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ja-JP" altLang="en-US" sz="3000" dirty="0" smtClean="0">
                <a:latin typeface="HG丸ｺﾞｼｯｸM-PRO" pitchFamily="50" charset="-128"/>
                <a:ea typeface="HG丸ｺﾞｼｯｸM-PRO" pitchFamily="50" charset="-128"/>
              </a:rPr>
              <a:t>   自分</a:t>
            </a: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や友だちのことで</a:t>
            </a:r>
            <a:endParaRPr lang="en-US" altLang="ja-JP" sz="3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3000" dirty="0" smtClean="0">
                <a:latin typeface="HG丸ｺﾞｼｯｸM-PRO" pitchFamily="50" charset="-128"/>
                <a:ea typeface="HG丸ｺﾞｼｯｸM-PRO" pitchFamily="50" charset="-128"/>
              </a:rPr>
              <a:t>   話したい</a:t>
            </a: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こと、伝えたいことがある人は</a:t>
            </a:r>
            <a:endParaRPr lang="en-US" altLang="ja-JP" sz="3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30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30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3000" dirty="0" smtClean="0">
                <a:latin typeface="HG丸ｺﾞｼｯｸM-PRO" pitchFamily="50" charset="-128"/>
                <a:ea typeface="HG丸ｺﾞｼｯｸM-PRO" pitchFamily="50" charset="-128"/>
              </a:rPr>
              <a:t>    </a:t>
            </a:r>
            <a:r>
              <a:rPr lang="ja-JP" altLang="en-US" sz="4000" dirty="0" smtClean="0">
                <a:latin typeface="HG丸ｺﾞｼｯｸM-PRO" pitchFamily="50" charset="-128"/>
                <a:ea typeface="HG丸ｺﾞｼｯｸM-PRO" pitchFamily="50" charset="-128"/>
              </a:rPr>
              <a:t>いつでも話しに来て下さい</a:t>
            </a:r>
            <a:r>
              <a:rPr lang="ja-JP" altLang="en-US" sz="36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3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24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初めに</a:t>
            </a:r>
            <a:r>
              <a:rPr kumimoji="1" lang="en-US" altLang="ja-JP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r>
              <a:rPr kumimoji="1"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「私ってこんな人」</a:t>
            </a:r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57589"/>
            <a:ext cx="7886700" cy="40053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400" dirty="0">
              <a:solidFill>
                <a:schemeClr val="tx1">
                  <a:lumMod val="65000"/>
                  <a:lumOff val="3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自分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が考えていることを３人で話してみよう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18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 </a:t>
            </a:r>
            <a:r>
              <a:rPr lang="en-US" altLang="ja-JP" sz="1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	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私が今、ワクワクしていること</a:t>
            </a: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私が今、気になっていること</a:t>
            </a: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私が高校生活の中で、一番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がんばっていること</a:t>
            </a:r>
            <a:endParaRPr lang="ja-JP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●</a:t>
            </a:r>
            <a:r>
              <a:rPr lang="ja-JP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もし経済的な心配がなかったらやりたいこと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1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829174"/>
            <a:ext cx="7886700" cy="1024128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ja-JP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3675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こころの危機のサイン</a:t>
            </a:r>
            <a:r>
              <a:rPr lang="en-US" altLang="ja-JP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〈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教師が知っておきたい子どもの自殺予防　平成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21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月文部科学省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〉</a:t>
            </a:r>
            <a:r>
              <a:rPr lang="ja-JP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ja-JP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85611" y="1751527"/>
            <a:ext cx="7868992" cy="3738446"/>
          </a:xfrm>
        </p:spPr>
        <p:txBody>
          <a:bodyPr>
            <a:normAutofit fontScale="92500"/>
          </a:bodyPr>
          <a:lstStyle/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これまでに関心のあった事柄に対して興味を失う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成績</a:t>
            </a:r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が急に落ちる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不安やイライラがまし、落ち着きがなくなる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投げやりな態度が目立つ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身だしなみを気にしなくなる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不眠、食欲不振、体重減少などの様々な不調を訴える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学校に通わなくなる</a:t>
            </a:r>
            <a:endParaRPr lang="en-US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72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友だちのこころの危機に気づいたら</a:t>
            </a:r>
            <a:r>
              <a:rPr lang="en-US" altLang="ja-JP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あなたならどうする？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9365" y="2151460"/>
            <a:ext cx="7886700" cy="3263504"/>
          </a:xfrm>
        </p:spPr>
        <p:txBody>
          <a:bodyPr/>
          <a:lstStyle/>
          <a:p>
            <a:pPr>
              <a:buNone/>
            </a:pP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135857" y="2646759"/>
            <a:ext cx="6847285" cy="246459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15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614324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71223"/>
            <a:ext cx="7886700" cy="39187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45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45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「上手な聴き方</a:t>
            </a:r>
            <a:r>
              <a:rPr lang="ja-JP" altLang="en-US" sz="6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</a:t>
            </a:r>
            <a:endParaRPr lang="en-US" altLang="ja-JP" sz="6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を体験しよう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46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540914"/>
            <a:ext cx="7886700" cy="978794"/>
          </a:xfrm>
        </p:spPr>
        <p:txBody>
          <a:bodyPr>
            <a:no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ロールプレイ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19708"/>
            <a:ext cx="8190311" cy="45333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●</a:t>
            </a: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子は最近部活で他のメンバーと関係がうまくいかず、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学校も休みがちだ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ある日の放課後Ａ子が教室に一人ポツンと座っていた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・Ｂ子（聴き手）「どうしたん？」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・Ａ子（</a:t>
            </a:r>
            <a:r>
              <a:rPr lang="ja-JP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話し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手）「もう何もかもイヤになった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消えてしまいたい</a:t>
            </a: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r>
              <a:rPr lang="ja-JP" altLang="en-US" sz="27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」</a:t>
            </a:r>
            <a:endParaRPr lang="en-US" altLang="ja-JP" sz="27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7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・Ｂ子（聴き手）「〇〇〇〇〇〇〇〇〇〇」</a:t>
            </a:r>
            <a:endParaRPr lang="ja-JP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en-US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観察者は二人の様子を観察する</a:t>
            </a:r>
            <a:endParaRPr lang="en-US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役割を交代して演習を行う</a:t>
            </a:r>
          </a:p>
          <a:p>
            <a:pPr marL="0" indent="0">
              <a:buNone/>
            </a:pP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ja-JP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ロールプレイをした感想を</a:t>
            </a:r>
            <a:r>
              <a:rPr lang="ja-JP" altLang="en-US" sz="27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話し合う</a:t>
            </a:r>
            <a:endParaRPr lang="ja-JP" altLang="ja-JP" sz="27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kumimoji="1" lang="ja-JP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44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656824"/>
            <a:ext cx="7886700" cy="1043187"/>
          </a:xfrm>
        </p:spPr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聴くときの心構え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81825" y="1817147"/>
            <a:ext cx="7433525" cy="3978345"/>
          </a:xfrm>
        </p:spPr>
        <p:txBody>
          <a:bodyPr>
            <a:normAutofit fontScale="92500" lnSpcReduction="10000"/>
          </a:bodyPr>
          <a:lstStyle/>
          <a:p>
            <a:endParaRPr lang="en-US" altLang="ja-JP" sz="3000" spc="75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ja-JP" sz="3000" spc="75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ゆったり</a:t>
            </a:r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と聴くつもりで</a:t>
            </a:r>
            <a:endParaRPr lang="en-US" altLang="ja-JP" sz="3000" spc="7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「今</a:t>
            </a:r>
            <a:r>
              <a:rPr lang="ja-JP" altLang="en-US" sz="3000" spc="75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から</a:t>
            </a:r>
            <a:r>
              <a:rPr lang="en-US" altLang="ja-JP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『</a:t>
            </a:r>
            <a:r>
              <a:rPr lang="ja-JP" altLang="en-US" sz="3000" spc="75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上手な聴き方</a:t>
            </a:r>
            <a:r>
              <a:rPr lang="en-US" altLang="ja-JP" sz="3000" spc="75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』</a:t>
            </a:r>
            <a:r>
              <a:rPr lang="ja-JP" altLang="en-US" sz="3000" spc="75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を意識して悩み</a:t>
            </a:r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を聴こう」と心のスイッチを入れる</a:t>
            </a:r>
            <a:endParaRPr lang="en-US" altLang="ja-JP" sz="3000" spc="7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話を一つずつ十分に聴く</a:t>
            </a:r>
            <a:endParaRPr lang="en-US" altLang="ja-JP" sz="3000" spc="7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000" spc="7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自分より相手の人にたくさん話をしてもらえるように</a:t>
            </a:r>
            <a:r>
              <a:rPr lang="ja-JP" altLang="en-US" sz="3225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3225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6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こんな感じで聴いてみよう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8649" y="1690689"/>
            <a:ext cx="8180499" cy="425934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ja-JP" altLang="en-US" sz="2700" dirty="0" smtClean="0">
                <a:latin typeface="HG丸ｺﾞｼｯｸM-PRO" pitchFamily="50" charset="-128"/>
                <a:ea typeface="HG丸ｺﾞｼｯｸM-PRO" pitchFamily="50" charset="-128"/>
              </a:rPr>
              <a:t>　①</a:t>
            </a: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うなずきながら聴く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 smtClean="0">
                <a:latin typeface="HG丸ｺﾞｼｯｸM-PRO" pitchFamily="50" charset="-128"/>
                <a:ea typeface="HG丸ｺﾞｼｯｸM-PRO" pitchFamily="50" charset="-128"/>
              </a:rPr>
              <a:t>　②</a:t>
            </a: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あいづちをうつ　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　　　「うんうん」「なるほど」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 smtClean="0">
                <a:latin typeface="HG丸ｺﾞｼｯｸM-PRO" pitchFamily="50" charset="-128"/>
                <a:ea typeface="HG丸ｺﾞｼｯｸM-PRO" pitchFamily="50" charset="-128"/>
              </a:rPr>
              <a:t>　③</a:t>
            </a: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話される言葉をそのまま繰り返す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　</a:t>
            </a:r>
            <a:r>
              <a:rPr lang="ja-JP" altLang="en-US" sz="2700" dirty="0" smtClean="0">
                <a:latin typeface="HG丸ｺﾞｼｯｸM-PRO" pitchFamily="50" charset="-128"/>
                <a:ea typeface="HG丸ｺﾞｼｯｸM-PRO" pitchFamily="50" charset="-128"/>
              </a:rPr>
              <a:t>話し手</a:t>
            </a: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「Ｙ子たちが私のことを無視するの」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700" dirty="0">
                <a:latin typeface="HG丸ｺﾞｼｯｸM-PRO" pitchFamily="50" charset="-128"/>
                <a:ea typeface="HG丸ｺﾞｼｯｸM-PRO" pitchFamily="50" charset="-128"/>
              </a:rPr>
              <a:t>　　聴き手「Ｙ子たちが無視するんだ」</a:t>
            </a: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こんな感じで聴いてみよう</a:t>
            </a:r>
            <a:endParaRPr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49317" y="1690689"/>
            <a:ext cx="8282559" cy="436238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④たとえ自分の考えと違い、「そうじゃない」と言いたく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なるようなことでもそのまま受け取る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話し手</a:t>
            </a:r>
            <a:r>
              <a:rPr lang="en-US" altLang="ja-JP" sz="2400" dirty="0">
                <a:latin typeface="HG丸ｺﾞｼｯｸM-PRO" pitchFamily="50" charset="-128"/>
                <a:ea typeface="HG丸ｺﾞｼｯｸM-PRO" pitchFamily="50" charset="-128"/>
              </a:rPr>
              <a:t>:</a:t>
            </a: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「私はみんなに嫌われてると思う」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聴き手</a:t>
            </a:r>
            <a:r>
              <a:rPr lang="en-US" altLang="ja-JP" sz="2400" dirty="0">
                <a:latin typeface="HG丸ｺﾞｼｯｸM-PRO" pitchFamily="50" charset="-128"/>
                <a:ea typeface="HG丸ｺﾞｼｯｸM-PRO" pitchFamily="50" charset="-128"/>
              </a:rPr>
              <a:t>:</a:t>
            </a: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「みんなに嫌われてるような気がしてるんだ」</a:t>
            </a: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⑤話をした後は、温かくてやさしい言葉をかける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「</a:t>
            </a:r>
            <a:r>
              <a:rPr lang="en-US" altLang="ja-JP" sz="2400" dirty="0"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人でつらかったね。私に何かできることないかな」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「今日は話してくれてうれしかった。また話しようよ」</a:t>
            </a:r>
            <a:endParaRPr lang="en-US" altLang="ja-JP" sz="24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buNone/>
            </a:pPr>
            <a:r>
              <a:rPr lang="ja-JP" altLang="en-US" sz="2400" dirty="0">
                <a:latin typeface="HG丸ｺﾞｼｯｸM-PRO" pitchFamily="50" charset="-128"/>
                <a:ea typeface="HG丸ｺﾞｼｯｸM-PRO" pitchFamily="50" charset="-128"/>
              </a:rPr>
              <a:t>　「よく耐えてきたね」「とても心配してる」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388B9-5BD6-4060-A456-7F0C2550887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10921</TotalTime>
  <Words>314</Words>
  <Application>Microsoft Office PowerPoint</Application>
  <PresentationFormat>画面に合わせる (4:3)</PresentationFormat>
  <Paragraphs>132</Paragraphs>
  <Slides>18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HG丸ｺﾞｼｯｸM-PRO</vt:lpstr>
      <vt:lpstr>ＭＳ Ｐゴシック</vt:lpstr>
      <vt:lpstr>Arial</vt:lpstr>
      <vt:lpstr>Calibri</vt:lpstr>
      <vt:lpstr>Calibri Light</vt:lpstr>
      <vt:lpstr>office theme</vt:lpstr>
      <vt:lpstr>PowerPoint プレゼンテーション</vt:lpstr>
      <vt:lpstr>初めに…「私ってこんな人」</vt:lpstr>
      <vt:lpstr> こころの危機のサイン 　　　　　　〈教師が知っておきたい子どもの自殺予防　平成21年3月文部科学省〉  </vt:lpstr>
      <vt:lpstr>友だちのこころの危機に気づいたら あなたならどうする？</vt:lpstr>
      <vt:lpstr>PowerPoint プレゼンテーション</vt:lpstr>
      <vt:lpstr>ロールプレイ</vt:lpstr>
      <vt:lpstr>聴くときの心構え</vt:lpstr>
      <vt:lpstr>こんな感じで聴いてみよう</vt:lpstr>
      <vt:lpstr>こんな感じで聴いてみよう</vt:lpstr>
      <vt:lpstr>　　 ロールプレイの感想</vt:lpstr>
      <vt:lpstr>PowerPoint プレゼンテーション</vt:lpstr>
      <vt:lpstr>      友だちから「死にたい」と 言われたことがありますか？ </vt:lpstr>
      <vt:lpstr>「こころの危機」を救う『きようしつ』　</vt:lpstr>
      <vt:lpstr>しんらいできる大人って？</vt:lpstr>
      <vt:lpstr>　　　　　あなたにとって 「しんらいできる大人」ってどんな人？</vt:lpstr>
      <vt:lpstr>相談できる専門機関</vt:lpstr>
      <vt:lpstr>「こころの危機」を救う『きようしつ』　</vt:lpstr>
      <vt:lpstr>最後に…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友だちから「死にたい」といわれたことがありますか？ </dc:title>
  <dc:creator>萩原菜穂美</dc:creator>
  <cp:lastModifiedBy>福田　裕子</cp:lastModifiedBy>
  <cp:revision>225</cp:revision>
  <cp:lastPrinted>2017-02-27T06:21:07Z</cp:lastPrinted>
  <dcterms:created xsi:type="dcterms:W3CDTF">2016-07-25T14:18:49Z</dcterms:created>
  <dcterms:modified xsi:type="dcterms:W3CDTF">2024-06-05T02:53:52Z</dcterms:modified>
</cp:coreProperties>
</file>