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5" r:id="rId7"/>
    <p:sldId id="283" r:id="rId8"/>
    <p:sldId id="282" r:id="rId9"/>
    <p:sldId id="264" r:id="rId10"/>
    <p:sldId id="266" r:id="rId11"/>
    <p:sldId id="267" r:id="rId12"/>
    <p:sldId id="269" r:id="rId13"/>
    <p:sldId id="285" r:id="rId14"/>
    <p:sldId id="284" r:id="rId15"/>
    <p:sldId id="286" r:id="rId16"/>
    <p:sldId id="287" r:id="rId17"/>
    <p:sldId id="288" r:id="rId18"/>
    <p:sldId id="280" r:id="rId19"/>
    <p:sldId id="292" r:id="rId20"/>
    <p:sldId id="290" r:id="rId21"/>
    <p:sldId id="293" r:id="rId22"/>
    <p:sldId id="274" r:id="rId23"/>
    <p:sldId id="270" r:id="rId24"/>
  </p:sldIdLst>
  <p:sldSz cx="9144000" cy="6858000" type="screen4x3"/>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8" d="100"/>
          <a:sy n="98" d="100"/>
        </p:scale>
        <p:origin x="-90" y="-30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4871" cy="502835"/>
          </a:xfrm>
          <a:prstGeom prst="rect">
            <a:avLst/>
          </a:prstGeom>
        </p:spPr>
        <p:txBody>
          <a:bodyPr vert="horz" lIns="92002" tIns="46001" rIns="92002" bIns="460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699" y="1"/>
            <a:ext cx="2984871" cy="502835"/>
          </a:xfrm>
          <a:prstGeom prst="rect">
            <a:avLst/>
          </a:prstGeom>
        </p:spPr>
        <p:txBody>
          <a:bodyPr vert="horz" lIns="92002" tIns="46001" rIns="92002" bIns="46001" rtlCol="0"/>
          <a:lstStyle>
            <a:lvl1pPr algn="r">
              <a:defRPr sz="1200"/>
            </a:lvl1pPr>
          </a:lstStyle>
          <a:p>
            <a:fld id="{6128BB6E-E677-4291-B8EF-6974B48D305D}" type="datetime1">
              <a:rPr kumimoji="1" lang="ja-JP" altLang="en-US" smtClean="0"/>
              <a:t>2017/2/10</a:t>
            </a:fld>
            <a:endParaRPr kumimoji="1" lang="ja-JP" altLang="en-US"/>
          </a:p>
        </p:txBody>
      </p:sp>
      <p:sp>
        <p:nvSpPr>
          <p:cNvPr id="4" name="フッター プレースホルダー 3"/>
          <p:cNvSpPr>
            <a:spLocks noGrp="1"/>
          </p:cNvSpPr>
          <p:nvPr>
            <p:ph type="ftr" sz="quarter" idx="2"/>
          </p:nvPr>
        </p:nvSpPr>
        <p:spPr>
          <a:xfrm>
            <a:off x="1" y="9519056"/>
            <a:ext cx="2984871" cy="502834"/>
          </a:xfrm>
          <a:prstGeom prst="rect">
            <a:avLst/>
          </a:prstGeom>
        </p:spPr>
        <p:txBody>
          <a:bodyPr vert="horz" lIns="92002" tIns="46001" rIns="92002" bIns="460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699" y="9519056"/>
            <a:ext cx="2984871" cy="502834"/>
          </a:xfrm>
          <a:prstGeom prst="rect">
            <a:avLst/>
          </a:prstGeom>
        </p:spPr>
        <p:txBody>
          <a:bodyPr vert="horz" lIns="92002" tIns="46001" rIns="92002" bIns="46001" rtlCol="0" anchor="b"/>
          <a:lstStyle>
            <a:lvl1pPr algn="r">
              <a:defRPr sz="1200"/>
            </a:lvl1pPr>
          </a:lstStyle>
          <a:p>
            <a:fld id="{5443F645-75DD-496B-B2D5-8B4F9ECCCCEC}" type="slidenum">
              <a:rPr kumimoji="1" lang="ja-JP" altLang="en-US" smtClean="0"/>
              <a:pPr/>
              <a:t>‹#›</a:t>
            </a:fld>
            <a:endParaRPr kumimoji="1" lang="ja-JP" altLang="en-US"/>
          </a:p>
        </p:txBody>
      </p:sp>
    </p:spTree>
    <p:extLst>
      <p:ext uri="{BB962C8B-B14F-4D97-AF65-F5344CB8AC3E}">
        <p14:creationId xmlns:p14="http://schemas.microsoft.com/office/powerpoint/2010/main" val="28892000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84871" cy="501094"/>
          </a:xfrm>
          <a:prstGeom prst="rect">
            <a:avLst/>
          </a:prstGeom>
        </p:spPr>
        <p:txBody>
          <a:bodyPr vert="horz" lIns="92002" tIns="46001" rIns="92002" bIns="46001" rtlCol="0"/>
          <a:lstStyle>
            <a:lvl1pPr algn="l">
              <a:defRPr sz="1200"/>
            </a:lvl1pPr>
          </a:lstStyle>
          <a:p>
            <a:endParaRPr kumimoji="1" lang="ja-JP" altLang="en-US"/>
          </a:p>
        </p:txBody>
      </p:sp>
      <p:sp>
        <p:nvSpPr>
          <p:cNvPr id="3" name="日付プレースホルダ 2"/>
          <p:cNvSpPr>
            <a:spLocks noGrp="1"/>
          </p:cNvSpPr>
          <p:nvPr>
            <p:ph type="dt" idx="1"/>
          </p:nvPr>
        </p:nvSpPr>
        <p:spPr>
          <a:xfrm>
            <a:off x="3901699" y="1"/>
            <a:ext cx="2984871" cy="501094"/>
          </a:xfrm>
          <a:prstGeom prst="rect">
            <a:avLst/>
          </a:prstGeom>
        </p:spPr>
        <p:txBody>
          <a:bodyPr vert="horz" lIns="92002" tIns="46001" rIns="92002" bIns="46001" rtlCol="0"/>
          <a:lstStyle>
            <a:lvl1pPr algn="r">
              <a:defRPr sz="1200"/>
            </a:lvl1pPr>
          </a:lstStyle>
          <a:p>
            <a:fld id="{2E94505B-3BD1-46E5-86FF-ED35F6C1CBFA}" type="datetime1">
              <a:rPr kumimoji="1" lang="ja-JP" altLang="en-US" smtClean="0"/>
              <a:t>2017/2/10</a:t>
            </a:fld>
            <a:endParaRPr kumimoji="1" lang="ja-JP" altLang="en-US"/>
          </a:p>
        </p:txBody>
      </p:sp>
      <p:sp>
        <p:nvSpPr>
          <p:cNvPr id="4" name="スライド イメージ プレースホルダ 3"/>
          <p:cNvSpPr>
            <a:spLocks noGrp="1" noRot="1" noChangeAspect="1"/>
          </p:cNvSpPr>
          <p:nvPr>
            <p:ph type="sldImg" idx="2"/>
          </p:nvPr>
        </p:nvSpPr>
        <p:spPr>
          <a:xfrm>
            <a:off x="941388" y="754063"/>
            <a:ext cx="5005387" cy="3756025"/>
          </a:xfrm>
          <a:prstGeom prst="rect">
            <a:avLst/>
          </a:prstGeom>
          <a:noFill/>
          <a:ln w="12700">
            <a:solidFill>
              <a:prstClr val="black"/>
            </a:solidFill>
          </a:ln>
        </p:spPr>
        <p:txBody>
          <a:bodyPr vert="horz" lIns="92002" tIns="46001" rIns="92002" bIns="46001" rtlCol="0" anchor="ctr"/>
          <a:lstStyle/>
          <a:p>
            <a:endParaRPr lang="ja-JP" altLang="en-US"/>
          </a:p>
        </p:txBody>
      </p:sp>
      <p:sp>
        <p:nvSpPr>
          <p:cNvPr id="5" name="ノート プレースホルダ 4"/>
          <p:cNvSpPr>
            <a:spLocks noGrp="1"/>
          </p:cNvSpPr>
          <p:nvPr>
            <p:ph type="body" sz="quarter" idx="3"/>
          </p:nvPr>
        </p:nvSpPr>
        <p:spPr>
          <a:xfrm>
            <a:off x="688818" y="4760398"/>
            <a:ext cx="5510530" cy="4509850"/>
          </a:xfrm>
          <a:prstGeom prst="rect">
            <a:avLst/>
          </a:prstGeom>
        </p:spPr>
        <p:txBody>
          <a:bodyPr vert="horz" lIns="92002" tIns="46001" rIns="92002" bIns="4600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519055"/>
            <a:ext cx="2984871" cy="501094"/>
          </a:xfrm>
          <a:prstGeom prst="rect">
            <a:avLst/>
          </a:prstGeom>
        </p:spPr>
        <p:txBody>
          <a:bodyPr vert="horz" lIns="92002" tIns="46001" rIns="92002" bIns="4600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901699" y="9519055"/>
            <a:ext cx="2984871" cy="501094"/>
          </a:xfrm>
          <a:prstGeom prst="rect">
            <a:avLst/>
          </a:prstGeom>
        </p:spPr>
        <p:txBody>
          <a:bodyPr vert="horz" lIns="92002" tIns="46001" rIns="92002" bIns="46001" rtlCol="0" anchor="b"/>
          <a:lstStyle>
            <a:lvl1pPr algn="r">
              <a:defRPr sz="1200"/>
            </a:lvl1pPr>
          </a:lstStyle>
          <a:p>
            <a:fld id="{6AB840E8-43AD-4264-BE8E-58D2B307F4DC}" type="slidenum">
              <a:rPr kumimoji="1" lang="ja-JP" altLang="en-US" smtClean="0"/>
              <a:pPr/>
              <a:t>‹#›</a:t>
            </a:fld>
            <a:endParaRPr kumimoji="1" lang="ja-JP" altLang="en-US"/>
          </a:p>
        </p:txBody>
      </p:sp>
    </p:spTree>
    <p:extLst>
      <p:ext uri="{BB962C8B-B14F-4D97-AF65-F5344CB8AC3E}">
        <p14:creationId xmlns:p14="http://schemas.microsoft.com/office/powerpoint/2010/main" val="41289503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B840E8-43AD-4264-BE8E-58D2B307F4DC}"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fld id="{C35806F9-4284-4FFF-B61F-F39DA7613983}" type="datetime1">
              <a:rPr kumimoji="1" lang="ja-JP" altLang="en-US" smtClean="0"/>
              <a:t>2017/2/10</a:t>
            </a:fld>
            <a:endParaRPr kumimoji="1" lang="ja-JP" altLang="en-US"/>
          </a:p>
        </p:txBody>
      </p:sp>
    </p:spTree>
    <p:extLst>
      <p:ext uri="{BB962C8B-B14F-4D97-AF65-F5344CB8AC3E}">
        <p14:creationId xmlns:p14="http://schemas.microsoft.com/office/powerpoint/2010/main" val="296078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B840E8-43AD-4264-BE8E-58D2B307F4DC}" type="slidenum">
              <a:rPr kumimoji="1" lang="ja-JP" altLang="en-US" smtClean="0"/>
              <a:pPr/>
              <a:t>3</a:t>
            </a:fld>
            <a:endParaRPr kumimoji="1" lang="ja-JP" altLang="en-US"/>
          </a:p>
        </p:txBody>
      </p:sp>
      <p:sp>
        <p:nvSpPr>
          <p:cNvPr id="5" name="日付プレースホルダー 4"/>
          <p:cNvSpPr>
            <a:spLocks noGrp="1"/>
          </p:cNvSpPr>
          <p:nvPr>
            <p:ph type="dt" idx="11"/>
          </p:nvPr>
        </p:nvSpPr>
        <p:spPr/>
        <p:txBody>
          <a:bodyPr/>
          <a:lstStyle/>
          <a:p>
            <a:fld id="{1F449D29-0738-415D-B66F-ADC10FB3D7E8}" type="datetime1">
              <a:rPr kumimoji="1" lang="ja-JP" altLang="en-US" smtClean="0"/>
              <a:t>2017/2/10</a:t>
            </a:fld>
            <a:endParaRPr kumimoji="1" lang="ja-JP" altLang="en-US"/>
          </a:p>
        </p:txBody>
      </p:sp>
    </p:spTree>
    <p:extLst>
      <p:ext uri="{BB962C8B-B14F-4D97-AF65-F5344CB8AC3E}">
        <p14:creationId xmlns:p14="http://schemas.microsoft.com/office/powerpoint/2010/main" val="284616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B840E8-43AD-4264-BE8E-58D2B307F4DC}" type="slidenum">
              <a:rPr kumimoji="1" lang="ja-JP" altLang="en-US" smtClean="0"/>
              <a:pPr/>
              <a:t>13</a:t>
            </a:fld>
            <a:endParaRPr kumimoji="1" lang="ja-JP" altLang="en-US"/>
          </a:p>
        </p:txBody>
      </p:sp>
      <p:sp>
        <p:nvSpPr>
          <p:cNvPr id="5" name="日付プレースホルダー 4"/>
          <p:cNvSpPr>
            <a:spLocks noGrp="1"/>
          </p:cNvSpPr>
          <p:nvPr>
            <p:ph type="dt" idx="11"/>
          </p:nvPr>
        </p:nvSpPr>
        <p:spPr/>
        <p:txBody>
          <a:bodyPr/>
          <a:lstStyle/>
          <a:p>
            <a:fld id="{3314D1B8-E697-4E52-8BD2-89FC369DFD16}" type="datetime1">
              <a:rPr kumimoji="1" lang="ja-JP" altLang="en-US" smtClean="0"/>
              <a:t>2017/2/10</a:t>
            </a:fld>
            <a:endParaRPr kumimoji="1" lang="ja-JP" altLang="en-US"/>
          </a:p>
        </p:txBody>
      </p:sp>
    </p:spTree>
    <p:extLst>
      <p:ext uri="{BB962C8B-B14F-4D97-AF65-F5344CB8AC3E}">
        <p14:creationId xmlns:p14="http://schemas.microsoft.com/office/powerpoint/2010/main" val="19262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AC90F4-6BCE-4CDE-98C2-5AFE711D3859}" type="datetime1">
              <a:rPr kumimoji="1" lang="ja-JP" altLang="en-US" smtClean="0"/>
              <a:pPr/>
              <a:t>2017/2/10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190684-660C-49BB-9FD2-70EBD15B7E90}" type="datetime1">
              <a:rPr kumimoji="1" lang="ja-JP" altLang="en-US" smtClean="0"/>
              <a:pPr/>
              <a:t>2017/2/10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EF24F2-A583-4A89-92C4-305AA9FCE38C}" type="datetime1">
              <a:rPr kumimoji="1" lang="ja-JP" altLang="en-US" smtClean="0"/>
              <a:pPr/>
              <a:t>2017/2/10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2A688A-F789-4F9D-B614-ED51D5241BD3}" type="datetime1">
              <a:rPr kumimoji="1" lang="ja-JP" altLang="en-US" smtClean="0"/>
              <a:pPr/>
              <a:t>2017/2/10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791B435-2606-4BE2-8E14-4B7C40A1B094}" type="datetime1">
              <a:rPr kumimoji="1" lang="ja-JP" altLang="en-US" smtClean="0"/>
              <a:pPr/>
              <a:t>2017/2/10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4D7EF52-0038-40E9-9D66-C31C350F3D7A}" type="datetime1">
              <a:rPr kumimoji="1" lang="ja-JP" altLang="en-US" smtClean="0"/>
              <a:pPr/>
              <a:t>2017/2/10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861F130-3963-4FDF-94F2-CE96797614C4}" type="datetime1">
              <a:rPr kumimoji="1" lang="ja-JP" altLang="en-US" smtClean="0"/>
              <a:pPr/>
              <a:t>2017/2/10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CCC951A-0B89-4932-A719-3FDF13205B5B}" type="datetime1">
              <a:rPr kumimoji="1" lang="ja-JP" altLang="en-US" smtClean="0"/>
              <a:pPr/>
              <a:t>2017/2/10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91D253-5E94-4343-A950-084EFE4FF1C7}" type="datetime1">
              <a:rPr kumimoji="1" lang="ja-JP" altLang="en-US" smtClean="0"/>
              <a:pPr/>
              <a:t>2017/2/10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0EFC6C-CEDA-498A-965A-72DC7183DCD2}" type="datetime1">
              <a:rPr kumimoji="1" lang="ja-JP" altLang="en-US" smtClean="0"/>
              <a:pPr/>
              <a:t>2017/2/10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00FB770-C3BA-44A0-B166-E2892EB86A3E}" type="datetime1">
              <a:rPr kumimoji="1" lang="ja-JP" altLang="en-US" smtClean="0"/>
              <a:pPr/>
              <a:t>2017/2/10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9CAD2-E8EF-4550-941D-79D58D4EAACA}" type="datetime1">
              <a:rPr kumimoji="1" lang="ja-JP" altLang="en-US" smtClean="0"/>
              <a:pPr/>
              <a:t>2017/2/10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463B1-FAFC-4593-98B1-3C047725EB2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628800"/>
            <a:ext cx="7988424" cy="2664296"/>
          </a:xfrm>
        </p:spPr>
        <p:txBody>
          <a:bodyPr>
            <a:noAutofit/>
          </a:bodyPr>
          <a:lstStyle/>
          <a:p>
            <a:r>
              <a:rPr lang="ja-JP" altLang="en-US" sz="6000" dirty="0" smtClean="0">
                <a:latin typeface="HGS創英角ﾎﾟｯﾌﾟ体" pitchFamily="50" charset="-128"/>
                <a:ea typeface="HGS創英角ﾎﾟｯﾌﾟ体" pitchFamily="50" charset="-128"/>
              </a:rPr>
              <a:t>ストレスとコーピング（対処）について</a:t>
            </a:r>
            <a:endParaRPr kumimoji="1" lang="ja-JP" altLang="en-US" sz="6000" dirty="0">
              <a:latin typeface="HGS創英角ﾎﾟｯﾌﾟ体" pitchFamily="50" charset="-128"/>
              <a:ea typeface="HGS創英角ﾎﾟｯﾌﾟ体" pitchFamily="50" charset="-128"/>
            </a:endParaRPr>
          </a:p>
        </p:txBody>
      </p:sp>
      <p:sp>
        <p:nvSpPr>
          <p:cNvPr id="3" name="スライド番号プレースホルダ 2"/>
          <p:cNvSpPr>
            <a:spLocks noGrp="1"/>
          </p:cNvSpPr>
          <p:nvPr>
            <p:ph type="sldNum" sz="quarter" idx="12"/>
          </p:nvPr>
        </p:nvSpPr>
        <p:spPr/>
        <p:txBody>
          <a:bodyPr/>
          <a:lstStyle/>
          <a:p>
            <a:fld id="{6B3463B1-FAFC-4593-98B1-3C047725EB27}" type="slidenum">
              <a:rPr kumimoji="1" lang="ja-JP" altLang="en-US" smtClean="0"/>
              <a:pPr/>
              <a:t>1</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979712" y="692697"/>
            <a:ext cx="6480720" cy="2448272"/>
          </a:xfrm>
        </p:spPr>
        <p:style>
          <a:lnRef idx="2">
            <a:schemeClr val="dk1"/>
          </a:lnRef>
          <a:fillRef idx="1">
            <a:schemeClr val="lt1"/>
          </a:fillRef>
          <a:effectRef idx="0">
            <a:schemeClr val="dk1"/>
          </a:effectRef>
          <a:fontRef idx="minor">
            <a:schemeClr val="dk1"/>
          </a:fontRef>
        </p:style>
        <p:txBody>
          <a:bodyPr>
            <a:normAutofit/>
          </a:bodyPr>
          <a:lstStyle/>
          <a:p>
            <a:pPr>
              <a:buNone/>
            </a:pPr>
            <a:r>
              <a:rPr kumimoji="1" lang="ja-JP" altLang="en-US" dirty="0" smtClean="0"/>
              <a:t>　</a:t>
            </a:r>
            <a:r>
              <a:rPr kumimoji="1" lang="ja-JP" altLang="en-US" sz="4400" dirty="0" smtClean="0"/>
              <a:t>グループで出し合い</a:t>
            </a:r>
            <a:endParaRPr kumimoji="1" lang="en-US" altLang="ja-JP" sz="4400" dirty="0" smtClean="0"/>
          </a:p>
          <a:p>
            <a:pPr>
              <a:buNone/>
            </a:pPr>
            <a:r>
              <a:rPr lang="ja-JP" altLang="en-US" sz="4400" dirty="0" smtClean="0"/>
              <a:t>　</a:t>
            </a:r>
            <a:r>
              <a:rPr kumimoji="1" lang="ja-JP" altLang="en-US" sz="4400" dirty="0" smtClean="0"/>
              <a:t>みんなに紹介したいもの</a:t>
            </a:r>
            <a:endParaRPr kumimoji="1" lang="en-US" altLang="ja-JP" sz="4400" dirty="0" smtClean="0"/>
          </a:p>
          <a:p>
            <a:pPr>
              <a:buNone/>
            </a:pPr>
            <a:r>
              <a:rPr lang="ja-JP" altLang="en-US" sz="4400" dirty="0" smtClean="0"/>
              <a:t>　３つに絞る</a:t>
            </a:r>
            <a:r>
              <a:rPr kumimoji="1" lang="ja-JP" altLang="en-US" sz="4400" dirty="0" smtClean="0"/>
              <a:t>　　　</a:t>
            </a:r>
            <a:endParaRPr kumimoji="1" lang="en-US" altLang="ja-JP" sz="4400" dirty="0" smtClean="0"/>
          </a:p>
          <a:p>
            <a:pPr>
              <a:buNone/>
            </a:pPr>
            <a:endParaRPr kumimoji="1" lang="ja-JP" altLang="en-US" sz="4400" dirty="0"/>
          </a:p>
        </p:txBody>
      </p:sp>
      <p:pic>
        <p:nvPicPr>
          <p:cNvPr id="4" name="図 3" descr="thCA9YJ3FJ.jpg"/>
          <p:cNvPicPr>
            <a:picLocks noChangeAspect="1"/>
          </p:cNvPicPr>
          <p:nvPr/>
        </p:nvPicPr>
        <p:blipFill>
          <a:blip r:embed="rId2" cstate="print"/>
          <a:stretch>
            <a:fillRect/>
          </a:stretch>
        </p:blipFill>
        <p:spPr>
          <a:xfrm>
            <a:off x="467544" y="1340768"/>
            <a:ext cx="1008112" cy="1053251"/>
          </a:xfrm>
          <a:prstGeom prst="rect">
            <a:avLst/>
          </a:prstGeom>
        </p:spPr>
      </p:pic>
      <p:sp>
        <p:nvSpPr>
          <p:cNvPr id="5" name="コンテンツ プレースホルダ 2"/>
          <p:cNvSpPr txBox="1">
            <a:spLocks/>
          </p:cNvSpPr>
          <p:nvPr/>
        </p:nvSpPr>
        <p:spPr>
          <a:xfrm>
            <a:off x="1979712" y="4437112"/>
            <a:ext cx="6480720" cy="100811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　付箋（厚紙）にマジックで書く</a:t>
            </a:r>
            <a:r>
              <a:rPr kumimoji="1" lang="ja-JP" altLang="en-US" sz="4400" b="0" i="0" u="none" strike="noStrike" kern="1200" cap="none" spc="0" normalizeH="0" baseline="0" noProof="0" dirty="0" smtClean="0">
                <a:ln>
                  <a:noFill/>
                </a:ln>
                <a:solidFill>
                  <a:schemeClr val="dk1"/>
                </a:solidFill>
                <a:effectLst/>
                <a:uLnTx/>
                <a:uFillTx/>
                <a:latin typeface="+mn-lt"/>
                <a:ea typeface="+mn-ea"/>
                <a:cs typeface="+mn-cs"/>
              </a:rPr>
              <a:t>　　　</a:t>
            </a:r>
            <a:endParaRPr kumimoji="1" lang="en-US" altLang="ja-JP" sz="44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6" name="図 5" descr="thCA9YJ3FJ.jpg"/>
          <p:cNvPicPr>
            <a:picLocks noChangeAspect="1"/>
          </p:cNvPicPr>
          <p:nvPr/>
        </p:nvPicPr>
        <p:blipFill>
          <a:blip r:embed="rId2" cstate="print"/>
          <a:stretch>
            <a:fillRect/>
          </a:stretch>
        </p:blipFill>
        <p:spPr>
          <a:xfrm>
            <a:off x="395536" y="4365104"/>
            <a:ext cx="1008112" cy="1053251"/>
          </a:xfrm>
          <a:prstGeom prst="rect">
            <a:avLst/>
          </a:prstGeom>
        </p:spPr>
      </p:pic>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10</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835696" y="2852936"/>
            <a:ext cx="6480720" cy="18722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選んだ３つの意見が、</a:t>
            </a:r>
            <a:endParaRPr kumimoji="1" lang="en-US" altLang="ja-JP"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どのグループに入るか</a:t>
            </a:r>
            <a:endParaRPr kumimoji="1" lang="en-US" altLang="ja-JP"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dirty="0" smtClean="0"/>
              <a:t>グループで相談する</a:t>
            </a:r>
            <a:r>
              <a:rPr kumimoji="1" lang="ja-JP" altLang="en-US" sz="4400" b="0" i="0" u="none" strike="noStrike" kern="1200" cap="none" spc="0" normalizeH="0" baseline="0" noProof="0" dirty="0" smtClean="0">
                <a:ln>
                  <a:noFill/>
                </a:ln>
                <a:solidFill>
                  <a:schemeClr val="dk1"/>
                </a:solidFill>
                <a:effectLst/>
                <a:uLnTx/>
                <a:uFillTx/>
                <a:latin typeface="+mn-lt"/>
                <a:ea typeface="+mn-ea"/>
                <a:cs typeface="+mn-cs"/>
              </a:rPr>
              <a:t>　　　</a:t>
            </a:r>
            <a:endParaRPr kumimoji="1" lang="en-US" altLang="ja-JP" sz="4400" b="0"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5" name="図 4" descr="thCA9YJ3FJ.jpg"/>
          <p:cNvPicPr>
            <a:picLocks noChangeAspect="1"/>
          </p:cNvPicPr>
          <p:nvPr/>
        </p:nvPicPr>
        <p:blipFill>
          <a:blip r:embed="rId2" cstate="print"/>
          <a:stretch>
            <a:fillRect/>
          </a:stretch>
        </p:blipFill>
        <p:spPr>
          <a:xfrm>
            <a:off x="395536" y="3140968"/>
            <a:ext cx="1008112" cy="1053251"/>
          </a:xfrm>
          <a:prstGeom prst="rect">
            <a:avLst/>
          </a:prstGeom>
        </p:spPr>
      </p:pic>
      <p:pic>
        <p:nvPicPr>
          <p:cNvPr id="6" name="図 5" descr="thCA9YJ3FJ.jpg"/>
          <p:cNvPicPr>
            <a:picLocks noChangeAspect="1"/>
          </p:cNvPicPr>
          <p:nvPr/>
        </p:nvPicPr>
        <p:blipFill>
          <a:blip r:embed="rId2" cstate="print"/>
          <a:stretch>
            <a:fillRect/>
          </a:stretch>
        </p:blipFill>
        <p:spPr>
          <a:xfrm>
            <a:off x="467544" y="5085184"/>
            <a:ext cx="1008112" cy="1053251"/>
          </a:xfrm>
          <a:prstGeom prst="rect">
            <a:avLst/>
          </a:prstGeom>
        </p:spPr>
      </p:pic>
      <p:sp>
        <p:nvSpPr>
          <p:cNvPr id="7" name="コンテンツ プレースホルダ 2"/>
          <p:cNvSpPr txBox="1">
            <a:spLocks/>
          </p:cNvSpPr>
          <p:nvPr/>
        </p:nvSpPr>
        <p:spPr>
          <a:xfrm>
            <a:off x="1835696" y="4941168"/>
            <a:ext cx="6480720" cy="12961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5400" dirty="0" smtClean="0"/>
              <a:t>黒板に貼る</a:t>
            </a:r>
            <a:r>
              <a:rPr kumimoji="1" lang="ja-JP" altLang="en-US" sz="4400" b="0" i="0" u="none" strike="noStrike" kern="1200" cap="none" spc="0" normalizeH="0" baseline="0" noProof="0" dirty="0" smtClean="0">
                <a:ln>
                  <a:noFill/>
                </a:ln>
                <a:solidFill>
                  <a:schemeClr val="dk1"/>
                </a:solidFill>
                <a:effectLst/>
                <a:uLnTx/>
                <a:uFillTx/>
                <a:latin typeface="+mn-lt"/>
                <a:ea typeface="+mn-ea"/>
                <a:cs typeface="+mn-cs"/>
              </a:rPr>
              <a:t>　</a:t>
            </a:r>
            <a:endParaRPr kumimoji="1" lang="en-US" altLang="ja-JP" sz="44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9" name="正方形/長方形 8"/>
          <p:cNvSpPr/>
          <p:nvPr/>
        </p:nvSpPr>
        <p:spPr>
          <a:xfrm>
            <a:off x="395536" y="836712"/>
            <a:ext cx="2232248"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4000" dirty="0" smtClean="0"/>
              <a:t>グループ</a:t>
            </a:r>
            <a:endParaRPr kumimoji="1" lang="en-US" altLang="ja-JP" sz="4000" dirty="0" smtClean="0"/>
          </a:p>
          <a:p>
            <a:pPr algn="ctr"/>
            <a:r>
              <a:rPr lang="ja-JP" altLang="en-US" sz="4000" dirty="0" smtClean="0"/>
              <a:t>項目</a:t>
            </a:r>
            <a:endParaRPr kumimoji="1" lang="ja-JP" altLang="en-US" sz="4000" dirty="0"/>
          </a:p>
        </p:txBody>
      </p:sp>
      <p:graphicFrame>
        <p:nvGraphicFramePr>
          <p:cNvPr id="18" name="表 17"/>
          <p:cNvGraphicFramePr>
            <a:graphicFrameLocks noGrp="1"/>
          </p:cNvGraphicFramePr>
          <p:nvPr/>
        </p:nvGraphicFramePr>
        <p:xfrm>
          <a:off x="2915816" y="404664"/>
          <a:ext cx="5400600" cy="2217139"/>
        </p:xfrm>
        <a:graphic>
          <a:graphicData uri="http://schemas.openxmlformats.org/drawingml/2006/table">
            <a:tbl>
              <a:tblPr firstRow="1" bandRow="1">
                <a:tableStyleId>{5C22544A-7EE6-4342-B048-85BDC9FD1C3A}</a:tableStyleId>
              </a:tblPr>
              <a:tblGrid>
                <a:gridCol w="2700300">
                  <a:extLst>
                    <a:ext uri="{9D8B030D-6E8A-4147-A177-3AD203B41FA5}">
                      <a16:colId xmlns="" xmlns:a16="http://schemas.microsoft.com/office/drawing/2014/main" val="20000"/>
                    </a:ext>
                  </a:extLst>
                </a:gridCol>
                <a:gridCol w="2700300">
                  <a:extLst>
                    <a:ext uri="{9D8B030D-6E8A-4147-A177-3AD203B41FA5}">
                      <a16:colId xmlns="" xmlns:a16="http://schemas.microsoft.com/office/drawing/2014/main" val="20001"/>
                    </a:ext>
                  </a:extLst>
                </a:gridCol>
              </a:tblGrid>
              <a:tr h="1028419">
                <a:tc>
                  <a:txBody>
                    <a:bodyPr/>
                    <a:lstStyle/>
                    <a:p>
                      <a:pPr algn="ctr"/>
                      <a:r>
                        <a:rPr kumimoji="1" lang="ja-JP" altLang="en-US" sz="4000" b="0" dirty="0" smtClean="0">
                          <a:solidFill>
                            <a:schemeClr val="tx1"/>
                          </a:solidFill>
                        </a:rPr>
                        <a:t>リラックス</a:t>
                      </a:r>
                      <a:endParaRPr kumimoji="1" lang="ja-JP" altLang="en-US"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4400" b="0" dirty="0" smtClean="0">
                          <a:solidFill>
                            <a:schemeClr val="tx1"/>
                          </a:solidFill>
                        </a:rPr>
                        <a:t>趣味</a:t>
                      </a:r>
                      <a:endParaRPr kumimoji="1" lang="ja-JP" altLang="en-US" sz="4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1131821">
                <a:tc>
                  <a:txBody>
                    <a:bodyPr/>
                    <a:lstStyle/>
                    <a:p>
                      <a:pPr algn="ctr"/>
                      <a:r>
                        <a:rPr kumimoji="1" lang="ja-JP" altLang="en-US" sz="3600" dirty="0" smtClean="0">
                          <a:solidFill>
                            <a:schemeClr val="tx1"/>
                          </a:solidFill>
                        </a:rPr>
                        <a:t>コミュニケーション</a:t>
                      </a:r>
                      <a:endParaRPr kumimoji="1" lang="ja-JP" altLang="en-US" sz="3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4400" smtClean="0">
                          <a:solidFill>
                            <a:schemeClr val="tx1"/>
                          </a:solidFill>
                        </a:rPr>
                        <a:t>その他</a:t>
                      </a:r>
                      <a:endParaRPr kumimoji="1" lang="ja-JP" altLang="en-US" sz="4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8" name="スライド番号プレースホルダ 7"/>
          <p:cNvSpPr>
            <a:spLocks noGrp="1"/>
          </p:cNvSpPr>
          <p:nvPr>
            <p:ph type="sldNum" sz="quarter" idx="12"/>
          </p:nvPr>
        </p:nvSpPr>
        <p:spPr/>
        <p:txBody>
          <a:bodyPr/>
          <a:lstStyle/>
          <a:p>
            <a:fld id="{6B3463B1-FAFC-4593-98B1-3C047725EB27}" type="slidenum">
              <a:rPr kumimoji="1" lang="ja-JP" altLang="en-US" smtClean="0"/>
              <a:pPr/>
              <a:t>11</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コーピングマントラ</a:t>
            </a:r>
            <a:endParaRPr kumimoji="1" lang="ja-JP" altLang="en-US" sz="5400" dirty="0"/>
          </a:p>
        </p:txBody>
      </p:sp>
      <p:sp>
        <p:nvSpPr>
          <p:cNvPr id="3" name="コンテンツ プレースホルダ 2"/>
          <p:cNvSpPr>
            <a:spLocks noGrp="1"/>
          </p:cNvSpPr>
          <p:nvPr>
            <p:ph idx="1"/>
          </p:nvPr>
        </p:nvSpPr>
        <p:spPr>
          <a:xfrm>
            <a:off x="467544" y="1412776"/>
            <a:ext cx="8003232" cy="1252736"/>
          </a:xfrm>
          <a:solidFill>
            <a:schemeClr val="accent4">
              <a:lumMod val="60000"/>
              <a:lumOff val="40000"/>
            </a:schemeClr>
          </a:solidFill>
        </p:spPr>
        <p:txBody>
          <a:bodyPr/>
          <a:lstStyle/>
          <a:p>
            <a:r>
              <a:rPr kumimoji="1" lang="ja-JP" altLang="en-US" dirty="0" smtClean="0"/>
              <a:t>ストレスが高まったときに、自分につぶやく魔法の呪文（自分を励ます、</a:t>
            </a:r>
            <a:r>
              <a:rPr lang="ja-JP" altLang="en-US" dirty="0" smtClean="0"/>
              <a:t>勇気づける）</a:t>
            </a:r>
            <a:endParaRPr kumimoji="1" lang="ja-JP" altLang="en-US" dirty="0"/>
          </a:p>
        </p:txBody>
      </p:sp>
      <p:sp>
        <p:nvSpPr>
          <p:cNvPr id="6" name="テキスト ボックス 5"/>
          <p:cNvSpPr txBox="1"/>
          <p:nvPr/>
        </p:nvSpPr>
        <p:spPr>
          <a:xfrm>
            <a:off x="899592" y="3356992"/>
            <a:ext cx="7488832" cy="646331"/>
          </a:xfrm>
          <a:prstGeom prst="rect">
            <a:avLst/>
          </a:prstGeom>
          <a:noFill/>
        </p:spPr>
        <p:txBody>
          <a:bodyPr wrap="square" rtlCol="0">
            <a:spAutoFit/>
          </a:bodyPr>
          <a:lstStyle/>
          <a:p>
            <a:r>
              <a:rPr kumimoji="1" lang="ja-JP" altLang="en-US" sz="3600" dirty="0" smtClean="0"/>
              <a:t>①　なんとか</a:t>
            </a:r>
            <a:r>
              <a:rPr lang="ja-JP" altLang="en-US" sz="3600" dirty="0" smtClean="0"/>
              <a:t>な</a:t>
            </a:r>
            <a:r>
              <a:rPr kumimoji="1" lang="ja-JP" altLang="en-US" sz="3600" dirty="0" smtClean="0"/>
              <a:t>るさ～</a:t>
            </a:r>
            <a:endParaRPr kumimoji="1" lang="ja-JP" altLang="en-US" sz="3600" dirty="0"/>
          </a:p>
        </p:txBody>
      </p:sp>
      <p:sp>
        <p:nvSpPr>
          <p:cNvPr id="9" name="テキスト ボックス 8"/>
          <p:cNvSpPr txBox="1"/>
          <p:nvPr/>
        </p:nvSpPr>
        <p:spPr>
          <a:xfrm>
            <a:off x="899592" y="5013176"/>
            <a:ext cx="7848872" cy="646331"/>
          </a:xfrm>
          <a:prstGeom prst="rect">
            <a:avLst/>
          </a:prstGeom>
          <a:noFill/>
        </p:spPr>
        <p:txBody>
          <a:bodyPr wrap="square" rtlCol="0">
            <a:spAutoFit/>
          </a:bodyPr>
          <a:lstStyle/>
          <a:p>
            <a:r>
              <a:rPr lang="ja-JP" altLang="en-US" sz="3600" dirty="0" smtClean="0"/>
              <a:t>③　過去は変わらない、未来を変えよう</a:t>
            </a:r>
            <a:endParaRPr kumimoji="1" lang="ja-JP" altLang="en-US" sz="3600" dirty="0"/>
          </a:p>
        </p:txBody>
      </p:sp>
      <p:sp>
        <p:nvSpPr>
          <p:cNvPr id="10" name="テキスト ボックス 9"/>
          <p:cNvSpPr txBox="1"/>
          <p:nvPr/>
        </p:nvSpPr>
        <p:spPr>
          <a:xfrm>
            <a:off x="899592" y="4221088"/>
            <a:ext cx="6589240" cy="646331"/>
          </a:xfrm>
          <a:prstGeom prst="rect">
            <a:avLst/>
          </a:prstGeom>
          <a:noFill/>
        </p:spPr>
        <p:txBody>
          <a:bodyPr wrap="square" rtlCol="0">
            <a:spAutoFit/>
          </a:bodyPr>
          <a:lstStyle/>
          <a:p>
            <a:r>
              <a:rPr lang="ja-JP" altLang="en-US" sz="3600" dirty="0" smtClean="0"/>
              <a:t>②　やらない後悔より、やる後悔</a:t>
            </a:r>
            <a:endParaRPr kumimoji="1" lang="ja-JP" altLang="en-US" sz="3600" dirty="0"/>
          </a:p>
        </p:txBody>
      </p:sp>
      <p:sp>
        <p:nvSpPr>
          <p:cNvPr id="11" name="テキスト ボックス 10"/>
          <p:cNvSpPr txBox="1"/>
          <p:nvPr/>
        </p:nvSpPr>
        <p:spPr>
          <a:xfrm>
            <a:off x="539552" y="2852936"/>
            <a:ext cx="1224136" cy="461665"/>
          </a:xfrm>
          <a:prstGeom prst="rect">
            <a:avLst/>
          </a:prstGeom>
          <a:noFill/>
        </p:spPr>
        <p:txBody>
          <a:bodyPr wrap="square" rtlCol="0">
            <a:spAutoFit/>
          </a:bodyPr>
          <a:lstStyle/>
          <a:p>
            <a:r>
              <a:rPr kumimoji="1" lang="ja-JP" altLang="en-US" sz="2400" dirty="0" smtClean="0">
                <a:ea typeface="ＤＨＰ特太ゴシック体" pitchFamily="2" charset="-128"/>
              </a:rPr>
              <a:t>（例）</a:t>
            </a:r>
            <a:endParaRPr kumimoji="1" lang="ja-JP" altLang="en-US" sz="2400" dirty="0">
              <a:ea typeface="ＤＨＰ特太ゴシック体" pitchFamily="2" charset="-128"/>
            </a:endParaRPr>
          </a:p>
        </p:txBody>
      </p:sp>
      <p:sp>
        <p:nvSpPr>
          <p:cNvPr id="12" name="テキスト ボックス 11"/>
          <p:cNvSpPr txBox="1"/>
          <p:nvPr/>
        </p:nvSpPr>
        <p:spPr>
          <a:xfrm>
            <a:off x="467544" y="5949280"/>
            <a:ext cx="8208912" cy="430887"/>
          </a:xfrm>
          <a:prstGeom prst="rect">
            <a:avLst/>
          </a:prstGeom>
          <a:noFill/>
        </p:spPr>
        <p:txBody>
          <a:bodyPr wrap="square" rtlCol="0">
            <a:spAutoFit/>
          </a:bodyPr>
          <a:lstStyle/>
          <a:p>
            <a:r>
              <a:rPr lang="ja-JP" altLang="ja-JP" sz="2200" b="1" dirty="0" smtClean="0">
                <a:solidFill>
                  <a:srgbClr val="FF0000"/>
                </a:solidFill>
              </a:rPr>
              <a:t>☆ストレスに対して、コーピングマントラは、自分の心の武器と</a:t>
            </a:r>
            <a:r>
              <a:rPr lang="ja-JP" altLang="en-US" sz="2200" b="1" dirty="0" smtClean="0">
                <a:solidFill>
                  <a:srgbClr val="FF0000"/>
                </a:solidFill>
              </a:rPr>
              <a:t>なる</a:t>
            </a:r>
            <a:r>
              <a:rPr lang="ja-JP" altLang="ja-JP" sz="2200" b="1" dirty="0" smtClean="0">
                <a:solidFill>
                  <a:srgbClr val="FF0000"/>
                </a:solidFill>
              </a:rPr>
              <a:t>。</a:t>
            </a:r>
            <a:endParaRPr kumimoji="1" lang="ja-JP" altLang="en-US" sz="2200" b="1" dirty="0">
              <a:solidFill>
                <a:srgbClr val="FF0000"/>
              </a:solidFill>
            </a:endParaRPr>
          </a:p>
        </p:txBody>
      </p:sp>
      <p:sp>
        <p:nvSpPr>
          <p:cNvPr id="13" name="スライド番号プレースホルダ 12"/>
          <p:cNvSpPr>
            <a:spLocks noGrp="1"/>
          </p:cNvSpPr>
          <p:nvPr>
            <p:ph type="sldNum" sz="quarter" idx="12"/>
          </p:nvPr>
        </p:nvSpPr>
        <p:spPr/>
        <p:txBody>
          <a:bodyPr/>
          <a:lstStyle/>
          <a:p>
            <a:fld id="{6B3463B1-FAFC-4593-98B1-3C047725EB27}" type="slidenum">
              <a:rPr kumimoji="1" lang="ja-JP" altLang="en-US" smtClean="0"/>
              <a:pPr/>
              <a:t>12</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リラクセーション</a:t>
            </a:r>
            <a:endParaRPr kumimoji="1" lang="ja-JP" altLang="en-US" sz="5400" dirty="0"/>
          </a:p>
        </p:txBody>
      </p:sp>
      <p:sp>
        <p:nvSpPr>
          <p:cNvPr id="3" name="コンテンツ プレースホルダ 2"/>
          <p:cNvSpPr>
            <a:spLocks noGrp="1"/>
          </p:cNvSpPr>
          <p:nvPr>
            <p:ph idx="1"/>
          </p:nvPr>
        </p:nvSpPr>
        <p:spPr>
          <a:xfrm>
            <a:off x="461727" y="1196752"/>
            <a:ext cx="8229600" cy="5256584"/>
          </a:xfrm>
        </p:spPr>
        <p:txBody>
          <a:bodyPr>
            <a:normAutofit fontScale="92500" lnSpcReduction="20000"/>
          </a:bodyPr>
          <a:lstStyle/>
          <a:p>
            <a:pPr>
              <a:buNone/>
            </a:pPr>
            <a:r>
              <a:rPr kumimoji="1" lang="en-US" altLang="ja-JP" sz="4400" dirty="0" smtClean="0"/>
              <a:t>【</a:t>
            </a:r>
            <a:r>
              <a:rPr kumimoji="1" lang="ja-JP" altLang="en-US" sz="4400" dirty="0" smtClean="0"/>
              <a:t>体験</a:t>
            </a:r>
            <a:r>
              <a:rPr kumimoji="1" lang="en-US" altLang="ja-JP" sz="4400" dirty="0" smtClean="0"/>
              <a:t>】</a:t>
            </a:r>
          </a:p>
          <a:p>
            <a:pPr>
              <a:buNone/>
            </a:pPr>
            <a:endParaRPr lang="en-US" altLang="ja-JP" sz="4400" dirty="0" smtClean="0"/>
          </a:p>
          <a:p>
            <a:pPr>
              <a:buNone/>
            </a:pPr>
            <a:r>
              <a:rPr lang="ja-JP" altLang="en-US" sz="4400" dirty="0" smtClean="0">
                <a:latin typeface="+mj-ea"/>
                <a:ea typeface="+mj-ea"/>
              </a:rPr>
              <a:t>・</a:t>
            </a:r>
            <a:r>
              <a:rPr lang="en-US" altLang="ja-JP" sz="4400" dirty="0" smtClean="0">
                <a:latin typeface="+mj-ea"/>
                <a:ea typeface="+mj-ea"/>
              </a:rPr>
              <a:t>10</a:t>
            </a:r>
            <a:r>
              <a:rPr lang="ja-JP" altLang="en-US" sz="4400" dirty="0" smtClean="0">
                <a:latin typeface="+mj-ea"/>
                <a:ea typeface="+mj-ea"/>
              </a:rPr>
              <a:t>秒呼吸法　</a:t>
            </a:r>
            <a:endParaRPr lang="en-US" altLang="ja-JP" sz="4400" dirty="0" smtClean="0">
              <a:latin typeface="+mj-ea"/>
              <a:ea typeface="+mj-ea"/>
            </a:endParaRPr>
          </a:p>
          <a:p>
            <a:pPr>
              <a:buNone/>
            </a:pPr>
            <a:endParaRPr kumimoji="1" lang="en-US" altLang="ja-JP" sz="1050" dirty="0" smtClean="0">
              <a:latin typeface="+mj-ea"/>
              <a:ea typeface="+mj-ea"/>
            </a:endParaRPr>
          </a:p>
          <a:p>
            <a:pPr>
              <a:buNone/>
            </a:pPr>
            <a:endParaRPr kumimoji="1" lang="en-US" altLang="ja-JP" sz="4400" dirty="0" smtClean="0">
              <a:latin typeface="+mj-ea"/>
              <a:ea typeface="+mj-ea"/>
            </a:endParaRPr>
          </a:p>
          <a:p>
            <a:pPr>
              <a:buNone/>
            </a:pPr>
            <a:endParaRPr kumimoji="1" lang="en-US" altLang="ja-JP" sz="4400" dirty="0" smtClean="0">
              <a:latin typeface="+mj-ea"/>
              <a:ea typeface="+mj-ea"/>
            </a:endParaRPr>
          </a:p>
          <a:p>
            <a:pPr>
              <a:buNone/>
            </a:pPr>
            <a:r>
              <a:rPr kumimoji="1" lang="ja-JP" altLang="en-US" sz="4400" dirty="0" smtClean="0">
                <a:latin typeface="+mj-ea"/>
                <a:ea typeface="+mj-ea"/>
              </a:rPr>
              <a:t>・絆のワーク</a:t>
            </a:r>
            <a:endParaRPr kumimoji="1" lang="en-US" altLang="ja-JP" sz="4400" dirty="0" smtClean="0">
              <a:latin typeface="+mj-ea"/>
              <a:ea typeface="+mj-ea"/>
            </a:endParaRPr>
          </a:p>
          <a:p>
            <a:pPr>
              <a:buNone/>
            </a:pPr>
            <a:endParaRPr kumimoji="1" lang="en-US" altLang="ja-JP" sz="4400" dirty="0" smtClean="0"/>
          </a:p>
          <a:p>
            <a:pPr>
              <a:buNone/>
            </a:pPr>
            <a:r>
              <a:rPr kumimoji="1" lang="ja-JP" altLang="en-US" sz="4400" dirty="0" smtClean="0"/>
              <a:t>　</a:t>
            </a:r>
            <a:endParaRPr kumimoji="1" lang="ja-JP" altLang="en-US" sz="4400" dirty="0"/>
          </a:p>
        </p:txBody>
      </p:sp>
      <p:sp>
        <p:nvSpPr>
          <p:cNvPr id="6" name="スライド番号プレースホルダー 5"/>
          <p:cNvSpPr>
            <a:spLocks noGrp="1"/>
          </p:cNvSpPr>
          <p:nvPr>
            <p:ph type="sldNum" sz="quarter" idx="12"/>
          </p:nvPr>
        </p:nvSpPr>
        <p:spPr/>
        <p:txBody>
          <a:bodyPr/>
          <a:lstStyle/>
          <a:p>
            <a:fld id="{6B3463B1-FAFC-4593-98B1-3C047725EB27}" type="slidenum">
              <a:rPr kumimoji="1" lang="ja-JP" altLang="en-US" smtClean="0"/>
              <a:pPr/>
              <a:t>13</a:t>
            </a:fld>
            <a:endParaRPr kumimoji="1" lang="ja-JP" altLang="en-US"/>
          </a:p>
        </p:txBody>
      </p:sp>
      <p:pic>
        <p:nvPicPr>
          <p:cNvPr id="7" name="図 6"/>
          <p:cNvPicPr>
            <a:picLocks noChangeAspect="1"/>
          </p:cNvPicPr>
          <p:nvPr/>
        </p:nvPicPr>
        <p:blipFill>
          <a:blip r:embed="rId4" cstate="print">
            <a:lum bright="20000"/>
            <a:extLst>
              <a:ext uri="{28A0092B-C50C-407E-A947-70E740481C1C}">
                <a14:useLocalDpi xmlns:a14="http://schemas.microsoft.com/office/drawing/2010/main" val="0"/>
              </a:ext>
            </a:extLst>
          </a:blip>
          <a:stretch>
            <a:fillRect/>
          </a:stretch>
        </p:blipFill>
        <p:spPr>
          <a:xfrm>
            <a:off x="4427984" y="4437112"/>
            <a:ext cx="2448272" cy="183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コンテンツ プレースホルダー 1"/>
          <p:cNvPicPr>
            <a:picLocks noChangeAspect="1"/>
          </p:cNvPicPr>
          <p:nvPr/>
        </p:nvPicPr>
        <p:blipFill>
          <a:blip r:embed="rId5" cstate="print">
            <a:lum bright="20000"/>
            <a:extLst>
              <a:ext uri="{28A0092B-C50C-407E-A947-70E740481C1C}">
                <a14:useLocalDpi xmlns:a14="http://schemas.microsoft.com/office/drawing/2010/main" val="0"/>
              </a:ext>
            </a:extLst>
          </a:blip>
          <a:stretch>
            <a:fillRect/>
          </a:stretch>
        </p:blipFill>
        <p:spPr>
          <a:xfrm rot="5400000">
            <a:off x="4259832" y="1855804"/>
            <a:ext cx="2044826" cy="1533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14533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683568" y="1772816"/>
            <a:ext cx="3456384" cy="3600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円/楕円 2"/>
          <p:cNvSpPr/>
          <p:nvPr/>
        </p:nvSpPr>
        <p:spPr>
          <a:xfrm>
            <a:off x="5004048" y="1772816"/>
            <a:ext cx="3456384"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15816" y="404664"/>
            <a:ext cx="3168352" cy="923330"/>
          </a:xfrm>
          <a:prstGeom prst="rect">
            <a:avLst/>
          </a:prstGeom>
          <a:noFill/>
        </p:spPr>
        <p:txBody>
          <a:bodyPr wrap="square" rtlCol="0">
            <a:spAutoFit/>
          </a:bodyPr>
          <a:lstStyle/>
          <a:p>
            <a:r>
              <a:rPr lang="ja-JP" altLang="en-US" sz="5400" dirty="0" smtClean="0">
                <a:latin typeface="+mn-ea"/>
                <a:ea typeface="ＤＦ特太ゴシック体" pitchFamily="1" charset="-128"/>
              </a:rPr>
              <a:t>自律神経</a:t>
            </a:r>
            <a:endParaRPr kumimoji="1" lang="ja-JP" altLang="en-US" sz="5400" dirty="0">
              <a:latin typeface="+mn-ea"/>
              <a:ea typeface="ＤＦ特太ゴシック体" pitchFamily="1" charset="-128"/>
            </a:endParaRPr>
          </a:p>
        </p:txBody>
      </p:sp>
      <p:sp>
        <p:nvSpPr>
          <p:cNvPr id="5" name="テキスト ボックス 4"/>
          <p:cNvSpPr txBox="1"/>
          <p:nvPr/>
        </p:nvSpPr>
        <p:spPr>
          <a:xfrm>
            <a:off x="827584" y="2204864"/>
            <a:ext cx="3456384" cy="2739211"/>
          </a:xfrm>
          <a:prstGeom prst="rect">
            <a:avLst/>
          </a:prstGeom>
          <a:noFill/>
        </p:spPr>
        <p:txBody>
          <a:bodyPr wrap="square" rtlCol="0">
            <a:spAutoFit/>
          </a:bodyPr>
          <a:lstStyle/>
          <a:p>
            <a:r>
              <a:rPr kumimoji="1" lang="ja-JP" altLang="en-US" sz="3200" dirty="0" smtClean="0">
                <a:solidFill>
                  <a:srgbClr val="FF0000"/>
                </a:solidFill>
              </a:rPr>
              <a:t>　　交感神経</a:t>
            </a:r>
            <a:endParaRPr kumimoji="1" lang="en-US" altLang="ja-JP" sz="3200" dirty="0" smtClean="0">
              <a:solidFill>
                <a:srgbClr val="FF0000"/>
              </a:solidFill>
            </a:endParaRPr>
          </a:p>
          <a:p>
            <a:endParaRPr lang="en-US" altLang="ja-JP" sz="2800" dirty="0" smtClean="0"/>
          </a:p>
          <a:p>
            <a:r>
              <a:rPr lang="ja-JP" altLang="en-US" sz="2800" dirty="0" smtClean="0"/>
              <a:t>・ 活動しているとき</a:t>
            </a:r>
            <a:endParaRPr lang="en-US" altLang="ja-JP" sz="2800" dirty="0" smtClean="0"/>
          </a:p>
          <a:p>
            <a:r>
              <a:rPr kumimoji="1" lang="ja-JP" altLang="en-US" sz="2800" dirty="0" smtClean="0"/>
              <a:t>・ 緊張しているとき</a:t>
            </a:r>
            <a:endParaRPr kumimoji="1" lang="en-US" altLang="ja-JP" sz="2800" dirty="0" smtClean="0"/>
          </a:p>
          <a:p>
            <a:r>
              <a:rPr lang="ja-JP" altLang="en-US" sz="2800" dirty="0" smtClean="0"/>
              <a:t>・ ストレスを</a:t>
            </a:r>
            <a:endParaRPr lang="en-US" altLang="ja-JP" sz="2800" dirty="0" smtClean="0"/>
          </a:p>
          <a:p>
            <a:r>
              <a:rPr lang="ja-JP" altLang="en-US" sz="2800" dirty="0" smtClean="0"/>
              <a:t>　感じているとき</a:t>
            </a:r>
            <a:endParaRPr kumimoji="1" lang="ja-JP" altLang="en-US" sz="2800" dirty="0"/>
          </a:p>
        </p:txBody>
      </p:sp>
      <p:sp>
        <p:nvSpPr>
          <p:cNvPr id="6" name="テキスト ボックス 5"/>
          <p:cNvSpPr txBox="1"/>
          <p:nvPr/>
        </p:nvSpPr>
        <p:spPr>
          <a:xfrm>
            <a:off x="5148064" y="2276872"/>
            <a:ext cx="3456384" cy="2739211"/>
          </a:xfrm>
          <a:prstGeom prst="rect">
            <a:avLst/>
          </a:prstGeom>
          <a:noFill/>
        </p:spPr>
        <p:txBody>
          <a:bodyPr wrap="square" rtlCol="0">
            <a:spAutoFit/>
          </a:bodyPr>
          <a:lstStyle/>
          <a:p>
            <a:r>
              <a:rPr lang="ja-JP" altLang="en-US" sz="3200" dirty="0" smtClean="0">
                <a:solidFill>
                  <a:schemeClr val="bg1"/>
                </a:solidFill>
              </a:rPr>
              <a:t>　　副</a:t>
            </a:r>
            <a:r>
              <a:rPr kumimoji="1" lang="ja-JP" altLang="en-US" sz="3200" dirty="0" smtClean="0">
                <a:solidFill>
                  <a:schemeClr val="bg1"/>
                </a:solidFill>
              </a:rPr>
              <a:t>交感神経</a:t>
            </a:r>
            <a:endParaRPr kumimoji="1" lang="en-US" altLang="ja-JP" sz="3200" dirty="0" smtClean="0">
              <a:solidFill>
                <a:schemeClr val="bg1"/>
              </a:solidFill>
            </a:endParaRPr>
          </a:p>
          <a:p>
            <a:endParaRPr lang="en-US" altLang="ja-JP" sz="2800" dirty="0" smtClean="0"/>
          </a:p>
          <a:p>
            <a:r>
              <a:rPr lang="ja-JP" altLang="en-US" sz="2800" dirty="0" smtClean="0"/>
              <a:t>・ 休息しているとき</a:t>
            </a:r>
            <a:endParaRPr lang="en-US" altLang="ja-JP" sz="2800" dirty="0" smtClean="0"/>
          </a:p>
          <a:p>
            <a:r>
              <a:rPr kumimoji="1" lang="ja-JP" altLang="en-US" sz="2800" dirty="0" smtClean="0"/>
              <a:t>・  眠っているとき</a:t>
            </a:r>
            <a:endParaRPr kumimoji="1" lang="en-US" altLang="ja-JP" sz="2800" dirty="0" smtClean="0"/>
          </a:p>
          <a:p>
            <a:r>
              <a:rPr lang="ja-JP" altLang="en-US" sz="2800" dirty="0" smtClean="0"/>
              <a:t>・  リラックスを</a:t>
            </a:r>
            <a:endParaRPr lang="en-US" altLang="ja-JP" sz="2800" dirty="0" smtClean="0"/>
          </a:p>
          <a:p>
            <a:r>
              <a:rPr lang="ja-JP" altLang="en-US" sz="2800" dirty="0" smtClean="0"/>
              <a:t>　  しているとき</a:t>
            </a:r>
            <a:endParaRPr kumimoji="1" lang="ja-JP" altLang="en-US" sz="2800" dirty="0"/>
          </a:p>
        </p:txBody>
      </p:sp>
      <p:cxnSp>
        <p:nvCxnSpPr>
          <p:cNvPr id="10" name="直線コネクタ 9"/>
          <p:cNvCxnSpPr/>
          <p:nvPr/>
        </p:nvCxnSpPr>
        <p:spPr>
          <a:xfrm>
            <a:off x="5724128" y="1196752"/>
            <a:ext cx="576064" cy="576064"/>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線コネクタ 10"/>
          <p:cNvCxnSpPr>
            <a:endCxn id="2" idx="0"/>
          </p:cNvCxnSpPr>
          <p:nvPr/>
        </p:nvCxnSpPr>
        <p:spPr>
          <a:xfrm flipH="1">
            <a:off x="2411760" y="1268760"/>
            <a:ext cx="648072" cy="504056"/>
          </a:xfrm>
          <a:prstGeom prst="line">
            <a:avLst/>
          </a:prstGeom>
          <a:ln w="57150"/>
        </p:spPr>
        <p:style>
          <a:lnRef idx="1">
            <a:schemeClr val="dk1"/>
          </a:lnRef>
          <a:fillRef idx="0">
            <a:schemeClr val="dk1"/>
          </a:fillRef>
          <a:effectRef idx="0">
            <a:schemeClr val="dk1"/>
          </a:effectRef>
          <a:fontRef idx="minor">
            <a:schemeClr val="tx1"/>
          </a:fontRef>
        </p:style>
      </p:cxnSp>
      <p:sp>
        <p:nvSpPr>
          <p:cNvPr id="9" name="円形吹き出し 8"/>
          <p:cNvSpPr/>
          <p:nvPr/>
        </p:nvSpPr>
        <p:spPr>
          <a:xfrm>
            <a:off x="323528" y="908720"/>
            <a:ext cx="2160239" cy="954661"/>
          </a:xfrm>
          <a:prstGeom prst="wedgeEllipseCallout">
            <a:avLst>
              <a:gd name="adj1" fmla="val 35775"/>
              <a:gd name="adj2" fmla="val 7719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75000"/>
                    <a:lumOff val="25000"/>
                  </a:schemeClr>
                </a:solidFill>
              </a:rPr>
              <a:t>吸う呼吸</a:t>
            </a:r>
            <a:endParaRPr kumimoji="1" lang="ja-JP" altLang="en-US" sz="2800" dirty="0">
              <a:solidFill>
                <a:schemeClr val="tx1">
                  <a:lumMod val="75000"/>
                  <a:lumOff val="25000"/>
                </a:schemeClr>
              </a:solidFill>
            </a:endParaRPr>
          </a:p>
        </p:txBody>
      </p:sp>
      <p:sp>
        <p:nvSpPr>
          <p:cNvPr id="12" name="円形吹き出し 11"/>
          <p:cNvSpPr/>
          <p:nvPr/>
        </p:nvSpPr>
        <p:spPr>
          <a:xfrm>
            <a:off x="6516216" y="980728"/>
            <a:ext cx="2160240" cy="1121192"/>
          </a:xfrm>
          <a:prstGeom prst="wedgeEllipseCallout">
            <a:avLst>
              <a:gd name="adj1" fmla="val -37309"/>
              <a:gd name="adj2" fmla="val 5824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75000"/>
                    <a:lumOff val="25000"/>
                  </a:schemeClr>
                </a:solidFill>
              </a:rPr>
              <a:t>吐く呼吸</a:t>
            </a:r>
            <a:endParaRPr kumimoji="1" lang="ja-JP" altLang="en-US" sz="2800" dirty="0">
              <a:solidFill>
                <a:schemeClr val="tx1">
                  <a:lumMod val="75000"/>
                  <a:lumOff val="25000"/>
                </a:schemeClr>
              </a:solidFill>
            </a:endParaRPr>
          </a:p>
        </p:txBody>
      </p:sp>
      <p:sp>
        <p:nvSpPr>
          <p:cNvPr id="13" name="正方形/長方形 12"/>
          <p:cNvSpPr/>
          <p:nvPr/>
        </p:nvSpPr>
        <p:spPr>
          <a:xfrm>
            <a:off x="1403648" y="2204864"/>
            <a:ext cx="1728192"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652120" y="2276872"/>
            <a:ext cx="2232248"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187624" y="4005064"/>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52120" y="4509120"/>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14"/>
          <p:cNvSpPr>
            <a:spLocks noGrp="1"/>
          </p:cNvSpPr>
          <p:nvPr>
            <p:ph type="sldNum" sz="quarter" idx="12"/>
          </p:nvPr>
        </p:nvSpPr>
        <p:spPr/>
        <p:txBody>
          <a:bodyPr/>
          <a:lstStyle/>
          <a:p>
            <a:fld id="{6B3463B1-FAFC-4593-98B1-3C047725EB27}"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2135" y="2141206"/>
            <a:ext cx="4094980" cy="3071235"/>
          </a:xfrm>
          <a:noFill/>
          <a:ln>
            <a:solidFill>
              <a:schemeClr val="bg1"/>
            </a:solidFill>
          </a:ln>
        </p:spPr>
        <p:style>
          <a:lnRef idx="2">
            <a:schemeClr val="accent1"/>
          </a:lnRef>
          <a:fillRef idx="1">
            <a:schemeClr val="lt1"/>
          </a:fillRef>
          <a:effectRef idx="0">
            <a:schemeClr val="accent1"/>
          </a:effectRef>
          <a:fontRef idx="minor">
            <a:schemeClr val="dk1"/>
          </a:fontRef>
        </p:style>
      </p:pic>
      <p:sp>
        <p:nvSpPr>
          <p:cNvPr id="4" name="タイトル 1"/>
          <p:cNvSpPr>
            <a:spLocks noGrp="1"/>
          </p:cNvSpPr>
          <p:nvPr>
            <p:ph type="title"/>
          </p:nvPr>
        </p:nvSpPr>
        <p:spPr>
          <a:solidFill>
            <a:srgbClr val="00B0F0"/>
          </a:solidFill>
        </p:spPr>
        <p:txBody>
          <a:bodyPr>
            <a:normAutofit/>
          </a:bodyPr>
          <a:lstStyle/>
          <a:p>
            <a:r>
              <a:rPr lang="en-US" altLang="ja-JP" dirty="0" smtClean="0"/>
              <a:t>10</a:t>
            </a:r>
            <a:r>
              <a:rPr lang="ja-JP" altLang="en-US" dirty="0" smtClean="0"/>
              <a:t>秒呼吸法　</a:t>
            </a:r>
            <a:endParaRPr kumimoji="1" lang="ja-JP" altLang="en-US" dirty="0"/>
          </a:p>
        </p:txBody>
      </p:sp>
      <p:sp>
        <p:nvSpPr>
          <p:cNvPr id="5" name="角丸四角形吹き出し 4"/>
          <p:cNvSpPr/>
          <p:nvPr/>
        </p:nvSpPr>
        <p:spPr>
          <a:xfrm>
            <a:off x="251521" y="1600199"/>
            <a:ext cx="2952328" cy="1383533"/>
          </a:xfrm>
          <a:prstGeom prst="wedgeRoundRectCallout">
            <a:avLst>
              <a:gd name="adj1" fmla="val 130153"/>
              <a:gd name="adj2" fmla="val 9003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t>鼻</a:t>
            </a:r>
            <a:r>
              <a:rPr lang="ja-JP" altLang="en-US" sz="2800" dirty="0" smtClean="0"/>
              <a:t>から吸って</a:t>
            </a:r>
            <a:endParaRPr lang="en-US" altLang="ja-JP" sz="2800" dirty="0" smtClean="0"/>
          </a:p>
          <a:p>
            <a:pPr algn="ctr"/>
            <a:r>
              <a:rPr kumimoji="1" lang="ja-JP" altLang="en-US" sz="2800" dirty="0" smtClean="0"/>
              <a:t>１，２，</a:t>
            </a:r>
            <a:r>
              <a:rPr kumimoji="1" lang="ja-JP" altLang="en-US" sz="2800" dirty="0"/>
              <a:t>３</a:t>
            </a:r>
          </a:p>
        </p:txBody>
      </p:sp>
      <p:sp>
        <p:nvSpPr>
          <p:cNvPr id="6" name="角丸四角形吹き出し 5"/>
          <p:cNvSpPr/>
          <p:nvPr/>
        </p:nvSpPr>
        <p:spPr>
          <a:xfrm>
            <a:off x="251520" y="3867990"/>
            <a:ext cx="3481042" cy="1361210"/>
          </a:xfrm>
          <a:prstGeom prst="wedgeRoundRectCallout">
            <a:avLst>
              <a:gd name="adj1" fmla="val 101962"/>
              <a:gd name="adj2" fmla="val -4931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smtClean="0"/>
              <a:t>口から吐く</a:t>
            </a:r>
            <a:endParaRPr kumimoji="1" lang="en-US" altLang="ja-JP" sz="2800" dirty="0" smtClean="0"/>
          </a:p>
          <a:p>
            <a:pPr algn="ctr"/>
            <a:r>
              <a:rPr lang="ja-JP" altLang="en-US" sz="2800" dirty="0" smtClean="0"/>
              <a:t>５，６，７，８，９，１</a:t>
            </a:r>
            <a:r>
              <a:rPr lang="ja-JP" altLang="en-US" sz="2800" dirty="0"/>
              <a:t>０</a:t>
            </a:r>
            <a:endParaRPr kumimoji="1" lang="ja-JP" altLang="en-US" sz="2800" dirty="0"/>
          </a:p>
        </p:txBody>
      </p:sp>
      <p:sp>
        <p:nvSpPr>
          <p:cNvPr id="7" name="角丸四角形 6"/>
          <p:cNvSpPr/>
          <p:nvPr/>
        </p:nvSpPr>
        <p:spPr>
          <a:xfrm>
            <a:off x="630416" y="3169464"/>
            <a:ext cx="2160240" cy="5019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800" dirty="0"/>
              <a:t>４</a:t>
            </a:r>
            <a:r>
              <a:rPr lang="ja-JP" altLang="en-US" sz="2800" dirty="0" smtClean="0"/>
              <a:t>で止めて</a:t>
            </a:r>
            <a:endParaRPr lang="ja-JP" altLang="en-US" sz="2800" dirty="0"/>
          </a:p>
        </p:txBody>
      </p:sp>
      <p:sp>
        <p:nvSpPr>
          <p:cNvPr id="8" name="角丸四角形 7"/>
          <p:cNvSpPr/>
          <p:nvPr/>
        </p:nvSpPr>
        <p:spPr>
          <a:xfrm>
            <a:off x="1043608" y="5805264"/>
            <a:ext cx="72008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あとは自分のペースで続けましょう</a:t>
            </a:r>
            <a:endParaRPr kumimoji="1" lang="ja-JP" altLang="en-US" sz="3200" dirty="0">
              <a:solidFill>
                <a:schemeClr val="tx1"/>
              </a:solidFill>
            </a:endParaRPr>
          </a:p>
        </p:txBody>
      </p:sp>
      <p:pic>
        <p:nvPicPr>
          <p:cNvPr id="9" name="図 8"/>
          <p:cNvPicPr>
            <a:picLocks noChangeAspect="1"/>
          </p:cNvPicPr>
          <p:nvPr/>
        </p:nvPicPr>
        <p:blipFill>
          <a:blip r:embed="rId3" cstate="print"/>
          <a:stretch>
            <a:fillRect/>
          </a:stretch>
        </p:blipFill>
        <p:spPr>
          <a:xfrm>
            <a:off x="1259632" y="5944613"/>
            <a:ext cx="450904" cy="475184"/>
          </a:xfrm>
          <a:prstGeom prst="rect">
            <a:avLst/>
          </a:prstGeom>
        </p:spPr>
      </p:pic>
      <p:sp>
        <p:nvSpPr>
          <p:cNvPr id="10" name="スライド番号プレースホルダー 9"/>
          <p:cNvSpPr>
            <a:spLocks noGrp="1"/>
          </p:cNvSpPr>
          <p:nvPr>
            <p:ph type="sldNum" sz="quarter" idx="12"/>
          </p:nvPr>
        </p:nvSpPr>
        <p:spPr/>
        <p:txBody>
          <a:bodyPr/>
          <a:lstStyle/>
          <a:p>
            <a:fld id="{6B3463B1-FAFC-4593-98B1-3C047725EB27}" type="slidenum">
              <a:rPr kumimoji="1" lang="ja-JP" altLang="en-US" smtClean="0"/>
              <a:pPr/>
              <a:t>15</a:t>
            </a:fld>
            <a:endParaRPr kumimoji="1" lang="ja-JP" altLang="en-US"/>
          </a:p>
        </p:txBody>
      </p:sp>
    </p:spTree>
    <p:extLst>
      <p:ext uri="{BB962C8B-B14F-4D97-AF65-F5344CB8AC3E}">
        <p14:creationId xmlns:p14="http://schemas.microsoft.com/office/powerpoint/2010/main" val="4368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24012"/>
            <a:ext cx="8208912" cy="4697037"/>
          </a:xfrm>
        </p:spPr>
        <p:txBody>
          <a:bodyPr/>
          <a:lstStyle/>
          <a:p>
            <a:pPr marL="0" indent="0">
              <a:buNone/>
            </a:pPr>
            <a:r>
              <a:rPr lang="ja-JP" altLang="en-US" dirty="0" smtClean="0"/>
              <a:t>　　　</a:t>
            </a:r>
            <a:endParaRPr kumimoji="1" lang="ja-JP" altLang="en-US" dirty="0"/>
          </a:p>
        </p:txBody>
      </p:sp>
      <p:sp>
        <p:nvSpPr>
          <p:cNvPr id="4" name="タイトル 1"/>
          <p:cNvSpPr>
            <a:spLocks noGrp="1"/>
          </p:cNvSpPr>
          <p:nvPr>
            <p:ph type="title"/>
          </p:nvPr>
        </p:nvSpPr>
        <p:spPr>
          <a:solidFill>
            <a:srgbClr val="00B0F0"/>
          </a:solidFill>
        </p:spPr>
        <p:txBody>
          <a:bodyPr>
            <a:normAutofit/>
          </a:bodyPr>
          <a:lstStyle/>
          <a:p>
            <a:r>
              <a:rPr lang="en-US" altLang="ja-JP" dirty="0" smtClean="0"/>
              <a:t>10</a:t>
            </a:r>
            <a:r>
              <a:rPr lang="ja-JP" altLang="en-US" dirty="0" smtClean="0"/>
              <a:t>秒呼吸法</a:t>
            </a:r>
            <a:r>
              <a:rPr lang="ja-JP" altLang="en-US" sz="3200" dirty="0" smtClean="0"/>
              <a:t>（目覚めの動作）</a:t>
            </a:r>
            <a:r>
              <a:rPr lang="ja-JP" altLang="en-US" dirty="0" smtClean="0"/>
              <a:t>　</a:t>
            </a:r>
            <a:endParaRPr kumimoji="1" lang="ja-JP" altLang="en-US" dirty="0"/>
          </a:p>
        </p:txBody>
      </p:sp>
      <p:sp>
        <p:nvSpPr>
          <p:cNvPr id="5" name="スライド番号プレースホルダー 4"/>
          <p:cNvSpPr>
            <a:spLocks noGrp="1"/>
          </p:cNvSpPr>
          <p:nvPr>
            <p:ph type="sldNum" sz="quarter" idx="12"/>
          </p:nvPr>
        </p:nvSpPr>
        <p:spPr/>
        <p:txBody>
          <a:bodyPr/>
          <a:lstStyle/>
          <a:p>
            <a:fld id="{6B3463B1-FAFC-4593-98B1-3C047725EB27}" type="slidenum">
              <a:rPr kumimoji="1" lang="ja-JP" altLang="en-US" smtClean="0"/>
              <a:pPr/>
              <a:t>16</a:t>
            </a:fld>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01" y="4821062"/>
            <a:ext cx="2484537" cy="1863403"/>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1387" t="12052" r="1"/>
          <a:stretch/>
        </p:blipFill>
        <p:spPr>
          <a:xfrm>
            <a:off x="3005376" y="3372395"/>
            <a:ext cx="2969818" cy="3319131"/>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6673" t="4008" r="9125" b="10551"/>
          <a:stretch/>
        </p:blipFill>
        <p:spPr>
          <a:xfrm>
            <a:off x="6298662" y="3185452"/>
            <a:ext cx="2591447" cy="3506074"/>
          </a:xfrm>
          <a:prstGeom prst="rect">
            <a:avLst/>
          </a:prstGeom>
        </p:spPr>
      </p:pic>
      <p:sp>
        <p:nvSpPr>
          <p:cNvPr id="10" name="下矢印 9"/>
          <p:cNvSpPr/>
          <p:nvPr/>
        </p:nvSpPr>
        <p:spPr>
          <a:xfrm rot="2239276">
            <a:off x="3271145" y="5162798"/>
            <a:ext cx="260036" cy="786139"/>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266301" y="1568521"/>
            <a:ext cx="2271533" cy="2112016"/>
          </a:xfrm>
          <a:prstGeom prst="wedgeRoundRectCallout">
            <a:avLst>
              <a:gd name="adj1" fmla="val -6697"/>
              <a:gd name="adj2" fmla="val 7482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t>両手</a:t>
            </a:r>
            <a:r>
              <a:rPr lang="ja-JP" altLang="en-US" sz="2800" dirty="0" smtClean="0"/>
              <a:t>で</a:t>
            </a:r>
            <a:endParaRPr lang="en-US" altLang="ja-JP" sz="2800" dirty="0" smtClean="0"/>
          </a:p>
          <a:p>
            <a:r>
              <a:rPr lang="ja-JP" altLang="en-US" sz="2800" dirty="0" smtClean="0"/>
              <a:t>グー　パーグー　パーグー　パー</a:t>
            </a:r>
            <a:endParaRPr lang="en-US" altLang="ja-JP" sz="2800" dirty="0"/>
          </a:p>
        </p:txBody>
      </p:sp>
      <p:sp>
        <p:nvSpPr>
          <p:cNvPr id="12" name="角丸四角形吹き出し 11"/>
          <p:cNvSpPr/>
          <p:nvPr/>
        </p:nvSpPr>
        <p:spPr>
          <a:xfrm>
            <a:off x="2853847" y="1568521"/>
            <a:ext cx="2748126" cy="1652992"/>
          </a:xfrm>
          <a:prstGeom prst="wedgeRoundRectCallout">
            <a:avLst>
              <a:gd name="adj1" fmla="val -19887"/>
              <a:gd name="adj2" fmla="val 6967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t>肘を</a:t>
            </a:r>
            <a:r>
              <a:rPr lang="ja-JP" altLang="en-US" sz="2800" dirty="0" smtClean="0"/>
              <a:t>曲げて</a:t>
            </a:r>
            <a:endParaRPr lang="en-US" altLang="ja-JP" sz="2800" dirty="0" smtClean="0"/>
          </a:p>
          <a:p>
            <a:r>
              <a:rPr lang="ja-JP" altLang="en-US" sz="2800" dirty="0" smtClean="0"/>
              <a:t>伸ばして曲げて</a:t>
            </a:r>
            <a:endParaRPr lang="en-US" altLang="ja-JP" sz="2800" dirty="0" smtClean="0"/>
          </a:p>
          <a:p>
            <a:r>
              <a:rPr lang="ja-JP" altLang="en-US" sz="2800" dirty="0" smtClean="0"/>
              <a:t>伸ばして</a:t>
            </a:r>
            <a:endParaRPr lang="en-US" altLang="ja-JP" sz="2800" dirty="0"/>
          </a:p>
        </p:txBody>
      </p:sp>
      <p:sp>
        <p:nvSpPr>
          <p:cNvPr id="13" name="角丸四角形吹き出し 12"/>
          <p:cNvSpPr/>
          <p:nvPr/>
        </p:nvSpPr>
        <p:spPr>
          <a:xfrm>
            <a:off x="5905428" y="1568521"/>
            <a:ext cx="2984681" cy="1419852"/>
          </a:xfrm>
          <a:prstGeom prst="wedgeRoundRectCallout">
            <a:avLst>
              <a:gd name="adj1" fmla="val -23489"/>
              <a:gd name="adj2" fmla="val 8558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t>両腕を高く</a:t>
            </a:r>
            <a:r>
              <a:rPr lang="ja-JP" altLang="en-US" sz="2800" dirty="0" smtClean="0"/>
              <a:t>挙げて</a:t>
            </a:r>
            <a:endParaRPr lang="en-US" altLang="ja-JP" sz="2800" dirty="0" smtClean="0"/>
          </a:p>
          <a:p>
            <a:r>
              <a:rPr lang="ja-JP" altLang="en-US" sz="2800" dirty="0" smtClean="0"/>
              <a:t>伸びて</a:t>
            </a:r>
            <a:r>
              <a:rPr lang="en-US" altLang="ja-JP" sz="2800" dirty="0"/>
              <a:t>…</a:t>
            </a:r>
            <a:r>
              <a:rPr lang="ja-JP" altLang="en-US" sz="2800" dirty="0"/>
              <a:t>　</a:t>
            </a:r>
            <a:r>
              <a:rPr lang="ja-JP" altLang="en-US" sz="2800" dirty="0" smtClean="0"/>
              <a:t>　脱力</a:t>
            </a:r>
            <a:endParaRPr lang="ja-JP" altLang="en-US" sz="2800" dirty="0"/>
          </a:p>
        </p:txBody>
      </p:sp>
    </p:spTree>
    <p:extLst>
      <p:ext uri="{BB962C8B-B14F-4D97-AF65-F5344CB8AC3E}">
        <p14:creationId xmlns:p14="http://schemas.microsoft.com/office/powerpoint/2010/main" val="1557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88837" y="2165945"/>
            <a:ext cx="4525963" cy="3394472"/>
          </a:xfrm>
        </p:spPr>
      </p:pic>
      <p:sp>
        <p:nvSpPr>
          <p:cNvPr id="4" name="タイトル 1"/>
          <p:cNvSpPr>
            <a:spLocks noGrp="1"/>
          </p:cNvSpPr>
          <p:nvPr>
            <p:ph type="title"/>
          </p:nvPr>
        </p:nvSpPr>
        <p:spPr>
          <a:solidFill>
            <a:srgbClr val="00B0F0"/>
          </a:solidFill>
        </p:spPr>
        <p:txBody>
          <a:bodyPr>
            <a:normAutofit/>
          </a:bodyPr>
          <a:lstStyle/>
          <a:p>
            <a:r>
              <a:rPr lang="en-US" altLang="ja-JP" dirty="0" smtClean="0"/>
              <a:t>10</a:t>
            </a:r>
            <a:r>
              <a:rPr lang="ja-JP" altLang="en-US" dirty="0" smtClean="0"/>
              <a:t>秒呼吸法　</a:t>
            </a:r>
            <a:r>
              <a:rPr lang="ja-JP" altLang="en-US" sz="3200" dirty="0" smtClean="0"/>
              <a:t>（姿勢づくり）</a:t>
            </a:r>
            <a:r>
              <a:rPr lang="ja-JP" altLang="en-US" dirty="0" smtClean="0"/>
              <a:t>　</a:t>
            </a:r>
            <a:endParaRPr kumimoji="1" lang="ja-JP" altLang="en-US" dirty="0"/>
          </a:p>
        </p:txBody>
      </p:sp>
      <p:sp>
        <p:nvSpPr>
          <p:cNvPr id="5" name="角丸四角形吹き出し 4"/>
          <p:cNvSpPr/>
          <p:nvPr/>
        </p:nvSpPr>
        <p:spPr>
          <a:xfrm>
            <a:off x="457200" y="1704305"/>
            <a:ext cx="2016224" cy="504056"/>
          </a:xfrm>
          <a:prstGeom prst="wedgeRoundRectCallout">
            <a:avLst>
              <a:gd name="adj1" fmla="val 66992"/>
              <a:gd name="adj2" fmla="val 1714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目を閉じましょう</a:t>
            </a:r>
            <a:endParaRPr kumimoji="1" lang="ja-JP" altLang="en-US" sz="2000" dirty="0"/>
          </a:p>
        </p:txBody>
      </p:sp>
      <p:sp>
        <p:nvSpPr>
          <p:cNvPr id="6" name="角丸四角形吹き出し 5"/>
          <p:cNvSpPr/>
          <p:nvPr/>
        </p:nvSpPr>
        <p:spPr>
          <a:xfrm>
            <a:off x="6588224" y="5046042"/>
            <a:ext cx="1656184" cy="720080"/>
          </a:xfrm>
          <a:prstGeom prst="wedgeRoundRectCallout">
            <a:avLst>
              <a:gd name="adj1" fmla="val -204229"/>
              <a:gd name="adj2" fmla="val -15547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手は膝の上</a:t>
            </a:r>
            <a:endParaRPr kumimoji="1" lang="ja-JP" altLang="en-US" sz="2000" dirty="0"/>
          </a:p>
        </p:txBody>
      </p:sp>
      <p:sp>
        <p:nvSpPr>
          <p:cNvPr id="8" name="角丸四角形吹き出し 7"/>
          <p:cNvSpPr/>
          <p:nvPr/>
        </p:nvSpPr>
        <p:spPr>
          <a:xfrm>
            <a:off x="513906" y="5406082"/>
            <a:ext cx="1656184" cy="720080"/>
          </a:xfrm>
          <a:prstGeom prst="wedgeRoundRectCallout">
            <a:avLst>
              <a:gd name="adj1" fmla="val 93937"/>
              <a:gd name="adj2" fmla="val 327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足は地面につける</a:t>
            </a:r>
            <a:endParaRPr kumimoji="1" lang="ja-JP" altLang="en-US" sz="2000" dirty="0"/>
          </a:p>
        </p:txBody>
      </p:sp>
      <p:sp>
        <p:nvSpPr>
          <p:cNvPr id="10" name="角丸四角形吹き出し 9"/>
          <p:cNvSpPr/>
          <p:nvPr/>
        </p:nvSpPr>
        <p:spPr>
          <a:xfrm>
            <a:off x="473989" y="3503141"/>
            <a:ext cx="1656184" cy="720080"/>
          </a:xfrm>
          <a:prstGeom prst="wedgeRoundRectCallout">
            <a:avLst>
              <a:gd name="adj1" fmla="val 110892"/>
              <a:gd name="adj2" fmla="val 960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膝は</a:t>
            </a:r>
            <a:r>
              <a:rPr kumimoji="1" lang="en-US" altLang="ja-JP" sz="2000" dirty="0" smtClean="0"/>
              <a:t>90</a:t>
            </a:r>
            <a:r>
              <a:rPr kumimoji="1" lang="ja-JP" altLang="en-US" sz="2000" dirty="0" smtClean="0"/>
              <a:t>度</a:t>
            </a:r>
            <a:endParaRPr kumimoji="1" lang="en-US" altLang="ja-JP" sz="2000" dirty="0" smtClean="0"/>
          </a:p>
          <a:p>
            <a:pPr algn="ctr"/>
            <a:r>
              <a:rPr kumimoji="1" lang="ja-JP" altLang="en-US" sz="2000" dirty="0" smtClean="0"/>
              <a:t>より向こう</a:t>
            </a:r>
            <a:endParaRPr kumimoji="1" lang="ja-JP" altLang="en-US" sz="2000" dirty="0"/>
          </a:p>
        </p:txBody>
      </p:sp>
      <p:sp>
        <p:nvSpPr>
          <p:cNvPr id="11" name="角丸四角形吹き出し 10"/>
          <p:cNvSpPr/>
          <p:nvPr/>
        </p:nvSpPr>
        <p:spPr>
          <a:xfrm>
            <a:off x="6588224" y="2023380"/>
            <a:ext cx="1944216" cy="1189596"/>
          </a:xfrm>
          <a:prstGeom prst="wedgeRoundRectCallout">
            <a:avLst>
              <a:gd name="adj1" fmla="val -91576"/>
              <a:gd name="adj2" fmla="val 536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背もたれに</a:t>
            </a:r>
            <a:endParaRPr kumimoji="1" lang="en-US" altLang="ja-JP" sz="2000" dirty="0" smtClean="0"/>
          </a:p>
          <a:p>
            <a:pPr algn="ctr"/>
            <a:r>
              <a:rPr kumimoji="1" lang="ja-JP" altLang="en-US" sz="2000" dirty="0" smtClean="0"/>
              <a:t>身体を</a:t>
            </a:r>
            <a:endParaRPr kumimoji="1" lang="en-US" altLang="ja-JP" sz="2000" dirty="0" smtClean="0"/>
          </a:p>
          <a:p>
            <a:pPr algn="ctr"/>
            <a:r>
              <a:rPr kumimoji="1" lang="ja-JP" altLang="en-US" sz="2000" dirty="0" smtClean="0"/>
              <a:t>ゆだねましょう</a:t>
            </a:r>
            <a:endParaRPr kumimoji="1" lang="ja-JP" altLang="en-US" sz="2000" dirty="0"/>
          </a:p>
        </p:txBody>
      </p:sp>
      <p:sp>
        <p:nvSpPr>
          <p:cNvPr id="12" name="スライド番号プレースホルダー 11"/>
          <p:cNvSpPr>
            <a:spLocks noGrp="1"/>
          </p:cNvSpPr>
          <p:nvPr>
            <p:ph type="sldNum" sz="quarter" idx="12"/>
          </p:nvPr>
        </p:nvSpPr>
        <p:spPr/>
        <p:txBody>
          <a:bodyPr/>
          <a:lstStyle/>
          <a:p>
            <a:fld id="{6B3463B1-FAFC-4593-98B1-3C047725EB27}" type="slidenum">
              <a:rPr kumimoji="1" lang="ja-JP" altLang="en-US" smtClean="0"/>
              <a:pPr/>
              <a:t>17</a:t>
            </a:fld>
            <a:endParaRPr kumimoji="1" lang="ja-JP" altLang="en-US"/>
          </a:p>
        </p:txBody>
      </p:sp>
    </p:spTree>
    <p:extLst>
      <p:ext uri="{BB962C8B-B14F-4D97-AF65-F5344CB8AC3E}">
        <p14:creationId xmlns:p14="http://schemas.microsoft.com/office/powerpoint/2010/main" val="25948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a:solidFill>
            <a:schemeClr val="accent6">
              <a:lumMod val="60000"/>
              <a:lumOff val="40000"/>
            </a:schemeClr>
          </a:solidFill>
        </p:spPr>
        <p:txBody>
          <a:bodyPr>
            <a:normAutofit fontScale="90000"/>
          </a:bodyPr>
          <a:lstStyle/>
          <a:p>
            <a:r>
              <a:rPr kumimoji="1" lang="en-US" altLang="ja-JP" dirty="0" smtClean="0"/>
              <a:t/>
            </a:r>
            <a:br>
              <a:rPr kumimoji="1" lang="en-US" altLang="ja-JP" dirty="0" smtClean="0"/>
            </a:br>
            <a:r>
              <a:rPr kumimoji="1" lang="ja-JP" altLang="en-US" sz="4900" dirty="0" smtClean="0"/>
              <a:t>絆のワーク</a:t>
            </a:r>
            <a:r>
              <a:rPr kumimoji="1" lang="ja-JP" altLang="en-US" dirty="0" smtClean="0"/>
              <a:t>　　　　　</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251520" y="1628800"/>
            <a:ext cx="8363272" cy="4963690"/>
          </a:xfrm>
        </p:spPr>
        <p:txBody>
          <a:bodyPr>
            <a:normAutofit/>
          </a:bodyPr>
          <a:lstStyle/>
          <a:p>
            <a:pPr>
              <a:buFont typeface="Wingdings" panose="05000000000000000000" pitchFamily="2" charset="2"/>
              <a:buChar char="Ø"/>
            </a:pPr>
            <a:r>
              <a:rPr lang="ja-JP" altLang="en-US" dirty="0"/>
              <a:t> </a:t>
            </a:r>
            <a:r>
              <a:rPr lang="ja-JP" altLang="en-US" dirty="0" smtClean="0"/>
              <a:t>  </a:t>
            </a:r>
            <a:r>
              <a:rPr lang="ja-JP" altLang="ja-JP" dirty="0" smtClean="0">
                <a:latin typeface="+mj-ea"/>
                <a:ea typeface="+mj-ea"/>
              </a:rPr>
              <a:t>同性</a:t>
            </a:r>
            <a:r>
              <a:rPr lang="ja-JP" altLang="ja-JP" dirty="0">
                <a:latin typeface="+mj-ea"/>
                <a:ea typeface="+mj-ea"/>
              </a:rPr>
              <a:t>同士</a:t>
            </a:r>
            <a:r>
              <a:rPr lang="ja-JP" altLang="ja-JP" dirty="0" smtClean="0">
                <a:latin typeface="+mj-ea"/>
                <a:ea typeface="+mj-ea"/>
              </a:rPr>
              <a:t>、</a:t>
            </a:r>
            <a:r>
              <a:rPr lang="ja-JP" altLang="en-US" dirty="0" smtClean="0">
                <a:latin typeface="+mj-ea"/>
                <a:ea typeface="+mj-ea"/>
              </a:rPr>
              <a:t>二</a:t>
            </a:r>
            <a:r>
              <a:rPr lang="ja-JP" altLang="ja-JP" dirty="0" smtClean="0">
                <a:latin typeface="+mj-ea"/>
                <a:ea typeface="+mj-ea"/>
              </a:rPr>
              <a:t>人</a:t>
            </a:r>
            <a:r>
              <a:rPr lang="ja-JP" altLang="ja-JP" dirty="0">
                <a:latin typeface="+mj-ea"/>
                <a:ea typeface="+mj-ea"/>
              </a:rPr>
              <a:t>ペアになります</a:t>
            </a:r>
          </a:p>
          <a:p>
            <a:pPr marL="0" indent="0">
              <a:buNone/>
            </a:pPr>
            <a:r>
              <a:rPr lang="en-US" altLang="ja-JP" dirty="0">
                <a:latin typeface="+mj-ea"/>
                <a:ea typeface="+mj-ea"/>
              </a:rPr>
              <a:t> </a:t>
            </a:r>
            <a:endParaRPr kumimoji="1" lang="en-US" altLang="ja-JP" dirty="0" smtClean="0">
              <a:latin typeface="+mj-ea"/>
              <a:ea typeface="+mj-ea"/>
            </a:endParaRPr>
          </a:p>
          <a:p>
            <a:pPr>
              <a:buFont typeface="Wingdings" panose="05000000000000000000" pitchFamily="2" charset="2"/>
              <a:buChar char="Ø"/>
            </a:pPr>
            <a:r>
              <a:rPr lang="en-US" altLang="ja-JP" dirty="0" smtClean="0">
                <a:latin typeface="+mj-ea"/>
                <a:ea typeface="+mj-ea"/>
              </a:rPr>
              <a:t>  </a:t>
            </a:r>
            <a:r>
              <a:rPr lang="ja-JP" altLang="en-US" dirty="0" smtClean="0">
                <a:latin typeface="+mj-ea"/>
                <a:ea typeface="+mj-ea"/>
              </a:rPr>
              <a:t>前に座る人は、　</a:t>
            </a:r>
            <a:r>
              <a:rPr lang="ja-JP" altLang="ja-JP" b="1" dirty="0" smtClean="0">
                <a:latin typeface="+mj-ea"/>
                <a:ea typeface="+mj-ea"/>
              </a:rPr>
              <a:t>リラックス</a:t>
            </a:r>
            <a:r>
              <a:rPr lang="ja-JP" altLang="ja-JP" b="1" dirty="0">
                <a:latin typeface="+mj-ea"/>
                <a:ea typeface="+mj-ea"/>
              </a:rPr>
              <a:t>を体験する人</a:t>
            </a:r>
            <a:r>
              <a:rPr lang="ja-JP" altLang="ja-JP" b="1" dirty="0" smtClean="0">
                <a:latin typeface="+mj-ea"/>
                <a:ea typeface="+mj-ea"/>
              </a:rPr>
              <a:t>、</a:t>
            </a:r>
            <a:endParaRPr lang="en-US" altLang="ja-JP" b="1" dirty="0" smtClean="0">
              <a:latin typeface="+mj-ea"/>
              <a:ea typeface="+mj-ea"/>
            </a:endParaRPr>
          </a:p>
          <a:p>
            <a:pPr marL="0" indent="0">
              <a:buNone/>
            </a:pPr>
            <a:r>
              <a:rPr lang="ja-JP" altLang="en-US" b="1" dirty="0" smtClean="0">
                <a:latin typeface="+mj-ea"/>
                <a:ea typeface="+mj-ea"/>
              </a:rPr>
              <a:t>     </a:t>
            </a:r>
            <a:r>
              <a:rPr lang="ja-JP" altLang="ja-JP" dirty="0" smtClean="0">
                <a:latin typeface="+mj-ea"/>
                <a:ea typeface="+mj-ea"/>
              </a:rPr>
              <a:t>後ろ</a:t>
            </a:r>
            <a:r>
              <a:rPr lang="ja-JP" altLang="en-US" dirty="0" smtClean="0">
                <a:latin typeface="+mj-ea"/>
                <a:ea typeface="+mj-ea"/>
              </a:rPr>
              <a:t>の</a:t>
            </a:r>
            <a:r>
              <a:rPr lang="ja-JP" altLang="ja-JP" dirty="0" smtClean="0">
                <a:latin typeface="+mj-ea"/>
                <a:ea typeface="+mj-ea"/>
              </a:rPr>
              <a:t>人</a:t>
            </a:r>
            <a:r>
              <a:rPr lang="ja-JP" altLang="en-US" dirty="0" smtClean="0">
                <a:latin typeface="+mj-ea"/>
                <a:ea typeface="+mj-ea"/>
              </a:rPr>
              <a:t>は、　   </a:t>
            </a:r>
            <a:r>
              <a:rPr lang="ja-JP" altLang="ja-JP" b="1" dirty="0" smtClean="0">
                <a:latin typeface="+mj-ea"/>
                <a:ea typeface="+mj-ea"/>
              </a:rPr>
              <a:t>手伝う</a:t>
            </a:r>
            <a:r>
              <a:rPr lang="ja-JP" altLang="en-US" b="1" dirty="0" smtClean="0">
                <a:latin typeface="+mj-ea"/>
                <a:ea typeface="+mj-ea"/>
              </a:rPr>
              <a:t>（応援する）</a:t>
            </a:r>
            <a:r>
              <a:rPr lang="ja-JP" altLang="ja-JP" b="1" dirty="0" smtClean="0">
                <a:latin typeface="+mj-ea"/>
                <a:ea typeface="+mj-ea"/>
              </a:rPr>
              <a:t>人</a:t>
            </a:r>
            <a:r>
              <a:rPr lang="en-US" altLang="ja-JP" b="1" dirty="0" smtClean="0">
                <a:latin typeface="+mj-ea"/>
                <a:ea typeface="+mj-ea"/>
              </a:rPr>
              <a:t> </a:t>
            </a:r>
            <a:r>
              <a:rPr lang="ja-JP" altLang="ja-JP" dirty="0" smtClean="0">
                <a:latin typeface="+mj-ea"/>
                <a:ea typeface="+mj-ea"/>
              </a:rPr>
              <a:t>です</a:t>
            </a:r>
            <a:endParaRPr kumimoji="1" lang="ja-JP" altLang="en-US" dirty="0">
              <a:latin typeface="+mj-ea"/>
              <a:ea typeface="+mj-ea"/>
            </a:endParaRPr>
          </a:p>
        </p:txBody>
      </p:sp>
      <p:pic>
        <p:nvPicPr>
          <p:cNvPr id="5" name="図 4"/>
          <p:cNvPicPr>
            <a:picLocks noChangeAspect="1"/>
          </p:cNvPicPr>
          <p:nvPr/>
        </p:nvPicPr>
        <p:blipFill>
          <a:blip r:embed="rId2" cstate="print">
            <a:lum bright="20000"/>
            <a:extLst>
              <a:ext uri="{28A0092B-C50C-407E-A947-70E740481C1C}">
                <a14:useLocalDpi xmlns:a14="http://schemas.microsoft.com/office/drawing/2010/main" val="0"/>
              </a:ext>
            </a:extLst>
          </a:blip>
          <a:stretch>
            <a:fillRect/>
          </a:stretch>
        </p:blipFill>
        <p:spPr>
          <a:xfrm>
            <a:off x="5148064" y="4293096"/>
            <a:ext cx="2448272" cy="1836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18</a:t>
            </a:fld>
            <a:endParaRPr kumimoji="1" lang="ja-JP" altLang="en-US"/>
          </a:p>
        </p:txBody>
      </p:sp>
    </p:spTree>
    <p:extLst>
      <p:ext uri="{BB962C8B-B14F-4D97-AF65-F5344CB8AC3E}">
        <p14:creationId xmlns:p14="http://schemas.microsoft.com/office/powerpoint/2010/main" val="336713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solidFill>
            <a:schemeClr val="accent6">
              <a:lumMod val="60000"/>
              <a:lumOff val="40000"/>
            </a:schemeClr>
          </a:solidFill>
        </p:spPr>
        <p:txBody>
          <a:bodyPr>
            <a:normAutofit/>
          </a:bodyPr>
          <a:lstStyle/>
          <a:p>
            <a:r>
              <a:rPr lang="ja-JP" altLang="en-US" dirty="0" smtClean="0"/>
              <a:t>絆</a:t>
            </a:r>
            <a:r>
              <a:rPr lang="ja-JP" altLang="en-US" dirty="0"/>
              <a:t>の</a:t>
            </a:r>
            <a:r>
              <a:rPr lang="ja-JP" altLang="en-US" dirty="0" smtClean="0"/>
              <a:t>ワーク　　　　</a:t>
            </a:r>
            <a:r>
              <a:rPr lang="ja-JP" altLang="en-US" dirty="0"/>
              <a:t>　</a:t>
            </a:r>
            <a:endParaRPr kumimoji="1" lang="ja-JP" altLang="en-US" dirty="0"/>
          </a:p>
        </p:txBody>
      </p:sp>
      <p:sp>
        <p:nvSpPr>
          <p:cNvPr id="5" name="コンテンツ プレースホルダー 2"/>
          <p:cNvSpPr>
            <a:spLocks noGrp="1"/>
          </p:cNvSpPr>
          <p:nvPr>
            <p:ph idx="1"/>
          </p:nvPr>
        </p:nvSpPr>
        <p:spPr/>
        <p:txBody>
          <a:bodyPr>
            <a:normAutofit/>
          </a:bodyPr>
          <a:lstStyle/>
          <a:p>
            <a:pPr marL="0" indent="0">
              <a:buNone/>
            </a:pPr>
            <a:endParaRPr lang="en-US" altLang="ja-JP" dirty="0" smtClean="0"/>
          </a:p>
          <a:p>
            <a:pPr marL="0" indent="0">
              <a:buNone/>
            </a:pPr>
            <a:r>
              <a:rPr lang="en-US" altLang="ja-JP" dirty="0" smtClean="0"/>
              <a:t>   </a:t>
            </a:r>
            <a:endParaRPr lang="ja-JP" altLang="ja-JP" dirty="0"/>
          </a:p>
        </p:txBody>
      </p:sp>
      <p:sp>
        <p:nvSpPr>
          <p:cNvPr id="11" name="スマイル 10"/>
          <p:cNvSpPr/>
          <p:nvPr/>
        </p:nvSpPr>
        <p:spPr>
          <a:xfrm>
            <a:off x="6444208" y="4127982"/>
            <a:ext cx="216024" cy="21602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fld id="{6B3463B1-FAFC-4593-98B1-3C047725EB27}" type="slidenum">
              <a:rPr kumimoji="1" lang="ja-JP" altLang="en-US" smtClean="0"/>
              <a:pPr/>
              <a:t>19</a:t>
            </a:fld>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0541" y="2784953"/>
            <a:ext cx="5052053" cy="3789040"/>
          </a:xfrm>
          <a:prstGeom prst="rect">
            <a:avLst/>
          </a:prstGeom>
        </p:spPr>
      </p:pic>
      <p:sp>
        <p:nvSpPr>
          <p:cNvPr id="9" name="角丸四角形吹き出し 8"/>
          <p:cNvSpPr/>
          <p:nvPr/>
        </p:nvSpPr>
        <p:spPr>
          <a:xfrm>
            <a:off x="507002" y="1818314"/>
            <a:ext cx="2496988" cy="2448273"/>
          </a:xfrm>
          <a:prstGeom prst="wedgeRoundRectCallout">
            <a:avLst>
              <a:gd name="adj1" fmla="val 58160"/>
              <a:gd name="adj2" fmla="val 4136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sz="2800" dirty="0" smtClean="0"/>
              <a:t>手</a:t>
            </a:r>
            <a:r>
              <a:rPr lang="ja-JP" altLang="ja-JP" sz="2800" dirty="0"/>
              <a:t>の温かさを</a:t>
            </a:r>
            <a:r>
              <a:rPr lang="ja-JP" altLang="ja-JP" sz="2800" dirty="0" smtClean="0"/>
              <a:t>感じながら</a:t>
            </a:r>
            <a:endParaRPr lang="en-US" altLang="ja-JP" sz="2800" dirty="0"/>
          </a:p>
          <a:p>
            <a:r>
              <a:rPr lang="ja-JP" altLang="en-US" sz="2800" dirty="0" smtClean="0"/>
              <a:t>ゆったりと</a:t>
            </a:r>
            <a:endParaRPr lang="en-US" altLang="ja-JP" sz="2800" dirty="0" smtClean="0"/>
          </a:p>
          <a:p>
            <a:r>
              <a:rPr lang="ja-JP" altLang="en-US" sz="2800" dirty="0" smtClean="0"/>
              <a:t>楽</a:t>
            </a:r>
            <a:r>
              <a:rPr lang="ja-JP" altLang="en-US" sz="2800" dirty="0"/>
              <a:t>な</a:t>
            </a:r>
            <a:r>
              <a:rPr lang="ja-JP" altLang="ja-JP" sz="2800" dirty="0"/>
              <a:t>呼吸</a:t>
            </a:r>
            <a:r>
              <a:rPr lang="ja-JP" altLang="en-US" sz="2800" dirty="0" smtClean="0"/>
              <a:t>を</a:t>
            </a:r>
            <a:endParaRPr lang="en-US" altLang="ja-JP" sz="2800" dirty="0" smtClean="0"/>
          </a:p>
          <a:p>
            <a:r>
              <a:rPr lang="ja-JP" altLang="ja-JP" sz="2800" dirty="0" smtClean="0"/>
              <a:t>して</a:t>
            </a:r>
            <a:r>
              <a:rPr lang="ja-JP" altLang="ja-JP" sz="2800" dirty="0"/>
              <a:t>みましょう</a:t>
            </a:r>
            <a:endParaRPr lang="en-US" altLang="ja-JP" sz="2800" dirty="0"/>
          </a:p>
        </p:txBody>
      </p:sp>
      <p:sp>
        <p:nvSpPr>
          <p:cNvPr id="8" name="角丸四角形吹き出し 7"/>
          <p:cNvSpPr/>
          <p:nvPr/>
        </p:nvSpPr>
        <p:spPr>
          <a:xfrm>
            <a:off x="6198102" y="1827853"/>
            <a:ext cx="2664296" cy="1525591"/>
          </a:xfrm>
          <a:prstGeom prst="wedgeRoundRectCallout">
            <a:avLst>
              <a:gd name="adj1" fmla="val -55903"/>
              <a:gd name="adj2" fmla="val 765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ja-JP" sz="2800" dirty="0" smtClean="0"/>
              <a:t>前</a:t>
            </a:r>
            <a:r>
              <a:rPr lang="ja-JP" altLang="ja-JP" sz="2800" dirty="0"/>
              <a:t>の人の肩</a:t>
            </a:r>
            <a:r>
              <a:rPr lang="ja-JP" altLang="ja-JP" sz="2800" dirty="0" smtClean="0"/>
              <a:t>に両手</a:t>
            </a:r>
            <a:r>
              <a:rPr lang="ja-JP" altLang="ja-JP" sz="2800" dirty="0"/>
              <a:t>を</a:t>
            </a:r>
            <a:r>
              <a:rPr lang="ja-JP" altLang="ja-JP" sz="2800" dirty="0" smtClean="0"/>
              <a:t>そっとのせます</a:t>
            </a:r>
            <a:endParaRPr lang="en-US" altLang="ja-JP" sz="2800" dirty="0"/>
          </a:p>
        </p:txBody>
      </p:sp>
      <p:sp>
        <p:nvSpPr>
          <p:cNvPr id="10" name="円/楕円 9"/>
          <p:cNvSpPr/>
          <p:nvPr/>
        </p:nvSpPr>
        <p:spPr>
          <a:xfrm>
            <a:off x="6359585" y="3426237"/>
            <a:ext cx="2520830" cy="1111868"/>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あたたか</a:t>
            </a:r>
            <a:r>
              <a:rPr lang="ja-JP" altLang="en-US" sz="2000" dirty="0" smtClean="0"/>
              <a:t>な</a:t>
            </a:r>
            <a:endParaRPr lang="en-US" altLang="ja-JP" sz="2000" dirty="0" smtClean="0"/>
          </a:p>
          <a:p>
            <a:pPr algn="ctr"/>
            <a:r>
              <a:rPr lang="ja-JP" altLang="en-US" sz="2000" dirty="0" smtClean="0"/>
              <a:t>気持ちを</a:t>
            </a:r>
            <a:endParaRPr lang="en-US" altLang="ja-JP" sz="2000" dirty="0" smtClean="0"/>
          </a:p>
          <a:p>
            <a:pPr algn="ctr"/>
            <a:r>
              <a:rPr lang="ja-JP" altLang="en-US" sz="2000" dirty="0" smtClean="0"/>
              <a:t>両手に込めて</a:t>
            </a:r>
            <a:endParaRPr lang="ja-JP" altLang="en-US" sz="2000" dirty="0"/>
          </a:p>
        </p:txBody>
      </p:sp>
    </p:spTree>
    <p:extLst>
      <p:ext uri="{BB962C8B-B14F-4D97-AF65-F5344CB8AC3E}">
        <p14:creationId xmlns:p14="http://schemas.microsoft.com/office/powerpoint/2010/main" val="28465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コンテンツ プレースホルダ 15" descr="gennki001.jpg"/>
          <p:cNvPicPr>
            <a:picLocks noGrp="1" noChangeAspect="1"/>
          </p:cNvPicPr>
          <p:nvPr>
            <p:ph idx="1"/>
          </p:nvPr>
        </p:nvPicPr>
        <p:blipFill>
          <a:blip r:embed="rId3" cstate="print"/>
          <a:stretch>
            <a:fillRect/>
          </a:stretch>
        </p:blipFill>
        <p:spPr>
          <a:xfrm>
            <a:off x="6084168" y="1700808"/>
            <a:ext cx="2319234" cy="1584176"/>
          </a:xfrm>
        </p:spPr>
      </p:pic>
      <p:sp>
        <p:nvSpPr>
          <p:cNvPr id="2" name="タイトル 1"/>
          <p:cNvSpPr>
            <a:spLocks noGrp="1"/>
          </p:cNvSpPr>
          <p:nvPr>
            <p:ph type="title"/>
          </p:nvPr>
        </p:nvSpPr>
        <p:spPr/>
        <p:txBody>
          <a:bodyPr>
            <a:noAutofit/>
          </a:bodyPr>
          <a:lstStyle/>
          <a:p>
            <a:r>
              <a:rPr kumimoji="1" lang="ja-JP" altLang="en-US" sz="5400" dirty="0" smtClean="0"/>
              <a:t>「元気なとき」</a:t>
            </a:r>
            <a:r>
              <a:rPr kumimoji="1" lang="ja-JP" altLang="en-US" dirty="0" smtClean="0"/>
              <a:t>はどんなとき？</a:t>
            </a:r>
            <a:endParaRPr kumimoji="1" lang="ja-JP" altLang="en-US" sz="4800" dirty="0"/>
          </a:p>
        </p:txBody>
      </p:sp>
      <p:sp>
        <p:nvSpPr>
          <p:cNvPr id="4" name="角丸四角形 3"/>
          <p:cNvSpPr/>
          <p:nvPr/>
        </p:nvSpPr>
        <p:spPr>
          <a:xfrm rot="20916410">
            <a:off x="2276187" y="3823933"/>
            <a:ext cx="3384376"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3200" dirty="0" smtClean="0">
                <a:solidFill>
                  <a:schemeClr val="tx1"/>
                </a:solidFill>
                <a:ea typeface="ＤＦ特太ゴシック体" pitchFamily="1" charset="-128"/>
              </a:rPr>
              <a:t>遊んでいる</a:t>
            </a:r>
            <a:endParaRPr kumimoji="1" lang="ja-JP" altLang="en-US" sz="3200" dirty="0">
              <a:solidFill>
                <a:schemeClr val="tx1"/>
              </a:solidFill>
              <a:ea typeface="ＤＦ特太ゴシック体" pitchFamily="1" charset="-128"/>
            </a:endParaRPr>
          </a:p>
        </p:txBody>
      </p:sp>
      <p:sp>
        <p:nvSpPr>
          <p:cNvPr id="6" name="角丸四角形 5"/>
          <p:cNvSpPr/>
          <p:nvPr/>
        </p:nvSpPr>
        <p:spPr>
          <a:xfrm rot="738793">
            <a:off x="1055523" y="1760393"/>
            <a:ext cx="3384376"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smtClean="0">
                <a:solidFill>
                  <a:schemeClr val="tx1"/>
                </a:solidFill>
                <a:ea typeface="ＤＦ特太ゴシック体" pitchFamily="1" charset="-128"/>
              </a:rPr>
              <a:t>スポーツ</a:t>
            </a:r>
            <a:endParaRPr kumimoji="1" lang="ja-JP" altLang="en-US" sz="3200" dirty="0">
              <a:solidFill>
                <a:schemeClr val="tx1"/>
              </a:solidFill>
              <a:ea typeface="ＤＦ特太ゴシック体" pitchFamily="1" charset="-128"/>
            </a:endParaRPr>
          </a:p>
        </p:txBody>
      </p:sp>
      <p:sp>
        <p:nvSpPr>
          <p:cNvPr id="7" name="角丸四角形 6"/>
          <p:cNvSpPr/>
          <p:nvPr/>
        </p:nvSpPr>
        <p:spPr>
          <a:xfrm rot="20472253">
            <a:off x="6300192" y="3645024"/>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ゲーム</a:t>
            </a:r>
            <a:endParaRPr kumimoji="1" lang="ja-JP" altLang="en-US" sz="3200" dirty="0">
              <a:solidFill>
                <a:schemeClr val="tx1"/>
              </a:solidFill>
              <a:ea typeface="ＤＦ特太ゴシック体" pitchFamily="1" charset="-128"/>
            </a:endParaRPr>
          </a:p>
        </p:txBody>
      </p:sp>
      <p:sp>
        <p:nvSpPr>
          <p:cNvPr id="8" name="角丸四角形 7"/>
          <p:cNvSpPr/>
          <p:nvPr/>
        </p:nvSpPr>
        <p:spPr>
          <a:xfrm>
            <a:off x="4572000" y="5013176"/>
            <a:ext cx="280831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3200" dirty="0" smtClean="0">
                <a:solidFill>
                  <a:schemeClr val="tx1"/>
                </a:solidFill>
                <a:ea typeface="ＤＦ特太ゴシック体" pitchFamily="1" charset="-128"/>
              </a:rPr>
              <a:t>漫画・アニメ</a:t>
            </a:r>
            <a:endParaRPr kumimoji="1" lang="ja-JP" altLang="en-US" sz="3200" dirty="0">
              <a:solidFill>
                <a:schemeClr val="tx1"/>
              </a:solidFill>
              <a:ea typeface="ＤＦ特太ゴシック体" pitchFamily="1" charset="-128"/>
            </a:endParaRPr>
          </a:p>
        </p:txBody>
      </p:sp>
      <p:sp>
        <p:nvSpPr>
          <p:cNvPr id="9" name="角丸四角形 8"/>
          <p:cNvSpPr/>
          <p:nvPr/>
        </p:nvSpPr>
        <p:spPr>
          <a:xfrm rot="20931339">
            <a:off x="827584" y="2780928"/>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睡眠</a:t>
            </a:r>
            <a:endParaRPr kumimoji="1" lang="ja-JP" altLang="en-US" sz="3200" dirty="0">
              <a:solidFill>
                <a:schemeClr val="tx1"/>
              </a:solidFill>
              <a:ea typeface="ＤＦ特太ゴシック体" pitchFamily="1" charset="-128"/>
            </a:endParaRPr>
          </a:p>
        </p:txBody>
      </p:sp>
      <p:sp>
        <p:nvSpPr>
          <p:cNvPr id="11" name="角丸四角形 10"/>
          <p:cNvSpPr/>
          <p:nvPr/>
        </p:nvSpPr>
        <p:spPr>
          <a:xfrm rot="2888199">
            <a:off x="4437674" y="1998745"/>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入浴</a:t>
            </a:r>
            <a:endParaRPr kumimoji="1" lang="ja-JP" altLang="en-US" sz="3200" dirty="0">
              <a:solidFill>
                <a:schemeClr val="tx1"/>
              </a:solidFill>
              <a:ea typeface="ＤＦ特太ゴシック体" pitchFamily="1" charset="-128"/>
            </a:endParaRPr>
          </a:p>
        </p:txBody>
      </p:sp>
      <p:sp>
        <p:nvSpPr>
          <p:cNvPr id="12" name="角丸四角形 11"/>
          <p:cNvSpPr/>
          <p:nvPr/>
        </p:nvSpPr>
        <p:spPr>
          <a:xfrm>
            <a:off x="899592" y="4725144"/>
            <a:ext cx="2088232" cy="1152128"/>
          </a:xfrm>
          <a:prstGeom prst="roundRect">
            <a:avLst/>
          </a:prstGeom>
          <a:solidFill>
            <a:schemeClr val="tx2">
              <a:lumMod val="40000"/>
              <a:lumOff val="6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3200" dirty="0">
                <a:solidFill>
                  <a:schemeClr val="tx1"/>
                </a:solidFill>
                <a:ea typeface="ＤＦ特太ゴシック体" pitchFamily="1" charset="-128"/>
              </a:rPr>
              <a:t>音楽</a:t>
            </a:r>
            <a:endParaRPr kumimoji="1" lang="ja-JP" altLang="en-US" sz="3200" dirty="0">
              <a:solidFill>
                <a:schemeClr val="tx1"/>
              </a:solidFill>
              <a:ea typeface="ＤＦ特太ゴシック体" pitchFamily="1" charset="-128"/>
            </a:endParaRPr>
          </a:p>
        </p:txBody>
      </p:sp>
      <p:sp>
        <p:nvSpPr>
          <p:cNvPr id="13" name="スライド番号プレースホルダ 12"/>
          <p:cNvSpPr>
            <a:spLocks noGrp="1"/>
          </p:cNvSpPr>
          <p:nvPr>
            <p:ph type="sldNum" sz="quarter" idx="12"/>
          </p:nvPr>
        </p:nvSpPr>
        <p:spPr/>
        <p:txBody>
          <a:bodyPr/>
          <a:lstStyle/>
          <a:p>
            <a:fld id="{6B3463B1-FAFC-4593-98B1-3C047725EB27}" type="slidenum">
              <a:rPr kumimoji="1" lang="ja-JP" altLang="en-US" smtClean="0"/>
              <a:pPr/>
              <a:t>2</a:t>
            </a:fld>
            <a:endParaRPr kumimoji="1" lang="ja-JP"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15616" y="1556792"/>
            <a:ext cx="6491064" cy="1728192"/>
          </a:xfrm>
        </p:spPr>
        <p:txBody>
          <a:bodyPr>
            <a:normAutofit lnSpcReduction="10000"/>
          </a:bodyPr>
          <a:lstStyle/>
          <a:p>
            <a:pPr marL="0" indent="0">
              <a:buNone/>
            </a:pPr>
            <a:r>
              <a:rPr lang="ja-JP" altLang="ja-JP" dirty="0" smtClean="0"/>
              <a:t>どう</a:t>
            </a:r>
            <a:r>
              <a:rPr lang="ja-JP" altLang="ja-JP" dirty="0"/>
              <a:t>すれば心地よいか</a:t>
            </a:r>
            <a:endParaRPr lang="en-US" altLang="ja-JP" dirty="0"/>
          </a:p>
          <a:p>
            <a:pPr marL="0" indent="0">
              <a:buNone/>
            </a:pPr>
            <a:r>
              <a:rPr lang="ja-JP" altLang="ja-JP" dirty="0" smtClean="0"/>
              <a:t>前</a:t>
            </a:r>
            <a:r>
              <a:rPr lang="ja-JP" altLang="ja-JP" dirty="0"/>
              <a:t>の人に</a:t>
            </a:r>
            <a:r>
              <a:rPr lang="ja-JP" altLang="en-US" dirty="0" smtClean="0"/>
              <a:t>確かめ</a:t>
            </a:r>
            <a:r>
              <a:rPr lang="ja-JP" altLang="ja-JP" dirty="0" smtClean="0"/>
              <a:t>ながら</a:t>
            </a:r>
            <a:endParaRPr lang="en-US" altLang="ja-JP" dirty="0"/>
          </a:p>
          <a:p>
            <a:pPr marL="0" indent="0">
              <a:buNone/>
            </a:pPr>
            <a:r>
              <a:rPr lang="ja-JP" altLang="ja-JP" dirty="0" smtClean="0"/>
              <a:t>手</a:t>
            </a:r>
            <a:r>
              <a:rPr lang="ja-JP" altLang="ja-JP" dirty="0"/>
              <a:t>の位置や重さを変えて</a:t>
            </a:r>
            <a:r>
              <a:rPr lang="ja-JP" altLang="ja-JP" dirty="0" smtClean="0"/>
              <a:t>みま</a:t>
            </a:r>
            <a:r>
              <a:rPr lang="ja-JP" altLang="en-US" dirty="0" smtClean="0"/>
              <a:t>しょう</a:t>
            </a:r>
            <a:endParaRPr kumimoji="1" lang="ja-JP" altLang="en-US" dirty="0"/>
          </a:p>
        </p:txBody>
      </p:sp>
      <p:sp>
        <p:nvSpPr>
          <p:cNvPr id="4" name="タイトル 1"/>
          <p:cNvSpPr>
            <a:spLocks noGrp="1"/>
          </p:cNvSpPr>
          <p:nvPr>
            <p:ph type="title"/>
          </p:nvPr>
        </p:nvSpPr>
        <p:spPr>
          <a:solidFill>
            <a:schemeClr val="accent6">
              <a:lumMod val="60000"/>
              <a:lumOff val="40000"/>
            </a:schemeClr>
          </a:solidFill>
        </p:spPr>
        <p:txBody>
          <a:bodyPr>
            <a:normAutofit/>
          </a:bodyPr>
          <a:lstStyle/>
          <a:p>
            <a:r>
              <a:rPr lang="ja-JP" altLang="en-US" dirty="0" smtClean="0"/>
              <a:t>絆</a:t>
            </a:r>
            <a:r>
              <a:rPr lang="ja-JP" altLang="en-US" dirty="0"/>
              <a:t>の</a:t>
            </a:r>
            <a:r>
              <a:rPr lang="ja-JP" altLang="en-US" dirty="0" smtClean="0"/>
              <a:t>ワーク　　　　</a:t>
            </a:r>
            <a:r>
              <a:rPr lang="ja-JP" altLang="en-US" dirty="0"/>
              <a:t>　</a:t>
            </a:r>
            <a:endParaRPr kumimoji="1" lang="ja-JP" altLang="en-US" dirty="0"/>
          </a:p>
        </p:txBody>
      </p:sp>
      <p:sp>
        <p:nvSpPr>
          <p:cNvPr id="5" name="スライド番号プレースホルダー 4"/>
          <p:cNvSpPr>
            <a:spLocks noGrp="1"/>
          </p:cNvSpPr>
          <p:nvPr>
            <p:ph type="sldNum" sz="quarter" idx="12"/>
          </p:nvPr>
        </p:nvSpPr>
        <p:spPr/>
        <p:txBody>
          <a:bodyPr/>
          <a:lstStyle/>
          <a:p>
            <a:fld id="{6B3463B1-FAFC-4593-98B1-3C047725EB27}" type="slidenum">
              <a:rPr kumimoji="1" lang="ja-JP" altLang="en-US" smtClean="0"/>
              <a:pPr/>
              <a:t>20</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800" y="3284984"/>
            <a:ext cx="2400000" cy="180000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315341"/>
            <a:ext cx="2400000" cy="180000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2000" y="3623068"/>
            <a:ext cx="2400000" cy="1800000"/>
          </a:xfrm>
          <a:prstGeom prst="rect">
            <a:avLst/>
          </a:prstGeom>
        </p:spPr>
      </p:pic>
      <p:sp>
        <p:nvSpPr>
          <p:cNvPr id="2" name="角丸四角形 1"/>
          <p:cNvSpPr/>
          <p:nvPr/>
        </p:nvSpPr>
        <p:spPr>
          <a:xfrm>
            <a:off x="457200" y="5302743"/>
            <a:ext cx="2400000" cy="598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smtClean="0"/>
              <a:t>肩の外側</a:t>
            </a:r>
            <a:endParaRPr kumimoji="1" lang="ja-JP" altLang="en-US" sz="2000" dirty="0"/>
          </a:p>
        </p:txBody>
      </p:sp>
      <p:sp>
        <p:nvSpPr>
          <p:cNvPr id="9" name="角丸四角形 8"/>
          <p:cNvSpPr/>
          <p:nvPr/>
        </p:nvSpPr>
        <p:spPr>
          <a:xfrm>
            <a:off x="3372000" y="5739510"/>
            <a:ext cx="2400000" cy="598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smtClean="0"/>
              <a:t>肩の内側</a:t>
            </a:r>
            <a:endParaRPr kumimoji="1" lang="ja-JP" altLang="en-US" sz="2000" dirty="0"/>
          </a:p>
        </p:txBody>
      </p:sp>
      <p:sp>
        <p:nvSpPr>
          <p:cNvPr id="10" name="角丸四角形 9"/>
          <p:cNvSpPr/>
          <p:nvPr/>
        </p:nvSpPr>
        <p:spPr>
          <a:xfrm>
            <a:off x="6282964" y="5302743"/>
            <a:ext cx="2400000" cy="598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smtClean="0"/>
              <a:t>背中</a:t>
            </a:r>
            <a:endParaRPr kumimoji="1" lang="ja-JP" altLang="en-US" sz="2000" dirty="0"/>
          </a:p>
        </p:txBody>
      </p:sp>
    </p:spTree>
    <p:extLst>
      <p:ext uri="{BB962C8B-B14F-4D97-AF65-F5344CB8AC3E}">
        <p14:creationId xmlns:p14="http://schemas.microsoft.com/office/powerpoint/2010/main" val="3025766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76994" y="2132856"/>
            <a:ext cx="3106688" cy="2404864"/>
          </a:xfrm>
        </p:spPr>
        <p:txBody>
          <a:bodyPr/>
          <a:lstStyle/>
          <a:p>
            <a:pPr marL="0" indent="0">
              <a:buNone/>
            </a:pPr>
            <a:r>
              <a:rPr kumimoji="1" lang="ja-JP" altLang="en-US" dirty="0" smtClean="0"/>
              <a:t>終えるときは、</a:t>
            </a:r>
            <a:endParaRPr kumimoji="1" lang="en-US" altLang="ja-JP" dirty="0" smtClean="0"/>
          </a:p>
          <a:p>
            <a:pPr marL="0" indent="0">
              <a:buNone/>
            </a:pPr>
            <a:r>
              <a:rPr kumimoji="1" lang="ja-JP" altLang="en-US" dirty="0" smtClean="0"/>
              <a:t>ゆっくりゆっくり</a:t>
            </a:r>
            <a:endParaRPr kumimoji="1" lang="en-US" altLang="ja-JP" dirty="0" smtClean="0"/>
          </a:p>
          <a:p>
            <a:pPr marL="0" indent="0">
              <a:buNone/>
            </a:pPr>
            <a:r>
              <a:rPr kumimoji="1" lang="ja-JP" altLang="en-US" dirty="0" smtClean="0"/>
              <a:t>手を離して</a:t>
            </a:r>
            <a:endParaRPr kumimoji="1" lang="en-US" altLang="ja-JP" dirty="0" smtClean="0"/>
          </a:p>
          <a:p>
            <a:pPr marL="0" indent="0">
              <a:buNone/>
            </a:pPr>
            <a:r>
              <a:rPr kumimoji="1" lang="ja-JP" altLang="en-US" dirty="0" smtClean="0"/>
              <a:t>いきます</a:t>
            </a:r>
            <a:endParaRPr kumimoji="1" lang="ja-JP" altLang="en-US" dirty="0"/>
          </a:p>
        </p:txBody>
      </p:sp>
      <p:sp>
        <p:nvSpPr>
          <p:cNvPr id="4" name="タイトル 1"/>
          <p:cNvSpPr>
            <a:spLocks noGrp="1"/>
          </p:cNvSpPr>
          <p:nvPr>
            <p:ph type="title"/>
          </p:nvPr>
        </p:nvSpPr>
        <p:spPr>
          <a:solidFill>
            <a:schemeClr val="accent6">
              <a:lumMod val="60000"/>
              <a:lumOff val="40000"/>
            </a:schemeClr>
          </a:solidFill>
        </p:spPr>
        <p:txBody>
          <a:bodyPr>
            <a:normAutofit/>
          </a:bodyPr>
          <a:lstStyle/>
          <a:p>
            <a:r>
              <a:rPr lang="ja-JP" altLang="en-US" dirty="0" smtClean="0"/>
              <a:t>絆</a:t>
            </a:r>
            <a:r>
              <a:rPr lang="ja-JP" altLang="en-US" dirty="0"/>
              <a:t>の</a:t>
            </a:r>
            <a:r>
              <a:rPr lang="ja-JP" altLang="en-US" dirty="0" smtClean="0"/>
              <a:t>ワーク　　　　</a:t>
            </a:r>
            <a:r>
              <a:rPr lang="ja-JP" altLang="en-US" dirty="0"/>
              <a:t>　</a:t>
            </a:r>
            <a:endParaRPr kumimoji="1" lang="ja-JP" altLang="en-US" dirty="0"/>
          </a:p>
        </p:txBody>
      </p:sp>
      <p:sp>
        <p:nvSpPr>
          <p:cNvPr id="5" name="スライド番号プレースホルダー 4"/>
          <p:cNvSpPr>
            <a:spLocks noGrp="1"/>
          </p:cNvSpPr>
          <p:nvPr>
            <p:ph type="sldNum" sz="quarter" idx="12"/>
          </p:nvPr>
        </p:nvSpPr>
        <p:spPr/>
        <p:txBody>
          <a:bodyPr/>
          <a:lstStyle/>
          <a:p>
            <a:fld id="{6B3463B1-FAFC-4593-98B1-3C047725EB27}" type="slidenum">
              <a:rPr kumimoji="1" lang="ja-JP" altLang="en-US" smtClean="0"/>
              <a:pPr/>
              <a:t>21</a:t>
            </a:fld>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00973" y="2222788"/>
            <a:ext cx="4341875" cy="3328414"/>
          </a:xfrm>
          <a:prstGeom prst="rect">
            <a:avLst/>
          </a:prstGeom>
        </p:spPr>
      </p:pic>
      <p:sp>
        <p:nvSpPr>
          <p:cNvPr id="2" name="左矢印 1"/>
          <p:cNvSpPr/>
          <p:nvPr/>
        </p:nvSpPr>
        <p:spPr>
          <a:xfrm>
            <a:off x="2267744" y="4005064"/>
            <a:ext cx="504056" cy="665584"/>
          </a:xfrm>
          <a:prstGeom prst="leftArrow">
            <a:avLst>
              <a:gd name="adj1" fmla="val 50000"/>
              <a:gd name="adj2" fmla="val 5458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2211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ja-JP" altLang="en-US" dirty="0"/>
              <a:t>絆のワーク　</a:t>
            </a:r>
            <a:endParaRPr kumimoji="1" lang="ja-JP" altLang="en-US" dirty="0"/>
          </a:p>
        </p:txBody>
      </p:sp>
      <p:sp>
        <p:nvSpPr>
          <p:cNvPr id="3" name="コンテンツ プレースホルダー 2"/>
          <p:cNvSpPr>
            <a:spLocks noGrp="1"/>
          </p:cNvSpPr>
          <p:nvPr>
            <p:ph idx="1"/>
          </p:nvPr>
        </p:nvSpPr>
        <p:spPr>
          <a:xfrm>
            <a:off x="628650" y="2636912"/>
            <a:ext cx="8229600" cy="1656185"/>
          </a:xfrm>
        </p:spPr>
        <p:txBody>
          <a:bodyPr/>
          <a:lstStyle/>
          <a:p>
            <a:pPr marL="0" indent="0">
              <a:buNone/>
            </a:pPr>
            <a:endParaRPr lang="ja-JP" altLang="ja-JP" dirty="0"/>
          </a:p>
          <a:p>
            <a:pPr marL="0" indent="0">
              <a:buNone/>
            </a:pPr>
            <a:r>
              <a:rPr lang="ja-JP" altLang="ja-JP" sz="4000" dirty="0"/>
              <a:t>お互い感じたことを伝えあいましょう</a:t>
            </a:r>
          </a:p>
          <a:p>
            <a:endParaRPr kumimoji="1" lang="ja-JP" altLang="en-US" dirty="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73773"/>
          <a:stretch/>
        </p:blipFill>
        <p:spPr>
          <a:xfrm>
            <a:off x="285750" y="4725144"/>
            <a:ext cx="8572500" cy="158879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444686"/>
            <a:ext cx="1584176" cy="167409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417638"/>
            <a:ext cx="1584176" cy="1674094"/>
          </a:xfrm>
          <a:prstGeom prst="rect">
            <a:avLst/>
          </a:prstGeom>
        </p:spPr>
      </p:pic>
      <p:sp>
        <p:nvSpPr>
          <p:cNvPr id="7" name="スライド番号プレースホルダ 6"/>
          <p:cNvSpPr>
            <a:spLocks noGrp="1"/>
          </p:cNvSpPr>
          <p:nvPr>
            <p:ph type="sldNum" sz="quarter" idx="12"/>
          </p:nvPr>
        </p:nvSpPr>
        <p:spPr/>
        <p:txBody>
          <a:bodyPr/>
          <a:lstStyle/>
          <a:p>
            <a:fld id="{6B3463B1-FAFC-4593-98B1-3C047725EB27}" type="slidenum">
              <a:rPr kumimoji="1" lang="ja-JP" altLang="en-US" smtClean="0"/>
              <a:pPr/>
              <a:t>22</a:t>
            </a:fld>
            <a:endParaRPr kumimoji="1" lang="ja-JP" altLang="en-US"/>
          </a:p>
        </p:txBody>
      </p:sp>
    </p:spTree>
    <p:extLst>
      <p:ext uri="{BB962C8B-B14F-4D97-AF65-F5344CB8AC3E}">
        <p14:creationId xmlns:p14="http://schemas.microsoft.com/office/powerpoint/2010/main" val="150605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solidFill>
                  <a:srgbClr val="FF0000"/>
                </a:solidFill>
              </a:rPr>
              <a:t>振り返りとまとめ</a:t>
            </a:r>
            <a:endParaRPr kumimoji="1" lang="ja-JP" altLang="en-US" sz="5400" dirty="0">
              <a:solidFill>
                <a:srgbClr val="FF0000"/>
              </a:solidFill>
            </a:endParaRPr>
          </a:p>
        </p:txBody>
      </p:sp>
      <p:sp>
        <p:nvSpPr>
          <p:cNvPr id="4" name="テキスト ボックス 3"/>
          <p:cNvSpPr txBox="1"/>
          <p:nvPr/>
        </p:nvSpPr>
        <p:spPr>
          <a:xfrm>
            <a:off x="611560" y="1628800"/>
            <a:ext cx="8064896" cy="4524315"/>
          </a:xfrm>
          <a:prstGeom prst="rect">
            <a:avLst/>
          </a:prstGeom>
          <a:noFill/>
        </p:spPr>
        <p:txBody>
          <a:bodyPr wrap="square" rtlCol="0">
            <a:spAutoFit/>
          </a:bodyPr>
          <a:lstStyle/>
          <a:p>
            <a:pPr>
              <a:buFont typeface="Wingdings" pitchFamily="2" charset="2"/>
              <a:buChar char="l"/>
            </a:pPr>
            <a:r>
              <a:rPr kumimoji="1" lang="ja-JP" altLang="en-US" sz="3200" dirty="0" smtClean="0"/>
              <a:t>過度なストレスは精神（心）と、からだに影響</a:t>
            </a:r>
            <a:endParaRPr kumimoji="1" lang="en-US" altLang="ja-JP" sz="3200" dirty="0" smtClean="0"/>
          </a:p>
          <a:p>
            <a:r>
              <a:rPr lang="ja-JP" altLang="en-US" sz="3200" dirty="0" smtClean="0"/>
              <a:t>　</a:t>
            </a:r>
            <a:r>
              <a:rPr kumimoji="1" lang="ja-JP" altLang="en-US" sz="3200" dirty="0" smtClean="0"/>
              <a:t>を与える</a:t>
            </a:r>
            <a:endParaRPr kumimoji="1" lang="en-US" altLang="ja-JP" sz="3200" dirty="0" smtClean="0"/>
          </a:p>
          <a:p>
            <a:endParaRPr lang="en-US" altLang="ja-JP" sz="3200" dirty="0" smtClean="0"/>
          </a:p>
          <a:p>
            <a:pPr>
              <a:buFont typeface="Wingdings" pitchFamily="2" charset="2"/>
              <a:buChar char="l"/>
            </a:pPr>
            <a:r>
              <a:rPr lang="ja-JP" altLang="en-US" sz="3200" dirty="0" smtClean="0"/>
              <a:t>心身のストレス反応は脳からの警告である</a:t>
            </a:r>
            <a:endParaRPr lang="en-US" altLang="ja-JP" sz="3200" dirty="0" smtClean="0"/>
          </a:p>
          <a:p>
            <a:pPr>
              <a:buFont typeface="Wingdings" pitchFamily="2" charset="2"/>
              <a:buChar char="l"/>
            </a:pPr>
            <a:endParaRPr lang="en-US" altLang="ja-JP" sz="3200" dirty="0" smtClean="0"/>
          </a:p>
          <a:p>
            <a:pPr>
              <a:buFont typeface="Wingdings" pitchFamily="2" charset="2"/>
              <a:buChar char="l"/>
            </a:pPr>
            <a:r>
              <a:rPr lang="ja-JP" altLang="en-US" sz="3200" dirty="0" smtClean="0"/>
              <a:t>からだへの警告は自律神経の乱れが原因</a:t>
            </a:r>
            <a:endParaRPr lang="en-US" altLang="ja-JP" sz="3200" dirty="0" smtClean="0"/>
          </a:p>
          <a:p>
            <a:pPr>
              <a:buFont typeface="Wingdings" pitchFamily="2" charset="2"/>
              <a:buChar char="l"/>
            </a:pPr>
            <a:endParaRPr kumimoji="1" lang="en-US" altLang="ja-JP" sz="3200" dirty="0" smtClean="0"/>
          </a:p>
          <a:p>
            <a:pPr>
              <a:buFont typeface="Wingdings" pitchFamily="2" charset="2"/>
              <a:buChar char="l"/>
            </a:pPr>
            <a:r>
              <a:rPr kumimoji="1" lang="ja-JP" altLang="en-US" sz="3200" dirty="0" smtClean="0"/>
              <a:t>ストレスには、まず自分で</a:t>
            </a:r>
            <a:r>
              <a:rPr lang="ja-JP" altLang="en-US" sz="3200" dirty="0" smtClean="0"/>
              <a:t>コーピング（</a:t>
            </a:r>
            <a:r>
              <a:rPr kumimoji="1" lang="ja-JP" altLang="en-US" sz="3200" dirty="0" smtClean="0"/>
              <a:t>対処）</a:t>
            </a:r>
            <a:endParaRPr kumimoji="1" lang="en-US" altLang="ja-JP" sz="3200" dirty="0" smtClean="0"/>
          </a:p>
          <a:p>
            <a:r>
              <a:rPr lang="ja-JP" altLang="en-US" sz="3200" dirty="0" smtClean="0"/>
              <a:t>　</a:t>
            </a:r>
            <a:r>
              <a:rPr kumimoji="1" lang="ja-JP" altLang="en-US" sz="3200" dirty="0" smtClean="0"/>
              <a:t>する</a:t>
            </a:r>
            <a:endParaRPr kumimoji="1" lang="ja-JP" altLang="en-US" sz="3200" dirty="0"/>
          </a:p>
        </p:txBody>
      </p:sp>
      <p:pic>
        <p:nvPicPr>
          <p:cNvPr id="5" name="図 4" descr="thCA1459MU.jpg"/>
          <p:cNvPicPr>
            <a:picLocks noChangeAspect="1"/>
          </p:cNvPicPr>
          <p:nvPr/>
        </p:nvPicPr>
        <p:blipFill>
          <a:blip r:embed="rId2" cstate="print"/>
          <a:stretch>
            <a:fillRect/>
          </a:stretch>
        </p:blipFill>
        <p:spPr>
          <a:xfrm>
            <a:off x="7236296" y="332656"/>
            <a:ext cx="1129247" cy="1121668"/>
          </a:xfrm>
          <a:prstGeom prst="rect">
            <a:avLst/>
          </a:prstGeom>
        </p:spPr>
      </p:pic>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23</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214625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kumimoji="1" lang="ja-JP" altLang="en-US" sz="5400" dirty="0" smtClean="0">
                <a:solidFill>
                  <a:srgbClr val="FF0000"/>
                </a:solidFill>
              </a:rPr>
              <a:t>不安</a:t>
            </a:r>
            <a:r>
              <a:rPr kumimoji="1" lang="ja-JP" altLang="en-US" sz="4800" dirty="0" smtClean="0"/>
              <a:t>や</a:t>
            </a:r>
            <a:r>
              <a:rPr kumimoji="1" lang="ja-JP" altLang="en-US" sz="5400" dirty="0" smtClean="0">
                <a:solidFill>
                  <a:srgbClr val="FF0000"/>
                </a:solidFill>
              </a:rPr>
              <a:t>嫌なこと</a:t>
            </a:r>
            <a:r>
              <a:rPr kumimoji="1" lang="ja-JP" altLang="en-US" sz="4800" dirty="0" smtClean="0"/>
              <a:t>があったとき</a:t>
            </a:r>
            <a:r>
              <a:rPr lang="ja-JP" altLang="en-US" sz="4800" dirty="0" smtClean="0"/>
              <a:t>に</a:t>
            </a:r>
            <a:r>
              <a:rPr lang="en-US" altLang="ja-JP" sz="4800" dirty="0" smtClean="0"/>
              <a:t/>
            </a:r>
            <a:br>
              <a:rPr lang="en-US" altLang="ja-JP" sz="4800" dirty="0" smtClean="0"/>
            </a:br>
            <a:r>
              <a:rPr lang="ja-JP" altLang="en-US" sz="4800" dirty="0" smtClean="0"/>
              <a:t>出るからだの</a:t>
            </a:r>
            <a:r>
              <a:rPr lang="ja-JP" altLang="en-US" sz="5400" dirty="0" smtClean="0"/>
              <a:t>反応</a:t>
            </a:r>
            <a:endParaRPr kumimoji="1" lang="ja-JP" altLang="en-US" sz="4800" dirty="0"/>
          </a:p>
        </p:txBody>
      </p:sp>
      <p:sp>
        <p:nvSpPr>
          <p:cNvPr id="3" name="コンテンツ プレースホルダ 2"/>
          <p:cNvSpPr>
            <a:spLocks noGrp="1"/>
          </p:cNvSpPr>
          <p:nvPr>
            <p:ph idx="1"/>
          </p:nvPr>
        </p:nvSpPr>
        <p:spPr>
          <a:xfrm>
            <a:off x="683568" y="2780928"/>
            <a:ext cx="7787208" cy="3489251"/>
          </a:xfrm>
        </p:spPr>
        <p:txBody>
          <a:bodyPr>
            <a:normAutofit fontScale="92500" lnSpcReduction="20000"/>
          </a:bodyPr>
          <a:lstStyle/>
          <a:p>
            <a:pPr>
              <a:buNone/>
            </a:pPr>
            <a:r>
              <a:rPr kumimoji="1" lang="ja-JP" altLang="en-US" sz="4800" dirty="0" smtClean="0">
                <a:latin typeface="HG丸ｺﾞｼｯｸM-PRO" pitchFamily="50" charset="-128"/>
                <a:ea typeface="HG丸ｺﾞｼｯｸM-PRO" pitchFamily="50" charset="-128"/>
              </a:rPr>
              <a:t>・腹痛　　　・頭痛　　</a:t>
            </a:r>
            <a:endParaRPr kumimoji="1" lang="en-US" altLang="ja-JP" sz="4800" dirty="0" smtClean="0">
              <a:latin typeface="HG丸ｺﾞｼｯｸM-PRO" pitchFamily="50" charset="-128"/>
              <a:ea typeface="HG丸ｺﾞｼｯｸM-PRO" pitchFamily="50" charset="-128"/>
            </a:endParaRPr>
          </a:p>
          <a:p>
            <a:pPr>
              <a:buNone/>
            </a:pPr>
            <a:r>
              <a:rPr kumimoji="1" lang="ja-JP" altLang="en-US" sz="4800" dirty="0" smtClean="0">
                <a:latin typeface="HG丸ｺﾞｼｯｸM-PRO" pitchFamily="50" charset="-128"/>
                <a:ea typeface="HG丸ｺﾞｼｯｸM-PRO" pitchFamily="50" charset="-128"/>
              </a:rPr>
              <a:t>・かゆみ（アトピー）</a:t>
            </a:r>
            <a:endParaRPr kumimoji="1" lang="en-US" altLang="ja-JP" sz="4800" dirty="0" smtClean="0">
              <a:latin typeface="HG丸ｺﾞｼｯｸM-PRO" pitchFamily="50" charset="-128"/>
              <a:ea typeface="HG丸ｺﾞｼｯｸM-PRO" pitchFamily="50" charset="-128"/>
            </a:endParaRPr>
          </a:p>
          <a:p>
            <a:pPr>
              <a:buNone/>
            </a:pPr>
            <a:r>
              <a:rPr lang="ja-JP" altLang="en-US" sz="4800" dirty="0" smtClean="0">
                <a:latin typeface="HG丸ｺﾞｼｯｸM-PRO" pitchFamily="50" charset="-128"/>
                <a:ea typeface="HG丸ｺﾞｼｯｸM-PRO" pitchFamily="50" charset="-128"/>
              </a:rPr>
              <a:t>・歯痛　　　・腰痛　　</a:t>
            </a:r>
            <a:endParaRPr lang="en-US" altLang="ja-JP" sz="4800" dirty="0" smtClean="0">
              <a:latin typeface="HG丸ｺﾞｼｯｸM-PRO" pitchFamily="50" charset="-128"/>
              <a:ea typeface="HG丸ｺﾞｼｯｸM-PRO" pitchFamily="50" charset="-128"/>
            </a:endParaRPr>
          </a:p>
          <a:p>
            <a:pPr>
              <a:buNone/>
            </a:pPr>
            <a:r>
              <a:rPr lang="ja-JP" altLang="en-US" sz="4800" dirty="0" smtClean="0">
                <a:latin typeface="HG丸ｺﾞｼｯｸM-PRO" pitchFamily="50" charset="-128"/>
                <a:ea typeface="HG丸ｺﾞｼｯｸM-PRO" pitchFamily="50" charset="-128"/>
              </a:rPr>
              <a:t>・肩こり　　・眼がチカチカ</a:t>
            </a:r>
            <a:endParaRPr lang="en-US" altLang="ja-JP" sz="4800" dirty="0" smtClean="0">
              <a:latin typeface="HG丸ｺﾞｼｯｸM-PRO" pitchFamily="50" charset="-128"/>
              <a:ea typeface="HG丸ｺﾞｼｯｸM-PRO" pitchFamily="50" charset="-128"/>
            </a:endParaRPr>
          </a:p>
          <a:p>
            <a:pPr algn="r">
              <a:buNone/>
            </a:pPr>
            <a:r>
              <a:rPr lang="ja-JP" altLang="en-US" sz="4800" dirty="0" smtClean="0">
                <a:latin typeface="HG丸ｺﾞｼｯｸM-PRO" pitchFamily="50" charset="-128"/>
                <a:ea typeface="HG丸ｺﾞｼｯｸM-PRO" pitchFamily="50" charset="-128"/>
              </a:rPr>
              <a:t>など・・</a:t>
            </a:r>
            <a:endParaRPr lang="en-US" altLang="ja-JP" sz="4800" dirty="0" smtClean="0">
              <a:latin typeface="HG丸ｺﾞｼｯｸM-PRO" pitchFamily="50" charset="-128"/>
              <a:ea typeface="HG丸ｺﾞｼｯｸM-PRO" pitchFamily="50" charset="-128"/>
            </a:endParaRPr>
          </a:p>
          <a:p>
            <a:pPr>
              <a:buNone/>
            </a:pPr>
            <a:endParaRPr kumimoji="1" lang="ja-JP" altLang="en-US" sz="4800" dirty="0">
              <a:latin typeface="HG丸ｺﾞｼｯｸM-PRO" pitchFamily="50" charset="-128"/>
              <a:ea typeface="HG丸ｺﾞｼｯｸM-PRO" pitchFamily="50" charset="-128"/>
            </a:endParaRPr>
          </a:p>
        </p:txBody>
      </p:sp>
      <p:pic>
        <p:nvPicPr>
          <p:cNvPr id="5" name="図 4" descr="zutuu.png"/>
          <p:cNvPicPr>
            <a:picLocks noChangeAspect="1"/>
          </p:cNvPicPr>
          <p:nvPr/>
        </p:nvPicPr>
        <p:blipFill>
          <a:blip r:embed="rId4" cstate="print"/>
          <a:stretch>
            <a:fillRect/>
          </a:stretch>
        </p:blipFill>
        <p:spPr>
          <a:xfrm>
            <a:off x="6660232" y="2564904"/>
            <a:ext cx="1512168" cy="2009525"/>
          </a:xfrm>
          <a:prstGeom prst="rect">
            <a:avLst/>
          </a:prstGeom>
        </p:spPr>
      </p:pic>
      <p:sp>
        <p:nvSpPr>
          <p:cNvPr id="6" name="スライド番号プレースホルダ 5"/>
          <p:cNvSpPr>
            <a:spLocks noGrp="1"/>
          </p:cNvSpPr>
          <p:nvPr>
            <p:ph type="sldNum" sz="quarter" idx="12"/>
          </p:nvPr>
        </p:nvSpPr>
        <p:spPr/>
        <p:txBody>
          <a:bodyPr/>
          <a:lstStyle/>
          <a:p>
            <a:fld id="{6B3463B1-FAFC-4593-98B1-3C047725EB27}" type="slidenum">
              <a:rPr kumimoji="1" lang="ja-JP" altLang="en-US" smtClean="0"/>
              <a:pPr/>
              <a:t>3</a:t>
            </a:fld>
            <a:endParaRPr kumimoji="1" lang="ja-JP"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本日の学習のねらい</a:t>
            </a:r>
            <a:endParaRPr kumimoji="1" lang="ja-JP" altLang="en-US" dirty="0"/>
          </a:p>
        </p:txBody>
      </p:sp>
      <p:sp>
        <p:nvSpPr>
          <p:cNvPr id="3" name="コンテンツ プレースホルダ 2"/>
          <p:cNvSpPr>
            <a:spLocks noGrp="1"/>
          </p:cNvSpPr>
          <p:nvPr>
            <p:ph idx="1"/>
          </p:nvPr>
        </p:nvSpPr>
        <p:spPr>
          <a:xfrm>
            <a:off x="457200" y="1600201"/>
            <a:ext cx="8229600" cy="3773016"/>
          </a:xfrm>
        </p:spPr>
        <p:txBody>
          <a:bodyPr>
            <a:noAutofit/>
          </a:bodyPr>
          <a:lstStyle/>
          <a:p>
            <a:pPr>
              <a:buNone/>
            </a:pPr>
            <a:r>
              <a:rPr kumimoji="1" lang="ja-JP" altLang="en-US" sz="5400" dirty="0" smtClean="0">
                <a:ln w="38100">
                  <a:solidFill>
                    <a:srgbClr val="0070C0"/>
                  </a:solidFill>
                </a:ln>
                <a:solidFill>
                  <a:srgbClr val="FF0000"/>
                </a:solidFill>
                <a:latin typeface="HGP創英角ｺﾞｼｯｸUB" pitchFamily="50" charset="-128"/>
                <a:ea typeface="HGP創英角ｺﾞｼｯｸUB" pitchFamily="50" charset="-128"/>
              </a:rPr>
              <a:t>ストレスと</a:t>
            </a:r>
            <a:endParaRPr kumimoji="1" lang="en-US" altLang="ja-JP" sz="5400" dirty="0" smtClean="0">
              <a:ln w="38100">
                <a:solidFill>
                  <a:srgbClr val="0070C0"/>
                </a:solidFill>
              </a:ln>
              <a:solidFill>
                <a:srgbClr val="FF0000"/>
              </a:solidFill>
              <a:latin typeface="HGP創英角ｺﾞｼｯｸUB" pitchFamily="50" charset="-128"/>
              <a:ea typeface="HGP創英角ｺﾞｼｯｸUB" pitchFamily="50" charset="-128"/>
            </a:endParaRPr>
          </a:p>
          <a:p>
            <a:pPr>
              <a:buNone/>
            </a:pPr>
            <a:r>
              <a:rPr kumimoji="1" lang="ja-JP" altLang="en-US" sz="5400" dirty="0" smtClean="0">
                <a:ln w="38100">
                  <a:solidFill>
                    <a:srgbClr val="0070C0"/>
                  </a:solidFill>
                </a:ln>
                <a:solidFill>
                  <a:srgbClr val="FF0000"/>
                </a:solidFill>
                <a:latin typeface="HGP創英角ｺﾞｼｯｸUB" pitchFamily="50" charset="-128"/>
                <a:ea typeface="HGP創英角ｺﾞｼｯｸUB" pitchFamily="50" charset="-128"/>
              </a:rPr>
              <a:t>　　　コーピング（対処）</a:t>
            </a:r>
            <a:endParaRPr kumimoji="1" lang="en-US" altLang="ja-JP" sz="5400" dirty="0" smtClean="0">
              <a:ln w="38100">
                <a:solidFill>
                  <a:srgbClr val="0070C0"/>
                </a:solidFill>
              </a:ln>
              <a:solidFill>
                <a:srgbClr val="FF0000"/>
              </a:solidFill>
              <a:latin typeface="HGP創英角ｺﾞｼｯｸUB" pitchFamily="50" charset="-128"/>
              <a:ea typeface="HGP創英角ｺﾞｼｯｸUB" pitchFamily="50" charset="-128"/>
            </a:endParaRPr>
          </a:p>
          <a:p>
            <a:pPr>
              <a:buNone/>
            </a:pPr>
            <a:r>
              <a:rPr kumimoji="1" lang="ja-JP" altLang="en-US" sz="5400" dirty="0" smtClean="0">
                <a:ln w="38100">
                  <a:solidFill>
                    <a:srgbClr val="0070C0"/>
                  </a:solidFill>
                </a:ln>
                <a:solidFill>
                  <a:srgbClr val="FF0000"/>
                </a:solidFill>
                <a:latin typeface="HGP創英角ｺﾞｼｯｸUB" pitchFamily="50" charset="-128"/>
                <a:ea typeface="HGP創英角ｺﾞｼｯｸUB" pitchFamily="50" charset="-128"/>
              </a:rPr>
              <a:t>　　　　　　　について学ぶ</a:t>
            </a:r>
            <a:endParaRPr kumimoji="1" lang="ja-JP" altLang="en-US" sz="5400" dirty="0">
              <a:ln w="38100">
                <a:solidFill>
                  <a:srgbClr val="0070C0"/>
                </a:solidFill>
              </a:ln>
              <a:solidFill>
                <a:srgbClr val="FF0000"/>
              </a:solidFill>
              <a:latin typeface="HGP創英角ｺﾞｼｯｸUB" pitchFamily="50" charset="-128"/>
              <a:ea typeface="HGP創英角ｺﾞｼｯｸUB" pitchFamily="50" charset="-128"/>
            </a:endParaRPr>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4</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「ストレス」って？</a:t>
            </a:r>
            <a:endParaRPr kumimoji="1" lang="ja-JP" altLang="en-US" sz="5400" dirty="0"/>
          </a:p>
        </p:txBody>
      </p:sp>
      <p:sp>
        <p:nvSpPr>
          <p:cNvPr id="3" name="コンテンツ プレースホルダ 2"/>
          <p:cNvSpPr>
            <a:spLocks noGrp="1"/>
          </p:cNvSpPr>
          <p:nvPr>
            <p:ph idx="1"/>
          </p:nvPr>
        </p:nvSpPr>
        <p:spPr/>
        <p:txBody>
          <a:bodyPr>
            <a:normAutofit/>
          </a:bodyPr>
          <a:lstStyle/>
          <a:p>
            <a:r>
              <a:rPr kumimoji="1" lang="ja-JP" altLang="en-US" dirty="0" smtClean="0"/>
              <a:t>環境の変化や疲労、人間関係の葛藤など、さまざまなできごとや周りからの刺激によって心と体に負担がかかった状態　</a:t>
            </a:r>
            <a:r>
              <a:rPr kumimoji="1" lang="ja-JP" altLang="en-US" sz="1200" dirty="0" smtClean="0"/>
              <a:t>（大日本図書保健体育教科書）</a:t>
            </a:r>
            <a:endParaRPr kumimoji="1" lang="en-US" altLang="ja-JP" dirty="0" smtClean="0"/>
          </a:p>
          <a:p>
            <a:pPr>
              <a:buNone/>
            </a:pPr>
            <a:endParaRPr lang="en-US" altLang="ja-JP" dirty="0" smtClean="0"/>
          </a:p>
          <a:p>
            <a:pPr>
              <a:buNone/>
            </a:pPr>
            <a:r>
              <a:rPr kumimoji="1" lang="ja-JP" altLang="en-US" sz="4400" dirty="0" smtClean="0">
                <a:ln w="12700">
                  <a:solidFill>
                    <a:srgbClr val="FF0000"/>
                  </a:solidFill>
                </a:ln>
                <a:solidFill>
                  <a:srgbClr val="FFFF00"/>
                </a:solidFill>
              </a:rPr>
              <a:t>ストレスは「悪」？　マイナス？</a:t>
            </a:r>
            <a:endParaRPr kumimoji="1" lang="en-US" altLang="ja-JP" sz="4400" dirty="0" smtClean="0">
              <a:ln w="12700">
                <a:solidFill>
                  <a:srgbClr val="FF0000"/>
                </a:solidFill>
              </a:ln>
              <a:solidFill>
                <a:srgbClr val="FFFF00"/>
              </a:solidFill>
            </a:endParaRPr>
          </a:p>
          <a:p>
            <a:pPr>
              <a:buNone/>
            </a:pPr>
            <a:r>
              <a:rPr kumimoji="1" lang="ja-JP" altLang="en-US" dirty="0" smtClean="0"/>
              <a:t>　→適度なストレスは、</a:t>
            </a:r>
            <a:r>
              <a:rPr kumimoji="1" lang="ja-JP" altLang="en-US" dirty="0" smtClean="0">
                <a:solidFill>
                  <a:srgbClr val="FF0000"/>
                </a:solidFill>
              </a:rPr>
              <a:t>やる気</a:t>
            </a:r>
            <a:r>
              <a:rPr kumimoji="1" lang="ja-JP" altLang="en-US" dirty="0" smtClean="0"/>
              <a:t>や</a:t>
            </a:r>
            <a:r>
              <a:rPr kumimoji="1" lang="ja-JP" altLang="en-US" dirty="0" smtClean="0">
                <a:solidFill>
                  <a:srgbClr val="FF0000"/>
                </a:solidFill>
              </a:rPr>
              <a:t>いい刺激</a:t>
            </a:r>
            <a:r>
              <a:rPr kumimoji="1" lang="ja-JP" altLang="en-US" dirty="0" smtClean="0"/>
              <a:t>となり</a:t>
            </a:r>
            <a:endParaRPr kumimoji="1" lang="en-US" altLang="ja-JP" dirty="0" smtClean="0"/>
          </a:p>
          <a:p>
            <a:pPr>
              <a:buNone/>
            </a:pPr>
            <a:r>
              <a:rPr lang="ja-JP" altLang="en-US" dirty="0" smtClean="0"/>
              <a:t>　　 </a:t>
            </a:r>
            <a:r>
              <a:rPr kumimoji="1" lang="ja-JP" altLang="en-US" dirty="0" smtClean="0"/>
              <a:t>プラスにはたらくこともある</a:t>
            </a:r>
            <a:endParaRPr kumimoji="1" lang="ja-JP" altLang="en-US" dirty="0"/>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5</a:t>
            </a:fld>
            <a:endParaRPr kumimoji="1" lang="ja-JP"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ストレス反応が起こるしくみ</a:t>
            </a:r>
            <a:endParaRPr kumimoji="1" lang="ja-JP" altLang="en-US" sz="5400" dirty="0"/>
          </a:p>
        </p:txBody>
      </p:sp>
      <p:sp>
        <p:nvSpPr>
          <p:cNvPr id="5" name="下矢印 4"/>
          <p:cNvSpPr/>
          <p:nvPr/>
        </p:nvSpPr>
        <p:spPr>
          <a:xfrm rot="16616849">
            <a:off x="4452913" y="1087898"/>
            <a:ext cx="591056" cy="1734282"/>
          </a:xfrm>
          <a:prstGeom prst="downArrow">
            <a:avLst>
              <a:gd name="adj1" fmla="val 50000"/>
              <a:gd name="adj2" fmla="val 6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5436096" y="1844824"/>
            <a:ext cx="1800200" cy="151216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99784" y="2132856"/>
            <a:ext cx="1944216" cy="461665"/>
          </a:xfrm>
          <a:prstGeom prst="rect">
            <a:avLst/>
          </a:prstGeom>
          <a:noFill/>
        </p:spPr>
        <p:txBody>
          <a:bodyPr wrap="square" rtlCol="0">
            <a:spAutoFit/>
          </a:bodyPr>
          <a:lstStyle/>
          <a:p>
            <a:r>
              <a:rPr kumimoji="1" lang="ja-JP" altLang="en-US" sz="2400" b="1" dirty="0" smtClean="0">
                <a:latin typeface="HG丸ｺﾞｼｯｸM-PRO" pitchFamily="50" charset="-128"/>
                <a:ea typeface="HG丸ｺﾞｼｯｸM-PRO" pitchFamily="50" charset="-128"/>
              </a:rPr>
              <a:t>脳の下垂体</a:t>
            </a:r>
            <a:endParaRPr kumimoji="1" lang="ja-JP" altLang="en-US" sz="2400" b="1" dirty="0">
              <a:latin typeface="HG丸ｺﾞｼｯｸM-PRO" pitchFamily="50" charset="-128"/>
              <a:ea typeface="HG丸ｺﾞｼｯｸM-PRO" pitchFamily="50" charset="-128"/>
            </a:endParaRPr>
          </a:p>
        </p:txBody>
      </p:sp>
      <p:sp>
        <p:nvSpPr>
          <p:cNvPr id="8" name="爆発 1 7"/>
          <p:cNvSpPr/>
          <p:nvPr/>
        </p:nvSpPr>
        <p:spPr>
          <a:xfrm>
            <a:off x="6660232" y="1412776"/>
            <a:ext cx="864096" cy="93610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mig.jpg"/>
          <p:cNvPicPr>
            <a:picLocks noChangeAspect="1"/>
          </p:cNvPicPr>
          <p:nvPr/>
        </p:nvPicPr>
        <p:blipFill>
          <a:blip r:embed="rId2" cstate="print"/>
          <a:stretch>
            <a:fillRect/>
          </a:stretch>
        </p:blipFill>
        <p:spPr>
          <a:xfrm>
            <a:off x="683568" y="2852936"/>
            <a:ext cx="3528392" cy="2540000"/>
          </a:xfrm>
          <a:prstGeom prst="rect">
            <a:avLst/>
          </a:prstGeom>
        </p:spPr>
      </p:pic>
      <p:sp>
        <p:nvSpPr>
          <p:cNvPr id="9" name="下矢印 8"/>
          <p:cNvSpPr/>
          <p:nvPr/>
        </p:nvSpPr>
        <p:spPr>
          <a:xfrm rot="3732643">
            <a:off x="3945425" y="1908801"/>
            <a:ext cx="591056" cy="2358714"/>
          </a:xfrm>
          <a:prstGeom prst="downArrow">
            <a:avLst>
              <a:gd name="adj1" fmla="val 50000"/>
              <a:gd name="adj2" fmla="val 6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6200000">
            <a:off x="4099497" y="3181423"/>
            <a:ext cx="591056" cy="2238338"/>
          </a:xfrm>
          <a:prstGeom prst="downArrow">
            <a:avLst>
              <a:gd name="adj1" fmla="val 50000"/>
              <a:gd name="adj2" fmla="val 6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08104" y="3789041"/>
            <a:ext cx="2736304"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8000" b="1" cap="none" spc="0" dirty="0" smtClean="0">
                <a:ln w="11430">
                  <a:solidFill>
                    <a:schemeClr val="tx2"/>
                  </a:solidFill>
                </a:ln>
                <a:solidFill>
                  <a:srgbClr val="FFFF00"/>
                </a:solidFill>
                <a:effectLst>
                  <a:outerShdw blurRad="50800" dist="39000" dir="5460000" algn="tl">
                    <a:srgbClr val="000000">
                      <a:alpha val="38000"/>
                    </a:srgbClr>
                  </a:outerShdw>
                </a:effectLst>
              </a:rPr>
              <a:t>ＳＯＳ</a:t>
            </a:r>
            <a:endParaRPr lang="ja-JP" altLang="en-US" sz="8000" b="1" cap="none" spc="0" dirty="0">
              <a:ln w="11430">
                <a:solidFill>
                  <a:schemeClr val="tx2"/>
                </a:solidFill>
              </a:ln>
              <a:solidFill>
                <a:srgbClr val="FFFF00"/>
              </a:solidFill>
              <a:effectLst>
                <a:outerShdw blurRad="50800" dist="39000" dir="5460000" algn="tl">
                  <a:srgbClr val="000000">
                    <a:alpha val="38000"/>
                  </a:srgbClr>
                </a:outerShdw>
              </a:effectLst>
            </a:endParaRPr>
          </a:p>
        </p:txBody>
      </p:sp>
      <p:sp>
        <p:nvSpPr>
          <p:cNvPr id="13" name="テキスト ボックス 12"/>
          <p:cNvSpPr txBox="1"/>
          <p:nvPr/>
        </p:nvSpPr>
        <p:spPr>
          <a:xfrm>
            <a:off x="3635896" y="3501008"/>
            <a:ext cx="3672408" cy="461665"/>
          </a:xfrm>
          <a:prstGeom prst="rect">
            <a:avLst/>
          </a:prstGeom>
          <a:noFill/>
        </p:spPr>
        <p:txBody>
          <a:bodyPr wrap="square" rtlCol="0">
            <a:spAutoFit/>
          </a:bodyPr>
          <a:lstStyle/>
          <a:p>
            <a:r>
              <a:rPr kumimoji="1" lang="ja-JP" altLang="en-US" sz="2400" b="1" dirty="0" smtClean="0">
                <a:latin typeface="HG丸ｺﾞｼｯｸM-PRO" pitchFamily="50" charset="-128"/>
                <a:ea typeface="HG丸ｺﾞｼｯｸM-PRO" pitchFamily="50" charset="-128"/>
              </a:rPr>
              <a:t>ストレスホルモン分泌</a:t>
            </a:r>
            <a:endParaRPr kumimoji="1" lang="ja-JP" altLang="en-US" sz="2400" b="1" dirty="0">
              <a:latin typeface="HG丸ｺﾞｼｯｸM-PRO" pitchFamily="50" charset="-128"/>
              <a:ea typeface="HG丸ｺﾞｼｯｸM-PRO" pitchFamily="50" charset="-128"/>
            </a:endParaRPr>
          </a:p>
        </p:txBody>
      </p:sp>
      <p:sp>
        <p:nvSpPr>
          <p:cNvPr id="14" name="テキスト ボックス 13"/>
          <p:cNvSpPr txBox="1"/>
          <p:nvPr/>
        </p:nvSpPr>
        <p:spPr>
          <a:xfrm>
            <a:off x="5076056" y="5085184"/>
            <a:ext cx="36724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b="1" dirty="0" smtClean="0">
                <a:latin typeface="HG丸ｺﾞｼｯｸM-PRO" pitchFamily="50" charset="-128"/>
                <a:ea typeface="HG丸ｺﾞｼｯｸM-PRO" pitchFamily="50" charset="-128"/>
              </a:rPr>
              <a:t>血圧上昇・心拍数増加</a:t>
            </a:r>
            <a:endParaRPr lang="en-US" altLang="ja-JP" sz="2400" b="1" dirty="0" smtClean="0">
              <a:latin typeface="HG丸ｺﾞｼｯｸM-PRO" pitchFamily="50" charset="-128"/>
              <a:ea typeface="HG丸ｺﾞｼｯｸM-PRO" pitchFamily="50" charset="-128"/>
            </a:endParaRPr>
          </a:p>
          <a:p>
            <a:r>
              <a:rPr kumimoji="1" lang="ja-JP" altLang="en-US" sz="2400" b="1" dirty="0" smtClean="0">
                <a:latin typeface="HG丸ｺﾞｼｯｸM-PRO" pitchFamily="50" charset="-128"/>
                <a:ea typeface="HG丸ｺﾞｼｯｸM-PRO" pitchFamily="50" charset="-128"/>
              </a:rPr>
              <a:t>瞳孔拡大・血行障害</a:t>
            </a:r>
            <a:endParaRPr kumimoji="1" lang="en-US" altLang="ja-JP" sz="2400" b="1" dirty="0" smtClean="0">
              <a:latin typeface="HG丸ｺﾞｼｯｸM-PRO" pitchFamily="50" charset="-128"/>
              <a:ea typeface="HG丸ｺﾞｼｯｸM-PRO" pitchFamily="50" charset="-128"/>
            </a:endParaRPr>
          </a:p>
          <a:p>
            <a:r>
              <a:rPr lang="ja-JP" altLang="en-US" sz="2400" b="1" dirty="0" smtClean="0">
                <a:latin typeface="HG丸ｺﾞｼｯｸM-PRO" pitchFamily="50" charset="-128"/>
                <a:ea typeface="HG丸ｺﾞｼｯｸM-PRO" pitchFamily="50" charset="-128"/>
              </a:rPr>
              <a:t>酸欠状態・血糖値上昇</a:t>
            </a:r>
            <a:endParaRPr kumimoji="1" lang="ja-JP" altLang="en-US" sz="2400" b="1" dirty="0">
              <a:latin typeface="HG丸ｺﾞｼｯｸM-PRO" pitchFamily="50" charset="-128"/>
              <a:ea typeface="HG丸ｺﾞｼｯｸM-PRO" pitchFamily="50" charset="-128"/>
            </a:endParaRPr>
          </a:p>
        </p:txBody>
      </p:sp>
      <p:sp>
        <p:nvSpPr>
          <p:cNvPr id="15" name="左矢印 14"/>
          <p:cNvSpPr/>
          <p:nvPr/>
        </p:nvSpPr>
        <p:spPr>
          <a:xfrm rot="10800000">
            <a:off x="3779912" y="5517232"/>
            <a:ext cx="1008112" cy="43204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55576" y="5373216"/>
            <a:ext cx="3351951"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800" b="1" cap="none" spc="0" dirty="0" smtClean="0">
                <a:ln w="11430"/>
                <a:solidFill>
                  <a:srgbClr val="FF0000"/>
                </a:solidFill>
                <a:effectLst>
                  <a:outerShdw blurRad="50800" dist="39000" dir="5460000" algn="tl">
                    <a:srgbClr val="000000">
                      <a:alpha val="38000"/>
                    </a:srgbClr>
                  </a:outerShdw>
                </a:effectLst>
              </a:rPr>
              <a:t>自律神経</a:t>
            </a:r>
            <a:endParaRPr lang="ja-JP" altLang="en-US" sz="4800" b="1" cap="none" spc="0" dirty="0">
              <a:ln w="11430"/>
              <a:solidFill>
                <a:srgbClr val="FF0000"/>
              </a:solidFill>
              <a:effectLst>
                <a:outerShdw blurRad="50800" dist="39000" dir="5460000" algn="tl">
                  <a:srgbClr val="000000">
                    <a:alpha val="38000"/>
                  </a:srgbClr>
                </a:outerShdw>
              </a:effectLst>
            </a:endParaRPr>
          </a:p>
        </p:txBody>
      </p:sp>
      <p:sp>
        <p:nvSpPr>
          <p:cNvPr id="4" name="爆発 1 3"/>
          <p:cNvSpPr/>
          <p:nvPr/>
        </p:nvSpPr>
        <p:spPr>
          <a:xfrm>
            <a:off x="539552" y="1124744"/>
            <a:ext cx="3312368" cy="216024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ストレッサー</a:t>
            </a:r>
            <a:endParaRPr kumimoji="1" lang="ja-JP" altLang="en-US" sz="2400" b="1" dirty="0">
              <a:solidFill>
                <a:schemeClr val="tx1"/>
              </a:solidFill>
            </a:endParaRPr>
          </a:p>
        </p:txBody>
      </p:sp>
      <p:sp>
        <p:nvSpPr>
          <p:cNvPr id="17" name="スライド番号プレースホルダ 16"/>
          <p:cNvSpPr>
            <a:spLocks noGrp="1"/>
          </p:cNvSpPr>
          <p:nvPr>
            <p:ph type="sldNum" sz="quarter" idx="12"/>
          </p:nvPr>
        </p:nvSpPr>
        <p:spPr/>
        <p:txBody>
          <a:bodyPr/>
          <a:lstStyle/>
          <a:p>
            <a:fld id="{6B3463B1-FAFC-4593-98B1-3C047725EB27}" type="slidenum">
              <a:rPr kumimoji="1" lang="ja-JP" altLang="en-US" smtClean="0"/>
              <a:pPr/>
              <a:t>6</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683568" y="1772816"/>
            <a:ext cx="3456384" cy="3600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円/楕円 2"/>
          <p:cNvSpPr/>
          <p:nvPr/>
        </p:nvSpPr>
        <p:spPr>
          <a:xfrm>
            <a:off x="4932040" y="1844824"/>
            <a:ext cx="3456384"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15816" y="404664"/>
            <a:ext cx="3168352" cy="923330"/>
          </a:xfrm>
          <a:prstGeom prst="rect">
            <a:avLst/>
          </a:prstGeom>
          <a:noFill/>
        </p:spPr>
        <p:txBody>
          <a:bodyPr wrap="square" rtlCol="0">
            <a:spAutoFit/>
          </a:bodyPr>
          <a:lstStyle/>
          <a:p>
            <a:r>
              <a:rPr lang="ja-JP" altLang="en-US" sz="5400" dirty="0" smtClean="0">
                <a:latin typeface="+mn-ea"/>
                <a:ea typeface="ＤＦ特太ゴシック体" pitchFamily="1" charset="-128"/>
              </a:rPr>
              <a:t>自律神経</a:t>
            </a:r>
            <a:endParaRPr kumimoji="1" lang="ja-JP" altLang="en-US" sz="5400" dirty="0">
              <a:latin typeface="+mn-ea"/>
              <a:ea typeface="ＤＦ特太ゴシック体" pitchFamily="1" charset="-128"/>
            </a:endParaRPr>
          </a:p>
        </p:txBody>
      </p:sp>
      <p:sp>
        <p:nvSpPr>
          <p:cNvPr id="5" name="テキスト ボックス 4"/>
          <p:cNvSpPr txBox="1"/>
          <p:nvPr/>
        </p:nvSpPr>
        <p:spPr>
          <a:xfrm>
            <a:off x="827584" y="2204864"/>
            <a:ext cx="3456384" cy="2739211"/>
          </a:xfrm>
          <a:prstGeom prst="rect">
            <a:avLst/>
          </a:prstGeom>
          <a:noFill/>
        </p:spPr>
        <p:txBody>
          <a:bodyPr wrap="square" rtlCol="0">
            <a:spAutoFit/>
          </a:bodyPr>
          <a:lstStyle/>
          <a:p>
            <a:r>
              <a:rPr kumimoji="1" lang="ja-JP" altLang="en-US" sz="3200" dirty="0" smtClean="0">
                <a:solidFill>
                  <a:srgbClr val="FF0000"/>
                </a:solidFill>
              </a:rPr>
              <a:t>　　交感神経</a:t>
            </a:r>
            <a:endParaRPr kumimoji="1" lang="en-US" altLang="ja-JP" sz="3200" dirty="0" smtClean="0">
              <a:solidFill>
                <a:srgbClr val="FF0000"/>
              </a:solidFill>
            </a:endParaRPr>
          </a:p>
          <a:p>
            <a:endParaRPr lang="en-US" altLang="ja-JP" sz="2800" dirty="0" smtClean="0"/>
          </a:p>
          <a:p>
            <a:r>
              <a:rPr lang="ja-JP" altLang="en-US" sz="2800" dirty="0" smtClean="0"/>
              <a:t>・ 活動しているとき</a:t>
            </a:r>
            <a:endParaRPr lang="en-US" altLang="ja-JP" sz="2800" dirty="0" smtClean="0"/>
          </a:p>
          <a:p>
            <a:r>
              <a:rPr kumimoji="1" lang="ja-JP" altLang="en-US" sz="2800" dirty="0" smtClean="0"/>
              <a:t>・ 緊張しているとき</a:t>
            </a:r>
            <a:endParaRPr kumimoji="1" lang="en-US" altLang="ja-JP" sz="2800" dirty="0" smtClean="0"/>
          </a:p>
          <a:p>
            <a:r>
              <a:rPr lang="ja-JP" altLang="en-US" sz="2800" dirty="0" smtClean="0"/>
              <a:t>・ ストレスを</a:t>
            </a:r>
            <a:endParaRPr lang="en-US" altLang="ja-JP" sz="2800" dirty="0" smtClean="0"/>
          </a:p>
          <a:p>
            <a:r>
              <a:rPr lang="ja-JP" altLang="en-US" sz="2800" dirty="0" smtClean="0"/>
              <a:t>　感じているとき</a:t>
            </a:r>
            <a:endParaRPr kumimoji="1" lang="ja-JP" altLang="en-US" sz="2800" dirty="0"/>
          </a:p>
        </p:txBody>
      </p:sp>
      <p:sp>
        <p:nvSpPr>
          <p:cNvPr id="6" name="テキスト ボックス 5"/>
          <p:cNvSpPr txBox="1"/>
          <p:nvPr/>
        </p:nvSpPr>
        <p:spPr>
          <a:xfrm>
            <a:off x="5148064" y="2276872"/>
            <a:ext cx="3456384" cy="2739211"/>
          </a:xfrm>
          <a:prstGeom prst="rect">
            <a:avLst/>
          </a:prstGeom>
          <a:noFill/>
        </p:spPr>
        <p:txBody>
          <a:bodyPr wrap="square" rtlCol="0">
            <a:spAutoFit/>
          </a:bodyPr>
          <a:lstStyle/>
          <a:p>
            <a:r>
              <a:rPr lang="ja-JP" altLang="en-US" sz="3200" dirty="0" smtClean="0">
                <a:solidFill>
                  <a:schemeClr val="bg1"/>
                </a:solidFill>
              </a:rPr>
              <a:t>　　副</a:t>
            </a:r>
            <a:r>
              <a:rPr kumimoji="1" lang="ja-JP" altLang="en-US" sz="3200" dirty="0" smtClean="0">
                <a:solidFill>
                  <a:schemeClr val="bg1"/>
                </a:solidFill>
              </a:rPr>
              <a:t>交感神経</a:t>
            </a:r>
            <a:endParaRPr kumimoji="1" lang="en-US" altLang="ja-JP" sz="3200" dirty="0" smtClean="0">
              <a:solidFill>
                <a:schemeClr val="bg1"/>
              </a:solidFill>
            </a:endParaRPr>
          </a:p>
          <a:p>
            <a:endParaRPr lang="en-US" altLang="ja-JP" sz="2800" dirty="0" smtClean="0"/>
          </a:p>
          <a:p>
            <a:r>
              <a:rPr lang="ja-JP" altLang="en-US" sz="2800" dirty="0" smtClean="0"/>
              <a:t>・ 休息しているとき</a:t>
            </a:r>
            <a:endParaRPr lang="en-US" altLang="ja-JP" sz="2800" dirty="0" smtClean="0"/>
          </a:p>
          <a:p>
            <a:r>
              <a:rPr kumimoji="1" lang="ja-JP" altLang="en-US" sz="2800" dirty="0" smtClean="0"/>
              <a:t>・  眠っているとき</a:t>
            </a:r>
            <a:endParaRPr kumimoji="1" lang="en-US" altLang="ja-JP" sz="2800" dirty="0" smtClean="0"/>
          </a:p>
          <a:p>
            <a:r>
              <a:rPr lang="ja-JP" altLang="en-US" sz="2800" dirty="0" smtClean="0"/>
              <a:t>・  リラックスを</a:t>
            </a:r>
            <a:endParaRPr lang="en-US" altLang="ja-JP" sz="2800" dirty="0" smtClean="0"/>
          </a:p>
          <a:p>
            <a:r>
              <a:rPr lang="ja-JP" altLang="en-US" sz="2800" dirty="0" smtClean="0"/>
              <a:t>　  しているとき</a:t>
            </a:r>
            <a:endParaRPr kumimoji="1" lang="ja-JP" altLang="en-US" sz="2800" dirty="0"/>
          </a:p>
        </p:txBody>
      </p:sp>
      <p:cxnSp>
        <p:nvCxnSpPr>
          <p:cNvPr id="10" name="直線コネクタ 9"/>
          <p:cNvCxnSpPr/>
          <p:nvPr/>
        </p:nvCxnSpPr>
        <p:spPr>
          <a:xfrm>
            <a:off x="5724128" y="1196752"/>
            <a:ext cx="576064" cy="576064"/>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線コネクタ 10"/>
          <p:cNvCxnSpPr>
            <a:endCxn id="2" idx="0"/>
          </p:cNvCxnSpPr>
          <p:nvPr/>
        </p:nvCxnSpPr>
        <p:spPr>
          <a:xfrm flipH="1">
            <a:off x="2411760" y="1268760"/>
            <a:ext cx="648072" cy="504056"/>
          </a:xfrm>
          <a:prstGeom prst="line">
            <a:avLst/>
          </a:prstGeom>
          <a:ln w="57150"/>
        </p:spPr>
        <p:style>
          <a:lnRef idx="1">
            <a:schemeClr val="dk1"/>
          </a:lnRef>
          <a:fillRef idx="0">
            <a:schemeClr val="dk1"/>
          </a:fillRef>
          <a:effectRef idx="0">
            <a:schemeClr val="dk1"/>
          </a:effectRef>
          <a:fontRef idx="minor">
            <a:schemeClr val="tx1"/>
          </a:fontRef>
        </p:style>
      </p:cxnSp>
      <p:sp>
        <p:nvSpPr>
          <p:cNvPr id="9" name="スライド番号プレースホルダ 8"/>
          <p:cNvSpPr>
            <a:spLocks noGrp="1"/>
          </p:cNvSpPr>
          <p:nvPr>
            <p:ph type="sldNum" sz="quarter" idx="12"/>
          </p:nvPr>
        </p:nvSpPr>
        <p:spPr/>
        <p:txBody>
          <a:bodyPr/>
          <a:lstStyle/>
          <a:p>
            <a:fld id="{6B3463B1-FAFC-4593-98B1-3C047725EB27}"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noChangeAspect="1"/>
          </p:cNvGraphicFramePr>
          <p:nvPr>
            <p:ph idx="1"/>
          </p:nvPr>
        </p:nvGraphicFramePr>
        <p:xfrm>
          <a:off x="626781" y="549275"/>
          <a:ext cx="7890438" cy="5576888"/>
        </p:xfrm>
        <a:graphic>
          <a:graphicData uri="http://schemas.openxmlformats.org/presentationml/2006/ole">
            <mc:AlternateContent xmlns:mc="http://schemas.openxmlformats.org/markup-compatibility/2006">
              <mc:Choice xmlns:v="urn:schemas-microsoft-com:vml" Requires="v">
                <p:oleObj spid="_x0000_s1041" name="Acrobat Document" r:id="rId3" imgW="8019048" imgH="5668166" progId="AcroExch.Document.DC">
                  <p:embed/>
                </p:oleObj>
              </mc:Choice>
              <mc:Fallback>
                <p:oleObj name="Acrobat Document" r:id="rId3" imgW="8019048" imgH="5668166" progId="AcroExch.Document.DC">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81" y="549275"/>
                        <a:ext cx="7890438" cy="557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スライド番号プレースホルダ 2"/>
          <p:cNvSpPr>
            <a:spLocks noGrp="1"/>
          </p:cNvSpPr>
          <p:nvPr>
            <p:ph type="sldNum" sz="quarter" idx="12"/>
          </p:nvPr>
        </p:nvSpPr>
        <p:spPr/>
        <p:txBody>
          <a:bodyPr/>
          <a:lstStyle/>
          <a:p>
            <a:fld id="{6B3463B1-FAFC-4593-98B1-3C047725EB27}"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B050"/>
          </a:solidFill>
        </p:spPr>
        <p:txBody>
          <a:bodyPr>
            <a:normAutofit/>
          </a:bodyPr>
          <a:lstStyle/>
          <a:p>
            <a:r>
              <a:rPr kumimoji="1" lang="ja-JP" altLang="en-US" sz="5400" dirty="0" smtClean="0"/>
              <a:t>コーピング</a:t>
            </a:r>
            <a:endParaRPr kumimoji="1" lang="ja-JP" altLang="en-US" sz="5400" dirty="0"/>
          </a:p>
        </p:txBody>
      </p:sp>
      <p:sp>
        <p:nvSpPr>
          <p:cNvPr id="3" name="コンテンツ プレースホルダ 2"/>
          <p:cNvSpPr>
            <a:spLocks noGrp="1"/>
          </p:cNvSpPr>
          <p:nvPr>
            <p:ph idx="1"/>
          </p:nvPr>
        </p:nvSpPr>
        <p:spPr>
          <a:xfrm>
            <a:off x="467544" y="1556792"/>
            <a:ext cx="8435280" cy="4525963"/>
          </a:xfrm>
        </p:spPr>
        <p:txBody>
          <a:bodyPr>
            <a:normAutofit fontScale="92500"/>
          </a:bodyPr>
          <a:lstStyle/>
          <a:p>
            <a:pPr>
              <a:buNone/>
            </a:pPr>
            <a:r>
              <a:rPr kumimoji="1" lang="ja-JP" altLang="en-US" sz="5200" dirty="0" smtClean="0"/>
              <a:t>ストレスが高まったとき</a:t>
            </a:r>
            <a:r>
              <a:rPr lang="ja-JP" altLang="en-US" sz="5200" dirty="0" smtClean="0"/>
              <a:t>の対処法</a:t>
            </a:r>
            <a:endParaRPr lang="en-US" altLang="ja-JP" sz="5200" dirty="0" smtClean="0"/>
          </a:p>
          <a:p>
            <a:pPr>
              <a:buNone/>
            </a:pPr>
            <a:r>
              <a:rPr lang="ja-JP" altLang="en-US" sz="5200" dirty="0" smtClean="0"/>
              <a:t>を考えよう。</a:t>
            </a:r>
            <a:endParaRPr lang="en-US" altLang="ja-JP" sz="4400" dirty="0" smtClean="0"/>
          </a:p>
          <a:p>
            <a:pPr>
              <a:buNone/>
            </a:pPr>
            <a:r>
              <a:rPr lang="ja-JP" altLang="en-US" sz="3900" dirty="0" smtClean="0"/>
              <a:t>＊例を参考に自分が、少し</a:t>
            </a:r>
            <a:r>
              <a:rPr kumimoji="1" lang="ja-JP" altLang="en-US" sz="3900" dirty="0" smtClean="0"/>
              <a:t>楽になる</a:t>
            </a:r>
            <a:r>
              <a:rPr lang="ja-JP" altLang="en-US" sz="3900" dirty="0" smtClean="0"/>
              <a:t>こと</a:t>
            </a:r>
            <a:endParaRPr lang="en-US" altLang="ja-JP" sz="3900" dirty="0" smtClean="0"/>
          </a:p>
          <a:p>
            <a:pPr>
              <a:buNone/>
            </a:pPr>
            <a:r>
              <a:rPr lang="ja-JP" altLang="en-US" sz="3900" dirty="0" smtClean="0"/>
              <a:t>　（好き・楽しい・嬉しい）などをワークシートへ記入しましょう。</a:t>
            </a:r>
            <a:endParaRPr kumimoji="1" lang="en-US" altLang="ja-JP" sz="4400" dirty="0" smtClean="0">
              <a:solidFill>
                <a:srgbClr val="0070C0"/>
              </a:solidFill>
            </a:endParaRPr>
          </a:p>
          <a:p>
            <a:pPr>
              <a:buNone/>
            </a:pPr>
            <a:r>
              <a:rPr kumimoji="1" lang="ja-JP" altLang="en-US" i="1" dirty="0" smtClean="0">
                <a:solidFill>
                  <a:srgbClr val="FF0000"/>
                </a:solidFill>
              </a:rPr>
              <a:t>注）暴力やいじめなど他人を傷つける行為はダメ</a:t>
            </a:r>
            <a:endParaRPr kumimoji="1" lang="ja-JP" altLang="en-US" i="1" dirty="0">
              <a:solidFill>
                <a:srgbClr val="FF0000"/>
              </a:solidFill>
            </a:endParaRPr>
          </a:p>
        </p:txBody>
      </p:sp>
      <p:sp>
        <p:nvSpPr>
          <p:cNvPr id="4" name="スライド番号プレースホルダ 3"/>
          <p:cNvSpPr>
            <a:spLocks noGrp="1"/>
          </p:cNvSpPr>
          <p:nvPr>
            <p:ph type="sldNum" sz="quarter" idx="12"/>
          </p:nvPr>
        </p:nvSpPr>
        <p:spPr/>
        <p:txBody>
          <a:bodyPr/>
          <a:lstStyle/>
          <a:p>
            <a:fld id="{6B3463B1-FAFC-4593-98B1-3C047725EB27}" type="slidenum">
              <a:rPr kumimoji="1" lang="ja-JP" altLang="en-US" smtClean="0"/>
              <a:pPr/>
              <a:t>9</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2.2|3.7|1.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422</Words>
  <Application>Microsoft Office PowerPoint</Application>
  <PresentationFormat>画面に合わせる (4:3)</PresentationFormat>
  <Paragraphs>194</Paragraphs>
  <Slides>23</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Office テーマ</vt:lpstr>
      <vt:lpstr>Acrobat Document</vt:lpstr>
      <vt:lpstr>ストレスとコーピング（対処）について</vt:lpstr>
      <vt:lpstr>「元気なとき」はどんなとき？</vt:lpstr>
      <vt:lpstr>不安や嫌なことがあったときに 出るからだの反応</vt:lpstr>
      <vt:lpstr>本日の学習のねらい</vt:lpstr>
      <vt:lpstr>「ストレス」って？</vt:lpstr>
      <vt:lpstr>ストレス反応が起こるしくみ</vt:lpstr>
      <vt:lpstr>PowerPoint プレゼンテーション</vt:lpstr>
      <vt:lpstr>PowerPoint プレゼンテーション</vt:lpstr>
      <vt:lpstr>コーピング</vt:lpstr>
      <vt:lpstr>PowerPoint プレゼンテーション</vt:lpstr>
      <vt:lpstr>PowerPoint プレゼンテーション</vt:lpstr>
      <vt:lpstr>コーピングマントラ</vt:lpstr>
      <vt:lpstr>リラクセーション</vt:lpstr>
      <vt:lpstr>PowerPoint プレゼンテーション</vt:lpstr>
      <vt:lpstr>10秒呼吸法　</vt:lpstr>
      <vt:lpstr>10秒呼吸法（目覚めの動作）　</vt:lpstr>
      <vt:lpstr>10秒呼吸法　（姿勢づくり）　</vt:lpstr>
      <vt:lpstr> 絆のワーク　　　　　 </vt:lpstr>
      <vt:lpstr>絆のワーク　　　　　</vt:lpstr>
      <vt:lpstr>絆のワーク　　　　　</vt:lpstr>
      <vt:lpstr>絆のワーク　　　　　</vt:lpstr>
      <vt:lpstr>絆のワーク　</vt:lpstr>
      <vt:lpstr>振り返りとまとめ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ストレスとコーピング（対処）を知ろう</dc:title>
  <cp:lastModifiedBy>兵庫県</cp:lastModifiedBy>
  <cp:revision>109</cp:revision>
  <cp:lastPrinted>2017-02-10T05:36:28Z</cp:lastPrinted>
  <dcterms:created xsi:type="dcterms:W3CDTF">2016-09-01T02:12:39Z</dcterms:created>
  <dcterms:modified xsi:type="dcterms:W3CDTF">2017-02-10T05:39:28Z</dcterms:modified>
</cp:coreProperties>
</file>