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8" r:id="rId3"/>
    <p:sldId id="282" r:id="rId4"/>
    <p:sldId id="283" r:id="rId5"/>
    <p:sldId id="257" r:id="rId6"/>
    <p:sldId id="285" r:id="rId7"/>
    <p:sldId id="284" r:id="rId8"/>
    <p:sldId id="286" r:id="rId9"/>
    <p:sldId id="287" r:id="rId10"/>
    <p:sldId id="267" r:id="rId11"/>
    <p:sldId id="268" r:id="rId12"/>
    <p:sldId id="269" r:id="rId13"/>
    <p:sldId id="270" r:id="rId14"/>
    <p:sldId id="288" r:id="rId15"/>
    <p:sldId id="275" r:id="rId16"/>
    <p:sldId id="276" r:id="rId17"/>
    <p:sldId id="277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
<Relationships xmlns="http://schemas.openxmlformats.org/package/2006/relationships">
<Relationship Id="rId8" Type="http://schemas.openxmlformats.org/officeDocument/2006/relationships/slide" Target="slides/slide7.xml"/>
<Relationship Id="rId13" Type="http://schemas.openxmlformats.org/officeDocument/2006/relationships/slide" Target="slides/slide12.xml"/>
<Relationship Id="rId18" Type="http://schemas.openxmlformats.org/officeDocument/2006/relationships/slide" Target="slides/slide17.xml"/>
<Relationship Id="rId3" Type="http://schemas.openxmlformats.org/officeDocument/2006/relationships/slide" Target="slides/slide2.xml"/>
<Relationship Id="rId21" Type="http://schemas.openxmlformats.org/officeDocument/2006/relationships/theme" Target="theme/theme1.xml"/>
<Relationship Id="rId7" Type="http://schemas.openxmlformats.org/officeDocument/2006/relationships/slide" Target="slides/slide6.xml"/>
<Relationship Id="rId12" Type="http://schemas.openxmlformats.org/officeDocument/2006/relationships/slide" Target="slides/slide11.xml"/>
<Relationship Id="rId17" Type="http://schemas.openxmlformats.org/officeDocument/2006/relationships/slide" Target="slides/slide16.xml"/>
<Relationship Id="rId2" Type="http://schemas.openxmlformats.org/officeDocument/2006/relationships/slide" Target="slides/slide1.xml"/>
<Relationship Id="rId16" Type="http://schemas.openxmlformats.org/officeDocument/2006/relationships/slide" Target="slides/slide15.xml"/>
<Relationship Id="rId20" Type="http://schemas.openxmlformats.org/officeDocument/2006/relationships/viewProps" Target="viewProps.xml"/>
<Relationship Id="rId1" Type="http://schemas.openxmlformats.org/officeDocument/2006/relationships/slideMaster" Target="slideMasters/slideMaster1.xml"/>
<Relationship Id="rId6" Type="http://schemas.openxmlformats.org/officeDocument/2006/relationships/slide" Target="slides/slide5.xml"/>
<Relationship Id="rId11" Type="http://schemas.openxmlformats.org/officeDocument/2006/relationships/slide" Target="slides/slide10.xml"/>
<Relationship Id="rId5" Type="http://schemas.openxmlformats.org/officeDocument/2006/relationships/slide" Target="slides/slide4.xml"/>
<Relationship Id="rId15" Type="http://schemas.openxmlformats.org/officeDocument/2006/relationships/slide" Target="slides/slide14.xml"/>
<Relationship Id="rId10" Type="http://schemas.openxmlformats.org/officeDocument/2006/relationships/slide" Target="slides/slide9.xml"/>
<Relationship Id="rId19" Type="http://schemas.openxmlformats.org/officeDocument/2006/relationships/presProps" Target="presProps.xml"/>
<Relationship Id="rId4" Type="http://schemas.openxmlformats.org/officeDocument/2006/relationships/slide" Target="slides/slide3.xml"/>
<Relationship Id="rId9" Type="http://schemas.openxmlformats.org/officeDocument/2006/relationships/slide" Target="slides/slide8.xml"/>
<Relationship Id="rId14" Type="http://schemas.openxmlformats.org/officeDocument/2006/relationships/slide" Target="slides/slide13.xml"/>
<Relationship Id="rId22" Type="http://schemas.openxmlformats.org/officeDocument/2006/relationships/tableStyles" Target="tableStyles.xml"/>
</Relationships>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84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105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20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69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08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10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35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82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93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32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43FC-A878-4855-8949-C0DDD3994AF1}" type="datetimeFigureOut">
              <a:rPr kumimoji="1" lang="ja-JP" altLang="en-US" smtClean="0"/>
              <a:t>2020/1/9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AFAD0-69E9-43D7-B8BE-5EDA76D0C6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552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26474" y="1527165"/>
            <a:ext cx="9194075" cy="36831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プログラムを</a:t>
            </a:r>
            <a:endParaRPr lang="en-US" altLang="ja-JP" sz="115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ためしてみる</a:t>
            </a:r>
            <a:endParaRPr kumimoji="1" lang="ja-JP" altLang="en-US" sz="1150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99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スクリーンショット (73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13" y="1559369"/>
            <a:ext cx="7949776" cy="4972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62146" y="420282"/>
            <a:ext cx="10593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マイクロビットにプログラムを保存する</a:t>
            </a:r>
            <a:r>
              <a:rPr lang="ja-JP" altLang="ja-JP" sz="4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endParaRPr lang="en-US" altLang="ja-JP" sz="4000" b="1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63877" y="1211831"/>
            <a:ext cx="996138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⇒</a:t>
            </a:r>
            <a:r>
              <a:rPr lang="ja-JP" altLang="ja-JP" sz="4000" b="1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これ</a:t>
            </a:r>
            <a:r>
              <a:rPr lang="ja-JP" altLang="ja-JP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すると、</a:t>
            </a:r>
            <a:r>
              <a:rPr lang="ja-JP" altLang="ja-JP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</a:t>
            </a:r>
            <a:r>
              <a:rPr lang="ja-JP" altLang="en-US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</a:t>
            </a:r>
            <a:r>
              <a:rPr lang="ja-JP" altLang="ja-JP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</a:t>
            </a:r>
            <a:r>
              <a:rPr lang="ja-JP" altLang="en-US" sz="4000" b="1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く！</a:t>
            </a:r>
            <a:endParaRPr lang="ja-JP" altLang="en-US" sz="4000" b="1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194416" y="5778546"/>
            <a:ext cx="3156199" cy="613690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684610" y="4592095"/>
            <a:ext cx="7997702" cy="646331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3600" kern="100" dirty="0"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１．左下の</a:t>
            </a:r>
            <a:r>
              <a:rPr lang="ja-JP" altLang="ja-JP" sz="3600" kern="100" dirty="0">
                <a:solidFill>
                  <a:srgbClr val="FF0000"/>
                </a:solidFill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“ダウンロード”</a:t>
            </a:r>
            <a:r>
              <a:rPr lang="ja-JP" altLang="ja-JP" sz="3600" kern="100" dirty="0">
                <a:latin typeface="游明朝" panose="02020400000000000000" pitchFamily="18" charset="-128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をクリックする。</a:t>
            </a:r>
            <a:endParaRPr lang="ja-JP" altLang="ja-JP" sz="24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0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862146" y="420282"/>
            <a:ext cx="10593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マイクロビットにプログラムを保存する</a:t>
            </a:r>
            <a:r>
              <a:rPr lang="ja-JP" altLang="ja-JP" sz="4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endParaRPr lang="en-US" altLang="ja-JP" sz="4000" b="1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7" name="Picture 3" descr="スクリーンショット (74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85" y="1128168"/>
            <a:ext cx="8396449" cy="525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6159134" y="4117420"/>
            <a:ext cx="5943599" cy="120032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２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．下の“保存</a:t>
            </a:r>
            <a:r>
              <a:rPr lang="ja-JP" altLang="ja-JP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”</a:t>
            </a:r>
            <a:r>
              <a:rPr lang="ja-JP" altLang="ja-JP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横</a:t>
            </a:r>
            <a:r>
              <a:rPr lang="ja-JP" altLang="ja-JP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ja-JP" altLang="ja-JP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“▼”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をクリックする</a:t>
            </a:r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。</a:t>
            </a:r>
            <a:endParaRPr lang="ja-JP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6428935" y="5809564"/>
            <a:ext cx="464234" cy="422031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47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スクリーンショット (75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25" y="1090966"/>
            <a:ext cx="8400638" cy="525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62146" y="420282"/>
            <a:ext cx="10593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マイクロビットにプログラムを保存する</a:t>
            </a:r>
            <a:r>
              <a:rPr lang="ja-JP" altLang="ja-JP" sz="4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endParaRPr lang="en-US" altLang="ja-JP" sz="4000" b="1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398872" y="4149665"/>
            <a:ext cx="5713999" cy="1200329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３</a:t>
            </a:r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．</a:t>
            </a:r>
            <a:r>
              <a:rPr lang="ja-JP" altLang="ja-JP" sz="3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</a:t>
            </a:r>
            <a:r>
              <a:rPr lang="ja-JP" altLang="ja-JP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名前を付けて保存”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をクリックする。</a:t>
            </a:r>
          </a:p>
        </p:txBody>
      </p:sp>
      <p:sp>
        <p:nvSpPr>
          <p:cNvPr id="4" name="楕円 3"/>
          <p:cNvSpPr/>
          <p:nvPr/>
        </p:nvSpPr>
        <p:spPr>
          <a:xfrm>
            <a:off x="6572625" y="5685336"/>
            <a:ext cx="1392702" cy="267679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824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スクリーンショット (76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91" y="1202988"/>
            <a:ext cx="8205592" cy="513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862146" y="420282"/>
            <a:ext cx="105939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000" b="1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マイクロビットにプログラムを保存する</a:t>
            </a:r>
            <a:r>
              <a:rPr lang="ja-JP" altLang="ja-JP" sz="4000" b="1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方法</a:t>
            </a:r>
            <a:endParaRPr lang="en-US" altLang="ja-JP" sz="4000" b="1" dirty="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865034" y="1392245"/>
            <a:ext cx="4853354" cy="4524315"/>
          </a:xfrm>
          <a:prstGeom prst="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４．左リスト</a:t>
            </a:r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から</a:t>
            </a:r>
            <a:r>
              <a:rPr lang="ja-JP" altLang="en-US" sz="3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</a:t>
            </a:r>
            <a:r>
              <a:rPr lang="en-US" altLang="ja-JP" sz="3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MICROBIT</a:t>
            </a:r>
            <a:r>
              <a:rPr lang="en-US" altLang="ja-JP" sz="360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”</a:t>
            </a:r>
            <a:r>
              <a:rPr lang="ja-JP" altLang="ja-JP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えらんで</a:t>
            </a:r>
            <a:r>
              <a:rPr lang="ja-JP" altLang="ja-JP" sz="360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</a:t>
            </a:r>
            <a:r>
              <a:rPr lang="ja-JP" altLang="ja-JP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保存”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クリック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する。</a:t>
            </a:r>
          </a:p>
          <a:p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（見つからないとき</a:t>
            </a:r>
            <a:r>
              <a:rPr lang="ja-JP" altLang="ja-JP" sz="3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は</a:t>
            </a:r>
            <a:r>
              <a:rPr lang="ja-JP" altLang="en-US" sz="3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“</a:t>
            </a:r>
            <a:r>
              <a:rPr lang="ja-JP" altLang="ja-JP" sz="36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コンピューター</a:t>
            </a:r>
            <a:r>
              <a:rPr lang="en-US" altLang="ja-JP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”</a:t>
            </a:r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</a:p>
          <a:p>
            <a:r>
              <a:rPr lang="ja-JP" altLang="ja-JP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クリックすると出てくるよ！）</a:t>
            </a:r>
          </a:p>
        </p:txBody>
      </p:sp>
      <p:sp>
        <p:nvSpPr>
          <p:cNvPr id="4" name="楕円 3"/>
          <p:cNvSpPr/>
          <p:nvPr/>
        </p:nvSpPr>
        <p:spPr>
          <a:xfrm>
            <a:off x="4118382" y="4501954"/>
            <a:ext cx="984739" cy="239864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1638943" y="3476215"/>
            <a:ext cx="984739" cy="239864"/>
          </a:xfrm>
          <a:prstGeom prst="ellipse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31312" y="2891440"/>
            <a:ext cx="546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①</a:t>
            </a:r>
            <a:endParaRPr kumimoji="1" lang="ja-JP" altLang="en-US" sz="32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877964" y="4002403"/>
            <a:ext cx="546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②</a:t>
            </a:r>
            <a:endParaRPr kumimoji="1" lang="ja-JP" altLang="en-US" sz="3200" dirty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9095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23" grpId="0" animBg="1"/>
      <p:bldP spid="24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/>
          <a:stretch/>
        </p:blipFill>
        <p:spPr>
          <a:xfrm>
            <a:off x="0" y="1200150"/>
            <a:ext cx="9379131" cy="56578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4236" y="-14586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66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こんなつなぎ方をします</a:t>
            </a:r>
            <a:endParaRPr kumimoji="1" lang="ja-JP" altLang="en-US" sz="66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889814" y="377172"/>
            <a:ext cx="6347011" cy="355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・マイクロビット本体</a:t>
            </a:r>
            <a:endParaRPr lang="en-US" altLang="ja-JP" sz="480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・本体電池</a:t>
            </a:r>
            <a:endParaRPr lang="en-US" altLang="ja-JP" sz="480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・わに口クリップ２本</a:t>
            </a:r>
            <a:endParaRPr lang="ja-JP" altLang="en-US" sz="480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055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8577" y="62754"/>
            <a:ext cx="7391400" cy="1030940"/>
          </a:xfrm>
        </p:spPr>
        <p:txBody>
          <a:bodyPr>
            <a:normAutofit/>
          </a:bodyPr>
          <a:lstStyle/>
          <a:p>
            <a:r>
              <a:rPr lang="ja-JP" altLang="en-US" sz="6600" u="heavy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動きをたしかめる</a:t>
            </a:r>
            <a:endParaRPr kumimoji="1" lang="ja-JP" altLang="en-US" sz="6600" u="heavy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1693" y="1226491"/>
            <a:ext cx="6768353" cy="5486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　最初に</a:t>
            </a:r>
            <a:r>
              <a:rPr lang="ja-JP" altLang="en-US" sz="3500" dirty="0">
                <a:solidFill>
                  <a:schemeClr val="accent6">
                    <a:lumMod val="75000"/>
                  </a:schemeClr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◇マーク</a:t>
            </a: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がついている</a:t>
            </a:r>
            <a:endParaRPr kumimoji="1" lang="en-US" altLang="ja-JP" sz="3500" u="sng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</a:t>
            </a:r>
            <a:r>
              <a:rPr lang="ja-JP" altLang="en-US" sz="35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5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クリップを</a:t>
            </a:r>
            <a:r>
              <a:rPr lang="ja-JP" altLang="en-US" sz="3500" u="heavy" dirty="0">
                <a:solidFill>
                  <a:srgbClr val="FF0000"/>
                </a:solidFill>
                <a:highlight>
                  <a:srgbClr val="FF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つなげて</a:t>
            </a:r>
            <a:endParaRPr lang="en-US" altLang="ja-JP" sz="3500" u="heavy" dirty="0">
              <a:solidFill>
                <a:srgbClr val="FF0000"/>
              </a:solidFill>
              <a:highlight>
                <a:srgbClr val="FFFF00"/>
              </a:highligh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「</a:t>
            </a:r>
            <a:r>
              <a:rPr kumimoji="1" lang="ja-JP" altLang="en-US" sz="35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Ａボタン</a:t>
            </a:r>
            <a:r>
              <a:rPr kumimoji="1"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」をおすと、</a:t>
            </a:r>
            <a:endParaRPr kumimoji="1" lang="en-US" altLang="ja-JP" sz="3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35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kumimoji="1" lang="ja-JP" altLang="en-US" sz="35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「</a:t>
            </a:r>
            <a:r>
              <a:rPr lang="ja-JP" altLang="en-US" sz="350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〇</a:t>
            </a:r>
            <a:r>
              <a:rPr kumimoji="1" lang="ja-JP" altLang="en-US" sz="35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</a:t>
            </a:r>
            <a:r>
              <a:rPr kumimoji="1"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を表示する</a:t>
            </a:r>
            <a:endParaRPr kumimoji="1" lang="en-US" altLang="ja-JP" sz="3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③</a:t>
            </a:r>
            <a:r>
              <a:rPr lang="ja-JP" altLang="en-US" sz="35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</a:t>
            </a:r>
            <a:r>
              <a:rPr lang="ja-JP" altLang="en-US" sz="35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わりば</a:t>
            </a:r>
            <a:r>
              <a:rPr lang="ja-JP" altLang="en-US" sz="350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し</a:t>
            </a:r>
            <a:r>
              <a:rPr lang="ja-JP" altLang="en-US" sz="35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r>
              <a:rPr lang="ja-JP" altLang="en-US" sz="3500" u="heavy" smtClean="0">
                <a:solidFill>
                  <a:srgbClr val="FF0000"/>
                </a:solidFill>
                <a:highlight>
                  <a:srgbClr val="FFFF00"/>
                </a:highlight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つなげて</a:t>
            </a:r>
            <a:endParaRPr lang="en-US" altLang="ja-JP" sz="3500" u="heavy" dirty="0">
              <a:solidFill>
                <a:srgbClr val="FF0000"/>
              </a:solidFill>
              <a:highlight>
                <a:srgbClr val="FFFF00"/>
              </a:highlight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「</a:t>
            </a:r>
            <a:r>
              <a:rPr lang="ja-JP" altLang="en-US" sz="35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Ａボタン</a:t>
            </a: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」をおすと</a:t>
            </a:r>
            <a:endParaRPr lang="en-US" altLang="ja-JP" sz="3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「</a:t>
            </a:r>
            <a:r>
              <a:rPr lang="en-US" altLang="ja-JP" sz="35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×</a:t>
            </a: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」を表示する</a:t>
            </a:r>
            <a:endParaRPr lang="en-US" altLang="ja-JP" sz="3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④　「</a:t>
            </a:r>
            <a:r>
              <a:rPr lang="ja-JP" altLang="en-US" sz="3500" dirty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Ｂボタン</a:t>
            </a:r>
            <a:r>
              <a:rPr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」をおすと</a:t>
            </a:r>
            <a:endParaRPr lang="en-US" altLang="ja-JP" sz="35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3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表示が</a:t>
            </a:r>
            <a:r>
              <a:rPr kumimoji="1" lang="ja-JP" altLang="en-US" sz="3500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消える</a:t>
            </a:r>
            <a:endParaRPr kumimoji="1" lang="en-US" altLang="ja-JP" sz="3500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l="16583" t="24082" r="67501" b="13235"/>
          <a:stretch/>
        </p:blipFill>
        <p:spPr>
          <a:xfrm>
            <a:off x="7409328" y="128704"/>
            <a:ext cx="4600579" cy="6729296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271166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27848" y="1527165"/>
            <a:ext cx="10475258" cy="3683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用意した物で</a:t>
            </a:r>
            <a:endParaRPr lang="en-US" altLang="ja-JP" sz="115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実験しよう</a:t>
            </a:r>
            <a:endParaRPr lang="en-US" altLang="ja-JP" sz="115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54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41295" y="1607847"/>
            <a:ext cx="10475258" cy="36831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ふりかえ</a:t>
            </a:r>
            <a:r>
              <a:rPr lang="ja-JP" altLang="en-US" sz="115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り</a:t>
            </a:r>
            <a:endParaRPr lang="en-US" altLang="ja-JP" sz="115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85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3"/>
          <a:stretch/>
        </p:blipFill>
        <p:spPr>
          <a:xfrm>
            <a:off x="0" y="1200150"/>
            <a:ext cx="9379131" cy="565785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34236" y="-14586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66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こんなつなぎ方をします</a:t>
            </a:r>
            <a:endParaRPr kumimoji="1" lang="ja-JP" altLang="en-US" sz="660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5889814" y="377172"/>
            <a:ext cx="6347011" cy="35569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・マイクロビット本体</a:t>
            </a:r>
            <a:endParaRPr lang="en-US" altLang="ja-JP" sz="480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・本体電池</a:t>
            </a:r>
            <a:endParaRPr lang="en-US" altLang="ja-JP" sz="4800" smtClean="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lang="ja-JP" altLang="en-US" sz="4800" smtClean="0">
                <a:solidFill>
                  <a:srgbClr val="0070C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・わに口クリップ２本</a:t>
            </a:r>
            <a:endParaRPr lang="ja-JP" altLang="en-US" sz="4800">
              <a:solidFill>
                <a:srgbClr val="0070C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126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7421" y="1942342"/>
            <a:ext cx="6362910" cy="28623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Ａボタン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もし「</a:t>
            </a:r>
            <a:r>
              <a:rPr lang="ja-JP" altLang="en-US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電気を通す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」なら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</a:t>
            </a:r>
            <a:endParaRPr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でなければ</a:t>
            </a:r>
            <a:endParaRPr kumimoji="1"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×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kumimoji="1" lang="ja-JP" altLang="en-US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421" y="5000283"/>
            <a:ext cx="6362910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Ｂボタン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表示を</a:t>
            </a:r>
            <a:r>
              <a:rPr lang="ja-JP" altLang="en-US" sz="3600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消す</a:t>
            </a:r>
            <a:endParaRPr lang="en-US" altLang="ja-JP" sz="36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7421" y="546394"/>
            <a:ext cx="6362910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最初だ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9862457" y="263468"/>
            <a:ext cx="2142309" cy="6346335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600" smtClean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思った通りの</a:t>
            </a:r>
            <a:endParaRPr lang="en-US" altLang="ja-JP" sz="6600" smtClean="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6600" smtClean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動きになった？</a:t>
            </a:r>
            <a:endParaRPr lang="ja-JP" altLang="en-US" sz="6600">
              <a:solidFill>
                <a:srgbClr val="0070C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7919045" y="263468"/>
            <a:ext cx="2142309" cy="6346335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60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プログラムの</a:t>
            </a:r>
            <a:endParaRPr lang="en-US" altLang="ja-JP" sz="6600" smtClean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6600" smtClean="0">
                <a:solidFill>
                  <a:srgbClr val="00B05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どこがちがう？</a:t>
            </a:r>
            <a:endParaRPr lang="en-US" altLang="ja-JP" sz="6600" smtClean="0">
              <a:solidFill>
                <a:srgbClr val="00B05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8425543" y="727724"/>
            <a:ext cx="3043646" cy="6130276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600" u="sng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めいれい</a:t>
            </a:r>
            <a:r>
              <a:rPr lang="ja-JP" altLang="en-US" sz="6600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</a:t>
            </a:r>
            <a:endParaRPr lang="en-US" altLang="ja-JP" sz="6600" smtClean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6600" u="sng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プログラム</a:t>
            </a:r>
            <a:r>
              <a:rPr lang="ja-JP" altLang="en-US" sz="6600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endParaRPr lang="en-US" altLang="ja-JP" sz="6600" smtClean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l"/>
            <a:r>
              <a:rPr lang="ja-JP" altLang="en-US" sz="6600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見くらべる</a:t>
            </a:r>
            <a:endParaRPr lang="ja-JP" altLang="en-US" sz="660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爆発 2 10"/>
          <p:cNvSpPr/>
          <p:nvPr/>
        </p:nvSpPr>
        <p:spPr>
          <a:xfrm>
            <a:off x="1" y="627017"/>
            <a:ext cx="9927771" cy="496388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タイトル 1"/>
          <p:cNvSpPr>
            <a:spLocks noGrp="1"/>
          </p:cNvSpPr>
          <p:nvPr>
            <p:ph type="ctrTitle"/>
          </p:nvPr>
        </p:nvSpPr>
        <p:spPr>
          <a:xfrm>
            <a:off x="0" y="627017"/>
            <a:ext cx="9640389" cy="5342709"/>
          </a:xfrm>
        </p:spPr>
        <p:txBody>
          <a:bodyPr anchor="ctr">
            <a:noAutofit/>
            <a:scene3d>
              <a:camera prst="isometricOffAxis2Left"/>
              <a:lightRig rig="threePt" dir="t"/>
            </a:scene3d>
          </a:bodyPr>
          <a:lstStyle/>
          <a:p>
            <a:r>
              <a:rPr lang="ja-JP" altLang="en-US" sz="16600" b="1" smtClean="0">
                <a:ln w="76200">
                  <a:solidFill>
                    <a:srgbClr val="FF7C8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ここが</a:t>
            </a:r>
            <a:r>
              <a:rPr lang="en-US" altLang="ja-JP" sz="16600" b="1" smtClean="0">
                <a:ln w="76200">
                  <a:solidFill>
                    <a:srgbClr val="FF7C8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lang="en-US" altLang="ja-JP" sz="16600" b="1" smtClean="0">
                <a:ln w="76200">
                  <a:solidFill>
                    <a:srgbClr val="FF7C8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lang="ja-JP" altLang="en-US" sz="16600" b="1" smtClean="0">
                <a:ln w="76200">
                  <a:solidFill>
                    <a:srgbClr val="FF7C8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大事</a:t>
            </a:r>
            <a:r>
              <a:rPr lang="ja-JP" altLang="en-US" sz="13800" b="1" smtClean="0">
                <a:ln w="76200">
                  <a:solidFill>
                    <a:srgbClr val="FF7C8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！</a:t>
            </a:r>
            <a:endParaRPr kumimoji="1" lang="ja-JP" altLang="en-US" sz="13800" b="1" dirty="0">
              <a:ln w="76200">
                <a:solidFill>
                  <a:srgbClr val="FF7C80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01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8" grpId="0"/>
      <p:bldP spid="8" grpId="1"/>
      <p:bldP spid="10" grpId="0"/>
      <p:bldP spid="11" grpId="0" animBg="1"/>
      <p:bldP spid="11" grpId="1" animBg="1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7421" y="1942342"/>
            <a:ext cx="7981404" cy="28623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Ａボタン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もし「</a:t>
            </a:r>
            <a:r>
              <a:rPr lang="ja-JP" altLang="en-US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電気を通す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」なら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</a:t>
            </a:r>
            <a:endParaRPr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でなければ</a:t>
            </a:r>
            <a:endParaRPr kumimoji="1"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×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kumimoji="1" lang="ja-JP" altLang="en-US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421" y="5000283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Ｂボタン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表示を</a:t>
            </a:r>
            <a:r>
              <a:rPr lang="ja-JP" altLang="en-US" sz="3600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消す</a:t>
            </a:r>
            <a:endParaRPr lang="en-US" altLang="ja-JP" sz="36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7421" y="546394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最初だ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16501" t="23840" r="67636" b="13125"/>
          <a:stretch/>
        </p:blipFill>
        <p:spPr>
          <a:xfrm>
            <a:off x="7098362" y="128009"/>
            <a:ext cx="4814963" cy="67299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5910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65848"/>
            <a:ext cx="8780929" cy="1308846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8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「まちがい」のさがし方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2739" y="1963273"/>
            <a:ext cx="8449237" cy="3675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54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① </a:t>
            </a:r>
            <a:r>
              <a:rPr kumimoji="1" lang="ja-JP" altLang="en-US" sz="5400" u="sng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上</a:t>
            </a:r>
            <a:r>
              <a:rPr kumimoji="1" lang="ja-JP" altLang="en-US" sz="5400" u="sng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からじゅんばんに</a:t>
            </a:r>
            <a:endParaRPr kumimoji="1" lang="en-US" altLang="ja-JP" sz="5400" u="sng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54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② </a:t>
            </a:r>
            <a:r>
              <a:rPr kumimoji="1" lang="ja-JP" altLang="en-US" sz="5400" u="sng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１つ</a:t>
            </a:r>
            <a:r>
              <a:rPr kumimoji="1" lang="ja-JP" altLang="en-US" sz="5400" u="sng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ずつ</a:t>
            </a:r>
            <a:r>
              <a:rPr kumimoji="1"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見る</a:t>
            </a:r>
            <a:endParaRPr kumimoji="1" lang="en-US" altLang="ja-JP" sz="5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2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540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③ 見つけたら</a:t>
            </a:r>
            <a:r>
              <a:rPr lang="ja-JP" altLang="en-US" sz="54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、</a:t>
            </a:r>
            <a:r>
              <a:rPr lang="ja-JP" altLang="en-US" sz="5400" u="sng" dirty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すぐ直す</a:t>
            </a:r>
            <a:endParaRPr kumimoji="1" lang="ja-JP" altLang="en-US" sz="5400" u="sng" dirty="0">
              <a:solidFill>
                <a:srgbClr val="FF0000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 rotWithShape="1">
          <a:blip r:embed="rId2"/>
          <a:srcRect l="16501" t="23840" r="67636" b="13125"/>
          <a:stretch/>
        </p:blipFill>
        <p:spPr>
          <a:xfrm>
            <a:off x="8641975" y="0"/>
            <a:ext cx="3405819" cy="67299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6260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7421" y="1942342"/>
            <a:ext cx="7981404" cy="28623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Ａボタン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もし「</a:t>
            </a:r>
            <a:r>
              <a:rPr lang="ja-JP" altLang="en-US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電気を通す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」なら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</a:t>
            </a:r>
            <a:endParaRPr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でなければ</a:t>
            </a:r>
            <a:endParaRPr kumimoji="1"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×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kumimoji="1" lang="ja-JP" altLang="en-US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421" y="5000283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Ｂボタン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表示を</a:t>
            </a:r>
            <a:r>
              <a:rPr lang="ja-JP" altLang="en-US" sz="3600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消す</a:t>
            </a:r>
            <a:endParaRPr lang="en-US" altLang="ja-JP" sz="36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7421" y="546394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最初だ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16501" t="23840" r="67636" b="13125"/>
          <a:stretch/>
        </p:blipFill>
        <p:spPr>
          <a:xfrm>
            <a:off x="7098362" y="128009"/>
            <a:ext cx="4814963" cy="67299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822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7421" y="1942342"/>
            <a:ext cx="7981404" cy="28623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Ａボタン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もし「</a:t>
            </a:r>
            <a:r>
              <a:rPr lang="ja-JP" altLang="en-US" sz="36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電気を通す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」なら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</a:t>
            </a:r>
            <a:endParaRPr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でなければ</a:t>
            </a:r>
            <a:endParaRPr kumimoji="1" lang="en-US" altLang="ja-JP" sz="36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en-US" altLang="ja-JP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×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kumimoji="1" lang="ja-JP" altLang="en-US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7421" y="5000283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Ｂボタン</a:t>
            </a:r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」を押したとき、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表示を</a:t>
            </a:r>
            <a:r>
              <a:rPr lang="ja-JP" altLang="en-US" sz="3600" dirty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消す</a:t>
            </a:r>
            <a:endParaRPr lang="en-US" altLang="ja-JP" sz="3600" dirty="0">
              <a:solidFill>
                <a:srgbClr val="00206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7421" y="546394"/>
            <a:ext cx="7981404" cy="120032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最初だ</a:t>
            </a:r>
            <a:r>
              <a:rPr lang="ja-JP" altLang="en-US" sz="360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け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</a:t>
            </a:r>
            <a:r>
              <a:rPr lang="ja-JP" altLang="en-US" sz="3600" b="1" smtClean="0">
                <a:solidFill>
                  <a:srgbClr val="00206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◇</a:t>
            </a:r>
            <a:r>
              <a:rPr lang="ja-JP" altLang="en-US" sz="36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」を表示</a:t>
            </a:r>
            <a:endParaRPr lang="en-US" altLang="ja-JP" sz="3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16583" t="24082" r="67501" b="13235"/>
          <a:stretch/>
        </p:blipFill>
        <p:spPr>
          <a:xfrm>
            <a:off x="7098362" y="128704"/>
            <a:ext cx="4909862" cy="6729296"/>
          </a:xfrm>
          <a:prstGeom prst="rect">
            <a:avLst/>
          </a:prstGeom>
          <a:ln w="76200"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69099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2729" y="1527165"/>
            <a:ext cx="11483789" cy="368314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ja-JP" altLang="en-US" sz="11500" smtClean="0"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マイクロビット</a:t>
            </a: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</a:t>
            </a:r>
            <a:endParaRPr lang="en-US" altLang="ja-JP" sz="11500" smtClean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marL="0" indent="0" algn="ctr">
              <a:buNone/>
            </a:pPr>
            <a:r>
              <a:rPr lang="ja-JP" altLang="en-US" sz="1150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組んでみよう</a:t>
            </a:r>
            <a:endParaRPr kumimoji="1" lang="ja-JP" altLang="en-US" sz="1150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00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2729" y="1527165"/>
            <a:ext cx="11483789" cy="368314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ja-JP" altLang="en-US" sz="106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マイクロビット</a:t>
            </a:r>
            <a:r>
              <a:rPr lang="ja-JP" altLang="en-US" sz="100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に</a:t>
            </a:r>
            <a:endParaRPr lang="en-US" altLang="ja-JP" sz="10000" smtClean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ctr">
              <a:buNone/>
            </a:pPr>
            <a:r>
              <a:rPr kumimoji="1" lang="ja-JP" altLang="en-US" sz="10000" smtClean="0">
                <a:solidFill>
                  <a:srgbClr val="0070C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プログラミング</a:t>
            </a:r>
            <a:r>
              <a:rPr kumimoji="1" lang="ja-JP" altLang="en-US" sz="1000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しよう</a:t>
            </a:r>
            <a:endParaRPr kumimoji="1" lang="ja-JP" altLang="en-US" sz="100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2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376</Words>
  <Application>Plott Corporation</Application>
  <PresentationFormat>ワイド画面</PresentationFormat>
  <Paragraphs>93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7" baseType="lpstr">
      <vt:lpstr>HGP創英角ｺﾞｼｯｸUB</vt:lpstr>
      <vt:lpstr>HGP創英角ﾎﾟｯﾌﾟ体</vt:lpstr>
      <vt:lpstr>HGS創英角ｺﾞｼｯｸUB</vt:lpstr>
      <vt:lpstr>HGS創英角ﾎﾟｯﾌﾟ体</vt:lpstr>
      <vt:lpstr>游ゴシック</vt:lpstr>
      <vt:lpstr>游ゴシック Light</vt:lpstr>
      <vt:lpstr>游明朝</vt:lpstr>
      <vt:lpstr>Arial</vt:lpstr>
      <vt:lpstr>Times New Roman</vt:lpstr>
      <vt:lpstr>Office テーマ</vt:lpstr>
      <vt:lpstr>PowerPoint プレゼンテーション</vt:lpstr>
      <vt:lpstr>こんなつなぎ方をします</vt:lpstr>
      <vt:lpstr>ここが 大事！</vt:lpstr>
      <vt:lpstr>PowerPoint プレゼンテーション</vt:lpstr>
      <vt:lpstr>「まちがい」のさがし方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こんなつなぎ方をします</vt:lpstr>
      <vt:lpstr>動きをたしかめる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ashiya</dc:creator>
  <cp:lastModifiedBy>ashiya</cp:lastModifiedBy>
  <cp:revision>14</cp:revision>
  <dcterms:created xsi:type="dcterms:W3CDTF">2019-11-06T10:45:33Z</dcterms:created>
  <dcterms:modified xsi:type="dcterms:W3CDTF">2020-01-09T01:43:14Z</dcterms:modified>
</cp:coreProperties>
</file>