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1" r:id="rId5"/>
    <p:sldId id="262" r:id="rId6"/>
    <p:sldId id="263" r:id="rId7"/>
    <p:sldId id="282" r:id="rId8"/>
    <p:sldId id="334" r:id="rId9"/>
    <p:sldId id="335" r:id="rId10"/>
    <p:sldId id="337" r:id="rId11"/>
    <p:sldId id="338" r:id="rId12"/>
    <p:sldId id="284" r:id="rId13"/>
    <p:sldId id="285" r:id="rId14"/>
    <p:sldId id="292" r:id="rId15"/>
    <p:sldId id="293" r:id="rId16"/>
    <p:sldId id="339" r:id="rId17"/>
    <p:sldId id="294" r:id="rId18"/>
    <p:sldId id="298" r:id="rId19"/>
    <p:sldId id="336" r:id="rId20"/>
    <p:sldId id="340" r:id="rId21"/>
    <p:sldId id="341" r:id="rId22"/>
    <p:sldId id="318" r:id="rId23"/>
    <p:sldId id="342" r:id="rId24"/>
    <p:sldId id="344" r:id="rId25"/>
    <p:sldId id="347" r:id="rId26"/>
    <p:sldId id="345" r:id="rId27"/>
    <p:sldId id="343" r:id="rId28"/>
    <p:sldId id="346"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1時間目" id="{9A164996-E125-488F-B548-69878C137BE5}">
          <p14:sldIdLst>
            <p14:sldId id="257"/>
            <p14:sldId id="258"/>
            <p14:sldId id="259"/>
            <p14:sldId id="261"/>
            <p14:sldId id="262"/>
            <p14:sldId id="263"/>
            <p14:sldId id="282"/>
            <p14:sldId id="334"/>
          </p14:sldIdLst>
        </p14:section>
        <p14:section name="2時間目" id="{6B692058-D6E6-49BF-A3A5-F44F0EEB13D5}">
          <p14:sldIdLst>
            <p14:sldId id="335"/>
            <p14:sldId id="337"/>
            <p14:sldId id="338"/>
            <p14:sldId id="284"/>
            <p14:sldId id="285"/>
            <p14:sldId id="292"/>
            <p14:sldId id="293"/>
            <p14:sldId id="339"/>
            <p14:sldId id="294"/>
            <p14:sldId id="298"/>
          </p14:sldIdLst>
        </p14:section>
        <p14:section name="3時間目" id="{1A9DC05F-8556-46EF-BAEE-2911B6C4CD0B}">
          <p14:sldIdLst>
            <p14:sldId id="336"/>
            <p14:sldId id="340"/>
            <p14:sldId id="341"/>
            <p14:sldId id="318"/>
            <p14:sldId id="342"/>
            <p14:sldId id="344"/>
          </p14:sldIdLst>
        </p14:section>
        <p14:section name="4時間目" id="{35A80623-CD05-46E8-B448-65F07FC87CF2}">
          <p14:sldIdLst>
            <p14:sldId id="347"/>
            <p14:sldId id="345"/>
            <p14:sldId id="343"/>
            <p14:sldId id="34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87" autoAdjust="0"/>
    <p:restoredTop sz="94660"/>
  </p:normalViewPr>
  <p:slideViewPr>
    <p:cSldViewPr snapToGrid="0">
      <p:cViewPr varScale="1">
        <p:scale>
          <a:sx n="78" d="100"/>
          <a:sy n="78" d="100"/>
        </p:scale>
        <p:origin x="151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tableStyles" Target="tableStyle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theme" Target="theme/theme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viewProps" Target="view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presProps" Target="presProps.xml"/>
<Relationship Id="rId8" Type="http://schemas.openxmlformats.org/officeDocument/2006/relationships/slide" Target="slides/slide7.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A32691EC-2898-42EF-BA88-C184669C5C6E}" type="datetimeFigureOut">
              <a:rPr kumimoji="1" lang="ja-JP" altLang="en-US" smtClean="0"/>
              <a:t>2021/2/26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B113DC7-C667-47EB-BB6B-10566EE5638E}" type="slidenum">
              <a:rPr kumimoji="1" lang="ja-JP" altLang="en-US" smtClean="0"/>
              <a:t>‹#›</a:t>
            </a:fld>
            <a:endParaRPr kumimoji="1" lang="ja-JP" altLang="en-US"/>
          </a:p>
        </p:txBody>
      </p:sp>
    </p:spTree>
    <p:extLst>
      <p:ext uri="{BB962C8B-B14F-4D97-AF65-F5344CB8AC3E}">
        <p14:creationId xmlns:p14="http://schemas.microsoft.com/office/powerpoint/2010/main" val="3048626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32691EC-2898-42EF-BA88-C184669C5C6E}" type="datetimeFigureOut">
              <a:rPr kumimoji="1" lang="ja-JP" altLang="en-US" smtClean="0"/>
              <a:t>2021/2/26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B113DC7-C667-47EB-BB6B-10566EE5638E}" type="slidenum">
              <a:rPr kumimoji="1" lang="ja-JP" altLang="en-US" smtClean="0"/>
              <a:t>‹#›</a:t>
            </a:fld>
            <a:endParaRPr kumimoji="1" lang="ja-JP" altLang="en-US"/>
          </a:p>
        </p:txBody>
      </p:sp>
    </p:spTree>
    <p:extLst>
      <p:ext uri="{BB962C8B-B14F-4D97-AF65-F5344CB8AC3E}">
        <p14:creationId xmlns:p14="http://schemas.microsoft.com/office/powerpoint/2010/main" val="2581988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32691EC-2898-42EF-BA88-C184669C5C6E}" type="datetimeFigureOut">
              <a:rPr kumimoji="1" lang="ja-JP" altLang="en-US" smtClean="0"/>
              <a:t>2021/2/26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B113DC7-C667-47EB-BB6B-10566EE5638E}" type="slidenum">
              <a:rPr kumimoji="1" lang="ja-JP" altLang="en-US" smtClean="0"/>
              <a:t>‹#›</a:t>
            </a:fld>
            <a:endParaRPr kumimoji="1" lang="ja-JP" altLang="en-US"/>
          </a:p>
        </p:txBody>
      </p:sp>
    </p:spTree>
    <p:extLst>
      <p:ext uri="{BB962C8B-B14F-4D97-AF65-F5344CB8AC3E}">
        <p14:creationId xmlns:p14="http://schemas.microsoft.com/office/powerpoint/2010/main" val="3877382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32691EC-2898-42EF-BA88-C184669C5C6E}" type="datetimeFigureOut">
              <a:rPr kumimoji="1" lang="ja-JP" altLang="en-US" smtClean="0"/>
              <a:t>2021/2/26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B113DC7-C667-47EB-BB6B-10566EE5638E}" type="slidenum">
              <a:rPr kumimoji="1" lang="ja-JP" altLang="en-US" smtClean="0"/>
              <a:t>‹#›</a:t>
            </a:fld>
            <a:endParaRPr kumimoji="1" lang="ja-JP" altLang="en-US"/>
          </a:p>
        </p:txBody>
      </p:sp>
    </p:spTree>
    <p:extLst>
      <p:ext uri="{BB962C8B-B14F-4D97-AF65-F5344CB8AC3E}">
        <p14:creationId xmlns:p14="http://schemas.microsoft.com/office/powerpoint/2010/main" val="1771925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32691EC-2898-42EF-BA88-C184669C5C6E}" type="datetimeFigureOut">
              <a:rPr kumimoji="1" lang="ja-JP" altLang="en-US" smtClean="0"/>
              <a:t>2021/2/26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B113DC7-C667-47EB-BB6B-10566EE5638E}" type="slidenum">
              <a:rPr kumimoji="1" lang="ja-JP" altLang="en-US" smtClean="0"/>
              <a:t>‹#›</a:t>
            </a:fld>
            <a:endParaRPr kumimoji="1" lang="ja-JP" altLang="en-US"/>
          </a:p>
        </p:txBody>
      </p:sp>
    </p:spTree>
    <p:extLst>
      <p:ext uri="{BB962C8B-B14F-4D97-AF65-F5344CB8AC3E}">
        <p14:creationId xmlns:p14="http://schemas.microsoft.com/office/powerpoint/2010/main" val="1788078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32691EC-2898-42EF-BA88-C184669C5C6E}" type="datetimeFigureOut">
              <a:rPr kumimoji="1" lang="ja-JP" altLang="en-US" smtClean="0"/>
              <a:t>2021/2/26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B113DC7-C667-47EB-BB6B-10566EE5638E}" type="slidenum">
              <a:rPr kumimoji="1" lang="ja-JP" altLang="en-US" smtClean="0"/>
              <a:t>‹#›</a:t>
            </a:fld>
            <a:endParaRPr kumimoji="1" lang="ja-JP" altLang="en-US"/>
          </a:p>
        </p:txBody>
      </p:sp>
    </p:spTree>
    <p:extLst>
      <p:ext uri="{BB962C8B-B14F-4D97-AF65-F5344CB8AC3E}">
        <p14:creationId xmlns:p14="http://schemas.microsoft.com/office/powerpoint/2010/main" val="2334622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32691EC-2898-42EF-BA88-C184669C5C6E}" type="datetimeFigureOut">
              <a:rPr kumimoji="1" lang="ja-JP" altLang="en-US" smtClean="0"/>
              <a:t>2021/2/26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B113DC7-C667-47EB-BB6B-10566EE5638E}" type="slidenum">
              <a:rPr kumimoji="1" lang="ja-JP" altLang="en-US" smtClean="0"/>
              <a:t>‹#›</a:t>
            </a:fld>
            <a:endParaRPr kumimoji="1" lang="ja-JP" altLang="en-US"/>
          </a:p>
        </p:txBody>
      </p:sp>
    </p:spTree>
    <p:extLst>
      <p:ext uri="{BB962C8B-B14F-4D97-AF65-F5344CB8AC3E}">
        <p14:creationId xmlns:p14="http://schemas.microsoft.com/office/powerpoint/2010/main" val="2598682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32691EC-2898-42EF-BA88-C184669C5C6E}" type="datetimeFigureOut">
              <a:rPr kumimoji="1" lang="ja-JP" altLang="en-US" smtClean="0"/>
              <a:t>2021/2/26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B113DC7-C667-47EB-BB6B-10566EE5638E}" type="slidenum">
              <a:rPr kumimoji="1" lang="ja-JP" altLang="en-US" smtClean="0"/>
              <a:t>‹#›</a:t>
            </a:fld>
            <a:endParaRPr kumimoji="1" lang="ja-JP" altLang="en-US"/>
          </a:p>
        </p:txBody>
      </p:sp>
    </p:spTree>
    <p:extLst>
      <p:ext uri="{BB962C8B-B14F-4D97-AF65-F5344CB8AC3E}">
        <p14:creationId xmlns:p14="http://schemas.microsoft.com/office/powerpoint/2010/main" val="2569804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2691EC-2898-42EF-BA88-C184669C5C6E}" type="datetimeFigureOut">
              <a:rPr kumimoji="1" lang="ja-JP" altLang="en-US" smtClean="0"/>
              <a:t>2021/2/26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B113DC7-C667-47EB-BB6B-10566EE5638E}" type="slidenum">
              <a:rPr kumimoji="1" lang="ja-JP" altLang="en-US" smtClean="0"/>
              <a:t>‹#›</a:t>
            </a:fld>
            <a:endParaRPr kumimoji="1" lang="ja-JP" altLang="en-US"/>
          </a:p>
        </p:txBody>
      </p:sp>
    </p:spTree>
    <p:extLst>
      <p:ext uri="{BB962C8B-B14F-4D97-AF65-F5344CB8AC3E}">
        <p14:creationId xmlns:p14="http://schemas.microsoft.com/office/powerpoint/2010/main" val="2133013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32691EC-2898-42EF-BA88-C184669C5C6E}" type="datetimeFigureOut">
              <a:rPr kumimoji="1" lang="ja-JP" altLang="en-US" smtClean="0"/>
              <a:t>2021/2/26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B113DC7-C667-47EB-BB6B-10566EE5638E}" type="slidenum">
              <a:rPr kumimoji="1" lang="ja-JP" altLang="en-US" smtClean="0"/>
              <a:t>‹#›</a:t>
            </a:fld>
            <a:endParaRPr kumimoji="1" lang="ja-JP" altLang="en-US"/>
          </a:p>
        </p:txBody>
      </p:sp>
    </p:spTree>
    <p:extLst>
      <p:ext uri="{BB962C8B-B14F-4D97-AF65-F5344CB8AC3E}">
        <p14:creationId xmlns:p14="http://schemas.microsoft.com/office/powerpoint/2010/main" val="978701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32691EC-2898-42EF-BA88-C184669C5C6E}" type="datetimeFigureOut">
              <a:rPr kumimoji="1" lang="ja-JP" altLang="en-US" smtClean="0"/>
              <a:t>2021/2/26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B113DC7-C667-47EB-BB6B-10566EE5638E}" type="slidenum">
              <a:rPr kumimoji="1" lang="ja-JP" altLang="en-US" smtClean="0"/>
              <a:t>‹#›</a:t>
            </a:fld>
            <a:endParaRPr kumimoji="1" lang="ja-JP" altLang="en-US"/>
          </a:p>
        </p:txBody>
      </p:sp>
    </p:spTree>
    <p:extLst>
      <p:ext uri="{BB962C8B-B14F-4D97-AF65-F5344CB8AC3E}">
        <p14:creationId xmlns:p14="http://schemas.microsoft.com/office/powerpoint/2010/main" val="4003704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2691EC-2898-42EF-BA88-C184669C5C6E}" type="datetimeFigureOut">
              <a:rPr kumimoji="1" lang="ja-JP" altLang="en-US" smtClean="0"/>
              <a:t>2021/2/26</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113DC7-C667-47EB-BB6B-10566EE5638E}" type="slidenum">
              <a:rPr kumimoji="1" lang="ja-JP" altLang="en-US" smtClean="0"/>
              <a:t>‹#›</a:t>
            </a:fld>
            <a:endParaRPr kumimoji="1" lang="ja-JP" altLang="en-US"/>
          </a:p>
        </p:txBody>
      </p:sp>
    </p:spTree>
    <p:extLst>
      <p:ext uri="{BB962C8B-B14F-4D97-AF65-F5344CB8AC3E}">
        <p14:creationId xmlns:p14="http://schemas.microsoft.com/office/powerpoint/2010/main" val="38907849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504687"/>
            <a:ext cx="7772400" cy="1282148"/>
          </a:xfrm>
        </p:spPr>
        <p:txBody>
          <a:bodyPr>
            <a:normAutofit/>
          </a:bodyPr>
          <a:lstStyle/>
          <a:p>
            <a:r>
              <a:rPr kumimoji="1" lang="ja-JP" altLang="en-US" sz="4000">
                <a:latin typeface="+mn-ea"/>
                <a:ea typeface="+mn-ea"/>
              </a:rPr>
              <a:t>コンピュータでみらいをひらく</a:t>
            </a:r>
            <a:r>
              <a:rPr kumimoji="1" lang="en-US" altLang="ja-JP" sz="4000" dirty="0">
                <a:latin typeface="+mn-ea"/>
                <a:ea typeface="+mn-ea"/>
              </a:rPr>
              <a:t/>
            </a:r>
            <a:br>
              <a:rPr kumimoji="1" lang="en-US" altLang="ja-JP" sz="4000" dirty="0">
                <a:latin typeface="+mn-ea"/>
                <a:ea typeface="+mn-ea"/>
              </a:rPr>
            </a:br>
            <a:r>
              <a:rPr kumimoji="1" lang="ja-JP" altLang="en-US" sz="4000">
                <a:latin typeface="+mn-ea"/>
                <a:ea typeface="+mn-ea"/>
              </a:rPr>
              <a:t>アイデアをかたちにしよう</a:t>
            </a:r>
            <a:r>
              <a:rPr kumimoji="1" lang="en-US" altLang="ja-JP" sz="4000" dirty="0">
                <a:latin typeface="+mn-ea"/>
                <a:ea typeface="+mn-ea"/>
              </a:rPr>
              <a:t>①</a:t>
            </a:r>
            <a:endParaRPr kumimoji="1" lang="ja-JP" altLang="en-US" sz="4000" dirty="0">
              <a:latin typeface="+mn-ea"/>
              <a:ea typeface="+mn-ea"/>
            </a:endParaRPr>
          </a:p>
        </p:txBody>
      </p:sp>
      <p:sp>
        <p:nvSpPr>
          <p:cNvPr id="3" name="サブタイトル 2"/>
          <p:cNvSpPr>
            <a:spLocks noGrp="1"/>
          </p:cNvSpPr>
          <p:nvPr>
            <p:ph type="subTitle" idx="1"/>
          </p:nvPr>
        </p:nvSpPr>
        <p:spPr>
          <a:xfrm>
            <a:off x="1143000" y="4071164"/>
            <a:ext cx="6858000" cy="1655762"/>
          </a:xfrm>
        </p:spPr>
        <p:txBody>
          <a:bodyPr/>
          <a:lstStyle/>
          <a:p>
            <a:r>
              <a:rPr kumimoji="1" lang="ja-JP" altLang="en-US"/>
              <a:t>１時間目</a:t>
            </a:r>
            <a:endParaRPr kumimoji="1" lang="ja-JP" altLang="en-US" dirty="0"/>
          </a:p>
        </p:txBody>
      </p:sp>
      <p:sp>
        <p:nvSpPr>
          <p:cNvPr id="4" name="正方形/長方形 3">
            <a:extLst>
              <a:ext uri="{FF2B5EF4-FFF2-40B4-BE49-F238E27FC236}">
                <a16:creationId xmlns="" xmlns:a16="http://schemas.microsoft.com/office/drawing/2014/main" id="{B145FABF-83ED-5645-A7F6-94E972BB0DBA}"/>
              </a:ext>
            </a:extLst>
          </p:cNvPr>
          <p:cNvSpPr/>
          <p:nvPr/>
        </p:nvSpPr>
        <p:spPr>
          <a:xfrm>
            <a:off x="1940510" y="3044279"/>
            <a:ext cx="5262979" cy="769441"/>
          </a:xfrm>
          <a:prstGeom prst="rect">
            <a:avLst/>
          </a:prstGeom>
        </p:spPr>
        <p:txBody>
          <a:bodyPr wrap="none">
            <a:spAutoFit/>
          </a:bodyPr>
          <a:lstStyle/>
          <a:p>
            <a:r>
              <a:rPr kumimoji="1" lang="ja-JP" altLang="en-US" sz="4400">
                <a:solidFill>
                  <a:srgbClr val="0070C0"/>
                </a:solidFill>
                <a:latin typeface="+mn-ea"/>
              </a:rPr>
              <a:t>＜みらいデザイン＞</a:t>
            </a:r>
            <a:endParaRPr lang="ja-JP" altLang="en-US" sz="4400">
              <a:solidFill>
                <a:srgbClr val="0070C0"/>
              </a:solidFill>
            </a:endParaRPr>
          </a:p>
        </p:txBody>
      </p:sp>
    </p:spTree>
    <p:extLst>
      <p:ext uri="{BB962C8B-B14F-4D97-AF65-F5344CB8AC3E}">
        <p14:creationId xmlns:p14="http://schemas.microsoft.com/office/powerpoint/2010/main" val="1950109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36944" y="389214"/>
            <a:ext cx="1723549" cy="707886"/>
          </a:xfrm>
          <a:prstGeom prst="rect">
            <a:avLst/>
          </a:prstGeom>
        </p:spPr>
        <p:txBody>
          <a:bodyPr wrap="none">
            <a:spAutoFit/>
          </a:bodyPr>
          <a:lstStyle/>
          <a:p>
            <a:r>
              <a:rPr lang="ja-JP" altLang="en-US" sz="4000"/>
              <a:t>ふく習</a:t>
            </a:r>
            <a:endParaRPr lang="en-US" altLang="ja-JP" sz="4000" dirty="0"/>
          </a:p>
        </p:txBody>
      </p:sp>
      <p:sp>
        <p:nvSpPr>
          <p:cNvPr id="5" name="テキスト ボックス 4"/>
          <p:cNvSpPr txBox="1"/>
          <p:nvPr/>
        </p:nvSpPr>
        <p:spPr>
          <a:xfrm>
            <a:off x="207818" y="2193165"/>
            <a:ext cx="8728364" cy="4339650"/>
          </a:xfrm>
          <a:prstGeom prst="rect">
            <a:avLst/>
          </a:prstGeom>
          <a:noFill/>
        </p:spPr>
        <p:txBody>
          <a:bodyPr wrap="square" rtlCol="0">
            <a:spAutoFit/>
          </a:bodyPr>
          <a:lstStyle/>
          <a:p>
            <a:pPr marL="214313" indent="-214313">
              <a:buFont typeface="Arial" panose="020B0604020202020204" pitchFamily="34" charset="0"/>
              <a:buChar char="•"/>
            </a:pPr>
            <a:r>
              <a:rPr lang="ja-JP" altLang="en-US" sz="3600" dirty="0">
                <a:solidFill>
                  <a:srgbClr val="0070C0"/>
                </a:solidFill>
                <a:latin typeface="+mn-ea"/>
              </a:rPr>
              <a:t>「みらいデザイン」</a:t>
            </a:r>
            <a:r>
              <a:rPr lang="ja-JP" altLang="en-US" sz="3600" dirty="0">
                <a:latin typeface="+mn-ea"/>
              </a:rPr>
              <a:t>の時間の目</a:t>
            </a:r>
            <a:r>
              <a:rPr lang="ja-JP" altLang="en-US" sz="3600" dirty="0" err="1">
                <a:latin typeface="+mn-ea"/>
              </a:rPr>
              <a:t>ひょうは</a:t>
            </a:r>
            <a:r>
              <a:rPr lang="ja-JP" altLang="en-US" sz="3600" dirty="0">
                <a:latin typeface="+mn-ea"/>
              </a:rPr>
              <a:t>、</a:t>
            </a:r>
            <a:r>
              <a:rPr lang="ja-JP" altLang="en-US" sz="3600" dirty="0">
                <a:solidFill>
                  <a:srgbClr val="FF0000"/>
                </a:solidFill>
              </a:rPr>
              <a:t>コンピュータで、自分のアイデアをかたちにする力を身につけること</a:t>
            </a:r>
            <a:endParaRPr lang="en-US" altLang="ja-JP" sz="3600" dirty="0">
              <a:solidFill>
                <a:srgbClr val="FF0000"/>
              </a:solidFill>
            </a:endParaRPr>
          </a:p>
          <a:p>
            <a:pPr marL="214313" indent="-214313">
              <a:buFont typeface="Arial" panose="020B0604020202020204" pitchFamily="34" charset="0"/>
              <a:buChar char="•"/>
            </a:pPr>
            <a:endParaRPr lang="en-US" altLang="ja-JP" sz="3600" dirty="0">
              <a:solidFill>
                <a:srgbClr val="FF0000"/>
              </a:solidFill>
            </a:endParaRPr>
          </a:p>
          <a:p>
            <a:pPr marL="214313" indent="-214313">
              <a:buFont typeface="Arial" panose="020B0604020202020204" pitchFamily="34" charset="0"/>
              <a:buChar char="•"/>
            </a:pPr>
            <a:r>
              <a:rPr lang="ja-JP" altLang="en-US" sz="3600" dirty="0"/>
              <a:t>コンピュータのはたらきは、身のまわりのいろいろなものに利用されている</a:t>
            </a:r>
            <a:endParaRPr lang="en-US" altLang="ja-JP" sz="3600" dirty="0"/>
          </a:p>
          <a:p>
            <a:pPr marL="214313" indent="-214313">
              <a:buFont typeface="Arial" panose="020B0604020202020204" pitchFamily="34" charset="0"/>
              <a:buChar char="•"/>
            </a:pPr>
            <a:endParaRPr lang="ja-JP" altLang="en-US" sz="3600" dirty="0"/>
          </a:p>
          <a:p>
            <a:pPr marL="214313" indent="-214313">
              <a:buFont typeface="Arial" panose="020B0604020202020204" pitchFamily="34" charset="0"/>
              <a:buChar char="•"/>
            </a:pPr>
            <a:endParaRPr lang="ja-JP" altLang="en-US" sz="2400" dirty="0">
              <a:latin typeface="+mn-ea"/>
            </a:endParaRPr>
          </a:p>
        </p:txBody>
      </p:sp>
      <p:sp>
        <p:nvSpPr>
          <p:cNvPr id="6" name="正方形/長方形 5">
            <a:extLst>
              <a:ext uri="{FF2B5EF4-FFF2-40B4-BE49-F238E27FC236}">
                <a16:creationId xmlns="" xmlns:a16="http://schemas.microsoft.com/office/drawing/2014/main" id="{045D9595-E252-F24A-AA33-C169ECCE763B}"/>
              </a:ext>
            </a:extLst>
          </p:cNvPr>
          <p:cNvSpPr/>
          <p:nvPr/>
        </p:nvSpPr>
        <p:spPr>
          <a:xfrm>
            <a:off x="525285" y="2806616"/>
            <a:ext cx="2734752" cy="500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8" name="正方形/長方形 7">
            <a:extLst>
              <a:ext uri="{FF2B5EF4-FFF2-40B4-BE49-F238E27FC236}">
                <a16:creationId xmlns="" xmlns:a16="http://schemas.microsoft.com/office/drawing/2014/main" id="{DDCD710A-AA07-3141-B5B2-461CDB779814}"/>
              </a:ext>
            </a:extLst>
          </p:cNvPr>
          <p:cNvSpPr/>
          <p:nvPr/>
        </p:nvSpPr>
        <p:spPr>
          <a:xfrm>
            <a:off x="525285" y="4419365"/>
            <a:ext cx="2734752" cy="500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Tree>
    <p:extLst>
      <p:ext uri="{BB962C8B-B14F-4D97-AF65-F5344CB8AC3E}">
        <p14:creationId xmlns:p14="http://schemas.microsoft.com/office/powerpoint/2010/main" val="12558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5425" y="42407"/>
            <a:ext cx="7886700" cy="1325563"/>
          </a:xfrm>
        </p:spPr>
        <p:txBody>
          <a:bodyPr>
            <a:normAutofit/>
          </a:bodyPr>
          <a:lstStyle/>
          <a:p>
            <a:r>
              <a:rPr kumimoji="1" lang="ja-JP" altLang="en-US" sz="3600" u="sng">
                <a:latin typeface="+mn-ea"/>
                <a:ea typeface="+mn-ea"/>
              </a:rPr>
              <a:t>学習のめ</a:t>
            </a:r>
            <a:r>
              <a:rPr kumimoji="1" lang="ja-JP" altLang="en-US" sz="3600" u="sng" dirty="0">
                <a:latin typeface="+mn-ea"/>
                <a:ea typeface="+mn-ea"/>
              </a:rPr>
              <a:t>あて</a:t>
            </a:r>
          </a:p>
        </p:txBody>
      </p:sp>
      <p:sp>
        <p:nvSpPr>
          <p:cNvPr id="3" name="コンテンツ プレースホルダー 2"/>
          <p:cNvSpPr>
            <a:spLocks noGrp="1"/>
          </p:cNvSpPr>
          <p:nvPr>
            <p:ph idx="1"/>
          </p:nvPr>
        </p:nvSpPr>
        <p:spPr>
          <a:xfrm>
            <a:off x="237421" y="1248040"/>
            <a:ext cx="8669158" cy="1034553"/>
          </a:xfrm>
        </p:spPr>
        <p:txBody>
          <a:bodyPr>
            <a:noAutofit/>
          </a:bodyPr>
          <a:lstStyle/>
          <a:p>
            <a:pPr>
              <a:lnSpc>
                <a:spcPct val="100000"/>
              </a:lnSpc>
              <a:spcAft>
                <a:spcPts val="1200"/>
              </a:spcAft>
            </a:pPr>
            <a:r>
              <a:rPr lang="ja-JP" altLang="en-US" sz="3200" dirty="0"/>
              <a:t>コンピュータがどのようにはたらいているか考えよう</a:t>
            </a:r>
            <a:endParaRPr lang="en-US" altLang="ja-JP" sz="3200" dirty="0"/>
          </a:p>
          <a:p>
            <a:pPr>
              <a:lnSpc>
                <a:spcPct val="100000"/>
              </a:lnSpc>
              <a:spcAft>
                <a:spcPts val="1200"/>
              </a:spcAft>
            </a:pPr>
            <a:endParaRPr lang="en-US" altLang="ja-JP" sz="3200" dirty="0"/>
          </a:p>
          <a:p>
            <a:pPr marL="0" indent="0">
              <a:lnSpc>
                <a:spcPct val="100000"/>
              </a:lnSpc>
              <a:spcAft>
                <a:spcPts val="1200"/>
              </a:spcAft>
              <a:buNone/>
            </a:pPr>
            <a:endParaRPr lang="ja-JP" altLang="en-US" sz="3300" dirty="0"/>
          </a:p>
        </p:txBody>
      </p:sp>
      <p:sp>
        <p:nvSpPr>
          <p:cNvPr id="4" name="コンテンツ プレースホルダー 2">
            <a:extLst>
              <a:ext uri="{FF2B5EF4-FFF2-40B4-BE49-F238E27FC236}">
                <a16:creationId xmlns="" xmlns:a16="http://schemas.microsoft.com/office/drawing/2014/main" id="{1BD607D5-3A5E-7F45-B668-83A246CD917B}"/>
              </a:ext>
            </a:extLst>
          </p:cNvPr>
          <p:cNvSpPr txBox="1">
            <a:spLocks/>
          </p:cNvSpPr>
          <p:nvPr/>
        </p:nvSpPr>
        <p:spPr>
          <a:xfrm>
            <a:off x="415600" y="3883300"/>
            <a:ext cx="8099750" cy="9043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en-US" altLang="ja-JP" sz="2700" dirty="0">
              <a:solidFill>
                <a:srgbClr val="FF0000"/>
              </a:solidFill>
            </a:endParaRPr>
          </a:p>
        </p:txBody>
      </p:sp>
      <p:sp>
        <p:nvSpPr>
          <p:cNvPr id="5" name="タイトル 1">
            <a:extLst>
              <a:ext uri="{FF2B5EF4-FFF2-40B4-BE49-F238E27FC236}">
                <a16:creationId xmlns="" xmlns:a16="http://schemas.microsoft.com/office/drawing/2014/main" id="{5E31C87B-A842-1A40-9384-1E81E5CF9675}"/>
              </a:ext>
            </a:extLst>
          </p:cNvPr>
          <p:cNvSpPr txBox="1">
            <a:spLocks/>
          </p:cNvSpPr>
          <p:nvPr/>
        </p:nvSpPr>
        <p:spPr>
          <a:xfrm>
            <a:off x="175425" y="3112272"/>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u="sng">
                <a:latin typeface="+mn-ea"/>
                <a:ea typeface="+mn-ea"/>
              </a:rPr>
              <a:t>学習のながれ</a:t>
            </a:r>
            <a:endParaRPr lang="ja-JP" altLang="en-US" sz="3600" u="sng" dirty="0">
              <a:latin typeface="+mn-ea"/>
              <a:ea typeface="+mn-ea"/>
            </a:endParaRPr>
          </a:p>
        </p:txBody>
      </p:sp>
      <p:sp>
        <p:nvSpPr>
          <p:cNvPr id="6" name="コンテンツ プレースホルダー 2">
            <a:extLst>
              <a:ext uri="{FF2B5EF4-FFF2-40B4-BE49-F238E27FC236}">
                <a16:creationId xmlns="" xmlns:a16="http://schemas.microsoft.com/office/drawing/2014/main" id="{AA75EA77-D04F-A043-9962-F209F8F293E0}"/>
              </a:ext>
            </a:extLst>
          </p:cNvPr>
          <p:cNvSpPr txBox="1">
            <a:spLocks/>
          </p:cNvSpPr>
          <p:nvPr/>
        </p:nvSpPr>
        <p:spPr>
          <a:xfrm>
            <a:off x="237421" y="4173487"/>
            <a:ext cx="8669158" cy="18684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514350" indent="-514350">
              <a:lnSpc>
                <a:spcPct val="100000"/>
              </a:lnSpc>
              <a:spcAft>
                <a:spcPts val="1200"/>
              </a:spcAft>
              <a:buFont typeface="+mj-ea"/>
              <a:buAutoNum type="circleNumDbPlain"/>
            </a:pPr>
            <a:r>
              <a:rPr lang="ja-JP" altLang="en-US" sz="3200"/>
              <a:t>自動販売機が動くしくみを考えよう</a:t>
            </a:r>
            <a:endParaRPr lang="en-US" altLang="ja-JP" sz="3200" dirty="0"/>
          </a:p>
          <a:p>
            <a:pPr marL="514350" indent="-514350">
              <a:lnSpc>
                <a:spcPct val="100000"/>
              </a:lnSpc>
              <a:spcAft>
                <a:spcPts val="1200"/>
              </a:spcAft>
              <a:buFont typeface="+mj-ea"/>
              <a:buAutoNum type="circleNumDbPlain"/>
            </a:pPr>
            <a:r>
              <a:rPr lang="ja-JP" altLang="en-US" sz="3200" dirty="0"/>
              <a:t>コンピュータが行なっていることや役割を知ろう</a:t>
            </a:r>
            <a:endParaRPr lang="en-US" altLang="ja-JP" sz="3200" dirty="0"/>
          </a:p>
          <a:p>
            <a:pPr>
              <a:lnSpc>
                <a:spcPct val="100000"/>
              </a:lnSpc>
              <a:spcAft>
                <a:spcPts val="1200"/>
              </a:spcAft>
            </a:pPr>
            <a:endParaRPr lang="en-US" altLang="ja-JP" sz="3200" dirty="0"/>
          </a:p>
          <a:p>
            <a:pPr marL="0" indent="0">
              <a:lnSpc>
                <a:spcPct val="100000"/>
              </a:lnSpc>
              <a:spcAft>
                <a:spcPts val="1200"/>
              </a:spcAft>
              <a:buFont typeface="Arial" panose="020B0604020202020204" pitchFamily="34" charset="0"/>
              <a:buNone/>
            </a:pPr>
            <a:endParaRPr lang="ja-JP" altLang="en-US" sz="3300" dirty="0"/>
          </a:p>
        </p:txBody>
      </p:sp>
    </p:spTree>
    <p:extLst>
      <p:ext uri="{BB962C8B-B14F-4D97-AF65-F5344CB8AC3E}">
        <p14:creationId xmlns:p14="http://schemas.microsoft.com/office/powerpoint/2010/main" val="13541555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5660" y="129511"/>
            <a:ext cx="9144000" cy="1194860"/>
          </a:xfrm>
        </p:spPr>
        <p:txBody>
          <a:bodyPr>
            <a:normAutofit/>
          </a:bodyPr>
          <a:lstStyle/>
          <a:p>
            <a:r>
              <a:rPr lang="ja-JP" altLang="en-US" sz="3600">
                <a:latin typeface="+mn-ea"/>
                <a:ea typeface="+mn-ea"/>
              </a:rPr>
              <a:t>コンピュータ</a:t>
            </a:r>
            <a:r>
              <a:rPr lang="ja-JP" altLang="en-US" sz="3600" dirty="0">
                <a:latin typeface="+mn-ea"/>
                <a:ea typeface="+mn-ea"/>
              </a:rPr>
              <a:t>がどのようにはたらいている</a:t>
            </a:r>
            <a:r>
              <a:rPr lang="ja-JP" altLang="en-US" sz="3600">
                <a:latin typeface="+mn-ea"/>
                <a:ea typeface="+mn-ea"/>
              </a:rPr>
              <a:t>か考える</a:t>
            </a:r>
            <a:endParaRPr kumimoji="1" lang="ja-JP" altLang="en-US" sz="3600" dirty="0"/>
          </a:p>
        </p:txBody>
      </p:sp>
      <p:pic>
        <p:nvPicPr>
          <p:cNvPr id="4" name="図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771237"/>
            <a:ext cx="9141314" cy="2660486"/>
          </a:xfrm>
          <a:prstGeom prst="rect">
            <a:avLst/>
          </a:prstGeom>
        </p:spPr>
      </p:pic>
      <p:sp>
        <p:nvSpPr>
          <p:cNvPr id="5" name="タイトル 1"/>
          <p:cNvSpPr txBox="1">
            <a:spLocks/>
          </p:cNvSpPr>
          <p:nvPr/>
        </p:nvSpPr>
        <p:spPr>
          <a:xfrm>
            <a:off x="55660" y="5325456"/>
            <a:ext cx="9016778" cy="994172"/>
          </a:xfrm>
          <a:prstGeom prst="rect">
            <a:avLst/>
          </a:prstGeom>
        </p:spPr>
        <p:txBody>
          <a:bodyPr vert="horz" lIns="68580" tIns="34290" rIns="68580" bIns="34290" rtlCol="0" anchor="ctr">
            <a:normAutofit fontScale="9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700" dirty="0">
                <a:latin typeface="+mn-ea"/>
                <a:ea typeface="+mn-ea"/>
              </a:rPr>
              <a:t>この写真の中で</a:t>
            </a:r>
            <a:r>
              <a:rPr lang="ja-JP" altLang="en-US" sz="2700">
                <a:latin typeface="+mn-ea"/>
                <a:ea typeface="+mn-ea"/>
              </a:rPr>
              <a:t>コンピュータがつかわれて</a:t>
            </a:r>
            <a:r>
              <a:rPr lang="ja-JP" altLang="en-US" sz="2700" dirty="0">
                <a:latin typeface="+mn-ea"/>
                <a:ea typeface="+mn-ea"/>
              </a:rPr>
              <a:t>いるものは</a:t>
            </a:r>
            <a:r>
              <a:rPr lang="ja-JP" altLang="en-US" sz="2700">
                <a:latin typeface="+mn-ea"/>
                <a:ea typeface="+mn-ea"/>
              </a:rPr>
              <a:t>なんだろう</a:t>
            </a:r>
            <a:r>
              <a:rPr lang="en-US" altLang="ja-JP" sz="3300" dirty="0">
                <a:latin typeface="+mn-ea"/>
                <a:ea typeface="+mn-ea"/>
              </a:rPr>
              <a:t/>
            </a:r>
            <a:br>
              <a:rPr lang="en-US" altLang="ja-JP" sz="3300" dirty="0">
                <a:latin typeface="+mn-ea"/>
                <a:ea typeface="+mn-ea"/>
              </a:rPr>
            </a:br>
            <a:endParaRPr lang="ja-JP" altLang="en-US" sz="3300" dirty="0">
              <a:latin typeface="+mn-ea"/>
              <a:ea typeface="+mn-ea"/>
            </a:endParaRPr>
          </a:p>
        </p:txBody>
      </p:sp>
    </p:spTree>
    <p:extLst>
      <p:ext uri="{BB962C8B-B14F-4D97-AF65-F5344CB8AC3E}">
        <p14:creationId xmlns:p14="http://schemas.microsoft.com/office/powerpoint/2010/main" val="2063024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1174611" y="1529225"/>
            <a:ext cx="6794778" cy="1696967"/>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700" dirty="0">
                <a:latin typeface="+mn-ea"/>
                <a:ea typeface="+mn-ea"/>
              </a:rPr>
              <a:t>自動は</a:t>
            </a:r>
            <a:r>
              <a:rPr lang="ja-JP" altLang="en-US" sz="2700" dirty="0" err="1">
                <a:latin typeface="+mn-ea"/>
                <a:ea typeface="+mn-ea"/>
              </a:rPr>
              <a:t>んば</a:t>
            </a:r>
            <a:r>
              <a:rPr lang="ja-JP" altLang="en-US" sz="2700" dirty="0">
                <a:latin typeface="+mn-ea"/>
                <a:ea typeface="+mn-ea"/>
              </a:rPr>
              <a:t>いきの中の</a:t>
            </a:r>
            <a:endParaRPr lang="en-US" altLang="ja-JP" sz="2700" dirty="0">
              <a:latin typeface="+mn-ea"/>
              <a:ea typeface="+mn-ea"/>
            </a:endParaRPr>
          </a:p>
          <a:p>
            <a:pPr algn="ctr">
              <a:lnSpc>
                <a:spcPct val="100000"/>
              </a:lnSpc>
            </a:pPr>
            <a:r>
              <a:rPr lang="ja-JP" altLang="en-US" sz="2700" dirty="0">
                <a:latin typeface="+mn-ea"/>
                <a:ea typeface="+mn-ea"/>
              </a:rPr>
              <a:t>コンピュータのはたらきについて考えよう</a:t>
            </a:r>
            <a:r>
              <a:rPr lang="en-US" altLang="ja-JP" sz="2700" dirty="0">
                <a:latin typeface="+mn-ea"/>
                <a:ea typeface="+mn-ea"/>
              </a:rPr>
              <a:t/>
            </a:r>
            <a:br>
              <a:rPr lang="en-US" altLang="ja-JP" sz="2700" dirty="0">
                <a:latin typeface="+mn-ea"/>
                <a:ea typeface="+mn-ea"/>
              </a:rPr>
            </a:br>
            <a:endParaRPr lang="ja-JP" altLang="en-US" sz="2700" dirty="0">
              <a:latin typeface="+mn-ea"/>
              <a:ea typeface="+mn-ea"/>
            </a:endParaRPr>
          </a:p>
        </p:txBody>
      </p:sp>
      <p:sp>
        <p:nvSpPr>
          <p:cNvPr id="5" name="下矢印 4"/>
          <p:cNvSpPr/>
          <p:nvPr/>
        </p:nvSpPr>
        <p:spPr>
          <a:xfrm>
            <a:off x="4362043" y="2923174"/>
            <a:ext cx="443346" cy="6338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mn-ea"/>
            </a:endParaRPr>
          </a:p>
        </p:txBody>
      </p:sp>
      <p:sp>
        <p:nvSpPr>
          <p:cNvPr id="6" name="タイトル 1"/>
          <p:cNvSpPr txBox="1">
            <a:spLocks/>
          </p:cNvSpPr>
          <p:nvPr/>
        </p:nvSpPr>
        <p:spPr>
          <a:xfrm>
            <a:off x="874745" y="3581558"/>
            <a:ext cx="7394510" cy="1696967"/>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700" dirty="0">
                <a:latin typeface="+mn-ea"/>
                <a:ea typeface="+mn-ea"/>
              </a:rPr>
              <a:t>ジュースを売るための命令を正しいじゅん番にならべかえよう</a:t>
            </a:r>
          </a:p>
        </p:txBody>
      </p:sp>
    </p:spTree>
    <p:extLst>
      <p:ext uri="{BB962C8B-B14F-4D97-AF65-F5344CB8AC3E}">
        <p14:creationId xmlns:p14="http://schemas.microsoft.com/office/powerpoint/2010/main" val="3149776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621027" y="889930"/>
            <a:ext cx="7901945" cy="1696967"/>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700" dirty="0">
                <a:latin typeface="+mn-ea"/>
                <a:ea typeface="+mn-ea"/>
              </a:rPr>
              <a:t>コンピュータを動かしている</a:t>
            </a:r>
            <a:r>
              <a:rPr lang="ja-JP" altLang="en-US" sz="2700" u="sng" dirty="0">
                <a:latin typeface="+mn-ea"/>
                <a:ea typeface="+mn-ea"/>
              </a:rPr>
              <a:t>命令</a:t>
            </a:r>
            <a:r>
              <a:rPr lang="ja-JP" altLang="en-US" sz="2700" dirty="0">
                <a:latin typeface="+mn-ea"/>
                <a:ea typeface="+mn-ea"/>
              </a:rPr>
              <a:t>の組み合わせを</a:t>
            </a:r>
            <a:r>
              <a:rPr lang="ja-JP" altLang="en-US" sz="2700" dirty="0">
                <a:solidFill>
                  <a:srgbClr val="FF0000"/>
                </a:solidFill>
                <a:latin typeface="+mn-ea"/>
                <a:ea typeface="+mn-ea"/>
              </a:rPr>
              <a:t>プログラム</a:t>
            </a:r>
            <a:r>
              <a:rPr lang="ja-JP" altLang="en-US" sz="2700" dirty="0">
                <a:latin typeface="+mn-ea"/>
                <a:ea typeface="+mn-ea"/>
              </a:rPr>
              <a:t>といいます</a:t>
            </a:r>
          </a:p>
        </p:txBody>
      </p:sp>
      <p:sp>
        <p:nvSpPr>
          <p:cNvPr id="7" name="タイトル 1"/>
          <p:cNvSpPr txBox="1">
            <a:spLocks/>
          </p:cNvSpPr>
          <p:nvPr/>
        </p:nvSpPr>
        <p:spPr>
          <a:xfrm>
            <a:off x="491566" y="3907610"/>
            <a:ext cx="8160868" cy="1696967"/>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700" dirty="0">
                <a:latin typeface="+mn-ea"/>
                <a:ea typeface="+mn-ea"/>
              </a:rPr>
              <a:t>コンピュータは、プログラムにしたがって動きます</a:t>
            </a:r>
          </a:p>
        </p:txBody>
      </p:sp>
      <p:sp>
        <p:nvSpPr>
          <p:cNvPr id="8" name="下矢印 7"/>
          <p:cNvSpPr/>
          <p:nvPr/>
        </p:nvSpPr>
        <p:spPr>
          <a:xfrm>
            <a:off x="4350327" y="2300753"/>
            <a:ext cx="443346" cy="6338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mn-ea"/>
            </a:endParaRPr>
          </a:p>
        </p:txBody>
      </p:sp>
      <p:sp>
        <p:nvSpPr>
          <p:cNvPr id="9" name="下矢印 8"/>
          <p:cNvSpPr/>
          <p:nvPr/>
        </p:nvSpPr>
        <p:spPr>
          <a:xfrm>
            <a:off x="4350327" y="3755943"/>
            <a:ext cx="443346" cy="6338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mn-ea"/>
            </a:endParaRPr>
          </a:p>
        </p:txBody>
      </p:sp>
      <p:sp>
        <p:nvSpPr>
          <p:cNvPr id="10" name="タイトル 1"/>
          <p:cNvSpPr txBox="1">
            <a:spLocks/>
          </p:cNvSpPr>
          <p:nvPr/>
        </p:nvSpPr>
        <p:spPr>
          <a:xfrm>
            <a:off x="491566" y="2465980"/>
            <a:ext cx="8160868" cy="1696967"/>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700" dirty="0">
                <a:latin typeface="+mn-ea"/>
                <a:ea typeface="+mn-ea"/>
              </a:rPr>
              <a:t>プログラムを作ることを</a:t>
            </a:r>
            <a:r>
              <a:rPr lang="ja-JP" altLang="en-US" sz="2700" dirty="0">
                <a:solidFill>
                  <a:srgbClr val="FF0000"/>
                </a:solidFill>
                <a:latin typeface="+mn-ea"/>
                <a:ea typeface="+mn-ea"/>
              </a:rPr>
              <a:t>プログラミング</a:t>
            </a:r>
            <a:r>
              <a:rPr lang="ja-JP" altLang="en-US" sz="2700" dirty="0">
                <a:latin typeface="+mn-ea"/>
                <a:ea typeface="+mn-ea"/>
              </a:rPr>
              <a:t>といいます</a:t>
            </a:r>
          </a:p>
        </p:txBody>
      </p:sp>
    </p:spTree>
    <p:extLst>
      <p:ext uri="{BB962C8B-B14F-4D97-AF65-F5344CB8AC3E}">
        <p14:creationId xmlns:p14="http://schemas.microsoft.com/office/powerpoint/2010/main" val="2234177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animBg="1"/>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41744" y="1028565"/>
            <a:ext cx="9002256" cy="4817806"/>
          </a:xfrm>
        </p:spPr>
        <p:txBody>
          <a:bodyPr>
            <a:normAutofit fontScale="92500" lnSpcReduction="10000"/>
          </a:bodyPr>
          <a:lstStyle/>
          <a:p>
            <a:pPr marL="0" indent="0">
              <a:buNone/>
            </a:pPr>
            <a:r>
              <a:rPr kumimoji="1" lang="ja-JP" altLang="en-US" sz="4200" dirty="0"/>
              <a:t>コンピュータがやっていることは</a:t>
            </a:r>
            <a:r>
              <a:rPr lang="ja-JP" altLang="en-US" sz="4200" dirty="0"/>
              <a:t>、</a:t>
            </a:r>
            <a:r>
              <a:rPr kumimoji="1" lang="ja-JP" altLang="en-US" sz="4200" dirty="0"/>
              <a:t>たったの３つ！それは</a:t>
            </a:r>
            <a:r>
              <a:rPr kumimoji="1" lang="en-US" altLang="ja-JP" sz="4200" dirty="0"/>
              <a:t>…</a:t>
            </a:r>
          </a:p>
          <a:p>
            <a:pPr marL="0" indent="0">
              <a:buNone/>
            </a:pPr>
            <a:endParaRPr lang="en-US" altLang="ja-JP" dirty="0"/>
          </a:p>
          <a:p>
            <a:pPr marL="0" indent="0">
              <a:lnSpc>
                <a:spcPct val="160000"/>
              </a:lnSpc>
              <a:buNone/>
            </a:pPr>
            <a:r>
              <a:rPr lang="ja-JP" altLang="en-US" sz="4500" dirty="0"/>
              <a:t>①　入力</a:t>
            </a:r>
            <a:endParaRPr lang="en-US" altLang="ja-JP" sz="4500" dirty="0"/>
          </a:p>
          <a:p>
            <a:pPr marL="0" indent="0">
              <a:lnSpc>
                <a:spcPct val="160000"/>
              </a:lnSpc>
              <a:buNone/>
            </a:pPr>
            <a:r>
              <a:rPr lang="ja-JP" altLang="en-US" sz="4500" dirty="0"/>
              <a:t>②　処理</a:t>
            </a:r>
            <a:endParaRPr lang="en-US" altLang="ja-JP" sz="4500" dirty="0"/>
          </a:p>
          <a:p>
            <a:pPr marL="0" indent="0">
              <a:lnSpc>
                <a:spcPct val="160000"/>
              </a:lnSpc>
              <a:buNone/>
            </a:pPr>
            <a:r>
              <a:rPr lang="ja-JP" altLang="en-US" sz="4500" dirty="0"/>
              <a:t>③　出力</a:t>
            </a:r>
          </a:p>
        </p:txBody>
      </p:sp>
      <p:sp>
        <p:nvSpPr>
          <p:cNvPr id="5" name="テキスト ボックス 4"/>
          <p:cNvSpPr txBox="1"/>
          <p:nvPr/>
        </p:nvSpPr>
        <p:spPr>
          <a:xfrm>
            <a:off x="3528594" y="2882902"/>
            <a:ext cx="5277497" cy="461665"/>
          </a:xfrm>
          <a:prstGeom prst="rect">
            <a:avLst/>
          </a:prstGeom>
          <a:noFill/>
        </p:spPr>
        <p:txBody>
          <a:bodyPr wrap="square" rtlCol="0">
            <a:spAutoFit/>
          </a:bodyPr>
          <a:lstStyle/>
          <a:p>
            <a:r>
              <a:rPr lang="ja-JP" altLang="en-US" sz="2400" dirty="0" smtClean="0">
                <a:solidFill>
                  <a:srgbClr val="00B050"/>
                </a:solidFill>
              </a:rPr>
              <a:t>ひつようなじょうほうを</a:t>
            </a:r>
            <a:r>
              <a:rPr lang="ja-JP" altLang="en-US" sz="2400" dirty="0">
                <a:solidFill>
                  <a:srgbClr val="00B050"/>
                </a:solidFill>
              </a:rPr>
              <a:t>入れること</a:t>
            </a:r>
          </a:p>
        </p:txBody>
      </p:sp>
      <p:cxnSp>
        <p:nvCxnSpPr>
          <p:cNvPr id="6" name="直線矢印コネクタ 5"/>
          <p:cNvCxnSpPr/>
          <p:nvPr/>
        </p:nvCxnSpPr>
        <p:spPr>
          <a:xfrm flipH="1">
            <a:off x="2637054" y="4160825"/>
            <a:ext cx="891540"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flipH="1">
            <a:off x="2637054" y="3130735"/>
            <a:ext cx="891540"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flipH="1">
            <a:off x="2637054" y="5255250"/>
            <a:ext cx="891540"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3528594" y="3936075"/>
            <a:ext cx="5191233" cy="830997"/>
          </a:xfrm>
          <a:prstGeom prst="rect">
            <a:avLst/>
          </a:prstGeom>
          <a:noFill/>
        </p:spPr>
        <p:txBody>
          <a:bodyPr wrap="square" rtlCol="0">
            <a:spAutoFit/>
          </a:bodyPr>
          <a:lstStyle/>
          <a:p>
            <a:r>
              <a:rPr lang="ja-JP" altLang="en-US" sz="2400" dirty="0">
                <a:solidFill>
                  <a:srgbClr val="00B050"/>
                </a:solidFill>
              </a:rPr>
              <a:t>入力</a:t>
            </a:r>
            <a:r>
              <a:rPr lang="ja-JP" altLang="en-US" sz="2400" dirty="0" smtClean="0">
                <a:solidFill>
                  <a:srgbClr val="00B050"/>
                </a:solidFill>
              </a:rPr>
              <a:t>されたじょうほうを</a:t>
            </a:r>
            <a:r>
              <a:rPr lang="ja-JP" altLang="en-US" sz="2400" dirty="0">
                <a:solidFill>
                  <a:srgbClr val="00B050"/>
                </a:solidFill>
              </a:rPr>
              <a:t>もとに計算すること</a:t>
            </a:r>
          </a:p>
        </p:txBody>
      </p:sp>
      <p:sp>
        <p:nvSpPr>
          <p:cNvPr id="15" name="テキスト ボックス 14"/>
          <p:cNvSpPr txBox="1"/>
          <p:nvPr/>
        </p:nvSpPr>
        <p:spPr>
          <a:xfrm>
            <a:off x="3528594" y="5007417"/>
            <a:ext cx="3882005" cy="461665"/>
          </a:xfrm>
          <a:prstGeom prst="rect">
            <a:avLst/>
          </a:prstGeom>
          <a:noFill/>
        </p:spPr>
        <p:txBody>
          <a:bodyPr wrap="square" rtlCol="0">
            <a:spAutoFit/>
          </a:bodyPr>
          <a:lstStyle/>
          <a:p>
            <a:r>
              <a:rPr lang="ja-JP" altLang="en-US" sz="2400" dirty="0">
                <a:solidFill>
                  <a:srgbClr val="00B050"/>
                </a:solidFill>
              </a:rPr>
              <a:t>計算</a:t>
            </a:r>
            <a:r>
              <a:rPr lang="ja-JP" altLang="en-US" sz="2400" dirty="0" smtClean="0">
                <a:solidFill>
                  <a:srgbClr val="00B050"/>
                </a:solidFill>
              </a:rPr>
              <a:t>のけっかを</a:t>
            </a:r>
            <a:r>
              <a:rPr lang="ja-JP" altLang="en-US" sz="2400" dirty="0">
                <a:solidFill>
                  <a:srgbClr val="00B050"/>
                </a:solidFill>
              </a:rPr>
              <a:t>出すこと</a:t>
            </a:r>
          </a:p>
        </p:txBody>
      </p:sp>
    </p:spTree>
    <p:extLst>
      <p:ext uri="{BB962C8B-B14F-4D97-AF65-F5344CB8AC3E}">
        <p14:creationId xmlns:p14="http://schemas.microsoft.com/office/powerpoint/2010/main" val="34908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par>
                                <p:cTn id="28" presetID="10"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782112" y="693470"/>
            <a:ext cx="7579775" cy="1696967"/>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800" dirty="0">
                <a:latin typeface="+mn-ea"/>
                <a:ea typeface="+mn-ea"/>
              </a:rPr>
              <a:t>人間の「</a:t>
            </a:r>
            <a:r>
              <a:rPr lang="ja-JP" altLang="en-US" sz="2800" dirty="0">
                <a:solidFill>
                  <a:srgbClr val="FF0000"/>
                </a:solidFill>
                <a:latin typeface="+mn-ea"/>
                <a:ea typeface="+mn-ea"/>
              </a:rPr>
              <a:t>入力</a:t>
            </a:r>
            <a:r>
              <a:rPr lang="ja-JP" altLang="en-US" sz="2800" dirty="0">
                <a:latin typeface="+mn-ea"/>
                <a:ea typeface="+mn-ea"/>
              </a:rPr>
              <a:t>」、「</a:t>
            </a:r>
            <a:r>
              <a:rPr lang="ja-JP" altLang="en-US" sz="2800" dirty="0">
                <a:solidFill>
                  <a:srgbClr val="FF0000"/>
                </a:solidFill>
                <a:latin typeface="+mn-ea"/>
                <a:ea typeface="+mn-ea"/>
              </a:rPr>
              <a:t>処理</a:t>
            </a:r>
            <a:r>
              <a:rPr lang="ja-JP" altLang="en-US" sz="2800" dirty="0">
                <a:latin typeface="+mn-ea"/>
                <a:ea typeface="+mn-ea"/>
              </a:rPr>
              <a:t>」、「</a:t>
            </a:r>
            <a:r>
              <a:rPr lang="ja-JP" altLang="en-US" sz="2800" dirty="0">
                <a:solidFill>
                  <a:srgbClr val="FF0000"/>
                </a:solidFill>
                <a:latin typeface="+mn-ea"/>
                <a:ea typeface="+mn-ea"/>
              </a:rPr>
              <a:t>出力</a:t>
            </a:r>
            <a:r>
              <a:rPr lang="ja-JP" altLang="en-US" sz="2800" dirty="0">
                <a:latin typeface="+mn-ea"/>
                <a:ea typeface="+mn-ea"/>
              </a:rPr>
              <a:t>」</a:t>
            </a:r>
            <a:endParaRPr lang="en-US" altLang="ja-JP" sz="2800" dirty="0">
              <a:latin typeface="+mn-ea"/>
              <a:ea typeface="+mn-ea"/>
            </a:endParaRPr>
          </a:p>
          <a:p>
            <a:pPr algn="ctr">
              <a:lnSpc>
                <a:spcPct val="100000"/>
              </a:lnSpc>
            </a:pPr>
            <a:r>
              <a:rPr lang="ja-JP" altLang="en-US" sz="2800" dirty="0">
                <a:latin typeface="+mn-ea"/>
                <a:ea typeface="+mn-ea"/>
              </a:rPr>
              <a:t>について考えよう</a:t>
            </a:r>
          </a:p>
        </p:txBody>
      </p:sp>
      <p:sp>
        <p:nvSpPr>
          <p:cNvPr id="5" name="下矢印 4"/>
          <p:cNvSpPr/>
          <p:nvPr/>
        </p:nvSpPr>
        <p:spPr>
          <a:xfrm>
            <a:off x="4322268" y="2285258"/>
            <a:ext cx="443346" cy="6338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mn-ea"/>
            </a:endParaRPr>
          </a:p>
        </p:txBody>
      </p:sp>
      <p:sp>
        <p:nvSpPr>
          <p:cNvPr id="6" name="タイトル 1"/>
          <p:cNvSpPr txBox="1">
            <a:spLocks/>
          </p:cNvSpPr>
          <p:nvPr/>
        </p:nvSpPr>
        <p:spPr>
          <a:xfrm>
            <a:off x="846685" y="3168964"/>
            <a:ext cx="7708899" cy="990441"/>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800" dirty="0">
                <a:latin typeface="+mn-ea"/>
                <a:ea typeface="+mn-ea"/>
              </a:rPr>
              <a:t>コンピュータは、人間の活動を</a:t>
            </a:r>
            <a:endParaRPr lang="en-US" altLang="ja-JP" sz="2800" dirty="0">
              <a:latin typeface="+mn-ea"/>
              <a:ea typeface="+mn-ea"/>
            </a:endParaRPr>
          </a:p>
          <a:p>
            <a:pPr algn="ctr">
              <a:lnSpc>
                <a:spcPct val="100000"/>
              </a:lnSpc>
            </a:pPr>
            <a:r>
              <a:rPr lang="ja-JP" altLang="en-US" sz="2800" dirty="0">
                <a:solidFill>
                  <a:srgbClr val="FF0000"/>
                </a:solidFill>
                <a:latin typeface="+mn-ea"/>
                <a:ea typeface="+mn-ea"/>
              </a:rPr>
              <a:t>自動化</a:t>
            </a:r>
            <a:r>
              <a:rPr lang="ja-JP" altLang="en-US" sz="2800" dirty="0">
                <a:latin typeface="+mn-ea"/>
                <a:ea typeface="+mn-ea"/>
              </a:rPr>
              <a:t>するために作られたもの</a:t>
            </a:r>
            <a:endParaRPr lang="en-US" altLang="ja-JP" sz="2800" dirty="0">
              <a:latin typeface="+mn-ea"/>
              <a:ea typeface="+mn-ea"/>
            </a:endParaRPr>
          </a:p>
        </p:txBody>
      </p:sp>
      <p:sp>
        <p:nvSpPr>
          <p:cNvPr id="2" name="正方形/長方形 1">
            <a:extLst>
              <a:ext uri="{FF2B5EF4-FFF2-40B4-BE49-F238E27FC236}">
                <a16:creationId xmlns="" xmlns:a16="http://schemas.microsoft.com/office/drawing/2014/main" id="{4B161B61-DA07-4B43-A888-9802C734C170}"/>
              </a:ext>
            </a:extLst>
          </p:cNvPr>
          <p:cNvSpPr/>
          <p:nvPr/>
        </p:nvSpPr>
        <p:spPr>
          <a:xfrm>
            <a:off x="530750" y="5317849"/>
            <a:ext cx="8082500" cy="523220"/>
          </a:xfrm>
          <a:prstGeom prst="rect">
            <a:avLst/>
          </a:prstGeom>
        </p:spPr>
        <p:txBody>
          <a:bodyPr wrap="square">
            <a:spAutoFit/>
          </a:bodyPr>
          <a:lstStyle/>
          <a:p>
            <a:pPr algn="ctr">
              <a:lnSpc>
                <a:spcPct val="100000"/>
              </a:lnSpc>
            </a:pPr>
            <a:r>
              <a:rPr lang="ja-JP" altLang="en-US" sz="2800" dirty="0" err="1">
                <a:latin typeface="+mn-ea"/>
              </a:rPr>
              <a:t>にて</a:t>
            </a:r>
            <a:r>
              <a:rPr lang="ja-JP" altLang="en-US" sz="2800" dirty="0">
                <a:latin typeface="+mn-ea"/>
              </a:rPr>
              <a:t>いるところとちがうところについて考えよう</a:t>
            </a:r>
            <a:endParaRPr lang="en-US" altLang="ja-JP" sz="2800" dirty="0">
              <a:latin typeface="+mn-ea"/>
            </a:endParaRPr>
          </a:p>
        </p:txBody>
      </p:sp>
      <p:sp>
        <p:nvSpPr>
          <p:cNvPr id="7" name="下矢印 6">
            <a:extLst>
              <a:ext uri="{FF2B5EF4-FFF2-40B4-BE49-F238E27FC236}">
                <a16:creationId xmlns="" xmlns:a16="http://schemas.microsoft.com/office/drawing/2014/main" id="{AFE88166-AEA4-954C-91FF-5D848FF54B3F}"/>
              </a:ext>
            </a:extLst>
          </p:cNvPr>
          <p:cNvSpPr/>
          <p:nvPr/>
        </p:nvSpPr>
        <p:spPr>
          <a:xfrm>
            <a:off x="4350326" y="4404326"/>
            <a:ext cx="443346" cy="6338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mn-ea"/>
            </a:endParaRPr>
          </a:p>
        </p:txBody>
      </p:sp>
    </p:spTree>
    <p:extLst>
      <p:ext uri="{BB962C8B-B14F-4D97-AF65-F5344CB8AC3E}">
        <p14:creationId xmlns:p14="http://schemas.microsoft.com/office/powerpoint/2010/main" val="15098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7135251" y="3447120"/>
            <a:ext cx="1637653" cy="1517708"/>
          </a:xfrm>
          <a:prstGeom prst="rect">
            <a:avLst/>
          </a:prstGeom>
        </p:spPr>
      </p:pic>
      <p:pic>
        <p:nvPicPr>
          <p:cNvPr id="6" name="図 5"/>
          <p:cNvPicPr>
            <a:picLocks noChangeAspect="1"/>
          </p:cNvPicPr>
          <p:nvPr/>
        </p:nvPicPr>
        <p:blipFill>
          <a:blip r:embed="rId3"/>
          <a:stretch>
            <a:fillRect/>
          </a:stretch>
        </p:blipFill>
        <p:spPr>
          <a:xfrm>
            <a:off x="3864149" y="1324292"/>
            <a:ext cx="1402318" cy="1695364"/>
          </a:xfrm>
          <a:prstGeom prst="rect">
            <a:avLst/>
          </a:prstGeom>
        </p:spPr>
      </p:pic>
      <p:pic>
        <p:nvPicPr>
          <p:cNvPr id="7" name="図 6"/>
          <p:cNvPicPr>
            <a:picLocks noChangeAspect="1"/>
          </p:cNvPicPr>
          <p:nvPr/>
        </p:nvPicPr>
        <p:blipFill>
          <a:blip r:embed="rId4"/>
          <a:stretch>
            <a:fillRect/>
          </a:stretch>
        </p:blipFill>
        <p:spPr>
          <a:xfrm>
            <a:off x="816162" y="3484155"/>
            <a:ext cx="1882140" cy="714993"/>
          </a:xfrm>
          <a:prstGeom prst="rect">
            <a:avLst/>
          </a:prstGeom>
        </p:spPr>
      </p:pic>
      <p:pic>
        <p:nvPicPr>
          <p:cNvPr id="8" name="図 7"/>
          <p:cNvPicPr>
            <a:picLocks noChangeAspect="1"/>
          </p:cNvPicPr>
          <p:nvPr/>
        </p:nvPicPr>
        <p:blipFill>
          <a:blip r:embed="rId5"/>
          <a:stretch>
            <a:fillRect/>
          </a:stretch>
        </p:blipFill>
        <p:spPr>
          <a:xfrm flipV="1">
            <a:off x="6017697" y="4182814"/>
            <a:ext cx="907831" cy="917689"/>
          </a:xfrm>
          <a:prstGeom prst="rect">
            <a:avLst/>
          </a:prstGeom>
        </p:spPr>
      </p:pic>
      <p:pic>
        <p:nvPicPr>
          <p:cNvPr id="11" name="図 10"/>
          <p:cNvPicPr>
            <a:picLocks noChangeAspect="1"/>
          </p:cNvPicPr>
          <p:nvPr/>
        </p:nvPicPr>
        <p:blipFill>
          <a:blip r:embed="rId6"/>
          <a:stretch>
            <a:fillRect/>
          </a:stretch>
        </p:blipFill>
        <p:spPr>
          <a:xfrm>
            <a:off x="2101058" y="4378195"/>
            <a:ext cx="827315" cy="646340"/>
          </a:xfrm>
          <a:prstGeom prst="rect">
            <a:avLst/>
          </a:prstGeom>
        </p:spPr>
      </p:pic>
      <p:sp>
        <p:nvSpPr>
          <p:cNvPr id="13" name="角丸四角形 12"/>
          <p:cNvSpPr/>
          <p:nvPr/>
        </p:nvSpPr>
        <p:spPr>
          <a:xfrm>
            <a:off x="3556452" y="1075238"/>
            <a:ext cx="2040097" cy="219347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4" name="角丸四角形 13"/>
          <p:cNvSpPr/>
          <p:nvPr/>
        </p:nvSpPr>
        <p:spPr>
          <a:xfrm>
            <a:off x="5699589" y="3086078"/>
            <a:ext cx="3264553" cy="2193471"/>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6" name="角丸四角形 15"/>
          <p:cNvSpPr/>
          <p:nvPr/>
        </p:nvSpPr>
        <p:spPr>
          <a:xfrm>
            <a:off x="166476" y="3086078"/>
            <a:ext cx="3264553" cy="2193471"/>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9" name="曲折矢印 18"/>
          <p:cNvSpPr/>
          <p:nvPr/>
        </p:nvSpPr>
        <p:spPr>
          <a:xfrm rot="5400000">
            <a:off x="5679670" y="2021425"/>
            <a:ext cx="980681" cy="790533"/>
          </a:xfrm>
          <a:prstGeom prst="ben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chemeClr val="tx1"/>
              </a:solidFill>
            </a:endParaRPr>
          </a:p>
        </p:txBody>
      </p:sp>
      <p:sp>
        <p:nvSpPr>
          <p:cNvPr id="20" name="曲折矢印 19"/>
          <p:cNvSpPr/>
          <p:nvPr/>
        </p:nvSpPr>
        <p:spPr>
          <a:xfrm>
            <a:off x="2514716" y="1827064"/>
            <a:ext cx="813274" cy="1079968"/>
          </a:xfrm>
          <a:prstGeom prst="ben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chemeClr val="tx1"/>
              </a:solidFill>
            </a:endParaRPr>
          </a:p>
        </p:txBody>
      </p:sp>
      <p:sp>
        <p:nvSpPr>
          <p:cNvPr id="21" name="下矢印 20"/>
          <p:cNvSpPr/>
          <p:nvPr/>
        </p:nvSpPr>
        <p:spPr>
          <a:xfrm rot="5400000">
            <a:off x="4346335" y="3379526"/>
            <a:ext cx="437942" cy="170040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2" name="テキスト ボックス 21"/>
          <p:cNvSpPr txBox="1"/>
          <p:nvPr/>
        </p:nvSpPr>
        <p:spPr>
          <a:xfrm>
            <a:off x="474621" y="2847399"/>
            <a:ext cx="2040095" cy="507831"/>
          </a:xfrm>
          <a:prstGeom prst="rect">
            <a:avLst/>
          </a:prstGeom>
          <a:solidFill>
            <a:schemeClr val="bg1"/>
          </a:solidFill>
        </p:spPr>
        <p:txBody>
          <a:bodyPr wrap="square" rtlCol="0">
            <a:spAutoFit/>
          </a:bodyPr>
          <a:lstStyle/>
          <a:p>
            <a:r>
              <a:rPr lang="ja-JP" altLang="en-US" sz="2700" dirty="0">
                <a:solidFill>
                  <a:srgbClr val="0070C0"/>
                </a:solidFill>
              </a:rPr>
              <a:t>入力そう</a:t>
            </a:r>
            <a:r>
              <a:rPr lang="ja-JP" altLang="en-US" sz="2700" dirty="0" err="1">
                <a:solidFill>
                  <a:srgbClr val="0070C0"/>
                </a:solidFill>
              </a:rPr>
              <a:t>ち</a:t>
            </a:r>
            <a:endParaRPr lang="ja-JP" altLang="en-US" sz="2700" dirty="0">
              <a:solidFill>
                <a:srgbClr val="0070C0"/>
              </a:solidFill>
            </a:endParaRPr>
          </a:p>
        </p:txBody>
      </p:sp>
      <p:sp>
        <p:nvSpPr>
          <p:cNvPr id="23" name="テキスト ボックス 22"/>
          <p:cNvSpPr txBox="1"/>
          <p:nvPr/>
        </p:nvSpPr>
        <p:spPr>
          <a:xfrm>
            <a:off x="3621651" y="3037556"/>
            <a:ext cx="1915832" cy="507831"/>
          </a:xfrm>
          <a:prstGeom prst="rect">
            <a:avLst/>
          </a:prstGeom>
          <a:solidFill>
            <a:schemeClr val="bg1"/>
          </a:solidFill>
        </p:spPr>
        <p:txBody>
          <a:bodyPr wrap="square" rtlCol="0">
            <a:spAutoFit/>
          </a:bodyPr>
          <a:lstStyle/>
          <a:p>
            <a:pPr algn="ctr"/>
            <a:r>
              <a:rPr lang="ja-JP" altLang="en-US" sz="2700" dirty="0" smtClean="0">
                <a:solidFill>
                  <a:srgbClr val="FF0000"/>
                </a:solidFill>
              </a:rPr>
              <a:t>処理そう</a:t>
            </a:r>
            <a:r>
              <a:rPr lang="ja-JP" altLang="en-US" sz="2700" dirty="0">
                <a:solidFill>
                  <a:srgbClr val="FF0000"/>
                </a:solidFill>
              </a:rPr>
              <a:t>ち</a:t>
            </a:r>
          </a:p>
        </p:txBody>
      </p:sp>
      <p:sp>
        <p:nvSpPr>
          <p:cNvPr id="24" name="テキスト ボックス 23"/>
          <p:cNvSpPr txBox="1"/>
          <p:nvPr/>
        </p:nvSpPr>
        <p:spPr>
          <a:xfrm>
            <a:off x="6444926" y="2849766"/>
            <a:ext cx="2031578" cy="507831"/>
          </a:xfrm>
          <a:prstGeom prst="rect">
            <a:avLst/>
          </a:prstGeom>
          <a:solidFill>
            <a:schemeClr val="bg1"/>
          </a:solidFill>
        </p:spPr>
        <p:txBody>
          <a:bodyPr wrap="square" rtlCol="0">
            <a:spAutoFit/>
          </a:bodyPr>
          <a:lstStyle/>
          <a:p>
            <a:r>
              <a:rPr lang="ja-JP" altLang="en-US" sz="2700" dirty="0">
                <a:solidFill>
                  <a:srgbClr val="7030A0"/>
                </a:solidFill>
              </a:rPr>
              <a:t>出力そう</a:t>
            </a:r>
            <a:r>
              <a:rPr lang="ja-JP" altLang="en-US" sz="2700" dirty="0" err="1">
                <a:solidFill>
                  <a:srgbClr val="7030A0"/>
                </a:solidFill>
              </a:rPr>
              <a:t>ち</a:t>
            </a:r>
            <a:endParaRPr lang="ja-JP" altLang="en-US" sz="2700" dirty="0">
              <a:solidFill>
                <a:srgbClr val="7030A0"/>
              </a:solidFill>
            </a:endParaRPr>
          </a:p>
        </p:txBody>
      </p:sp>
      <p:pic>
        <p:nvPicPr>
          <p:cNvPr id="25" name="図 24"/>
          <p:cNvPicPr>
            <a:picLocks noChangeAspect="1"/>
          </p:cNvPicPr>
          <p:nvPr/>
        </p:nvPicPr>
        <p:blipFill>
          <a:blip r:embed="rId7"/>
          <a:stretch>
            <a:fillRect/>
          </a:stretch>
        </p:blipFill>
        <p:spPr>
          <a:xfrm>
            <a:off x="816163" y="4491149"/>
            <a:ext cx="862703" cy="380578"/>
          </a:xfrm>
          <a:prstGeom prst="rect">
            <a:avLst/>
          </a:prstGeom>
        </p:spPr>
      </p:pic>
      <p:sp>
        <p:nvSpPr>
          <p:cNvPr id="26" name="爆発 2 25"/>
          <p:cNvSpPr/>
          <p:nvPr/>
        </p:nvSpPr>
        <p:spPr>
          <a:xfrm>
            <a:off x="3102342" y="730623"/>
            <a:ext cx="3342584" cy="1453744"/>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ln>
                  <a:solidFill>
                    <a:schemeClr val="tx1"/>
                  </a:solidFill>
                </a:ln>
                <a:solidFill>
                  <a:schemeClr val="tx1"/>
                </a:solidFill>
              </a:rPr>
              <a:t>つないでいるのがプログラム！</a:t>
            </a:r>
          </a:p>
        </p:txBody>
      </p:sp>
      <p:sp>
        <p:nvSpPr>
          <p:cNvPr id="27" name="テキスト ボックス 26"/>
          <p:cNvSpPr txBox="1"/>
          <p:nvPr/>
        </p:nvSpPr>
        <p:spPr>
          <a:xfrm>
            <a:off x="2277572" y="2140924"/>
            <a:ext cx="713627" cy="738664"/>
          </a:xfrm>
          <a:prstGeom prst="rect">
            <a:avLst/>
          </a:prstGeom>
          <a:noFill/>
        </p:spPr>
        <p:txBody>
          <a:bodyPr wrap="square" rtlCol="0">
            <a:spAutoFit/>
          </a:bodyPr>
          <a:lstStyle/>
          <a:p>
            <a:r>
              <a:rPr lang="ja-JP" altLang="en-US" sz="2100" dirty="0"/>
              <a:t>情報</a:t>
            </a:r>
          </a:p>
        </p:txBody>
      </p:sp>
      <p:sp>
        <p:nvSpPr>
          <p:cNvPr id="29" name="テキスト ボックス 28"/>
          <p:cNvSpPr txBox="1"/>
          <p:nvPr/>
        </p:nvSpPr>
        <p:spPr>
          <a:xfrm>
            <a:off x="4299900" y="4033522"/>
            <a:ext cx="788335" cy="415498"/>
          </a:xfrm>
          <a:prstGeom prst="rect">
            <a:avLst/>
          </a:prstGeom>
          <a:noFill/>
        </p:spPr>
        <p:txBody>
          <a:bodyPr wrap="square" rtlCol="0">
            <a:spAutoFit/>
          </a:bodyPr>
          <a:lstStyle/>
          <a:p>
            <a:r>
              <a:rPr lang="ja-JP" altLang="en-US" sz="2100" dirty="0"/>
              <a:t>情報</a:t>
            </a:r>
          </a:p>
        </p:txBody>
      </p:sp>
      <p:sp>
        <p:nvSpPr>
          <p:cNvPr id="30" name="テキスト ボックス 29"/>
          <p:cNvSpPr txBox="1"/>
          <p:nvPr/>
        </p:nvSpPr>
        <p:spPr>
          <a:xfrm>
            <a:off x="6050659" y="2171973"/>
            <a:ext cx="713627" cy="738664"/>
          </a:xfrm>
          <a:prstGeom prst="rect">
            <a:avLst/>
          </a:prstGeom>
          <a:noFill/>
        </p:spPr>
        <p:txBody>
          <a:bodyPr wrap="square" rtlCol="0">
            <a:spAutoFit/>
          </a:bodyPr>
          <a:lstStyle/>
          <a:p>
            <a:r>
              <a:rPr lang="ja-JP" altLang="en-US" sz="2100" dirty="0"/>
              <a:t>情報</a:t>
            </a:r>
          </a:p>
        </p:txBody>
      </p:sp>
    </p:spTree>
    <p:extLst>
      <p:ext uri="{BB962C8B-B14F-4D97-AF65-F5344CB8AC3E}">
        <p14:creationId xmlns:p14="http://schemas.microsoft.com/office/powerpoint/2010/main" val="3033935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80">
                                          <p:stCondLst>
                                            <p:cond delay="0"/>
                                          </p:stCondLst>
                                        </p:cTn>
                                        <p:tgtEl>
                                          <p:spTgt spid="26"/>
                                        </p:tgtEl>
                                      </p:cBhvr>
                                    </p:animEffect>
                                    <p:anim calcmode="lin" valueType="num">
                                      <p:cBhvr>
                                        <p:cTn id="8"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13" dur="26">
                                          <p:stCondLst>
                                            <p:cond delay="650"/>
                                          </p:stCondLst>
                                        </p:cTn>
                                        <p:tgtEl>
                                          <p:spTgt spid="26"/>
                                        </p:tgtEl>
                                      </p:cBhvr>
                                      <p:to x="100000" y="60000"/>
                                    </p:animScale>
                                    <p:animScale>
                                      <p:cBhvr>
                                        <p:cTn id="14" dur="166" decel="50000">
                                          <p:stCondLst>
                                            <p:cond delay="676"/>
                                          </p:stCondLst>
                                        </p:cTn>
                                        <p:tgtEl>
                                          <p:spTgt spid="26"/>
                                        </p:tgtEl>
                                      </p:cBhvr>
                                      <p:to x="100000" y="100000"/>
                                    </p:animScale>
                                    <p:animScale>
                                      <p:cBhvr>
                                        <p:cTn id="15" dur="26">
                                          <p:stCondLst>
                                            <p:cond delay="1312"/>
                                          </p:stCondLst>
                                        </p:cTn>
                                        <p:tgtEl>
                                          <p:spTgt spid="26"/>
                                        </p:tgtEl>
                                      </p:cBhvr>
                                      <p:to x="100000" y="80000"/>
                                    </p:animScale>
                                    <p:animScale>
                                      <p:cBhvr>
                                        <p:cTn id="16" dur="166" decel="50000">
                                          <p:stCondLst>
                                            <p:cond delay="1338"/>
                                          </p:stCondLst>
                                        </p:cTn>
                                        <p:tgtEl>
                                          <p:spTgt spid="26"/>
                                        </p:tgtEl>
                                      </p:cBhvr>
                                      <p:to x="100000" y="100000"/>
                                    </p:animScale>
                                    <p:animScale>
                                      <p:cBhvr>
                                        <p:cTn id="17" dur="26">
                                          <p:stCondLst>
                                            <p:cond delay="1642"/>
                                          </p:stCondLst>
                                        </p:cTn>
                                        <p:tgtEl>
                                          <p:spTgt spid="26"/>
                                        </p:tgtEl>
                                      </p:cBhvr>
                                      <p:to x="100000" y="90000"/>
                                    </p:animScale>
                                    <p:animScale>
                                      <p:cBhvr>
                                        <p:cTn id="18" dur="166" decel="50000">
                                          <p:stCondLst>
                                            <p:cond delay="1668"/>
                                          </p:stCondLst>
                                        </p:cTn>
                                        <p:tgtEl>
                                          <p:spTgt spid="26"/>
                                        </p:tgtEl>
                                      </p:cBhvr>
                                      <p:to x="100000" y="100000"/>
                                    </p:animScale>
                                    <p:animScale>
                                      <p:cBhvr>
                                        <p:cTn id="19" dur="26">
                                          <p:stCondLst>
                                            <p:cond delay="1808"/>
                                          </p:stCondLst>
                                        </p:cTn>
                                        <p:tgtEl>
                                          <p:spTgt spid="26"/>
                                        </p:tgtEl>
                                      </p:cBhvr>
                                      <p:to x="100000" y="95000"/>
                                    </p:animScale>
                                    <p:animScale>
                                      <p:cBhvr>
                                        <p:cTn id="20" dur="166" decel="50000">
                                          <p:stCondLst>
                                            <p:cond delay="1834"/>
                                          </p:stCondLst>
                                        </p:cTn>
                                        <p:tgtEl>
                                          <p:spTgt spid="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36944" y="389214"/>
            <a:ext cx="1723549" cy="707886"/>
          </a:xfrm>
          <a:prstGeom prst="rect">
            <a:avLst/>
          </a:prstGeom>
        </p:spPr>
        <p:txBody>
          <a:bodyPr wrap="none">
            <a:spAutoFit/>
          </a:bodyPr>
          <a:lstStyle/>
          <a:p>
            <a:r>
              <a:rPr lang="ja-JP" altLang="en-US" sz="4000"/>
              <a:t>まとめ</a:t>
            </a:r>
            <a:endParaRPr lang="en-US" altLang="ja-JP" sz="4000" dirty="0"/>
          </a:p>
        </p:txBody>
      </p:sp>
      <p:sp>
        <p:nvSpPr>
          <p:cNvPr id="5" name="テキスト ボックス 4"/>
          <p:cNvSpPr txBox="1"/>
          <p:nvPr/>
        </p:nvSpPr>
        <p:spPr>
          <a:xfrm>
            <a:off x="207818" y="2145458"/>
            <a:ext cx="8728364" cy="2385205"/>
          </a:xfrm>
          <a:prstGeom prst="rect">
            <a:avLst/>
          </a:prstGeom>
          <a:noFill/>
        </p:spPr>
        <p:txBody>
          <a:bodyPr wrap="square" rtlCol="0">
            <a:spAutoFit/>
          </a:bodyPr>
          <a:lstStyle/>
          <a:p>
            <a:pPr marL="214313" indent="-214313">
              <a:lnSpc>
                <a:spcPct val="250000"/>
              </a:lnSpc>
              <a:buFont typeface="Arial" panose="020B0604020202020204" pitchFamily="34" charset="0"/>
              <a:buChar char="•"/>
            </a:pPr>
            <a:r>
              <a:rPr lang="ja-JP" altLang="en-US" sz="2100" dirty="0"/>
              <a:t>プログラムは、コンピュータを正しく動かすための</a:t>
            </a:r>
            <a:r>
              <a:rPr lang="ja-JP" altLang="en-US" sz="2100" dirty="0">
                <a:solidFill>
                  <a:srgbClr val="FF0000"/>
                </a:solidFill>
              </a:rPr>
              <a:t>命令</a:t>
            </a:r>
            <a:r>
              <a:rPr lang="ja-JP" altLang="en-US" sz="2100" dirty="0"/>
              <a:t>の組み合わせ</a:t>
            </a:r>
            <a:endParaRPr lang="en-US" altLang="ja-JP" sz="2100" dirty="0"/>
          </a:p>
          <a:p>
            <a:pPr marL="214313" indent="-214313">
              <a:lnSpc>
                <a:spcPct val="250000"/>
              </a:lnSpc>
              <a:buFont typeface="Arial" panose="020B0604020202020204" pitchFamily="34" charset="0"/>
              <a:buChar char="•"/>
            </a:pPr>
            <a:r>
              <a:rPr lang="ja-JP" altLang="en-US" sz="2100"/>
              <a:t>コンピュータは、</a:t>
            </a:r>
            <a:r>
              <a:rPr lang="ja-JP" altLang="en-US" sz="2100">
                <a:solidFill>
                  <a:srgbClr val="FF0000"/>
                </a:solidFill>
              </a:rPr>
              <a:t>「入力」、「処理」、「出力」</a:t>
            </a:r>
            <a:r>
              <a:rPr lang="ja-JP" altLang="en-US" sz="2100"/>
              <a:t>の</a:t>
            </a:r>
            <a:r>
              <a:rPr lang="ja-JP" altLang="en-US" sz="2100" dirty="0"/>
              <a:t>３つを</a:t>
            </a:r>
            <a:r>
              <a:rPr lang="ja-JP" altLang="en-US" sz="2100"/>
              <a:t>行っている</a:t>
            </a:r>
            <a:endParaRPr lang="en-US" altLang="ja-JP" sz="2100" dirty="0"/>
          </a:p>
          <a:p>
            <a:pPr marL="214313" indent="-214313">
              <a:lnSpc>
                <a:spcPct val="250000"/>
              </a:lnSpc>
              <a:buFont typeface="Arial" panose="020B0604020202020204" pitchFamily="34" charset="0"/>
              <a:buChar char="•"/>
            </a:pPr>
            <a:r>
              <a:rPr lang="ja-JP" altLang="en-US" sz="2100"/>
              <a:t>コンピュータは、人間の活動を</a:t>
            </a:r>
            <a:r>
              <a:rPr lang="ja-JP" altLang="en-US" sz="2100">
                <a:solidFill>
                  <a:srgbClr val="FF0000"/>
                </a:solidFill>
              </a:rPr>
              <a:t>自動化</a:t>
            </a:r>
            <a:r>
              <a:rPr lang="ja-JP" altLang="en-US" sz="2100"/>
              <a:t>してくれる</a:t>
            </a:r>
            <a:endParaRPr lang="ja-JP" altLang="en-US" sz="2100" dirty="0"/>
          </a:p>
        </p:txBody>
      </p:sp>
    </p:spTree>
    <p:extLst>
      <p:ext uri="{BB962C8B-B14F-4D97-AF65-F5344CB8AC3E}">
        <p14:creationId xmlns:p14="http://schemas.microsoft.com/office/powerpoint/2010/main" val="19280080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504687"/>
            <a:ext cx="7772400" cy="1282148"/>
          </a:xfrm>
        </p:spPr>
        <p:txBody>
          <a:bodyPr>
            <a:normAutofit/>
          </a:bodyPr>
          <a:lstStyle/>
          <a:p>
            <a:r>
              <a:rPr kumimoji="1" lang="ja-JP" altLang="en-US" sz="4000">
                <a:latin typeface="+mn-ea"/>
                <a:ea typeface="+mn-ea"/>
              </a:rPr>
              <a:t>コンピュータでみらいをひらく</a:t>
            </a:r>
            <a:r>
              <a:rPr kumimoji="1" lang="en-US" altLang="ja-JP" sz="4000" dirty="0">
                <a:latin typeface="+mn-ea"/>
                <a:ea typeface="+mn-ea"/>
              </a:rPr>
              <a:t/>
            </a:r>
            <a:br>
              <a:rPr kumimoji="1" lang="en-US" altLang="ja-JP" sz="4000" dirty="0">
                <a:latin typeface="+mn-ea"/>
                <a:ea typeface="+mn-ea"/>
              </a:rPr>
            </a:br>
            <a:r>
              <a:rPr kumimoji="1" lang="ja-JP" altLang="en-US" sz="4000">
                <a:latin typeface="+mn-ea"/>
                <a:ea typeface="+mn-ea"/>
              </a:rPr>
              <a:t>アイデアをかたちにしよう</a:t>
            </a:r>
            <a:r>
              <a:rPr kumimoji="1" lang="en-US" altLang="ja-JP" sz="4000" dirty="0">
                <a:latin typeface="+mn-ea"/>
                <a:ea typeface="+mn-ea"/>
              </a:rPr>
              <a:t>①</a:t>
            </a:r>
            <a:endParaRPr kumimoji="1" lang="ja-JP" altLang="en-US" sz="4000" dirty="0">
              <a:latin typeface="+mn-ea"/>
              <a:ea typeface="+mn-ea"/>
            </a:endParaRPr>
          </a:p>
        </p:txBody>
      </p:sp>
      <p:sp>
        <p:nvSpPr>
          <p:cNvPr id="3" name="サブタイトル 2"/>
          <p:cNvSpPr>
            <a:spLocks noGrp="1"/>
          </p:cNvSpPr>
          <p:nvPr>
            <p:ph type="subTitle" idx="1"/>
          </p:nvPr>
        </p:nvSpPr>
        <p:spPr>
          <a:xfrm>
            <a:off x="1143000" y="4071164"/>
            <a:ext cx="6858000" cy="1655762"/>
          </a:xfrm>
        </p:spPr>
        <p:txBody>
          <a:bodyPr/>
          <a:lstStyle/>
          <a:p>
            <a:r>
              <a:rPr lang="ja-JP" altLang="en-US"/>
              <a:t>３</a:t>
            </a:r>
            <a:r>
              <a:rPr kumimoji="1" lang="ja-JP" altLang="en-US"/>
              <a:t>時間目</a:t>
            </a:r>
            <a:endParaRPr kumimoji="1" lang="ja-JP" altLang="en-US" dirty="0"/>
          </a:p>
        </p:txBody>
      </p:sp>
      <p:sp>
        <p:nvSpPr>
          <p:cNvPr id="4" name="正方形/長方形 3">
            <a:extLst>
              <a:ext uri="{FF2B5EF4-FFF2-40B4-BE49-F238E27FC236}">
                <a16:creationId xmlns="" xmlns:a16="http://schemas.microsoft.com/office/drawing/2014/main" id="{B145FABF-83ED-5645-A7F6-94E972BB0DBA}"/>
              </a:ext>
            </a:extLst>
          </p:cNvPr>
          <p:cNvSpPr/>
          <p:nvPr/>
        </p:nvSpPr>
        <p:spPr>
          <a:xfrm>
            <a:off x="1940510" y="3044279"/>
            <a:ext cx="5262979" cy="769441"/>
          </a:xfrm>
          <a:prstGeom prst="rect">
            <a:avLst/>
          </a:prstGeom>
        </p:spPr>
        <p:txBody>
          <a:bodyPr wrap="none">
            <a:spAutoFit/>
          </a:bodyPr>
          <a:lstStyle/>
          <a:p>
            <a:r>
              <a:rPr kumimoji="1" lang="ja-JP" altLang="en-US" sz="4400">
                <a:solidFill>
                  <a:srgbClr val="0070C0"/>
                </a:solidFill>
                <a:latin typeface="+mn-ea"/>
              </a:rPr>
              <a:t>＜みらいデザイン＞</a:t>
            </a:r>
            <a:endParaRPr lang="ja-JP" altLang="en-US" sz="4400">
              <a:solidFill>
                <a:srgbClr val="0070C0"/>
              </a:solidFill>
            </a:endParaRPr>
          </a:p>
        </p:txBody>
      </p:sp>
    </p:spTree>
    <p:extLst>
      <p:ext uri="{BB962C8B-B14F-4D97-AF65-F5344CB8AC3E}">
        <p14:creationId xmlns:p14="http://schemas.microsoft.com/office/powerpoint/2010/main" val="620088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5425" y="42407"/>
            <a:ext cx="7886700" cy="1325563"/>
          </a:xfrm>
        </p:spPr>
        <p:txBody>
          <a:bodyPr>
            <a:normAutofit/>
          </a:bodyPr>
          <a:lstStyle/>
          <a:p>
            <a:r>
              <a:rPr kumimoji="1" lang="ja-JP" altLang="en-US" sz="3600" u="sng">
                <a:latin typeface="+mn-ea"/>
                <a:ea typeface="+mn-ea"/>
              </a:rPr>
              <a:t>学習のめ</a:t>
            </a:r>
            <a:r>
              <a:rPr kumimoji="1" lang="ja-JP" altLang="en-US" sz="3600" u="sng" dirty="0">
                <a:latin typeface="+mn-ea"/>
                <a:ea typeface="+mn-ea"/>
              </a:rPr>
              <a:t>あて</a:t>
            </a:r>
          </a:p>
        </p:txBody>
      </p:sp>
      <p:sp>
        <p:nvSpPr>
          <p:cNvPr id="3" name="コンテンツ プレースホルダー 2"/>
          <p:cNvSpPr>
            <a:spLocks noGrp="1"/>
          </p:cNvSpPr>
          <p:nvPr>
            <p:ph idx="1"/>
          </p:nvPr>
        </p:nvSpPr>
        <p:spPr>
          <a:xfrm>
            <a:off x="237421" y="1070186"/>
            <a:ext cx="8669158" cy="1868463"/>
          </a:xfrm>
        </p:spPr>
        <p:txBody>
          <a:bodyPr>
            <a:noAutofit/>
          </a:bodyPr>
          <a:lstStyle/>
          <a:p>
            <a:pPr>
              <a:lnSpc>
                <a:spcPct val="100000"/>
              </a:lnSpc>
              <a:spcAft>
                <a:spcPts val="1200"/>
              </a:spcAft>
            </a:pPr>
            <a:r>
              <a:rPr lang="ja-JP" altLang="en-US" sz="3200">
                <a:solidFill>
                  <a:srgbClr val="0070C0"/>
                </a:solidFill>
              </a:rPr>
              <a:t>「みらいデザイン」</a:t>
            </a:r>
            <a:r>
              <a:rPr lang="ja-JP" altLang="en-US" sz="3200"/>
              <a:t>の目ひょうを知ろう</a:t>
            </a:r>
            <a:endParaRPr lang="en-US" altLang="ja-JP" sz="3200" dirty="0"/>
          </a:p>
          <a:p>
            <a:pPr>
              <a:lnSpc>
                <a:spcPct val="100000"/>
              </a:lnSpc>
              <a:spcAft>
                <a:spcPts val="1200"/>
              </a:spcAft>
            </a:pPr>
            <a:r>
              <a:rPr lang="ja-JP" altLang="en-US" sz="3200"/>
              <a:t>コンピュータが、身近な生活の中でどのようなものにつかわれているか知ろう</a:t>
            </a:r>
            <a:endParaRPr lang="en-US" altLang="ja-JP" sz="3200" dirty="0"/>
          </a:p>
          <a:p>
            <a:pPr>
              <a:lnSpc>
                <a:spcPct val="100000"/>
              </a:lnSpc>
              <a:spcAft>
                <a:spcPts val="1200"/>
              </a:spcAft>
            </a:pPr>
            <a:endParaRPr lang="en-US" altLang="ja-JP" sz="3200" dirty="0"/>
          </a:p>
          <a:p>
            <a:pPr>
              <a:lnSpc>
                <a:spcPct val="100000"/>
              </a:lnSpc>
              <a:spcAft>
                <a:spcPts val="1200"/>
              </a:spcAft>
            </a:pPr>
            <a:endParaRPr lang="en-US" altLang="ja-JP" sz="3200" dirty="0"/>
          </a:p>
          <a:p>
            <a:pPr marL="0" indent="0">
              <a:lnSpc>
                <a:spcPct val="100000"/>
              </a:lnSpc>
              <a:spcAft>
                <a:spcPts val="1200"/>
              </a:spcAft>
              <a:buNone/>
            </a:pPr>
            <a:endParaRPr lang="ja-JP" altLang="en-US" sz="3300" dirty="0"/>
          </a:p>
        </p:txBody>
      </p:sp>
      <p:sp>
        <p:nvSpPr>
          <p:cNvPr id="4" name="コンテンツ プレースホルダー 2">
            <a:extLst>
              <a:ext uri="{FF2B5EF4-FFF2-40B4-BE49-F238E27FC236}">
                <a16:creationId xmlns="" xmlns:a16="http://schemas.microsoft.com/office/drawing/2014/main" id="{1BD607D5-3A5E-7F45-B668-83A246CD917B}"/>
              </a:ext>
            </a:extLst>
          </p:cNvPr>
          <p:cNvSpPr txBox="1">
            <a:spLocks/>
          </p:cNvSpPr>
          <p:nvPr/>
        </p:nvSpPr>
        <p:spPr>
          <a:xfrm>
            <a:off x="415600" y="3883300"/>
            <a:ext cx="8099750" cy="9043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en-US" altLang="ja-JP" sz="2700" dirty="0">
              <a:solidFill>
                <a:srgbClr val="FF0000"/>
              </a:solidFill>
            </a:endParaRPr>
          </a:p>
        </p:txBody>
      </p:sp>
      <p:sp>
        <p:nvSpPr>
          <p:cNvPr id="5" name="タイトル 1">
            <a:extLst>
              <a:ext uri="{FF2B5EF4-FFF2-40B4-BE49-F238E27FC236}">
                <a16:creationId xmlns="" xmlns:a16="http://schemas.microsoft.com/office/drawing/2014/main" id="{5E31C87B-A842-1A40-9384-1E81E5CF9675}"/>
              </a:ext>
            </a:extLst>
          </p:cNvPr>
          <p:cNvSpPr txBox="1">
            <a:spLocks/>
          </p:cNvSpPr>
          <p:nvPr/>
        </p:nvSpPr>
        <p:spPr>
          <a:xfrm>
            <a:off x="175425" y="3462123"/>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u="sng">
                <a:latin typeface="+mn-ea"/>
                <a:ea typeface="+mn-ea"/>
              </a:rPr>
              <a:t>学習のながれ</a:t>
            </a:r>
            <a:endParaRPr lang="ja-JP" altLang="en-US" sz="3600" u="sng" dirty="0">
              <a:latin typeface="+mn-ea"/>
              <a:ea typeface="+mn-ea"/>
            </a:endParaRPr>
          </a:p>
        </p:txBody>
      </p:sp>
      <p:sp>
        <p:nvSpPr>
          <p:cNvPr id="6" name="コンテンツ プレースホルダー 2">
            <a:extLst>
              <a:ext uri="{FF2B5EF4-FFF2-40B4-BE49-F238E27FC236}">
                <a16:creationId xmlns="" xmlns:a16="http://schemas.microsoft.com/office/drawing/2014/main" id="{AA75EA77-D04F-A043-9962-F209F8F293E0}"/>
              </a:ext>
            </a:extLst>
          </p:cNvPr>
          <p:cNvSpPr txBox="1">
            <a:spLocks/>
          </p:cNvSpPr>
          <p:nvPr/>
        </p:nvSpPr>
        <p:spPr>
          <a:xfrm>
            <a:off x="175425" y="4559505"/>
            <a:ext cx="8669158" cy="18684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514350" indent="-514350">
              <a:lnSpc>
                <a:spcPct val="100000"/>
              </a:lnSpc>
              <a:spcAft>
                <a:spcPts val="1200"/>
              </a:spcAft>
              <a:buFont typeface="+mj-ea"/>
              <a:buAutoNum type="circleNumDbPlain"/>
            </a:pPr>
            <a:r>
              <a:rPr lang="ja-JP" altLang="en-US" sz="3200">
                <a:solidFill>
                  <a:srgbClr val="0070C0"/>
                </a:solidFill>
              </a:rPr>
              <a:t>「みらいデザイン」</a:t>
            </a:r>
            <a:r>
              <a:rPr lang="ja-JP" altLang="en-US" sz="3200"/>
              <a:t>の目ひょうを知る</a:t>
            </a:r>
            <a:endParaRPr lang="en-US" altLang="ja-JP" sz="3200" dirty="0"/>
          </a:p>
          <a:p>
            <a:pPr marL="514350" indent="-514350">
              <a:lnSpc>
                <a:spcPct val="100000"/>
              </a:lnSpc>
              <a:spcAft>
                <a:spcPts val="1200"/>
              </a:spcAft>
              <a:buFont typeface="+mj-ea"/>
              <a:buAutoNum type="circleNumDbPlain"/>
            </a:pPr>
            <a:r>
              <a:rPr lang="ja-JP" altLang="en-US" sz="3200"/>
              <a:t>コンピュータが、身近な生活の中でどのようなものにつかわれているか知る</a:t>
            </a:r>
            <a:endParaRPr lang="en-US" altLang="ja-JP" sz="3200" dirty="0"/>
          </a:p>
          <a:p>
            <a:pPr>
              <a:lnSpc>
                <a:spcPct val="100000"/>
              </a:lnSpc>
              <a:spcAft>
                <a:spcPts val="1200"/>
              </a:spcAft>
            </a:pPr>
            <a:endParaRPr lang="en-US" altLang="ja-JP" sz="3200" dirty="0"/>
          </a:p>
          <a:p>
            <a:pPr>
              <a:lnSpc>
                <a:spcPct val="100000"/>
              </a:lnSpc>
              <a:spcAft>
                <a:spcPts val="1200"/>
              </a:spcAft>
            </a:pPr>
            <a:endParaRPr lang="en-US" altLang="ja-JP" sz="3200" dirty="0"/>
          </a:p>
          <a:p>
            <a:pPr marL="0" indent="0">
              <a:lnSpc>
                <a:spcPct val="100000"/>
              </a:lnSpc>
              <a:spcAft>
                <a:spcPts val="1200"/>
              </a:spcAft>
              <a:buFont typeface="Arial" panose="020B0604020202020204" pitchFamily="34" charset="0"/>
              <a:buNone/>
            </a:pPr>
            <a:endParaRPr lang="ja-JP" altLang="en-US" sz="3300" dirty="0"/>
          </a:p>
        </p:txBody>
      </p:sp>
    </p:spTree>
    <p:extLst>
      <p:ext uri="{BB962C8B-B14F-4D97-AF65-F5344CB8AC3E}">
        <p14:creationId xmlns:p14="http://schemas.microsoft.com/office/powerpoint/2010/main" val="324120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nodePh="1">
                                  <p:stCondLst>
                                    <p:cond delay="0"/>
                                  </p:stCondLst>
                                  <p:endCondLst>
                                    <p:cond evt="begin" delay="0">
                                      <p:tn val="15"/>
                                    </p:cond>
                                  </p:end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fade">
                                      <p:cBhvr>
                                        <p:cTn id="2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36944" y="389214"/>
            <a:ext cx="1723549" cy="707886"/>
          </a:xfrm>
          <a:prstGeom prst="rect">
            <a:avLst/>
          </a:prstGeom>
        </p:spPr>
        <p:txBody>
          <a:bodyPr wrap="none">
            <a:spAutoFit/>
          </a:bodyPr>
          <a:lstStyle/>
          <a:p>
            <a:r>
              <a:rPr lang="ja-JP" altLang="en-US" sz="4000"/>
              <a:t>ふく習</a:t>
            </a:r>
            <a:endParaRPr lang="en-US" altLang="ja-JP" sz="4000" dirty="0"/>
          </a:p>
        </p:txBody>
      </p:sp>
      <p:sp>
        <p:nvSpPr>
          <p:cNvPr id="5" name="テキスト ボックス 4"/>
          <p:cNvSpPr txBox="1"/>
          <p:nvPr/>
        </p:nvSpPr>
        <p:spPr>
          <a:xfrm>
            <a:off x="207818" y="2145458"/>
            <a:ext cx="8728364" cy="2385205"/>
          </a:xfrm>
          <a:prstGeom prst="rect">
            <a:avLst/>
          </a:prstGeom>
          <a:noFill/>
        </p:spPr>
        <p:txBody>
          <a:bodyPr wrap="square" rtlCol="0">
            <a:spAutoFit/>
          </a:bodyPr>
          <a:lstStyle/>
          <a:p>
            <a:pPr marL="214313" indent="-214313">
              <a:lnSpc>
                <a:spcPct val="250000"/>
              </a:lnSpc>
              <a:buFont typeface="Arial" panose="020B0604020202020204" pitchFamily="34" charset="0"/>
              <a:buChar char="•"/>
            </a:pPr>
            <a:r>
              <a:rPr lang="ja-JP" altLang="en-US" sz="2100" dirty="0"/>
              <a:t>プログラムは、コンピュータを正しく動かすための</a:t>
            </a:r>
            <a:r>
              <a:rPr lang="ja-JP" altLang="en-US" sz="2100" dirty="0">
                <a:solidFill>
                  <a:srgbClr val="FF0000"/>
                </a:solidFill>
              </a:rPr>
              <a:t>命令</a:t>
            </a:r>
            <a:r>
              <a:rPr lang="ja-JP" altLang="en-US" sz="2100" dirty="0"/>
              <a:t>の組み合わせ</a:t>
            </a:r>
            <a:endParaRPr lang="en-US" altLang="ja-JP" sz="2100" dirty="0"/>
          </a:p>
          <a:p>
            <a:pPr marL="214313" indent="-214313">
              <a:lnSpc>
                <a:spcPct val="250000"/>
              </a:lnSpc>
              <a:buFont typeface="Arial" panose="020B0604020202020204" pitchFamily="34" charset="0"/>
              <a:buChar char="•"/>
            </a:pPr>
            <a:r>
              <a:rPr lang="ja-JP" altLang="en-US" sz="2100"/>
              <a:t>コンピュータは、</a:t>
            </a:r>
            <a:r>
              <a:rPr lang="ja-JP" altLang="en-US" sz="2100">
                <a:solidFill>
                  <a:srgbClr val="FF0000"/>
                </a:solidFill>
              </a:rPr>
              <a:t>「入力」、「処理」、「出力」</a:t>
            </a:r>
            <a:r>
              <a:rPr lang="ja-JP" altLang="en-US" sz="2100"/>
              <a:t>の</a:t>
            </a:r>
            <a:r>
              <a:rPr lang="ja-JP" altLang="en-US" sz="2100" dirty="0"/>
              <a:t>３つを</a:t>
            </a:r>
            <a:r>
              <a:rPr lang="ja-JP" altLang="en-US" sz="2100"/>
              <a:t>行っている</a:t>
            </a:r>
            <a:endParaRPr lang="en-US" altLang="ja-JP" sz="2100" dirty="0"/>
          </a:p>
          <a:p>
            <a:pPr marL="214313" indent="-214313">
              <a:lnSpc>
                <a:spcPct val="250000"/>
              </a:lnSpc>
              <a:buFont typeface="Arial" panose="020B0604020202020204" pitchFamily="34" charset="0"/>
              <a:buChar char="•"/>
            </a:pPr>
            <a:r>
              <a:rPr lang="ja-JP" altLang="en-US" sz="2100"/>
              <a:t>コンピュータは、人間の活動を</a:t>
            </a:r>
            <a:r>
              <a:rPr lang="ja-JP" altLang="en-US" sz="2100">
                <a:solidFill>
                  <a:srgbClr val="FF0000"/>
                </a:solidFill>
              </a:rPr>
              <a:t>自動化</a:t>
            </a:r>
            <a:r>
              <a:rPr lang="ja-JP" altLang="en-US" sz="2100"/>
              <a:t>してくれる</a:t>
            </a:r>
            <a:endParaRPr lang="ja-JP" altLang="en-US" sz="2100" dirty="0"/>
          </a:p>
        </p:txBody>
      </p:sp>
      <p:sp>
        <p:nvSpPr>
          <p:cNvPr id="6" name="正方形/長方形 5">
            <a:extLst>
              <a:ext uri="{FF2B5EF4-FFF2-40B4-BE49-F238E27FC236}">
                <a16:creationId xmlns="" xmlns:a16="http://schemas.microsoft.com/office/drawing/2014/main" id="{1B755C8F-159E-7F48-B6BF-DDDFF307A765}"/>
              </a:ext>
            </a:extLst>
          </p:cNvPr>
          <p:cNvSpPr/>
          <p:nvPr/>
        </p:nvSpPr>
        <p:spPr>
          <a:xfrm>
            <a:off x="6647290" y="2504467"/>
            <a:ext cx="540690" cy="3739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7" name="正方形/長方形 6">
            <a:extLst>
              <a:ext uri="{FF2B5EF4-FFF2-40B4-BE49-F238E27FC236}">
                <a16:creationId xmlns="" xmlns:a16="http://schemas.microsoft.com/office/drawing/2014/main" id="{0EC5D5F8-0495-F341-81A5-2F61313ADE5F}"/>
              </a:ext>
            </a:extLst>
          </p:cNvPr>
          <p:cNvSpPr/>
          <p:nvPr/>
        </p:nvSpPr>
        <p:spPr>
          <a:xfrm>
            <a:off x="2919453" y="3291840"/>
            <a:ext cx="540690" cy="420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8" name="正方形/長方形 7">
            <a:extLst>
              <a:ext uri="{FF2B5EF4-FFF2-40B4-BE49-F238E27FC236}">
                <a16:creationId xmlns="" xmlns:a16="http://schemas.microsoft.com/office/drawing/2014/main" id="{0B7A32A0-F558-1841-97F6-E18F647CABA5}"/>
              </a:ext>
            </a:extLst>
          </p:cNvPr>
          <p:cNvSpPr/>
          <p:nvPr/>
        </p:nvSpPr>
        <p:spPr>
          <a:xfrm>
            <a:off x="4240695" y="3291839"/>
            <a:ext cx="540690" cy="420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9" name="正方形/長方形 8">
            <a:extLst>
              <a:ext uri="{FF2B5EF4-FFF2-40B4-BE49-F238E27FC236}">
                <a16:creationId xmlns="" xmlns:a16="http://schemas.microsoft.com/office/drawing/2014/main" id="{269C69CA-D437-5E42-9CE0-BDF256E7854B}"/>
              </a:ext>
            </a:extLst>
          </p:cNvPr>
          <p:cNvSpPr/>
          <p:nvPr/>
        </p:nvSpPr>
        <p:spPr>
          <a:xfrm>
            <a:off x="5623137" y="3291839"/>
            <a:ext cx="540690" cy="420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0" name="正方形/長方形 9">
            <a:extLst>
              <a:ext uri="{FF2B5EF4-FFF2-40B4-BE49-F238E27FC236}">
                <a16:creationId xmlns="" xmlns:a16="http://schemas.microsoft.com/office/drawing/2014/main" id="{569790E6-1224-6840-A3F7-5634D0EAC88F}"/>
              </a:ext>
            </a:extLst>
          </p:cNvPr>
          <p:cNvSpPr/>
          <p:nvPr/>
        </p:nvSpPr>
        <p:spPr>
          <a:xfrm>
            <a:off x="4240696" y="4110538"/>
            <a:ext cx="816334" cy="420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Tree>
    <p:extLst>
      <p:ext uri="{BB962C8B-B14F-4D97-AF65-F5344CB8AC3E}">
        <p14:creationId xmlns:p14="http://schemas.microsoft.com/office/powerpoint/2010/main" val="280058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5425" y="42407"/>
            <a:ext cx="7886700" cy="1325563"/>
          </a:xfrm>
        </p:spPr>
        <p:txBody>
          <a:bodyPr>
            <a:normAutofit/>
          </a:bodyPr>
          <a:lstStyle/>
          <a:p>
            <a:r>
              <a:rPr kumimoji="1" lang="ja-JP" altLang="en-US" sz="3600" u="sng">
                <a:latin typeface="+mn-ea"/>
                <a:ea typeface="+mn-ea"/>
              </a:rPr>
              <a:t>学習のめ</a:t>
            </a:r>
            <a:r>
              <a:rPr kumimoji="1" lang="ja-JP" altLang="en-US" sz="3600" u="sng" dirty="0">
                <a:latin typeface="+mn-ea"/>
                <a:ea typeface="+mn-ea"/>
              </a:rPr>
              <a:t>あて</a:t>
            </a:r>
          </a:p>
        </p:txBody>
      </p:sp>
      <p:sp>
        <p:nvSpPr>
          <p:cNvPr id="3" name="コンテンツ プレースホルダー 2"/>
          <p:cNvSpPr>
            <a:spLocks noGrp="1"/>
          </p:cNvSpPr>
          <p:nvPr>
            <p:ph idx="1"/>
          </p:nvPr>
        </p:nvSpPr>
        <p:spPr>
          <a:xfrm>
            <a:off x="237421" y="1248040"/>
            <a:ext cx="8669158" cy="1034553"/>
          </a:xfrm>
        </p:spPr>
        <p:txBody>
          <a:bodyPr>
            <a:noAutofit/>
          </a:bodyPr>
          <a:lstStyle/>
          <a:p>
            <a:pPr>
              <a:lnSpc>
                <a:spcPct val="100000"/>
              </a:lnSpc>
              <a:spcAft>
                <a:spcPts val="1200"/>
              </a:spcAft>
            </a:pPr>
            <a:r>
              <a:rPr lang="ja-JP" altLang="en-US" sz="3200"/>
              <a:t>コンピュータの処理、「じゅんばんに」、「くりかえし」を知ろう</a:t>
            </a:r>
            <a:endParaRPr lang="en-US" altLang="ja-JP" sz="3200" dirty="0"/>
          </a:p>
          <a:p>
            <a:pPr>
              <a:lnSpc>
                <a:spcPct val="100000"/>
              </a:lnSpc>
              <a:spcAft>
                <a:spcPts val="1200"/>
              </a:spcAft>
            </a:pPr>
            <a:endParaRPr lang="en-US" altLang="ja-JP" sz="3200" dirty="0"/>
          </a:p>
          <a:p>
            <a:pPr marL="0" indent="0">
              <a:lnSpc>
                <a:spcPct val="100000"/>
              </a:lnSpc>
              <a:spcAft>
                <a:spcPts val="1200"/>
              </a:spcAft>
              <a:buNone/>
            </a:pPr>
            <a:endParaRPr lang="ja-JP" altLang="en-US" sz="3300" dirty="0"/>
          </a:p>
        </p:txBody>
      </p:sp>
      <p:sp>
        <p:nvSpPr>
          <p:cNvPr id="4" name="コンテンツ プレースホルダー 2">
            <a:extLst>
              <a:ext uri="{FF2B5EF4-FFF2-40B4-BE49-F238E27FC236}">
                <a16:creationId xmlns="" xmlns:a16="http://schemas.microsoft.com/office/drawing/2014/main" id="{1BD607D5-3A5E-7F45-B668-83A246CD917B}"/>
              </a:ext>
            </a:extLst>
          </p:cNvPr>
          <p:cNvSpPr txBox="1">
            <a:spLocks/>
          </p:cNvSpPr>
          <p:nvPr/>
        </p:nvSpPr>
        <p:spPr>
          <a:xfrm>
            <a:off x="415600" y="3883300"/>
            <a:ext cx="8099750" cy="9043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en-US" altLang="ja-JP" sz="2700" dirty="0">
              <a:solidFill>
                <a:srgbClr val="FF0000"/>
              </a:solidFill>
            </a:endParaRPr>
          </a:p>
        </p:txBody>
      </p:sp>
      <p:sp>
        <p:nvSpPr>
          <p:cNvPr id="5" name="タイトル 1">
            <a:extLst>
              <a:ext uri="{FF2B5EF4-FFF2-40B4-BE49-F238E27FC236}">
                <a16:creationId xmlns="" xmlns:a16="http://schemas.microsoft.com/office/drawing/2014/main" id="{5E31C87B-A842-1A40-9384-1E81E5CF9675}"/>
              </a:ext>
            </a:extLst>
          </p:cNvPr>
          <p:cNvSpPr txBox="1">
            <a:spLocks/>
          </p:cNvSpPr>
          <p:nvPr/>
        </p:nvSpPr>
        <p:spPr>
          <a:xfrm>
            <a:off x="175425" y="2766218"/>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u="sng">
                <a:latin typeface="+mn-ea"/>
                <a:ea typeface="+mn-ea"/>
              </a:rPr>
              <a:t>学習のながれ</a:t>
            </a:r>
            <a:endParaRPr lang="ja-JP" altLang="en-US" sz="3600" u="sng" dirty="0">
              <a:latin typeface="+mn-ea"/>
              <a:ea typeface="+mn-ea"/>
            </a:endParaRPr>
          </a:p>
        </p:txBody>
      </p:sp>
      <p:sp>
        <p:nvSpPr>
          <p:cNvPr id="6" name="コンテンツ プレースホルダー 2">
            <a:extLst>
              <a:ext uri="{FF2B5EF4-FFF2-40B4-BE49-F238E27FC236}">
                <a16:creationId xmlns="" xmlns:a16="http://schemas.microsoft.com/office/drawing/2014/main" id="{AA75EA77-D04F-A043-9962-F209F8F293E0}"/>
              </a:ext>
            </a:extLst>
          </p:cNvPr>
          <p:cNvSpPr txBox="1">
            <a:spLocks/>
          </p:cNvSpPr>
          <p:nvPr/>
        </p:nvSpPr>
        <p:spPr>
          <a:xfrm>
            <a:off x="237421" y="3741497"/>
            <a:ext cx="8906579" cy="281037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514350" indent="-514350">
              <a:lnSpc>
                <a:spcPct val="100000"/>
              </a:lnSpc>
              <a:spcAft>
                <a:spcPts val="1200"/>
              </a:spcAft>
              <a:buFont typeface="+mj-ea"/>
              <a:buAutoNum type="circleNumDbPlain"/>
            </a:pPr>
            <a:r>
              <a:rPr lang="ja-JP" altLang="en-US" sz="3200"/>
              <a:t>「じゅんばんに」を知る</a:t>
            </a:r>
            <a:endParaRPr lang="en-US" altLang="ja-JP" sz="3200" dirty="0"/>
          </a:p>
          <a:p>
            <a:pPr marL="514350" indent="-514350">
              <a:lnSpc>
                <a:spcPct val="100000"/>
              </a:lnSpc>
              <a:spcAft>
                <a:spcPts val="1200"/>
              </a:spcAft>
              <a:buFont typeface="+mj-ea"/>
              <a:buAutoNum type="circleNumDbPlain"/>
            </a:pPr>
            <a:r>
              <a:rPr lang="ja-JP" altLang="en-US" sz="3200"/>
              <a:t>「くりかえし」を知る</a:t>
            </a:r>
            <a:endParaRPr lang="en-US" altLang="ja-JP" sz="3200" dirty="0"/>
          </a:p>
          <a:p>
            <a:pPr marL="514350" indent="-514350">
              <a:lnSpc>
                <a:spcPct val="100000"/>
              </a:lnSpc>
              <a:spcAft>
                <a:spcPts val="1200"/>
              </a:spcAft>
              <a:buFont typeface="+mj-ea"/>
              <a:buAutoNum type="circleNumDbPlain"/>
            </a:pPr>
            <a:r>
              <a:rPr lang="ja-JP" altLang="en-US" sz="3200"/>
              <a:t>「じゅんばんに」、「くりかえし」でできるプログラミングを行う</a:t>
            </a:r>
            <a:endParaRPr lang="en-US" altLang="ja-JP" sz="3200" dirty="0"/>
          </a:p>
          <a:p>
            <a:pPr>
              <a:lnSpc>
                <a:spcPct val="100000"/>
              </a:lnSpc>
              <a:spcAft>
                <a:spcPts val="1200"/>
              </a:spcAft>
            </a:pPr>
            <a:endParaRPr lang="en-US" altLang="ja-JP" sz="3200" dirty="0"/>
          </a:p>
          <a:p>
            <a:pPr>
              <a:lnSpc>
                <a:spcPct val="100000"/>
              </a:lnSpc>
              <a:spcAft>
                <a:spcPts val="1200"/>
              </a:spcAft>
            </a:pPr>
            <a:endParaRPr lang="en-US" altLang="ja-JP" sz="3200" dirty="0"/>
          </a:p>
          <a:p>
            <a:pPr marL="0" indent="0">
              <a:lnSpc>
                <a:spcPct val="100000"/>
              </a:lnSpc>
              <a:spcAft>
                <a:spcPts val="1200"/>
              </a:spcAft>
              <a:buFont typeface="Arial" panose="020B0604020202020204" pitchFamily="34" charset="0"/>
              <a:buNone/>
            </a:pPr>
            <a:endParaRPr lang="ja-JP" altLang="en-US" sz="3300" dirty="0"/>
          </a:p>
        </p:txBody>
      </p:sp>
    </p:spTree>
    <p:extLst>
      <p:ext uri="{BB962C8B-B14F-4D97-AF65-F5344CB8AC3E}">
        <p14:creationId xmlns:p14="http://schemas.microsoft.com/office/powerpoint/2010/main" val="2387838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fade">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fade">
                                      <p:cBhvr>
                                        <p:cTn id="2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249819" y="191412"/>
            <a:ext cx="5899858" cy="708083"/>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700" dirty="0">
                <a:latin typeface="+mn-ea"/>
                <a:ea typeface="+mn-ea"/>
              </a:rPr>
              <a:t>プログラミングの処理　その１</a:t>
            </a:r>
          </a:p>
        </p:txBody>
      </p:sp>
      <p:sp>
        <p:nvSpPr>
          <p:cNvPr id="12" name="タイトル 1"/>
          <p:cNvSpPr txBox="1">
            <a:spLocks/>
          </p:cNvSpPr>
          <p:nvPr/>
        </p:nvSpPr>
        <p:spPr>
          <a:xfrm>
            <a:off x="4510650" y="191476"/>
            <a:ext cx="5253493" cy="708083"/>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3600">
                <a:solidFill>
                  <a:srgbClr val="FF0000"/>
                </a:solidFill>
                <a:latin typeface="+mn-ea"/>
                <a:ea typeface="+mn-ea"/>
              </a:rPr>
              <a:t>「じゅん</a:t>
            </a:r>
            <a:r>
              <a:rPr lang="ja-JP" altLang="en-US" sz="3600" dirty="0">
                <a:solidFill>
                  <a:srgbClr val="FF0000"/>
                </a:solidFill>
                <a:latin typeface="+mn-ea"/>
                <a:ea typeface="+mn-ea"/>
              </a:rPr>
              <a:t>ばんに」</a:t>
            </a:r>
          </a:p>
        </p:txBody>
      </p:sp>
      <p:sp>
        <p:nvSpPr>
          <p:cNvPr id="2" name="テキスト ボックス 1"/>
          <p:cNvSpPr txBox="1"/>
          <p:nvPr/>
        </p:nvSpPr>
        <p:spPr>
          <a:xfrm>
            <a:off x="155516" y="1820580"/>
            <a:ext cx="8832968" cy="923330"/>
          </a:xfrm>
          <a:prstGeom prst="rect">
            <a:avLst/>
          </a:prstGeom>
          <a:noFill/>
        </p:spPr>
        <p:txBody>
          <a:bodyPr wrap="square" rtlCol="0">
            <a:spAutoFit/>
          </a:bodyPr>
          <a:lstStyle/>
          <a:p>
            <a:r>
              <a:rPr lang="ja-JP" altLang="en-US" sz="2700"/>
              <a:t>プログラムは命令のじゅんばんが</a:t>
            </a:r>
            <a:r>
              <a:rPr lang="ja-JP" altLang="en-US" sz="2700" dirty="0"/>
              <a:t>あり、そのじゅんばん</a:t>
            </a:r>
            <a:r>
              <a:rPr lang="ja-JP" altLang="en-US" sz="2700"/>
              <a:t>どおりに命令は</a:t>
            </a:r>
            <a:r>
              <a:rPr lang="ja-JP" altLang="en-US" sz="2700" dirty="0"/>
              <a:t>実行される</a:t>
            </a:r>
          </a:p>
        </p:txBody>
      </p:sp>
      <p:sp>
        <p:nvSpPr>
          <p:cNvPr id="3" name="テキスト ボックス 2"/>
          <p:cNvSpPr txBox="1"/>
          <p:nvPr/>
        </p:nvSpPr>
        <p:spPr>
          <a:xfrm>
            <a:off x="6052086" y="750816"/>
            <a:ext cx="2435282" cy="300082"/>
          </a:xfrm>
          <a:prstGeom prst="rect">
            <a:avLst/>
          </a:prstGeom>
          <a:noFill/>
        </p:spPr>
        <p:txBody>
          <a:bodyPr wrap="none" rtlCol="0">
            <a:spAutoFit/>
          </a:bodyPr>
          <a:lstStyle/>
          <a:p>
            <a:r>
              <a:rPr lang="ja-JP" altLang="en-US" sz="1350" dirty="0">
                <a:solidFill>
                  <a:srgbClr val="0070C0"/>
                </a:solidFill>
              </a:rPr>
              <a:t>順次処理（じゅんじしょり）</a:t>
            </a:r>
          </a:p>
        </p:txBody>
      </p:sp>
      <p:sp>
        <p:nvSpPr>
          <p:cNvPr id="4" name="角丸四角形 3"/>
          <p:cNvSpPr/>
          <p:nvPr/>
        </p:nvSpPr>
        <p:spPr>
          <a:xfrm>
            <a:off x="1126746" y="4136212"/>
            <a:ext cx="1851660" cy="441960"/>
          </a:xfrm>
          <a:prstGeom prst="roundRect">
            <a:avLst/>
          </a:prstGeom>
          <a:solidFill>
            <a:srgbClr val="35BE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t>前に進む</a:t>
            </a:r>
          </a:p>
        </p:txBody>
      </p:sp>
      <p:sp>
        <p:nvSpPr>
          <p:cNvPr id="15" name="角丸四角形 14"/>
          <p:cNvSpPr/>
          <p:nvPr/>
        </p:nvSpPr>
        <p:spPr>
          <a:xfrm>
            <a:off x="1126746" y="4568605"/>
            <a:ext cx="1851660" cy="441960"/>
          </a:xfrm>
          <a:prstGeom prst="roundRect">
            <a:avLst/>
          </a:prstGeom>
          <a:solidFill>
            <a:srgbClr val="35BE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t>前に進む</a:t>
            </a:r>
          </a:p>
        </p:txBody>
      </p:sp>
      <p:sp>
        <p:nvSpPr>
          <p:cNvPr id="16" name="角丸四角形 15"/>
          <p:cNvSpPr/>
          <p:nvPr/>
        </p:nvSpPr>
        <p:spPr>
          <a:xfrm>
            <a:off x="1126746" y="5009366"/>
            <a:ext cx="1851660" cy="441960"/>
          </a:xfrm>
          <a:prstGeom prst="roundRect">
            <a:avLst/>
          </a:prstGeom>
          <a:solidFill>
            <a:srgbClr val="35BE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t>前に進む</a:t>
            </a:r>
          </a:p>
        </p:txBody>
      </p:sp>
      <p:sp>
        <p:nvSpPr>
          <p:cNvPr id="17" name="角丸四角形 16"/>
          <p:cNvSpPr/>
          <p:nvPr/>
        </p:nvSpPr>
        <p:spPr>
          <a:xfrm>
            <a:off x="1126746" y="3696848"/>
            <a:ext cx="1851660" cy="441960"/>
          </a:xfrm>
          <a:prstGeom prst="round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t>実行されたら</a:t>
            </a:r>
          </a:p>
        </p:txBody>
      </p:sp>
      <p:sp>
        <p:nvSpPr>
          <p:cNvPr id="7" name="下矢印 6"/>
          <p:cNvSpPr/>
          <p:nvPr/>
        </p:nvSpPr>
        <p:spPr>
          <a:xfrm>
            <a:off x="3100326" y="3896846"/>
            <a:ext cx="182880" cy="15544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8" name="テキスト ボックス 17"/>
          <p:cNvSpPr txBox="1"/>
          <p:nvPr/>
        </p:nvSpPr>
        <p:spPr>
          <a:xfrm>
            <a:off x="1024998" y="3364977"/>
            <a:ext cx="2262158" cy="300082"/>
          </a:xfrm>
          <a:prstGeom prst="rect">
            <a:avLst/>
          </a:prstGeom>
          <a:noFill/>
        </p:spPr>
        <p:txBody>
          <a:bodyPr wrap="none" rtlCol="0">
            <a:spAutoFit/>
          </a:bodyPr>
          <a:lstStyle/>
          <a:p>
            <a:r>
              <a:rPr lang="ja-JP" altLang="en-US" sz="1350" dirty="0">
                <a:solidFill>
                  <a:srgbClr val="0070C0"/>
                </a:solidFill>
              </a:rPr>
              <a:t>上から下にならべるタイプ</a:t>
            </a:r>
          </a:p>
        </p:txBody>
      </p:sp>
      <p:sp>
        <p:nvSpPr>
          <p:cNvPr id="19" name="角丸四角形 18"/>
          <p:cNvSpPr/>
          <p:nvPr/>
        </p:nvSpPr>
        <p:spPr>
          <a:xfrm>
            <a:off x="4478845" y="4106993"/>
            <a:ext cx="1011096" cy="805842"/>
          </a:xfrm>
          <a:prstGeom prst="round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t>実行</a:t>
            </a:r>
            <a:endParaRPr lang="en-US" altLang="ja-JP" sz="1350" dirty="0"/>
          </a:p>
          <a:p>
            <a:pPr algn="ctr"/>
            <a:r>
              <a:rPr lang="ja-JP" altLang="en-US" sz="1350" dirty="0"/>
              <a:t>されたら</a:t>
            </a:r>
          </a:p>
        </p:txBody>
      </p:sp>
      <p:sp>
        <p:nvSpPr>
          <p:cNvPr id="20" name="角丸四角形 19"/>
          <p:cNvSpPr/>
          <p:nvPr/>
        </p:nvSpPr>
        <p:spPr>
          <a:xfrm>
            <a:off x="5485991" y="4109589"/>
            <a:ext cx="933451" cy="805842"/>
          </a:xfrm>
          <a:prstGeom prst="roundRect">
            <a:avLst/>
          </a:prstGeom>
          <a:solidFill>
            <a:srgbClr val="35BE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t>前に進む</a:t>
            </a:r>
          </a:p>
        </p:txBody>
      </p:sp>
      <p:sp>
        <p:nvSpPr>
          <p:cNvPr id="21" name="角丸四角形 20"/>
          <p:cNvSpPr/>
          <p:nvPr/>
        </p:nvSpPr>
        <p:spPr>
          <a:xfrm>
            <a:off x="6419442" y="4106993"/>
            <a:ext cx="933451" cy="805842"/>
          </a:xfrm>
          <a:prstGeom prst="roundRect">
            <a:avLst/>
          </a:prstGeom>
          <a:solidFill>
            <a:srgbClr val="35BE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t>前に進む</a:t>
            </a:r>
          </a:p>
        </p:txBody>
      </p:sp>
      <p:sp>
        <p:nvSpPr>
          <p:cNvPr id="22" name="角丸四角形 21"/>
          <p:cNvSpPr/>
          <p:nvPr/>
        </p:nvSpPr>
        <p:spPr>
          <a:xfrm>
            <a:off x="7352893" y="4109589"/>
            <a:ext cx="933451" cy="805842"/>
          </a:xfrm>
          <a:prstGeom prst="roundRect">
            <a:avLst/>
          </a:prstGeom>
          <a:solidFill>
            <a:srgbClr val="35BE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t>前に進む</a:t>
            </a:r>
          </a:p>
        </p:txBody>
      </p:sp>
      <p:sp>
        <p:nvSpPr>
          <p:cNvPr id="23" name="下矢印 22"/>
          <p:cNvSpPr/>
          <p:nvPr/>
        </p:nvSpPr>
        <p:spPr>
          <a:xfrm rot="16200000">
            <a:off x="6415430" y="3686798"/>
            <a:ext cx="182880" cy="297521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4" name="テキスト ボックス 23"/>
          <p:cNvSpPr txBox="1"/>
          <p:nvPr/>
        </p:nvSpPr>
        <p:spPr>
          <a:xfrm>
            <a:off x="5381778" y="3665059"/>
            <a:ext cx="2262158" cy="300082"/>
          </a:xfrm>
          <a:prstGeom prst="rect">
            <a:avLst/>
          </a:prstGeom>
          <a:noFill/>
        </p:spPr>
        <p:txBody>
          <a:bodyPr wrap="none" rtlCol="0">
            <a:spAutoFit/>
          </a:bodyPr>
          <a:lstStyle/>
          <a:p>
            <a:r>
              <a:rPr lang="ja-JP" altLang="en-US" sz="1350" dirty="0">
                <a:solidFill>
                  <a:srgbClr val="0070C0"/>
                </a:solidFill>
              </a:rPr>
              <a:t>左から右にならべるタイプ</a:t>
            </a:r>
          </a:p>
        </p:txBody>
      </p:sp>
      <p:sp>
        <p:nvSpPr>
          <p:cNvPr id="25" name="テキスト ボックス 24">
            <a:extLst>
              <a:ext uri="{FF2B5EF4-FFF2-40B4-BE49-F238E27FC236}">
                <a16:creationId xmlns="" xmlns:a16="http://schemas.microsoft.com/office/drawing/2014/main" id="{ADE09C1E-20C6-094A-9927-5916CD447F5B}"/>
              </a:ext>
            </a:extLst>
          </p:cNvPr>
          <p:cNvSpPr txBox="1"/>
          <p:nvPr/>
        </p:nvSpPr>
        <p:spPr>
          <a:xfrm>
            <a:off x="493994" y="6107184"/>
            <a:ext cx="8133171" cy="461665"/>
          </a:xfrm>
          <a:prstGeom prst="rect">
            <a:avLst/>
          </a:prstGeom>
          <a:noFill/>
        </p:spPr>
        <p:txBody>
          <a:bodyPr wrap="square" rtlCol="0">
            <a:spAutoFit/>
          </a:bodyPr>
          <a:lstStyle/>
          <a:p>
            <a:r>
              <a:rPr lang="ja-JP" altLang="en-US" sz="2400"/>
              <a:t>コンピュータは決められたじゅんばんをぜったいに守る！</a:t>
            </a:r>
            <a:endParaRPr lang="ja-JP" altLang="en-US" sz="2400" dirty="0">
              <a:solidFill>
                <a:srgbClr val="FF0000"/>
              </a:solidFill>
            </a:endParaRPr>
          </a:p>
        </p:txBody>
      </p:sp>
    </p:spTree>
    <p:extLst>
      <p:ext uri="{BB962C8B-B14F-4D97-AF65-F5344CB8AC3E}">
        <p14:creationId xmlns:p14="http://schemas.microsoft.com/office/powerpoint/2010/main" val="237539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0-#ppt_w/2"/>
                                          </p:val>
                                        </p:tav>
                                        <p:tav tm="100000">
                                          <p:val>
                                            <p:strVal val="#ppt_x"/>
                                          </p:val>
                                        </p:tav>
                                      </p:tavLst>
                                    </p:anim>
                                    <p:anim calcmode="lin" valueType="num">
                                      <p:cBhvr additive="base">
                                        <p:cTn id="13" dur="500" fill="hold"/>
                                        <p:tgtEl>
                                          <p:spTgt spid="17"/>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0-#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8"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0-#ppt_w/2"/>
                                          </p:val>
                                        </p:tav>
                                        <p:tav tm="100000">
                                          <p:val>
                                            <p:strVal val="#ppt_x"/>
                                          </p:val>
                                        </p:tav>
                                      </p:tavLst>
                                    </p:anim>
                                    <p:anim calcmode="lin" valueType="num">
                                      <p:cBhvr additive="base">
                                        <p:cTn id="23" dur="500" fill="hold"/>
                                        <p:tgtEl>
                                          <p:spTgt spid="15"/>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2" presetClass="entr" presetSubtype="12"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0-#ppt_w/2"/>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12"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0-#ppt_w/2"/>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childTnLst>
                          </p:cTn>
                        </p:par>
                        <p:par>
                          <p:cTn id="45" fill="hold">
                            <p:stCondLst>
                              <p:cond delay="500"/>
                            </p:stCondLst>
                            <p:childTnLst>
                              <p:par>
                                <p:cTn id="46" presetID="2" presetClass="entr" presetSubtype="4" fill="hold" grpId="0" nodeType="after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additive="base">
                                        <p:cTn id="48" dur="500" fill="hold"/>
                                        <p:tgtEl>
                                          <p:spTgt spid="20"/>
                                        </p:tgtEl>
                                        <p:attrNameLst>
                                          <p:attrName>ppt_x</p:attrName>
                                        </p:attrNameLst>
                                      </p:cBhvr>
                                      <p:tavLst>
                                        <p:tav tm="0">
                                          <p:val>
                                            <p:strVal val="#ppt_x"/>
                                          </p:val>
                                        </p:tav>
                                        <p:tav tm="100000">
                                          <p:val>
                                            <p:strVal val="#ppt_x"/>
                                          </p:val>
                                        </p:tav>
                                      </p:tavLst>
                                    </p:anim>
                                    <p:anim calcmode="lin" valueType="num">
                                      <p:cBhvr additive="base">
                                        <p:cTn id="49" dur="500" fill="hold"/>
                                        <p:tgtEl>
                                          <p:spTgt spid="20"/>
                                        </p:tgtEl>
                                        <p:attrNameLst>
                                          <p:attrName>ppt_y</p:attrName>
                                        </p:attrNameLst>
                                      </p:cBhvr>
                                      <p:tavLst>
                                        <p:tav tm="0">
                                          <p:val>
                                            <p:strVal val="1+#ppt_h/2"/>
                                          </p:val>
                                        </p:tav>
                                        <p:tav tm="100000">
                                          <p:val>
                                            <p:strVal val="#ppt_y"/>
                                          </p:val>
                                        </p:tav>
                                      </p:tavLst>
                                    </p:anim>
                                  </p:childTnLst>
                                </p:cTn>
                              </p:par>
                            </p:childTnLst>
                          </p:cTn>
                        </p:par>
                        <p:par>
                          <p:cTn id="50" fill="hold">
                            <p:stCondLst>
                              <p:cond delay="1000"/>
                            </p:stCondLst>
                            <p:childTnLst>
                              <p:par>
                                <p:cTn id="51" presetID="2" presetClass="entr" presetSubtype="4"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1+#ppt_h/2"/>
                                          </p:val>
                                        </p:tav>
                                        <p:tav tm="100000">
                                          <p:val>
                                            <p:strVal val="#ppt_y"/>
                                          </p:val>
                                        </p:tav>
                                      </p:tavLst>
                                    </p:anim>
                                  </p:childTnLst>
                                </p:cTn>
                              </p:par>
                            </p:childTnLst>
                          </p:cTn>
                        </p:par>
                        <p:par>
                          <p:cTn id="55" fill="hold">
                            <p:stCondLst>
                              <p:cond delay="1500"/>
                            </p:stCondLst>
                            <p:childTnLst>
                              <p:par>
                                <p:cTn id="56" presetID="2" presetClass="entr" presetSubtype="6" fill="hold" grpId="0" nodeType="afterEffect">
                                  <p:stCondLst>
                                    <p:cond delay="0"/>
                                  </p:stCondLst>
                                  <p:childTnLst>
                                    <p:set>
                                      <p:cBhvr>
                                        <p:cTn id="57" dur="1" fill="hold">
                                          <p:stCondLst>
                                            <p:cond delay="0"/>
                                          </p:stCondLst>
                                        </p:cTn>
                                        <p:tgtEl>
                                          <p:spTgt spid="22"/>
                                        </p:tgtEl>
                                        <p:attrNameLst>
                                          <p:attrName>style.visibility</p:attrName>
                                        </p:attrNameLst>
                                      </p:cBhvr>
                                      <p:to>
                                        <p:strVal val="visible"/>
                                      </p:to>
                                    </p:set>
                                    <p:anim calcmode="lin" valueType="num">
                                      <p:cBhvr additive="base">
                                        <p:cTn id="58" dur="500" fill="hold"/>
                                        <p:tgtEl>
                                          <p:spTgt spid="22"/>
                                        </p:tgtEl>
                                        <p:attrNameLst>
                                          <p:attrName>ppt_x</p:attrName>
                                        </p:attrNameLst>
                                      </p:cBhvr>
                                      <p:tavLst>
                                        <p:tav tm="0">
                                          <p:val>
                                            <p:strVal val="1+#ppt_w/2"/>
                                          </p:val>
                                        </p:tav>
                                        <p:tav tm="100000">
                                          <p:val>
                                            <p:strVal val="#ppt_x"/>
                                          </p:val>
                                        </p:tav>
                                      </p:tavLst>
                                    </p:anim>
                                    <p:anim calcmode="lin" valueType="num">
                                      <p:cBhvr additive="base">
                                        <p:cTn id="5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animBg="1"/>
      <p:bldP spid="16" grpId="0" animBg="1"/>
      <p:bldP spid="17" grpId="0" animBg="1"/>
      <p:bldP spid="7" grpId="0" animBg="1"/>
      <p:bldP spid="18" grpId="0"/>
      <p:bldP spid="19" grpId="0" animBg="1"/>
      <p:bldP spid="20" grpId="0" animBg="1"/>
      <p:bldP spid="21" grpId="0" animBg="1"/>
      <p:bldP spid="22" grpId="0" animBg="1"/>
      <p:bldP spid="23" grpId="0" animBg="1"/>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249819" y="191412"/>
            <a:ext cx="5899858" cy="708083"/>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700" dirty="0">
                <a:latin typeface="+mn-ea"/>
                <a:ea typeface="+mn-ea"/>
              </a:rPr>
              <a:t>プログラミングの</a:t>
            </a:r>
            <a:r>
              <a:rPr lang="ja-JP" altLang="en-US" sz="2700">
                <a:latin typeface="+mn-ea"/>
                <a:ea typeface="+mn-ea"/>
              </a:rPr>
              <a:t>処理　その２</a:t>
            </a:r>
            <a:endParaRPr lang="ja-JP" altLang="en-US" sz="2700" dirty="0">
              <a:latin typeface="+mn-ea"/>
              <a:ea typeface="+mn-ea"/>
            </a:endParaRPr>
          </a:p>
        </p:txBody>
      </p:sp>
      <p:sp>
        <p:nvSpPr>
          <p:cNvPr id="12" name="タイトル 1"/>
          <p:cNvSpPr txBox="1">
            <a:spLocks/>
          </p:cNvSpPr>
          <p:nvPr/>
        </p:nvSpPr>
        <p:spPr>
          <a:xfrm>
            <a:off x="4510650" y="191476"/>
            <a:ext cx="5253493" cy="708083"/>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3600">
                <a:solidFill>
                  <a:srgbClr val="FF0000"/>
                </a:solidFill>
                <a:latin typeface="+mn-ea"/>
                <a:ea typeface="+mn-ea"/>
              </a:rPr>
              <a:t>「くりかえし」</a:t>
            </a:r>
            <a:endParaRPr lang="ja-JP" altLang="en-US" sz="3600" dirty="0">
              <a:solidFill>
                <a:srgbClr val="FF0000"/>
              </a:solidFill>
              <a:latin typeface="+mn-ea"/>
              <a:ea typeface="+mn-ea"/>
            </a:endParaRPr>
          </a:p>
        </p:txBody>
      </p:sp>
      <p:sp>
        <p:nvSpPr>
          <p:cNvPr id="25" name="テキスト ボックス 2">
            <a:extLst>
              <a:ext uri="{FF2B5EF4-FFF2-40B4-BE49-F238E27FC236}">
                <a16:creationId xmlns="" xmlns:a16="http://schemas.microsoft.com/office/drawing/2014/main" id="{F69C4B22-A1ED-8D4F-8390-F62AC39A9DFB}"/>
              </a:ext>
            </a:extLst>
          </p:cNvPr>
          <p:cNvSpPr txBox="1"/>
          <p:nvPr/>
        </p:nvSpPr>
        <p:spPr>
          <a:xfrm>
            <a:off x="6065754" y="741329"/>
            <a:ext cx="2435282" cy="300082"/>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ja-JP" altLang="en-US" sz="1350" dirty="0">
                <a:solidFill>
                  <a:srgbClr val="0070C0"/>
                </a:solidFill>
              </a:rPr>
              <a:t>反復処理（はんぷくしょり）</a:t>
            </a:r>
          </a:p>
        </p:txBody>
      </p:sp>
      <p:sp>
        <p:nvSpPr>
          <p:cNvPr id="26" name="テキスト ボックス 25">
            <a:extLst>
              <a:ext uri="{FF2B5EF4-FFF2-40B4-BE49-F238E27FC236}">
                <a16:creationId xmlns="" xmlns:a16="http://schemas.microsoft.com/office/drawing/2014/main" id="{F69C1A48-7A60-5E42-9536-7C03C0213E88}"/>
              </a:ext>
            </a:extLst>
          </p:cNvPr>
          <p:cNvSpPr txBox="1"/>
          <p:nvPr/>
        </p:nvSpPr>
        <p:spPr>
          <a:xfrm>
            <a:off x="501759" y="2114045"/>
            <a:ext cx="8351769" cy="954107"/>
          </a:xfrm>
          <a:prstGeom prst="rect">
            <a:avLst/>
          </a:prstGeom>
          <a:noFill/>
        </p:spPr>
        <p:txBody>
          <a:bodyPr wrap="square" rtlCol="0">
            <a:spAutoFit/>
          </a:bodyPr>
          <a:lstStyle/>
          <a:p>
            <a:pPr>
              <a:lnSpc>
                <a:spcPct val="100000"/>
              </a:lnSpc>
            </a:pPr>
            <a:r>
              <a:rPr lang="ja-JP" altLang="en-US" sz="2800">
                <a:latin typeface="+mn-ea"/>
              </a:rPr>
              <a:t>同じ命令や命令の組み合わせはまとめて何回でも実行できる</a:t>
            </a:r>
            <a:endParaRPr lang="ja-JP" altLang="en-US" sz="2800" dirty="0">
              <a:latin typeface="+mn-ea"/>
            </a:endParaRPr>
          </a:p>
        </p:txBody>
      </p:sp>
      <p:sp>
        <p:nvSpPr>
          <p:cNvPr id="27" name="角丸四角形 26">
            <a:extLst>
              <a:ext uri="{FF2B5EF4-FFF2-40B4-BE49-F238E27FC236}">
                <a16:creationId xmlns="" xmlns:a16="http://schemas.microsoft.com/office/drawing/2014/main" id="{1E4ADCA8-92AC-0640-AEA0-A572D23362F6}"/>
              </a:ext>
            </a:extLst>
          </p:cNvPr>
          <p:cNvSpPr/>
          <p:nvPr/>
        </p:nvSpPr>
        <p:spPr>
          <a:xfrm>
            <a:off x="2157755" y="3951425"/>
            <a:ext cx="1851660" cy="441960"/>
          </a:xfrm>
          <a:prstGeom prst="roundRect">
            <a:avLst/>
          </a:prstGeom>
          <a:solidFill>
            <a:srgbClr val="35BE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t>前に進む</a:t>
            </a:r>
          </a:p>
        </p:txBody>
      </p:sp>
      <p:sp>
        <p:nvSpPr>
          <p:cNvPr id="28" name="角丸四角形 27">
            <a:extLst>
              <a:ext uri="{FF2B5EF4-FFF2-40B4-BE49-F238E27FC236}">
                <a16:creationId xmlns="" xmlns:a16="http://schemas.microsoft.com/office/drawing/2014/main" id="{0410E68C-2980-1B45-847E-783229DE48BC}"/>
              </a:ext>
            </a:extLst>
          </p:cNvPr>
          <p:cNvSpPr/>
          <p:nvPr/>
        </p:nvSpPr>
        <p:spPr>
          <a:xfrm>
            <a:off x="2157755" y="4370502"/>
            <a:ext cx="1851660" cy="441960"/>
          </a:xfrm>
          <a:prstGeom prst="roundRect">
            <a:avLst/>
          </a:prstGeom>
          <a:solidFill>
            <a:srgbClr val="35BE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t>前に進む</a:t>
            </a:r>
          </a:p>
        </p:txBody>
      </p:sp>
      <p:sp>
        <p:nvSpPr>
          <p:cNvPr id="29" name="角丸四角形 28">
            <a:extLst>
              <a:ext uri="{FF2B5EF4-FFF2-40B4-BE49-F238E27FC236}">
                <a16:creationId xmlns="" xmlns:a16="http://schemas.microsoft.com/office/drawing/2014/main" id="{D61CE4D2-E9CA-A449-8A7C-925DE855EAF7}"/>
              </a:ext>
            </a:extLst>
          </p:cNvPr>
          <p:cNvSpPr/>
          <p:nvPr/>
        </p:nvSpPr>
        <p:spPr>
          <a:xfrm>
            <a:off x="2157755" y="4812462"/>
            <a:ext cx="1851660" cy="441960"/>
          </a:xfrm>
          <a:prstGeom prst="roundRect">
            <a:avLst/>
          </a:prstGeom>
          <a:solidFill>
            <a:srgbClr val="35BE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t>前に進む</a:t>
            </a:r>
          </a:p>
        </p:txBody>
      </p:sp>
      <p:sp>
        <p:nvSpPr>
          <p:cNvPr id="30" name="角丸四角形 29">
            <a:extLst>
              <a:ext uri="{FF2B5EF4-FFF2-40B4-BE49-F238E27FC236}">
                <a16:creationId xmlns="" xmlns:a16="http://schemas.microsoft.com/office/drawing/2014/main" id="{6CA3E250-D86B-6B4A-8DB7-E58C267DFD6D}"/>
              </a:ext>
            </a:extLst>
          </p:cNvPr>
          <p:cNvSpPr/>
          <p:nvPr/>
        </p:nvSpPr>
        <p:spPr>
          <a:xfrm>
            <a:off x="2157755" y="3509465"/>
            <a:ext cx="1851660" cy="441960"/>
          </a:xfrm>
          <a:prstGeom prst="round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t>実行されたら</a:t>
            </a:r>
          </a:p>
        </p:txBody>
      </p:sp>
      <p:sp>
        <p:nvSpPr>
          <p:cNvPr id="31" name="角丸四角形 30">
            <a:extLst>
              <a:ext uri="{FF2B5EF4-FFF2-40B4-BE49-F238E27FC236}">
                <a16:creationId xmlns="" xmlns:a16="http://schemas.microsoft.com/office/drawing/2014/main" id="{AA7CC33F-7C22-7C41-8FD8-D20CF31A59CC}"/>
              </a:ext>
            </a:extLst>
          </p:cNvPr>
          <p:cNvSpPr/>
          <p:nvPr/>
        </p:nvSpPr>
        <p:spPr>
          <a:xfrm>
            <a:off x="4462022" y="3509465"/>
            <a:ext cx="1851660" cy="441960"/>
          </a:xfrm>
          <a:prstGeom prst="round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t>実行されたら</a:t>
            </a:r>
          </a:p>
        </p:txBody>
      </p:sp>
      <p:sp>
        <p:nvSpPr>
          <p:cNvPr id="32" name="角丸四角形 31">
            <a:extLst>
              <a:ext uri="{FF2B5EF4-FFF2-40B4-BE49-F238E27FC236}">
                <a16:creationId xmlns="" xmlns:a16="http://schemas.microsoft.com/office/drawing/2014/main" id="{A656B05E-9D93-F240-A90E-A9D3E42C1013}"/>
              </a:ext>
            </a:extLst>
          </p:cNvPr>
          <p:cNvSpPr/>
          <p:nvPr/>
        </p:nvSpPr>
        <p:spPr>
          <a:xfrm>
            <a:off x="4474298" y="3947420"/>
            <a:ext cx="2272230" cy="404205"/>
          </a:xfrm>
          <a:prstGeom prst="round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solidFill>
                  <a:schemeClr val="bg1"/>
                </a:solidFill>
              </a:rPr>
              <a:t>３</a:t>
            </a:r>
            <a:r>
              <a:rPr lang="ja-JP" altLang="en-US" sz="1350" dirty="0"/>
              <a:t>回くりかえす</a:t>
            </a:r>
          </a:p>
        </p:txBody>
      </p:sp>
      <p:sp>
        <p:nvSpPr>
          <p:cNvPr id="33" name="角丸四角形 32">
            <a:extLst>
              <a:ext uri="{FF2B5EF4-FFF2-40B4-BE49-F238E27FC236}">
                <a16:creationId xmlns="" xmlns:a16="http://schemas.microsoft.com/office/drawing/2014/main" id="{782FA4DE-212C-8348-9288-5AE529CCBC9A}"/>
              </a:ext>
            </a:extLst>
          </p:cNvPr>
          <p:cNvSpPr/>
          <p:nvPr/>
        </p:nvSpPr>
        <p:spPr>
          <a:xfrm>
            <a:off x="4462022" y="3968544"/>
            <a:ext cx="420570" cy="1248124"/>
          </a:xfrm>
          <a:prstGeom prst="round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4" name="角丸四角形 33">
            <a:extLst>
              <a:ext uri="{FF2B5EF4-FFF2-40B4-BE49-F238E27FC236}">
                <a16:creationId xmlns="" xmlns:a16="http://schemas.microsoft.com/office/drawing/2014/main" id="{EF47C78E-3A5F-924B-95C1-D3A171688B64}"/>
              </a:ext>
            </a:extLst>
          </p:cNvPr>
          <p:cNvSpPr/>
          <p:nvPr/>
        </p:nvSpPr>
        <p:spPr>
          <a:xfrm>
            <a:off x="4882592" y="4370501"/>
            <a:ext cx="1851660" cy="441960"/>
          </a:xfrm>
          <a:prstGeom prst="roundRect">
            <a:avLst/>
          </a:prstGeom>
          <a:solidFill>
            <a:srgbClr val="35BE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t>前に進む</a:t>
            </a:r>
          </a:p>
        </p:txBody>
      </p:sp>
      <p:sp>
        <p:nvSpPr>
          <p:cNvPr id="35" name="角丸四角形 34">
            <a:extLst>
              <a:ext uri="{FF2B5EF4-FFF2-40B4-BE49-F238E27FC236}">
                <a16:creationId xmlns="" xmlns:a16="http://schemas.microsoft.com/office/drawing/2014/main" id="{3E8D91DF-D99D-8842-A005-A3702BAF8FDD}"/>
              </a:ext>
            </a:extLst>
          </p:cNvPr>
          <p:cNvSpPr/>
          <p:nvPr/>
        </p:nvSpPr>
        <p:spPr>
          <a:xfrm>
            <a:off x="4462022" y="4812462"/>
            <a:ext cx="2272230" cy="404205"/>
          </a:xfrm>
          <a:prstGeom prst="round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6" name="等号 35">
            <a:extLst>
              <a:ext uri="{FF2B5EF4-FFF2-40B4-BE49-F238E27FC236}">
                <a16:creationId xmlns="" xmlns:a16="http://schemas.microsoft.com/office/drawing/2014/main" id="{A3494806-B8BA-5443-8067-A848D2CD0766}"/>
              </a:ext>
            </a:extLst>
          </p:cNvPr>
          <p:cNvSpPr/>
          <p:nvPr/>
        </p:nvSpPr>
        <p:spPr>
          <a:xfrm>
            <a:off x="4078729" y="4300589"/>
            <a:ext cx="326255" cy="309770"/>
          </a:xfrm>
          <a:prstGeom prst="mathEqual">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chemeClr val="tx1"/>
              </a:solidFill>
            </a:endParaRPr>
          </a:p>
        </p:txBody>
      </p:sp>
      <p:sp>
        <p:nvSpPr>
          <p:cNvPr id="37" name="テキスト ボックス 36">
            <a:extLst>
              <a:ext uri="{FF2B5EF4-FFF2-40B4-BE49-F238E27FC236}">
                <a16:creationId xmlns="" xmlns:a16="http://schemas.microsoft.com/office/drawing/2014/main" id="{C8FFC5A2-51E7-0A43-A7EE-79212A8DCE17}"/>
              </a:ext>
            </a:extLst>
          </p:cNvPr>
          <p:cNvSpPr txBox="1"/>
          <p:nvPr/>
        </p:nvSpPr>
        <p:spPr>
          <a:xfrm>
            <a:off x="148726" y="5893860"/>
            <a:ext cx="9047162" cy="461665"/>
          </a:xfrm>
          <a:prstGeom prst="rect">
            <a:avLst/>
          </a:prstGeom>
          <a:noFill/>
        </p:spPr>
        <p:txBody>
          <a:bodyPr wrap="square" rtlCol="0">
            <a:spAutoFit/>
          </a:bodyPr>
          <a:lstStyle/>
          <a:p>
            <a:r>
              <a:rPr lang="ja-JP" altLang="en-US" sz="2400"/>
              <a:t>コンピュータは何回でも文句も言わずめいれいをくりかえす！</a:t>
            </a:r>
            <a:endParaRPr lang="ja-JP" altLang="en-US" sz="2400" dirty="0">
              <a:solidFill>
                <a:srgbClr val="FF0000"/>
              </a:solidFill>
            </a:endParaRPr>
          </a:p>
        </p:txBody>
      </p:sp>
    </p:spTree>
    <p:extLst>
      <p:ext uri="{BB962C8B-B14F-4D97-AF65-F5344CB8AC3E}">
        <p14:creationId xmlns:p14="http://schemas.microsoft.com/office/powerpoint/2010/main" val="949966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500" fill="hold"/>
                                        <p:tgtEl>
                                          <p:spTgt spid="27"/>
                                        </p:tgtEl>
                                        <p:attrNameLst>
                                          <p:attrName>ppt_x</p:attrName>
                                        </p:attrNameLst>
                                      </p:cBhvr>
                                      <p:tavLst>
                                        <p:tav tm="0">
                                          <p:val>
                                            <p:strVal val="0-#ppt_w/2"/>
                                          </p:val>
                                        </p:tav>
                                        <p:tav tm="100000">
                                          <p:val>
                                            <p:strVal val="#ppt_x"/>
                                          </p:val>
                                        </p:tav>
                                      </p:tavLst>
                                    </p:anim>
                                    <p:anim calcmode="lin" valueType="num">
                                      <p:cBhvr additive="base">
                                        <p:cTn id="13" dur="500" fill="hold"/>
                                        <p:tgtEl>
                                          <p:spTgt spid="2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0-#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12"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0-#ppt_w/2"/>
                                          </p:val>
                                        </p:tav>
                                        <p:tav tm="100000">
                                          <p:val>
                                            <p:strVal val="#ppt_x"/>
                                          </p:val>
                                        </p:tav>
                                      </p:tavLst>
                                    </p:anim>
                                    <p:anim calcmode="lin" valueType="num">
                                      <p:cBhvr additive="base">
                                        <p:cTn id="23"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9" fill="hold" grpId="0" nodeType="click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additive="base">
                                        <p:cTn id="28" dur="500" fill="hold"/>
                                        <p:tgtEl>
                                          <p:spTgt spid="31"/>
                                        </p:tgtEl>
                                        <p:attrNameLst>
                                          <p:attrName>ppt_x</p:attrName>
                                        </p:attrNameLst>
                                      </p:cBhvr>
                                      <p:tavLst>
                                        <p:tav tm="0">
                                          <p:val>
                                            <p:strVal val="0-#ppt_w/2"/>
                                          </p:val>
                                        </p:tav>
                                        <p:tav tm="100000">
                                          <p:val>
                                            <p:strVal val="#ppt_x"/>
                                          </p:val>
                                        </p:tav>
                                      </p:tavLst>
                                    </p:anim>
                                    <p:anim calcmode="lin" valueType="num">
                                      <p:cBhvr additive="base">
                                        <p:cTn id="29" dur="500" fill="hold"/>
                                        <p:tgtEl>
                                          <p:spTgt spid="31"/>
                                        </p:tgtEl>
                                        <p:attrNameLst>
                                          <p:attrName>ppt_y</p:attrName>
                                        </p:attrNameLst>
                                      </p:cBhvr>
                                      <p:tavLst>
                                        <p:tav tm="0">
                                          <p:val>
                                            <p:strVal val="0-#ppt_h/2"/>
                                          </p:val>
                                        </p:tav>
                                        <p:tav tm="100000">
                                          <p:val>
                                            <p:strVal val="#ppt_y"/>
                                          </p:val>
                                        </p:tav>
                                      </p:tavLst>
                                    </p:anim>
                                  </p:childTnLst>
                                </p:cTn>
                              </p:par>
                            </p:childTnLst>
                          </p:cTn>
                        </p:par>
                        <p:par>
                          <p:cTn id="30" fill="hold">
                            <p:stCondLst>
                              <p:cond delay="500"/>
                            </p:stCondLst>
                            <p:childTnLst>
                              <p:par>
                                <p:cTn id="31" presetID="2" presetClass="entr" presetSubtype="8" fill="hold" grpId="0"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additive="base">
                                        <p:cTn id="33" dur="500" fill="hold"/>
                                        <p:tgtEl>
                                          <p:spTgt spid="34"/>
                                        </p:tgtEl>
                                        <p:attrNameLst>
                                          <p:attrName>ppt_x</p:attrName>
                                        </p:attrNameLst>
                                      </p:cBhvr>
                                      <p:tavLst>
                                        <p:tav tm="0">
                                          <p:val>
                                            <p:strVal val="0-#ppt_w/2"/>
                                          </p:val>
                                        </p:tav>
                                        <p:tav tm="100000">
                                          <p:val>
                                            <p:strVal val="#ppt_x"/>
                                          </p:val>
                                        </p:tav>
                                      </p:tavLst>
                                    </p:anim>
                                    <p:anim calcmode="lin" valueType="num">
                                      <p:cBhvr additive="base">
                                        <p:cTn id="34"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500"/>
                                        <p:tgtEl>
                                          <p:spTgt spid="3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500"/>
                                        <p:tgtEl>
                                          <p:spTgt spid="3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500"/>
                                        <p:tgtEl>
                                          <p:spTgt spid="35"/>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fade">
                                      <p:cBhvr>
                                        <p:cTn id="5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36944" y="389214"/>
            <a:ext cx="1723549" cy="707886"/>
          </a:xfrm>
          <a:prstGeom prst="rect">
            <a:avLst/>
          </a:prstGeom>
        </p:spPr>
        <p:txBody>
          <a:bodyPr wrap="none">
            <a:spAutoFit/>
          </a:bodyPr>
          <a:lstStyle/>
          <a:p>
            <a:r>
              <a:rPr lang="ja-JP" altLang="en-US" sz="4000"/>
              <a:t>まとめ</a:t>
            </a:r>
            <a:endParaRPr lang="en-US" altLang="ja-JP" sz="4000" dirty="0"/>
          </a:p>
        </p:txBody>
      </p:sp>
      <p:sp>
        <p:nvSpPr>
          <p:cNvPr id="2" name="正方形/長方形 1">
            <a:extLst>
              <a:ext uri="{FF2B5EF4-FFF2-40B4-BE49-F238E27FC236}">
                <a16:creationId xmlns="" xmlns:a16="http://schemas.microsoft.com/office/drawing/2014/main" id="{D8C7D458-0633-DB48-930D-52DA8217F4A8}"/>
              </a:ext>
            </a:extLst>
          </p:cNvPr>
          <p:cNvSpPr/>
          <p:nvPr/>
        </p:nvSpPr>
        <p:spPr>
          <a:xfrm>
            <a:off x="210709" y="1614880"/>
            <a:ext cx="8392601" cy="3539430"/>
          </a:xfrm>
          <a:prstGeom prst="rect">
            <a:avLst/>
          </a:prstGeom>
        </p:spPr>
        <p:txBody>
          <a:bodyPr wrap="square">
            <a:spAutoFit/>
          </a:bodyPr>
          <a:lstStyle/>
          <a:p>
            <a:pPr>
              <a:lnSpc>
                <a:spcPct val="100000"/>
              </a:lnSpc>
            </a:pPr>
            <a:r>
              <a:rPr lang="ja-JP" altLang="en-US" sz="3200" u="sng">
                <a:latin typeface="+mn-ea"/>
              </a:rPr>
              <a:t>「じゅんばんに」</a:t>
            </a:r>
            <a:endParaRPr lang="en-US" altLang="ja-JP" sz="3200" u="sng" dirty="0">
              <a:latin typeface="+mn-ea"/>
            </a:endParaRPr>
          </a:p>
          <a:p>
            <a:r>
              <a:rPr lang="ja-JP" altLang="en-US" sz="3200"/>
              <a:t>プログラムは命令のじゅんばんがあり、そのじゅんばんどおりにめいれいは実行される</a:t>
            </a:r>
          </a:p>
          <a:p>
            <a:pPr>
              <a:lnSpc>
                <a:spcPct val="100000"/>
              </a:lnSpc>
            </a:pPr>
            <a:endParaRPr lang="en-US" altLang="ja-JP" sz="3200" dirty="0">
              <a:latin typeface="+mn-ea"/>
            </a:endParaRPr>
          </a:p>
          <a:p>
            <a:pPr>
              <a:lnSpc>
                <a:spcPct val="100000"/>
              </a:lnSpc>
            </a:pPr>
            <a:r>
              <a:rPr lang="ja-JP" altLang="en-US" sz="3200" u="sng">
                <a:latin typeface="+mn-ea"/>
              </a:rPr>
              <a:t>「くりかえし」</a:t>
            </a:r>
            <a:endParaRPr lang="en-US" altLang="ja-JP" sz="3200" u="sng" dirty="0">
              <a:latin typeface="+mn-ea"/>
            </a:endParaRPr>
          </a:p>
          <a:p>
            <a:pPr>
              <a:lnSpc>
                <a:spcPct val="100000"/>
              </a:lnSpc>
            </a:pPr>
            <a:r>
              <a:rPr lang="ja-JP" altLang="en-US" sz="3200">
                <a:latin typeface="+mn-ea"/>
              </a:rPr>
              <a:t>同じめいれいやめいれいの組み合わせはまとめて何回でも実行できる</a:t>
            </a:r>
            <a:endParaRPr lang="ja-JP" altLang="en-US" sz="3200" dirty="0">
              <a:latin typeface="+mn-ea"/>
            </a:endParaRPr>
          </a:p>
        </p:txBody>
      </p:sp>
    </p:spTree>
    <p:extLst>
      <p:ext uri="{BB962C8B-B14F-4D97-AF65-F5344CB8AC3E}">
        <p14:creationId xmlns:p14="http://schemas.microsoft.com/office/powerpoint/2010/main" val="17335810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504687"/>
            <a:ext cx="7772400" cy="1282148"/>
          </a:xfrm>
        </p:spPr>
        <p:txBody>
          <a:bodyPr>
            <a:normAutofit/>
          </a:bodyPr>
          <a:lstStyle/>
          <a:p>
            <a:r>
              <a:rPr kumimoji="1" lang="ja-JP" altLang="en-US" sz="4000">
                <a:latin typeface="+mn-ea"/>
                <a:ea typeface="+mn-ea"/>
              </a:rPr>
              <a:t>コンピュータでみらいをひらく</a:t>
            </a:r>
            <a:r>
              <a:rPr kumimoji="1" lang="en-US" altLang="ja-JP" sz="4000" dirty="0">
                <a:latin typeface="+mn-ea"/>
                <a:ea typeface="+mn-ea"/>
              </a:rPr>
              <a:t/>
            </a:r>
            <a:br>
              <a:rPr kumimoji="1" lang="en-US" altLang="ja-JP" sz="4000" dirty="0">
                <a:latin typeface="+mn-ea"/>
                <a:ea typeface="+mn-ea"/>
              </a:rPr>
            </a:br>
            <a:r>
              <a:rPr kumimoji="1" lang="ja-JP" altLang="en-US" sz="4000">
                <a:latin typeface="+mn-ea"/>
                <a:ea typeface="+mn-ea"/>
              </a:rPr>
              <a:t>アイデアをかたちにしよう</a:t>
            </a:r>
            <a:r>
              <a:rPr kumimoji="1" lang="en-US" altLang="ja-JP" sz="4000" dirty="0">
                <a:latin typeface="+mn-ea"/>
                <a:ea typeface="+mn-ea"/>
              </a:rPr>
              <a:t>①</a:t>
            </a:r>
            <a:endParaRPr kumimoji="1" lang="ja-JP" altLang="en-US" sz="4000" dirty="0">
              <a:latin typeface="+mn-ea"/>
              <a:ea typeface="+mn-ea"/>
            </a:endParaRPr>
          </a:p>
        </p:txBody>
      </p:sp>
      <p:sp>
        <p:nvSpPr>
          <p:cNvPr id="3" name="サブタイトル 2"/>
          <p:cNvSpPr>
            <a:spLocks noGrp="1"/>
          </p:cNvSpPr>
          <p:nvPr>
            <p:ph type="subTitle" idx="1"/>
          </p:nvPr>
        </p:nvSpPr>
        <p:spPr>
          <a:xfrm>
            <a:off x="1143000" y="4071164"/>
            <a:ext cx="6858000" cy="1655762"/>
          </a:xfrm>
        </p:spPr>
        <p:txBody>
          <a:bodyPr/>
          <a:lstStyle/>
          <a:p>
            <a:r>
              <a:rPr kumimoji="1" lang="ja-JP" altLang="en-US"/>
              <a:t>４時間目</a:t>
            </a:r>
            <a:endParaRPr kumimoji="1" lang="ja-JP" altLang="en-US" dirty="0"/>
          </a:p>
        </p:txBody>
      </p:sp>
      <p:sp>
        <p:nvSpPr>
          <p:cNvPr id="4" name="正方形/長方形 3">
            <a:extLst>
              <a:ext uri="{FF2B5EF4-FFF2-40B4-BE49-F238E27FC236}">
                <a16:creationId xmlns="" xmlns:a16="http://schemas.microsoft.com/office/drawing/2014/main" id="{B145FABF-83ED-5645-A7F6-94E972BB0DBA}"/>
              </a:ext>
            </a:extLst>
          </p:cNvPr>
          <p:cNvSpPr/>
          <p:nvPr/>
        </p:nvSpPr>
        <p:spPr>
          <a:xfrm>
            <a:off x="1940510" y="3044279"/>
            <a:ext cx="5262979" cy="769441"/>
          </a:xfrm>
          <a:prstGeom prst="rect">
            <a:avLst/>
          </a:prstGeom>
        </p:spPr>
        <p:txBody>
          <a:bodyPr wrap="none">
            <a:spAutoFit/>
          </a:bodyPr>
          <a:lstStyle/>
          <a:p>
            <a:r>
              <a:rPr kumimoji="1" lang="ja-JP" altLang="en-US" sz="4400">
                <a:solidFill>
                  <a:srgbClr val="0070C0"/>
                </a:solidFill>
                <a:latin typeface="+mn-ea"/>
              </a:rPr>
              <a:t>＜みらいデザイン＞</a:t>
            </a:r>
            <a:endParaRPr lang="ja-JP" altLang="en-US" sz="4400">
              <a:solidFill>
                <a:srgbClr val="0070C0"/>
              </a:solidFill>
            </a:endParaRPr>
          </a:p>
        </p:txBody>
      </p:sp>
    </p:spTree>
    <p:extLst>
      <p:ext uri="{BB962C8B-B14F-4D97-AF65-F5344CB8AC3E}">
        <p14:creationId xmlns:p14="http://schemas.microsoft.com/office/powerpoint/2010/main" val="10353354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5425" y="42407"/>
            <a:ext cx="7886700" cy="1325563"/>
          </a:xfrm>
        </p:spPr>
        <p:txBody>
          <a:bodyPr>
            <a:normAutofit/>
          </a:bodyPr>
          <a:lstStyle/>
          <a:p>
            <a:r>
              <a:rPr kumimoji="1" lang="ja-JP" altLang="en-US" sz="3600" u="sng">
                <a:latin typeface="+mn-ea"/>
                <a:ea typeface="+mn-ea"/>
              </a:rPr>
              <a:t>学習のめ</a:t>
            </a:r>
            <a:r>
              <a:rPr kumimoji="1" lang="ja-JP" altLang="en-US" sz="3600" u="sng" dirty="0">
                <a:latin typeface="+mn-ea"/>
                <a:ea typeface="+mn-ea"/>
              </a:rPr>
              <a:t>あて</a:t>
            </a:r>
          </a:p>
        </p:txBody>
      </p:sp>
      <p:sp>
        <p:nvSpPr>
          <p:cNvPr id="3" name="コンテンツ プレースホルダー 2"/>
          <p:cNvSpPr>
            <a:spLocks noGrp="1"/>
          </p:cNvSpPr>
          <p:nvPr>
            <p:ph idx="1"/>
          </p:nvPr>
        </p:nvSpPr>
        <p:spPr>
          <a:xfrm>
            <a:off x="237421" y="1248040"/>
            <a:ext cx="8669158" cy="1034553"/>
          </a:xfrm>
        </p:spPr>
        <p:txBody>
          <a:bodyPr>
            <a:noAutofit/>
          </a:bodyPr>
          <a:lstStyle/>
          <a:p>
            <a:pPr>
              <a:lnSpc>
                <a:spcPct val="100000"/>
              </a:lnSpc>
              <a:spcAft>
                <a:spcPts val="1200"/>
              </a:spcAft>
            </a:pPr>
            <a:r>
              <a:rPr lang="ja-JP" altLang="en-US" sz="3200"/>
              <a:t>「じゅんばんに」、「くりかえし」をつかってロボットを思った通りに動かそう</a:t>
            </a:r>
            <a:endParaRPr lang="en-US" altLang="ja-JP" sz="3200" dirty="0"/>
          </a:p>
          <a:p>
            <a:pPr>
              <a:lnSpc>
                <a:spcPct val="100000"/>
              </a:lnSpc>
              <a:spcAft>
                <a:spcPts val="1200"/>
              </a:spcAft>
            </a:pPr>
            <a:r>
              <a:rPr lang="ja-JP" altLang="en-US" sz="3200"/>
              <a:t>ペアの人と協力してかだいをかいけつしよう</a:t>
            </a:r>
            <a:endParaRPr lang="en-US" altLang="ja-JP" sz="3200" dirty="0"/>
          </a:p>
          <a:p>
            <a:pPr marL="0" indent="0">
              <a:lnSpc>
                <a:spcPct val="100000"/>
              </a:lnSpc>
              <a:spcAft>
                <a:spcPts val="1200"/>
              </a:spcAft>
              <a:buNone/>
            </a:pPr>
            <a:endParaRPr lang="ja-JP" altLang="en-US" sz="3300" dirty="0"/>
          </a:p>
        </p:txBody>
      </p:sp>
      <p:sp>
        <p:nvSpPr>
          <p:cNvPr id="4" name="コンテンツ プレースホルダー 2">
            <a:extLst>
              <a:ext uri="{FF2B5EF4-FFF2-40B4-BE49-F238E27FC236}">
                <a16:creationId xmlns="" xmlns:a16="http://schemas.microsoft.com/office/drawing/2014/main" id="{1BD607D5-3A5E-7F45-B668-83A246CD917B}"/>
              </a:ext>
            </a:extLst>
          </p:cNvPr>
          <p:cNvSpPr txBox="1">
            <a:spLocks/>
          </p:cNvSpPr>
          <p:nvPr/>
        </p:nvSpPr>
        <p:spPr>
          <a:xfrm>
            <a:off x="415600" y="3883300"/>
            <a:ext cx="8099750" cy="9043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en-US" altLang="ja-JP" sz="2700" dirty="0">
              <a:solidFill>
                <a:srgbClr val="FF0000"/>
              </a:solidFill>
            </a:endParaRPr>
          </a:p>
        </p:txBody>
      </p:sp>
      <p:sp>
        <p:nvSpPr>
          <p:cNvPr id="5" name="タイトル 1">
            <a:extLst>
              <a:ext uri="{FF2B5EF4-FFF2-40B4-BE49-F238E27FC236}">
                <a16:creationId xmlns="" xmlns:a16="http://schemas.microsoft.com/office/drawing/2014/main" id="{5E31C87B-A842-1A40-9384-1E81E5CF9675}"/>
              </a:ext>
            </a:extLst>
          </p:cNvPr>
          <p:cNvSpPr txBox="1">
            <a:spLocks/>
          </p:cNvSpPr>
          <p:nvPr/>
        </p:nvSpPr>
        <p:spPr>
          <a:xfrm>
            <a:off x="175425" y="3220518"/>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u="sng">
                <a:latin typeface="+mn-ea"/>
                <a:ea typeface="+mn-ea"/>
              </a:rPr>
              <a:t>学習のながれ</a:t>
            </a:r>
            <a:endParaRPr lang="ja-JP" altLang="en-US" sz="3600" u="sng" dirty="0">
              <a:latin typeface="+mn-ea"/>
              <a:ea typeface="+mn-ea"/>
            </a:endParaRPr>
          </a:p>
        </p:txBody>
      </p:sp>
      <p:sp>
        <p:nvSpPr>
          <p:cNvPr id="6" name="コンテンツ プレースホルダー 2">
            <a:extLst>
              <a:ext uri="{FF2B5EF4-FFF2-40B4-BE49-F238E27FC236}">
                <a16:creationId xmlns="" xmlns:a16="http://schemas.microsoft.com/office/drawing/2014/main" id="{AA75EA77-D04F-A043-9962-F209F8F293E0}"/>
              </a:ext>
            </a:extLst>
          </p:cNvPr>
          <p:cNvSpPr txBox="1">
            <a:spLocks/>
          </p:cNvSpPr>
          <p:nvPr/>
        </p:nvSpPr>
        <p:spPr>
          <a:xfrm>
            <a:off x="102249" y="3488226"/>
            <a:ext cx="9161021" cy="281037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514350" indent="-514350">
              <a:lnSpc>
                <a:spcPct val="100000"/>
              </a:lnSpc>
              <a:spcAft>
                <a:spcPts val="1200"/>
              </a:spcAft>
              <a:buFont typeface="+mj-ea"/>
              <a:buAutoNum type="circleNumDbPlain"/>
            </a:pPr>
            <a:endParaRPr lang="en-US" altLang="ja-JP" sz="3200" dirty="0"/>
          </a:p>
          <a:p>
            <a:pPr marL="514350" indent="-514350">
              <a:lnSpc>
                <a:spcPct val="100000"/>
              </a:lnSpc>
              <a:spcAft>
                <a:spcPts val="1200"/>
              </a:spcAft>
              <a:buFont typeface="+mj-ea"/>
              <a:buAutoNum type="circleNumDbPlain"/>
            </a:pPr>
            <a:r>
              <a:rPr lang="en-US" altLang="ja-JP" sz="3200" dirty="0"/>
              <a:t>WeDo2.0</a:t>
            </a:r>
            <a:r>
              <a:rPr lang="ja-JP" altLang="en-US" sz="3200"/>
              <a:t>のロボットカーでミッションにチャレンジする</a:t>
            </a:r>
            <a:endParaRPr lang="en-US" altLang="ja-JP" sz="3200" dirty="0"/>
          </a:p>
          <a:p>
            <a:pPr marL="514350" indent="-514350">
              <a:lnSpc>
                <a:spcPct val="100000"/>
              </a:lnSpc>
              <a:spcAft>
                <a:spcPts val="1200"/>
              </a:spcAft>
              <a:buFont typeface="+mj-ea"/>
              <a:buAutoNum type="circleNumDbPlain"/>
            </a:pPr>
            <a:r>
              <a:rPr lang="en-US" altLang="ja-JP" sz="3200" dirty="0"/>
              <a:t>3</a:t>
            </a:r>
            <a:r>
              <a:rPr lang="ja-JP" altLang="en-US" sz="3200"/>
              <a:t>年生の</a:t>
            </a:r>
            <a:r>
              <a:rPr lang="ja-JP" altLang="en-US" sz="3200">
                <a:solidFill>
                  <a:srgbClr val="0070C0"/>
                </a:solidFill>
              </a:rPr>
              <a:t>「みらいデザイン」</a:t>
            </a:r>
            <a:r>
              <a:rPr lang="ja-JP" altLang="en-US" sz="3200"/>
              <a:t>の学習をまとめる</a:t>
            </a:r>
            <a:endParaRPr lang="en-US" altLang="ja-JP" sz="3200" dirty="0"/>
          </a:p>
          <a:p>
            <a:pPr marL="514350" indent="-514350">
              <a:lnSpc>
                <a:spcPct val="100000"/>
              </a:lnSpc>
              <a:spcAft>
                <a:spcPts val="1200"/>
              </a:spcAft>
              <a:buFont typeface="+mj-ea"/>
              <a:buAutoNum type="circleNumDbPlain"/>
            </a:pPr>
            <a:endParaRPr lang="en-US" altLang="ja-JP" sz="3200" dirty="0"/>
          </a:p>
          <a:p>
            <a:pPr>
              <a:lnSpc>
                <a:spcPct val="100000"/>
              </a:lnSpc>
              <a:spcAft>
                <a:spcPts val="1200"/>
              </a:spcAft>
            </a:pPr>
            <a:endParaRPr lang="en-US" altLang="ja-JP" sz="3200" dirty="0"/>
          </a:p>
          <a:p>
            <a:pPr marL="0" indent="0">
              <a:lnSpc>
                <a:spcPct val="100000"/>
              </a:lnSpc>
              <a:spcAft>
                <a:spcPts val="1200"/>
              </a:spcAft>
              <a:buFont typeface="Arial" panose="020B0604020202020204" pitchFamily="34" charset="0"/>
              <a:buNone/>
            </a:pPr>
            <a:endParaRPr lang="ja-JP" altLang="en-US" sz="3300" dirty="0"/>
          </a:p>
        </p:txBody>
      </p:sp>
    </p:spTree>
    <p:extLst>
      <p:ext uri="{BB962C8B-B14F-4D97-AF65-F5344CB8AC3E}">
        <p14:creationId xmlns:p14="http://schemas.microsoft.com/office/powerpoint/2010/main" val="23383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36944" y="389214"/>
            <a:ext cx="1723549" cy="707886"/>
          </a:xfrm>
          <a:prstGeom prst="rect">
            <a:avLst/>
          </a:prstGeom>
        </p:spPr>
        <p:txBody>
          <a:bodyPr wrap="none">
            <a:spAutoFit/>
          </a:bodyPr>
          <a:lstStyle/>
          <a:p>
            <a:r>
              <a:rPr lang="ja-JP" altLang="en-US" sz="4000"/>
              <a:t>ふく習</a:t>
            </a:r>
            <a:endParaRPr lang="en-US" altLang="ja-JP" sz="4000" dirty="0"/>
          </a:p>
        </p:txBody>
      </p:sp>
      <p:sp>
        <p:nvSpPr>
          <p:cNvPr id="2" name="正方形/長方形 1">
            <a:extLst>
              <a:ext uri="{FF2B5EF4-FFF2-40B4-BE49-F238E27FC236}">
                <a16:creationId xmlns="" xmlns:a16="http://schemas.microsoft.com/office/drawing/2014/main" id="{D8C7D458-0633-DB48-930D-52DA8217F4A8}"/>
              </a:ext>
            </a:extLst>
          </p:cNvPr>
          <p:cNvSpPr/>
          <p:nvPr/>
        </p:nvSpPr>
        <p:spPr>
          <a:xfrm>
            <a:off x="210709" y="1614880"/>
            <a:ext cx="8392601" cy="3539430"/>
          </a:xfrm>
          <a:prstGeom prst="rect">
            <a:avLst/>
          </a:prstGeom>
        </p:spPr>
        <p:txBody>
          <a:bodyPr wrap="square">
            <a:spAutoFit/>
          </a:bodyPr>
          <a:lstStyle/>
          <a:p>
            <a:pPr>
              <a:lnSpc>
                <a:spcPct val="100000"/>
              </a:lnSpc>
            </a:pPr>
            <a:r>
              <a:rPr lang="ja-JP" altLang="en-US" sz="3200" u="sng">
                <a:latin typeface="+mn-ea"/>
              </a:rPr>
              <a:t>「じゅんばんに」</a:t>
            </a:r>
            <a:endParaRPr lang="en-US" altLang="ja-JP" sz="3200" u="sng" dirty="0">
              <a:latin typeface="+mn-ea"/>
            </a:endParaRPr>
          </a:p>
          <a:p>
            <a:r>
              <a:rPr lang="ja-JP" altLang="en-US" sz="3200"/>
              <a:t>プログラムは命令のじゅんばんがあり、そのじゅんばんどおりにめいれいは実行される</a:t>
            </a:r>
          </a:p>
          <a:p>
            <a:pPr>
              <a:lnSpc>
                <a:spcPct val="100000"/>
              </a:lnSpc>
            </a:pPr>
            <a:endParaRPr lang="en-US" altLang="ja-JP" sz="3200" dirty="0">
              <a:latin typeface="+mn-ea"/>
            </a:endParaRPr>
          </a:p>
          <a:p>
            <a:pPr>
              <a:lnSpc>
                <a:spcPct val="100000"/>
              </a:lnSpc>
            </a:pPr>
            <a:r>
              <a:rPr lang="ja-JP" altLang="en-US" sz="3200" u="sng">
                <a:latin typeface="+mn-ea"/>
              </a:rPr>
              <a:t>「くりかえし」</a:t>
            </a:r>
            <a:endParaRPr lang="en-US" altLang="ja-JP" sz="3200" u="sng" dirty="0">
              <a:latin typeface="+mn-ea"/>
            </a:endParaRPr>
          </a:p>
          <a:p>
            <a:pPr>
              <a:lnSpc>
                <a:spcPct val="100000"/>
              </a:lnSpc>
            </a:pPr>
            <a:r>
              <a:rPr lang="ja-JP" altLang="en-US" sz="3200">
                <a:latin typeface="+mn-ea"/>
              </a:rPr>
              <a:t>同じめいれいやめいれいの組み合わせはまとめて何回でも実行できる</a:t>
            </a:r>
            <a:endParaRPr lang="ja-JP" altLang="en-US" sz="3200" dirty="0">
              <a:latin typeface="+mn-ea"/>
            </a:endParaRPr>
          </a:p>
        </p:txBody>
      </p:sp>
      <p:sp>
        <p:nvSpPr>
          <p:cNvPr id="6" name="正方形/長方形 5">
            <a:extLst>
              <a:ext uri="{FF2B5EF4-FFF2-40B4-BE49-F238E27FC236}">
                <a16:creationId xmlns="" xmlns:a16="http://schemas.microsoft.com/office/drawing/2014/main" id="{FCB13788-B9FE-5B4E-A296-C3FFD7EF237F}"/>
              </a:ext>
            </a:extLst>
          </p:cNvPr>
          <p:cNvSpPr/>
          <p:nvPr/>
        </p:nvSpPr>
        <p:spPr>
          <a:xfrm>
            <a:off x="734171" y="1614880"/>
            <a:ext cx="2406594" cy="5001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7" name="正方形/長方形 6">
            <a:extLst>
              <a:ext uri="{FF2B5EF4-FFF2-40B4-BE49-F238E27FC236}">
                <a16:creationId xmlns="" xmlns:a16="http://schemas.microsoft.com/office/drawing/2014/main" id="{657C72F2-FC83-E643-9C3B-324C93593DFD}"/>
              </a:ext>
            </a:extLst>
          </p:cNvPr>
          <p:cNvSpPr/>
          <p:nvPr/>
        </p:nvSpPr>
        <p:spPr>
          <a:xfrm>
            <a:off x="734171" y="3564274"/>
            <a:ext cx="1985175" cy="5001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Tree>
    <p:extLst>
      <p:ext uri="{BB962C8B-B14F-4D97-AF65-F5344CB8AC3E}">
        <p14:creationId xmlns:p14="http://schemas.microsoft.com/office/powerpoint/2010/main" val="2551871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36944" y="389214"/>
            <a:ext cx="1723549" cy="707886"/>
          </a:xfrm>
          <a:prstGeom prst="rect">
            <a:avLst/>
          </a:prstGeom>
        </p:spPr>
        <p:txBody>
          <a:bodyPr wrap="none">
            <a:spAutoFit/>
          </a:bodyPr>
          <a:lstStyle/>
          <a:p>
            <a:r>
              <a:rPr lang="ja-JP" altLang="en-US" sz="4000"/>
              <a:t>まとめ</a:t>
            </a:r>
            <a:endParaRPr lang="en-US" altLang="ja-JP" sz="4000" dirty="0"/>
          </a:p>
        </p:txBody>
      </p:sp>
      <p:sp>
        <p:nvSpPr>
          <p:cNvPr id="5" name="テキスト ボックス 4">
            <a:extLst>
              <a:ext uri="{FF2B5EF4-FFF2-40B4-BE49-F238E27FC236}">
                <a16:creationId xmlns="" xmlns:a16="http://schemas.microsoft.com/office/drawing/2014/main" id="{EE5B4E49-499D-8B46-ADAD-0E7AB29016D3}"/>
              </a:ext>
            </a:extLst>
          </p:cNvPr>
          <p:cNvSpPr txBox="1"/>
          <p:nvPr/>
        </p:nvSpPr>
        <p:spPr>
          <a:xfrm>
            <a:off x="68472" y="1335460"/>
            <a:ext cx="9007056" cy="3970318"/>
          </a:xfrm>
          <a:prstGeom prst="rect">
            <a:avLst/>
          </a:prstGeom>
          <a:noFill/>
        </p:spPr>
        <p:txBody>
          <a:bodyPr wrap="square" rtlCol="0">
            <a:spAutoFit/>
          </a:bodyPr>
          <a:lstStyle/>
          <a:p>
            <a:pPr marL="214313" indent="-214313">
              <a:spcAft>
                <a:spcPts val="1800"/>
              </a:spcAft>
              <a:buFont typeface="Arial" panose="020B0604020202020204" pitchFamily="34" charset="0"/>
              <a:buChar char="•"/>
            </a:pPr>
            <a:r>
              <a:rPr lang="ja-JP" altLang="en-US">
                <a:solidFill>
                  <a:srgbClr val="0070C0"/>
                </a:solidFill>
                <a:latin typeface="+mn-ea"/>
              </a:rPr>
              <a:t>「みらいデザイン」</a:t>
            </a:r>
            <a:r>
              <a:rPr lang="ja-JP" altLang="en-US">
                <a:latin typeface="+mn-ea"/>
              </a:rPr>
              <a:t>の時間の目ひょうは、</a:t>
            </a:r>
            <a:r>
              <a:rPr lang="ja-JP" altLang="en-US">
                <a:solidFill>
                  <a:srgbClr val="FF0000"/>
                </a:solidFill>
              </a:rPr>
              <a:t>コンピュータで、自分のアイデアをかたちにする力を身につけること</a:t>
            </a:r>
            <a:endParaRPr lang="en-US" altLang="ja-JP" dirty="0">
              <a:solidFill>
                <a:srgbClr val="FF0000"/>
              </a:solidFill>
            </a:endParaRPr>
          </a:p>
          <a:p>
            <a:pPr marL="214313" indent="-214313">
              <a:spcAft>
                <a:spcPts val="1800"/>
              </a:spcAft>
              <a:buFont typeface="Arial" panose="020B0604020202020204" pitchFamily="34" charset="0"/>
              <a:buChar char="•"/>
            </a:pPr>
            <a:r>
              <a:rPr lang="ja-JP" altLang="en-US"/>
              <a:t>コンピュータのはたらきは、身のまわりのいろいろなものに利用されている</a:t>
            </a:r>
            <a:endParaRPr lang="en-US" altLang="ja-JP" dirty="0"/>
          </a:p>
          <a:p>
            <a:pPr marL="214313" indent="-214313">
              <a:spcAft>
                <a:spcPts val="1800"/>
              </a:spcAft>
              <a:buFont typeface="Arial" panose="020B0604020202020204" pitchFamily="34" charset="0"/>
              <a:buChar char="•"/>
            </a:pPr>
            <a:r>
              <a:rPr lang="ja-JP" altLang="en-US"/>
              <a:t>プログラムは、コンピュータを正しく動かすための</a:t>
            </a:r>
            <a:r>
              <a:rPr lang="ja-JP" altLang="en-US">
                <a:solidFill>
                  <a:srgbClr val="FF0000"/>
                </a:solidFill>
              </a:rPr>
              <a:t>命令</a:t>
            </a:r>
            <a:r>
              <a:rPr lang="ja-JP" altLang="en-US"/>
              <a:t>の組み合わせ</a:t>
            </a:r>
            <a:endParaRPr lang="en-US" altLang="ja-JP" dirty="0"/>
          </a:p>
          <a:p>
            <a:pPr marL="214313" indent="-214313">
              <a:spcAft>
                <a:spcPts val="1800"/>
              </a:spcAft>
              <a:buFont typeface="Arial" panose="020B0604020202020204" pitchFamily="34" charset="0"/>
              <a:buChar char="•"/>
            </a:pPr>
            <a:r>
              <a:rPr lang="ja-JP" altLang="en-US"/>
              <a:t>コンピュータは、</a:t>
            </a:r>
            <a:r>
              <a:rPr lang="ja-JP" altLang="en-US">
                <a:solidFill>
                  <a:srgbClr val="FF0000"/>
                </a:solidFill>
              </a:rPr>
              <a:t>「入力」、「処理」、「出力」</a:t>
            </a:r>
            <a:r>
              <a:rPr lang="ja-JP" altLang="en-US"/>
              <a:t>の３つを行っている</a:t>
            </a:r>
            <a:endParaRPr lang="en-US" altLang="ja-JP" dirty="0"/>
          </a:p>
          <a:p>
            <a:pPr marL="214313" indent="-214313">
              <a:spcAft>
                <a:spcPts val="1800"/>
              </a:spcAft>
              <a:buFont typeface="Arial" panose="020B0604020202020204" pitchFamily="34" charset="0"/>
              <a:buChar char="•"/>
            </a:pPr>
            <a:r>
              <a:rPr lang="ja-JP" altLang="en-US"/>
              <a:t>コンピュータは、人間の活動を</a:t>
            </a:r>
            <a:r>
              <a:rPr lang="ja-JP" altLang="en-US">
                <a:solidFill>
                  <a:srgbClr val="FF0000"/>
                </a:solidFill>
              </a:rPr>
              <a:t>自動化</a:t>
            </a:r>
            <a:r>
              <a:rPr lang="ja-JP" altLang="en-US"/>
              <a:t>してくれる</a:t>
            </a:r>
            <a:endParaRPr lang="en-US" altLang="ja-JP" dirty="0"/>
          </a:p>
          <a:p>
            <a:pPr marL="214313" indent="-214313">
              <a:spcAft>
                <a:spcPts val="1800"/>
              </a:spcAft>
              <a:buFont typeface="Arial" panose="020B0604020202020204" pitchFamily="34" charset="0"/>
              <a:buChar char="•"/>
            </a:pPr>
            <a:r>
              <a:rPr lang="ja-JP" altLang="en-US">
                <a:latin typeface="+mn-ea"/>
              </a:rPr>
              <a:t>「</a:t>
            </a:r>
            <a:r>
              <a:rPr lang="ja-JP" altLang="en-US">
                <a:solidFill>
                  <a:srgbClr val="FF0000"/>
                </a:solidFill>
                <a:latin typeface="+mn-ea"/>
              </a:rPr>
              <a:t>じゅんばんに</a:t>
            </a:r>
            <a:r>
              <a:rPr lang="ja-JP" altLang="en-US">
                <a:latin typeface="+mn-ea"/>
              </a:rPr>
              <a:t>」</a:t>
            </a:r>
            <a:r>
              <a:rPr lang="en-US" altLang="ja-JP" dirty="0">
                <a:latin typeface="+mn-ea"/>
              </a:rPr>
              <a:t>…</a:t>
            </a:r>
            <a:r>
              <a:rPr lang="ja-JP" altLang="en-US"/>
              <a:t>じゅんばんどおりにめいれいは実行される</a:t>
            </a:r>
            <a:endParaRPr lang="en-US" altLang="ja-JP" dirty="0"/>
          </a:p>
          <a:p>
            <a:pPr marL="214313" indent="-214313">
              <a:spcAft>
                <a:spcPts val="1800"/>
              </a:spcAft>
              <a:buFont typeface="Arial" panose="020B0604020202020204" pitchFamily="34" charset="0"/>
              <a:buChar char="•"/>
            </a:pPr>
            <a:r>
              <a:rPr lang="ja-JP" altLang="en-US">
                <a:latin typeface="+mn-ea"/>
              </a:rPr>
              <a:t>「</a:t>
            </a:r>
            <a:r>
              <a:rPr lang="ja-JP" altLang="en-US">
                <a:solidFill>
                  <a:srgbClr val="FF0000"/>
                </a:solidFill>
                <a:latin typeface="+mn-ea"/>
              </a:rPr>
              <a:t>くりかえし</a:t>
            </a:r>
            <a:r>
              <a:rPr lang="ja-JP" altLang="en-US">
                <a:latin typeface="+mn-ea"/>
              </a:rPr>
              <a:t>」</a:t>
            </a:r>
            <a:r>
              <a:rPr lang="en-US" altLang="ja-JP" dirty="0">
                <a:latin typeface="+mn-ea"/>
              </a:rPr>
              <a:t>…</a:t>
            </a:r>
            <a:r>
              <a:rPr lang="ja-JP" altLang="en-US">
                <a:latin typeface="+mn-ea"/>
              </a:rPr>
              <a:t>同じめいれいやめいれいの組み合わせはまとめて何回でも実行できる</a:t>
            </a:r>
            <a:endParaRPr lang="ja-JP" altLang="en-US"/>
          </a:p>
        </p:txBody>
      </p:sp>
      <p:sp>
        <p:nvSpPr>
          <p:cNvPr id="6" name="タイトル 1">
            <a:extLst>
              <a:ext uri="{FF2B5EF4-FFF2-40B4-BE49-F238E27FC236}">
                <a16:creationId xmlns="" xmlns:a16="http://schemas.microsoft.com/office/drawing/2014/main" id="{CA2FD6D6-CC84-CE4B-A634-A308FDDD7A05}"/>
              </a:ext>
            </a:extLst>
          </p:cNvPr>
          <p:cNvSpPr txBox="1">
            <a:spLocks/>
          </p:cNvSpPr>
          <p:nvPr/>
        </p:nvSpPr>
        <p:spPr>
          <a:xfrm>
            <a:off x="491566" y="5161033"/>
            <a:ext cx="8160868" cy="1696967"/>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700">
                <a:solidFill>
                  <a:srgbClr val="00B050"/>
                </a:solidFill>
                <a:latin typeface="+mn-ea"/>
                <a:ea typeface="+mn-ea"/>
              </a:rPr>
              <a:t>コンピュータやプログラミングで</a:t>
            </a:r>
            <a:endParaRPr lang="en-US" altLang="ja-JP" sz="2700" dirty="0">
              <a:solidFill>
                <a:srgbClr val="00B050"/>
              </a:solidFill>
              <a:latin typeface="+mn-ea"/>
              <a:ea typeface="+mn-ea"/>
            </a:endParaRPr>
          </a:p>
          <a:p>
            <a:pPr algn="ctr">
              <a:lnSpc>
                <a:spcPct val="100000"/>
              </a:lnSpc>
            </a:pPr>
            <a:r>
              <a:rPr lang="ja-JP" altLang="en-US" sz="2700">
                <a:solidFill>
                  <a:srgbClr val="00B050"/>
                </a:solidFill>
                <a:latin typeface="+mn-ea"/>
                <a:ea typeface="+mn-ea"/>
              </a:rPr>
              <a:t>どんなことができそうか、いろいろ考えてみよう</a:t>
            </a:r>
            <a:endParaRPr lang="ja-JP" altLang="en-US" sz="2700" dirty="0">
              <a:solidFill>
                <a:srgbClr val="00B050"/>
              </a:solidFill>
              <a:latin typeface="+mn-ea"/>
              <a:ea typeface="+mn-ea"/>
            </a:endParaRPr>
          </a:p>
        </p:txBody>
      </p:sp>
    </p:spTree>
    <p:extLst>
      <p:ext uri="{BB962C8B-B14F-4D97-AF65-F5344CB8AC3E}">
        <p14:creationId xmlns:p14="http://schemas.microsoft.com/office/powerpoint/2010/main" val="3655360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4933" y="0"/>
            <a:ext cx="8714133" cy="1325563"/>
          </a:xfrm>
        </p:spPr>
        <p:txBody>
          <a:bodyPr>
            <a:normAutofit/>
          </a:bodyPr>
          <a:lstStyle/>
          <a:p>
            <a:r>
              <a:rPr lang="ja-JP" altLang="en-US" sz="4000">
                <a:solidFill>
                  <a:srgbClr val="0070C0"/>
                </a:solidFill>
                <a:latin typeface="+mn-ea"/>
                <a:ea typeface="+mn-ea"/>
              </a:rPr>
              <a:t>「みらい</a:t>
            </a:r>
            <a:r>
              <a:rPr kumimoji="1" lang="ja-JP" altLang="en-US" sz="4000">
                <a:solidFill>
                  <a:srgbClr val="0070C0"/>
                </a:solidFill>
                <a:latin typeface="+mn-ea"/>
                <a:ea typeface="+mn-ea"/>
              </a:rPr>
              <a:t>デザイン」</a:t>
            </a:r>
            <a:r>
              <a:rPr kumimoji="1" lang="ja-JP" altLang="en-US" sz="4000">
                <a:latin typeface="+mn-ea"/>
                <a:ea typeface="+mn-ea"/>
              </a:rPr>
              <a:t>の目ひょう</a:t>
            </a:r>
            <a:endParaRPr kumimoji="1" lang="ja-JP" altLang="en-US" sz="4000" dirty="0">
              <a:latin typeface="+mn-ea"/>
              <a:ea typeface="+mn-ea"/>
            </a:endParaRPr>
          </a:p>
        </p:txBody>
      </p:sp>
      <p:sp>
        <p:nvSpPr>
          <p:cNvPr id="3" name="コンテンツ プレースホルダー 2"/>
          <p:cNvSpPr>
            <a:spLocks noGrp="1"/>
          </p:cNvSpPr>
          <p:nvPr>
            <p:ph idx="1"/>
          </p:nvPr>
        </p:nvSpPr>
        <p:spPr>
          <a:xfrm>
            <a:off x="628649" y="3087852"/>
            <a:ext cx="7886700" cy="1136015"/>
          </a:xfrm>
        </p:spPr>
        <p:txBody>
          <a:bodyPr>
            <a:normAutofit/>
          </a:bodyPr>
          <a:lstStyle/>
          <a:p>
            <a:pPr marL="0" indent="0" algn="ctr">
              <a:buNone/>
            </a:pPr>
            <a:r>
              <a:rPr lang="ja-JP" altLang="en-US" sz="3600" dirty="0">
                <a:solidFill>
                  <a:srgbClr val="FF0000"/>
                </a:solidFill>
              </a:rPr>
              <a:t>コンピュータで、自分のアイデアをかたちにする力を</a:t>
            </a:r>
            <a:r>
              <a:rPr lang="ja-JP" altLang="en-US" sz="3600">
                <a:solidFill>
                  <a:srgbClr val="FF0000"/>
                </a:solidFill>
              </a:rPr>
              <a:t>身につける</a:t>
            </a:r>
            <a:r>
              <a:rPr lang="ja-JP" altLang="en-US" sz="3600" dirty="0">
                <a:solidFill>
                  <a:srgbClr val="FF0000"/>
                </a:solidFill>
              </a:rPr>
              <a:t>こと</a:t>
            </a:r>
          </a:p>
        </p:txBody>
      </p:sp>
    </p:spTree>
    <p:extLst>
      <p:ext uri="{BB962C8B-B14F-4D97-AF65-F5344CB8AC3E}">
        <p14:creationId xmlns:p14="http://schemas.microsoft.com/office/powerpoint/2010/main" val="4047425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18102" y="621216"/>
            <a:ext cx="7886700" cy="994172"/>
          </a:xfrm>
        </p:spPr>
        <p:txBody>
          <a:bodyPr>
            <a:normAutofit fontScale="90000"/>
          </a:bodyPr>
          <a:lstStyle/>
          <a:p>
            <a:r>
              <a:rPr kumimoji="1" lang="ja-JP" altLang="en-US" dirty="0">
                <a:latin typeface="+mn-ea"/>
                <a:ea typeface="+mn-ea"/>
              </a:rPr>
              <a:t>コンピュータで、自分のアイデアをかたちにするためには？</a:t>
            </a:r>
            <a:r>
              <a:rPr kumimoji="1" lang="en-US" altLang="ja-JP" dirty="0">
                <a:latin typeface="+mn-ea"/>
                <a:ea typeface="+mn-ea"/>
              </a:rPr>
              <a:t/>
            </a:r>
            <a:br>
              <a:rPr kumimoji="1" lang="en-US" altLang="ja-JP" dirty="0">
                <a:latin typeface="+mn-ea"/>
                <a:ea typeface="+mn-ea"/>
              </a:rPr>
            </a:br>
            <a:endParaRPr kumimoji="1" lang="ja-JP" altLang="en-US" dirty="0">
              <a:latin typeface="+mn-ea"/>
              <a:ea typeface="+mn-ea"/>
            </a:endParaRPr>
          </a:p>
        </p:txBody>
      </p:sp>
      <p:sp>
        <p:nvSpPr>
          <p:cNvPr id="3" name="コンテンツ プレースホルダー 2"/>
          <p:cNvSpPr>
            <a:spLocks noGrp="1"/>
          </p:cNvSpPr>
          <p:nvPr>
            <p:ph idx="1"/>
          </p:nvPr>
        </p:nvSpPr>
        <p:spPr>
          <a:xfrm>
            <a:off x="394335" y="2003015"/>
            <a:ext cx="8355330" cy="3595020"/>
          </a:xfrm>
        </p:spPr>
        <p:txBody>
          <a:bodyPr>
            <a:normAutofit fontScale="70000" lnSpcReduction="20000"/>
          </a:bodyPr>
          <a:lstStyle/>
          <a:p>
            <a:pPr marL="0" indent="0">
              <a:buNone/>
            </a:pPr>
            <a:r>
              <a:rPr kumimoji="1" lang="ja-JP" altLang="en-US" u="sng" dirty="0">
                <a:latin typeface="+mn-ea"/>
              </a:rPr>
              <a:t>知ること</a:t>
            </a:r>
            <a:endParaRPr kumimoji="1" lang="en-US" altLang="ja-JP" u="sng" dirty="0">
              <a:latin typeface="+mn-ea"/>
            </a:endParaRPr>
          </a:p>
          <a:p>
            <a:r>
              <a:rPr kumimoji="1" lang="ja-JP" altLang="en-US" dirty="0">
                <a:latin typeface="+mn-ea"/>
              </a:rPr>
              <a:t>コンピュータが</a:t>
            </a:r>
            <a:r>
              <a:rPr kumimoji="1" lang="ja-JP" altLang="en-US">
                <a:latin typeface="+mn-ea"/>
              </a:rPr>
              <a:t>社会や生活の</a:t>
            </a:r>
            <a:r>
              <a:rPr kumimoji="1" lang="ja-JP" altLang="en-US" dirty="0">
                <a:latin typeface="+mn-ea"/>
              </a:rPr>
              <a:t>中でどのように使われているか</a:t>
            </a:r>
            <a:endParaRPr kumimoji="1" lang="en-US" altLang="ja-JP" dirty="0">
              <a:latin typeface="+mn-ea"/>
            </a:endParaRPr>
          </a:p>
          <a:p>
            <a:r>
              <a:rPr lang="ja-JP" altLang="en-US" dirty="0">
                <a:latin typeface="+mn-ea"/>
              </a:rPr>
              <a:t>コンピュータがどんなしくみで動いているか</a:t>
            </a:r>
            <a:endParaRPr lang="en-US" altLang="ja-JP" dirty="0">
              <a:latin typeface="+mn-ea"/>
            </a:endParaRPr>
          </a:p>
          <a:p>
            <a:r>
              <a:rPr kumimoji="1" lang="ja-JP" altLang="en-US" dirty="0">
                <a:latin typeface="+mn-ea"/>
              </a:rPr>
              <a:t>コンピュータ</a:t>
            </a:r>
            <a:r>
              <a:rPr lang="ja-JP" altLang="en-US" dirty="0">
                <a:latin typeface="+mn-ea"/>
              </a:rPr>
              <a:t>でかい</a:t>
            </a:r>
            <a:r>
              <a:rPr lang="ja-JP" altLang="en-US" dirty="0" err="1">
                <a:latin typeface="+mn-ea"/>
              </a:rPr>
              <a:t>けつ</a:t>
            </a:r>
            <a:r>
              <a:rPr lang="ja-JP" altLang="en-US" dirty="0">
                <a:latin typeface="+mn-ea"/>
              </a:rPr>
              <a:t>できそうな問題はあるか</a:t>
            </a:r>
            <a:endParaRPr lang="en-US" altLang="ja-JP" dirty="0">
              <a:latin typeface="+mn-ea"/>
            </a:endParaRPr>
          </a:p>
          <a:p>
            <a:r>
              <a:rPr kumimoji="1" lang="ja-JP" altLang="en-US" dirty="0">
                <a:latin typeface="+mn-ea"/>
              </a:rPr>
              <a:t>コンピュータはどんなことがとくいか</a:t>
            </a:r>
            <a:endParaRPr kumimoji="1" lang="en-US" altLang="ja-JP" dirty="0">
              <a:latin typeface="+mn-ea"/>
            </a:endParaRPr>
          </a:p>
          <a:p>
            <a:endParaRPr lang="en-US" altLang="ja-JP" dirty="0">
              <a:latin typeface="+mn-ea"/>
            </a:endParaRPr>
          </a:p>
          <a:p>
            <a:pPr marL="0" indent="0">
              <a:buNone/>
            </a:pPr>
            <a:r>
              <a:rPr kumimoji="1" lang="ja-JP" altLang="en-US" u="sng" dirty="0">
                <a:latin typeface="+mn-ea"/>
              </a:rPr>
              <a:t>できること</a:t>
            </a:r>
            <a:endParaRPr kumimoji="1" lang="en-US" altLang="ja-JP" u="sng" dirty="0">
              <a:latin typeface="+mn-ea"/>
            </a:endParaRPr>
          </a:p>
          <a:p>
            <a:r>
              <a:rPr lang="ja-JP" altLang="en-US" dirty="0">
                <a:latin typeface="+mn-ea"/>
              </a:rPr>
              <a:t>コンピュータで問題をかいけつするための計画を立てること</a:t>
            </a:r>
            <a:endParaRPr lang="en-US" altLang="ja-JP" dirty="0">
              <a:latin typeface="+mn-ea"/>
            </a:endParaRPr>
          </a:p>
          <a:p>
            <a:r>
              <a:rPr lang="ja-JP" altLang="en-US" dirty="0">
                <a:latin typeface="+mn-ea"/>
              </a:rPr>
              <a:t>コンピュータに自分の考えていることを伝えること</a:t>
            </a:r>
            <a:endParaRPr lang="en-US" altLang="ja-JP" dirty="0">
              <a:latin typeface="+mn-ea"/>
            </a:endParaRPr>
          </a:p>
          <a:p>
            <a:r>
              <a:rPr kumimoji="1" lang="ja-JP" altLang="en-US" dirty="0">
                <a:latin typeface="+mn-ea"/>
              </a:rPr>
              <a:t>コンピュータに自分の考えていることが伝わっているかチェックすること</a:t>
            </a:r>
            <a:endParaRPr kumimoji="1" lang="en-US" altLang="ja-JP" dirty="0">
              <a:latin typeface="+mn-ea"/>
            </a:endParaRPr>
          </a:p>
          <a:p>
            <a:pPr marL="0" indent="0">
              <a:buNone/>
            </a:pPr>
            <a:endParaRPr kumimoji="1" lang="en-US" altLang="ja-JP" dirty="0">
              <a:latin typeface="+mn-ea"/>
            </a:endParaRPr>
          </a:p>
          <a:p>
            <a:endParaRPr kumimoji="1" lang="en-US" altLang="ja-JP" dirty="0">
              <a:latin typeface="+mn-ea"/>
            </a:endParaRPr>
          </a:p>
          <a:p>
            <a:endParaRPr kumimoji="1" lang="en-US" altLang="ja-JP" dirty="0">
              <a:latin typeface="+mn-ea"/>
            </a:endParaRPr>
          </a:p>
          <a:p>
            <a:endParaRPr kumimoji="1" lang="ja-JP" altLang="en-US" dirty="0">
              <a:latin typeface="+mn-ea"/>
            </a:endParaRPr>
          </a:p>
        </p:txBody>
      </p:sp>
    </p:spTree>
    <p:extLst>
      <p:ext uri="{BB962C8B-B14F-4D97-AF65-F5344CB8AC3E}">
        <p14:creationId xmlns:p14="http://schemas.microsoft.com/office/powerpoint/2010/main" val="1759695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どんな気持ちが大切？</a:t>
            </a:r>
          </a:p>
        </p:txBody>
      </p:sp>
      <p:sp>
        <p:nvSpPr>
          <p:cNvPr id="3" name="コンテンツ プレースホルダー 2"/>
          <p:cNvSpPr>
            <a:spLocks noGrp="1"/>
          </p:cNvSpPr>
          <p:nvPr>
            <p:ph idx="1"/>
          </p:nvPr>
        </p:nvSpPr>
        <p:spPr>
          <a:xfrm>
            <a:off x="565039" y="1800080"/>
            <a:ext cx="7886700" cy="4203154"/>
          </a:xfrm>
        </p:spPr>
        <p:txBody>
          <a:bodyPr>
            <a:normAutofit fontScale="85000" lnSpcReduction="20000"/>
          </a:bodyPr>
          <a:lstStyle/>
          <a:p>
            <a:pPr>
              <a:lnSpc>
                <a:spcPct val="170000"/>
              </a:lnSpc>
            </a:pPr>
            <a:r>
              <a:rPr kumimoji="1" lang="ja-JP" altLang="en-US" dirty="0">
                <a:latin typeface="+mn-ea"/>
              </a:rPr>
              <a:t>自分の生活や社会を良くしたい気持ち</a:t>
            </a:r>
            <a:endParaRPr kumimoji="1" lang="en-US" altLang="ja-JP" dirty="0">
              <a:latin typeface="+mn-ea"/>
            </a:endParaRPr>
          </a:p>
          <a:p>
            <a:pPr>
              <a:lnSpc>
                <a:spcPct val="170000"/>
              </a:lnSpc>
            </a:pPr>
            <a:r>
              <a:rPr lang="ja-JP" altLang="en-US" dirty="0">
                <a:latin typeface="+mn-ea"/>
              </a:rPr>
              <a:t>今まで学んだことを生かそうとする気持ち</a:t>
            </a:r>
            <a:endParaRPr lang="en-US" altLang="ja-JP" dirty="0">
              <a:latin typeface="+mn-ea"/>
            </a:endParaRPr>
          </a:p>
          <a:p>
            <a:pPr>
              <a:lnSpc>
                <a:spcPct val="170000"/>
              </a:lnSpc>
            </a:pPr>
            <a:r>
              <a:rPr kumimoji="1" lang="ja-JP" altLang="en-US" dirty="0">
                <a:latin typeface="+mn-ea"/>
              </a:rPr>
              <a:t>いろいろな人の立場に立って考えようとする気持ち</a:t>
            </a:r>
            <a:endParaRPr kumimoji="1" lang="en-US" altLang="ja-JP" dirty="0">
              <a:latin typeface="+mn-ea"/>
            </a:endParaRPr>
          </a:p>
          <a:p>
            <a:pPr>
              <a:lnSpc>
                <a:spcPct val="170000"/>
              </a:lnSpc>
            </a:pPr>
            <a:r>
              <a:rPr lang="ja-JP" altLang="en-US" dirty="0">
                <a:latin typeface="+mn-ea"/>
              </a:rPr>
              <a:t>あいまいな問題でもあきらめない気持ち</a:t>
            </a:r>
            <a:endParaRPr lang="en-US" altLang="ja-JP" dirty="0">
              <a:latin typeface="+mn-ea"/>
            </a:endParaRPr>
          </a:p>
          <a:p>
            <a:pPr>
              <a:lnSpc>
                <a:spcPct val="170000"/>
              </a:lnSpc>
            </a:pPr>
            <a:r>
              <a:rPr kumimoji="1" lang="ja-JP" altLang="en-US" dirty="0">
                <a:latin typeface="+mn-ea"/>
              </a:rPr>
              <a:t>難しい問題でも立ち向かう気持ち</a:t>
            </a:r>
            <a:endParaRPr kumimoji="1" lang="en-US" altLang="ja-JP" dirty="0">
              <a:latin typeface="+mn-ea"/>
            </a:endParaRPr>
          </a:p>
          <a:p>
            <a:pPr>
              <a:lnSpc>
                <a:spcPct val="170000"/>
              </a:lnSpc>
            </a:pPr>
            <a:r>
              <a:rPr lang="ja-JP" altLang="en-US" dirty="0">
                <a:latin typeface="+mn-ea"/>
              </a:rPr>
              <a:t>色々な人と力を合わせようとする気持ち</a:t>
            </a:r>
            <a:endParaRPr kumimoji="1" lang="en-US" altLang="ja-JP" dirty="0">
              <a:latin typeface="+mn-ea"/>
            </a:endParaRPr>
          </a:p>
          <a:p>
            <a:endParaRPr kumimoji="1" lang="ja-JP" altLang="en-US" dirty="0">
              <a:latin typeface="+mn-ea"/>
            </a:endParaRPr>
          </a:p>
        </p:txBody>
      </p:sp>
    </p:spTree>
    <p:extLst>
      <p:ext uri="{BB962C8B-B14F-4D97-AF65-F5344CB8AC3E}">
        <p14:creationId xmlns:p14="http://schemas.microsoft.com/office/powerpoint/2010/main" val="3932654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887345" y="2367171"/>
            <a:ext cx="7369309" cy="2123658"/>
          </a:xfrm>
          <a:prstGeom prst="rect">
            <a:avLst/>
          </a:prstGeom>
          <a:noFill/>
        </p:spPr>
        <p:txBody>
          <a:bodyPr wrap="square" rtlCol="0">
            <a:spAutoFit/>
          </a:bodyPr>
          <a:lstStyle/>
          <a:p>
            <a:pPr algn="ctr"/>
            <a:r>
              <a:rPr lang="ja-JP" altLang="en-US" sz="4400" dirty="0"/>
              <a:t>いっぱいある</a:t>
            </a:r>
            <a:r>
              <a:rPr lang="ja-JP" altLang="en-US" sz="4400"/>
              <a:t>けど、</a:t>
            </a:r>
            <a:endParaRPr lang="en-US" altLang="ja-JP" sz="4400" dirty="0"/>
          </a:p>
          <a:p>
            <a:pPr algn="ctr"/>
            <a:r>
              <a:rPr lang="ja-JP" altLang="en-US" sz="4400"/>
              <a:t>ひとつ</a:t>
            </a:r>
            <a:r>
              <a:rPr lang="ja-JP" altLang="en-US" sz="4400" dirty="0"/>
              <a:t>ずつクリアすれば、だいじょうぶ！</a:t>
            </a:r>
          </a:p>
        </p:txBody>
      </p:sp>
    </p:spTree>
    <p:extLst>
      <p:ext uri="{BB962C8B-B14F-4D97-AF65-F5344CB8AC3E}">
        <p14:creationId xmlns:p14="http://schemas.microsoft.com/office/powerpoint/2010/main" val="2562330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307837" y="2100229"/>
            <a:ext cx="8378855" cy="3817402"/>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514350" indent="-514350">
              <a:buFont typeface="+mj-ea"/>
              <a:buAutoNum type="circleNumDbPlain"/>
            </a:pPr>
            <a:r>
              <a:rPr lang="ja-JP" altLang="en-US" sz="3300">
                <a:latin typeface="+mn-ea"/>
                <a:ea typeface="+mn-ea"/>
              </a:rPr>
              <a:t>コンピュータがつかわれているものとそうでないものに分けよう</a:t>
            </a:r>
            <a:endParaRPr lang="en-US" altLang="ja-JP" sz="3300" dirty="0">
              <a:latin typeface="+mn-ea"/>
              <a:ea typeface="+mn-ea"/>
            </a:endParaRPr>
          </a:p>
          <a:p>
            <a:pPr marL="514350" indent="-514350">
              <a:buFont typeface="+mj-ea"/>
              <a:buAutoNum type="circleNumDbPlain"/>
            </a:pPr>
            <a:endParaRPr lang="en-US" altLang="ja-JP" sz="3300" dirty="0">
              <a:latin typeface="+mn-ea"/>
              <a:ea typeface="+mn-ea"/>
            </a:endParaRPr>
          </a:p>
          <a:p>
            <a:pPr marL="514350" indent="-514350">
              <a:buFont typeface="+mj-ea"/>
              <a:buAutoNum type="circleNumDbPlain"/>
            </a:pPr>
            <a:r>
              <a:rPr lang="ja-JP" altLang="en-US" sz="3300">
                <a:latin typeface="+mn-ea"/>
                <a:ea typeface="+mn-ea"/>
              </a:rPr>
              <a:t>近く</a:t>
            </a:r>
            <a:r>
              <a:rPr lang="ja-JP" altLang="en-US" sz="3300" dirty="0">
                <a:latin typeface="+mn-ea"/>
                <a:ea typeface="+mn-ea"/>
              </a:rPr>
              <a:t>の人と分け方に</a:t>
            </a:r>
            <a:r>
              <a:rPr lang="ja-JP" altLang="en-US" sz="3300">
                <a:latin typeface="+mn-ea"/>
                <a:ea typeface="+mn-ea"/>
              </a:rPr>
              <a:t>ついて話し合おう</a:t>
            </a:r>
            <a:endParaRPr lang="en-US" altLang="ja-JP" sz="3300" dirty="0">
              <a:latin typeface="+mn-ea"/>
              <a:ea typeface="+mn-ea"/>
            </a:endParaRPr>
          </a:p>
          <a:p>
            <a:pPr marL="514350" indent="-514350">
              <a:buFont typeface="+mj-ea"/>
              <a:buAutoNum type="circleNumDbPlain"/>
            </a:pPr>
            <a:endParaRPr lang="en-US" altLang="ja-JP" sz="3300" dirty="0">
              <a:latin typeface="+mn-ea"/>
              <a:ea typeface="+mn-ea"/>
            </a:endParaRPr>
          </a:p>
          <a:p>
            <a:pPr marL="514350" indent="-514350">
              <a:buFont typeface="+mj-ea"/>
              <a:buAutoNum type="circleNumDbPlain"/>
            </a:pPr>
            <a:r>
              <a:rPr lang="ja-JP" altLang="en-US" sz="3300">
                <a:latin typeface="+mn-ea"/>
                <a:ea typeface="+mn-ea"/>
              </a:rPr>
              <a:t>自分で身のまわりにあるコンピュータがつかわれているものを考えよう</a:t>
            </a:r>
            <a:endParaRPr lang="en-US" altLang="ja-JP" sz="3300" dirty="0">
              <a:latin typeface="+mn-ea"/>
              <a:ea typeface="+mn-ea"/>
            </a:endParaRPr>
          </a:p>
        </p:txBody>
      </p:sp>
      <p:sp>
        <p:nvSpPr>
          <p:cNvPr id="5" name="コンテンツ プレースホルダー 2">
            <a:extLst>
              <a:ext uri="{FF2B5EF4-FFF2-40B4-BE49-F238E27FC236}">
                <a16:creationId xmlns="" xmlns:a16="http://schemas.microsoft.com/office/drawing/2014/main" id="{8CFE8D22-B1BA-2B44-B4BC-34C2A8499A74}"/>
              </a:ext>
            </a:extLst>
          </p:cNvPr>
          <p:cNvSpPr>
            <a:spLocks noGrp="1"/>
          </p:cNvSpPr>
          <p:nvPr>
            <p:ph idx="1"/>
          </p:nvPr>
        </p:nvSpPr>
        <p:spPr>
          <a:xfrm>
            <a:off x="193675" y="347933"/>
            <a:ext cx="8756649" cy="1059448"/>
          </a:xfrm>
        </p:spPr>
        <p:txBody>
          <a:bodyPr>
            <a:noAutofit/>
          </a:bodyPr>
          <a:lstStyle/>
          <a:p>
            <a:pPr marL="0" indent="0">
              <a:lnSpc>
                <a:spcPct val="100000"/>
              </a:lnSpc>
              <a:spcAft>
                <a:spcPts val="1200"/>
              </a:spcAft>
              <a:buNone/>
            </a:pPr>
            <a:r>
              <a:rPr lang="ja-JP" altLang="en-US" sz="3200"/>
              <a:t>コンピュータが、身近な生活の中でどのようなものに使われているか知ろう</a:t>
            </a:r>
            <a:endParaRPr lang="en-US" altLang="ja-JP" sz="3200" dirty="0"/>
          </a:p>
        </p:txBody>
      </p:sp>
    </p:spTree>
    <p:extLst>
      <p:ext uri="{BB962C8B-B14F-4D97-AF65-F5344CB8AC3E}">
        <p14:creationId xmlns:p14="http://schemas.microsoft.com/office/powerpoint/2010/main" val="1184008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36944" y="389214"/>
            <a:ext cx="1723549" cy="707886"/>
          </a:xfrm>
          <a:prstGeom prst="rect">
            <a:avLst/>
          </a:prstGeom>
        </p:spPr>
        <p:txBody>
          <a:bodyPr wrap="none">
            <a:spAutoFit/>
          </a:bodyPr>
          <a:lstStyle/>
          <a:p>
            <a:r>
              <a:rPr lang="ja-JP" altLang="en-US" sz="4000"/>
              <a:t>まとめ</a:t>
            </a:r>
            <a:endParaRPr lang="en-US" altLang="ja-JP" sz="4000" dirty="0"/>
          </a:p>
        </p:txBody>
      </p:sp>
      <p:sp>
        <p:nvSpPr>
          <p:cNvPr id="5" name="テキスト ボックス 4"/>
          <p:cNvSpPr txBox="1"/>
          <p:nvPr/>
        </p:nvSpPr>
        <p:spPr>
          <a:xfrm>
            <a:off x="207818" y="2193165"/>
            <a:ext cx="8728364" cy="4339650"/>
          </a:xfrm>
          <a:prstGeom prst="rect">
            <a:avLst/>
          </a:prstGeom>
          <a:noFill/>
        </p:spPr>
        <p:txBody>
          <a:bodyPr wrap="square" rtlCol="0">
            <a:spAutoFit/>
          </a:bodyPr>
          <a:lstStyle/>
          <a:p>
            <a:pPr marL="214313" indent="-214313">
              <a:buFont typeface="Arial" panose="020B0604020202020204" pitchFamily="34" charset="0"/>
              <a:buChar char="•"/>
            </a:pPr>
            <a:r>
              <a:rPr lang="ja-JP" altLang="en-US" sz="3600">
                <a:solidFill>
                  <a:srgbClr val="0070C0"/>
                </a:solidFill>
                <a:latin typeface="+mn-ea"/>
              </a:rPr>
              <a:t>「みらいデザイン」</a:t>
            </a:r>
            <a:r>
              <a:rPr lang="ja-JP" altLang="en-US" sz="3600">
                <a:latin typeface="+mn-ea"/>
              </a:rPr>
              <a:t>の時間の目ひょうは、</a:t>
            </a:r>
            <a:r>
              <a:rPr lang="ja-JP" altLang="en-US" sz="3600">
                <a:solidFill>
                  <a:srgbClr val="FF0000"/>
                </a:solidFill>
              </a:rPr>
              <a:t>コンピュータで、自分のアイデアをかたちにする力を身につけること</a:t>
            </a:r>
            <a:endParaRPr lang="en-US" altLang="ja-JP" sz="3600" dirty="0">
              <a:solidFill>
                <a:srgbClr val="FF0000"/>
              </a:solidFill>
            </a:endParaRPr>
          </a:p>
          <a:p>
            <a:pPr marL="214313" indent="-214313">
              <a:buFont typeface="Arial" panose="020B0604020202020204" pitchFamily="34" charset="0"/>
              <a:buChar char="•"/>
            </a:pPr>
            <a:endParaRPr lang="en-US" altLang="ja-JP" sz="3600" dirty="0">
              <a:solidFill>
                <a:srgbClr val="FF0000"/>
              </a:solidFill>
            </a:endParaRPr>
          </a:p>
          <a:p>
            <a:pPr marL="214313" indent="-214313">
              <a:buFont typeface="Arial" panose="020B0604020202020204" pitchFamily="34" charset="0"/>
              <a:buChar char="•"/>
            </a:pPr>
            <a:r>
              <a:rPr lang="ja-JP" altLang="en-US" sz="3600"/>
              <a:t>コンピュータのはたらきは、身のまわりのいろいろなものに利用されている</a:t>
            </a:r>
            <a:endParaRPr lang="en-US" altLang="ja-JP" sz="3600" dirty="0"/>
          </a:p>
          <a:p>
            <a:pPr marL="214313" indent="-214313">
              <a:buFont typeface="Arial" panose="020B0604020202020204" pitchFamily="34" charset="0"/>
              <a:buChar char="•"/>
            </a:pPr>
            <a:endParaRPr lang="ja-JP" altLang="en-US" sz="3600"/>
          </a:p>
          <a:p>
            <a:pPr marL="214313" indent="-214313">
              <a:buFont typeface="Arial" panose="020B0604020202020204" pitchFamily="34" charset="0"/>
              <a:buChar char="•"/>
            </a:pPr>
            <a:endParaRPr lang="ja-JP" altLang="en-US" sz="2400" dirty="0">
              <a:latin typeface="+mn-ea"/>
            </a:endParaRPr>
          </a:p>
        </p:txBody>
      </p:sp>
    </p:spTree>
    <p:extLst>
      <p:ext uri="{BB962C8B-B14F-4D97-AF65-F5344CB8AC3E}">
        <p14:creationId xmlns:p14="http://schemas.microsoft.com/office/powerpoint/2010/main" val="13795662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504687"/>
            <a:ext cx="7772400" cy="1282148"/>
          </a:xfrm>
        </p:spPr>
        <p:txBody>
          <a:bodyPr>
            <a:normAutofit/>
          </a:bodyPr>
          <a:lstStyle/>
          <a:p>
            <a:r>
              <a:rPr kumimoji="1" lang="ja-JP" altLang="en-US" sz="4000">
                <a:latin typeface="+mn-ea"/>
                <a:ea typeface="+mn-ea"/>
              </a:rPr>
              <a:t>コンピュータでみらいをひらく</a:t>
            </a:r>
            <a:r>
              <a:rPr kumimoji="1" lang="en-US" altLang="ja-JP" sz="4000" dirty="0">
                <a:latin typeface="+mn-ea"/>
                <a:ea typeface="+mn-ea"/>
              </a:rPr>
              <a:t/>
            </a:r>
            <a:br>
              <a:rPr kumimoji="1" lang="en-US" altLang="ja-JP" sz="4000" dirty="0">
                <a:latin typeface="+mn-ea"/>
                <a:ea typeface="+mn-ea"/>
              </a:rPr>
            </a:br>
            <a:r>
              <a:rPr kumimoji="1" lang="ja-JP" altLang="en-US" sz="4000">
                <a:latin typeface="+mn-ea"/>
                <a:ea typeface="+mn-ea"/>
              </a:rPr>
              <a:t>アイデアをかたちにしよう</a:t>
            </a:r>
            <a:r>
              <a:rPr kumimoji="1" lang="en-US" altLang="ja-JP" sz="4000" dirty="0">
                <a:latin typeface="+mn-ea"/>
                <a:ea typeface="+mn-ea"/>
              </a:rPr>
              <a:t>①</a:t>
            </a:r>
            <a:endParaRPr kumimoji="1" lang="ja-JP" altLang="en-US" sz="4000" dirty="0">
              <a:latin typeface="+mn-ea"/>
              <a:ea typeface="+mn-ea"/>
            </a:endParaRPr>
          </a:p>
        </p:txBody>
      </p:sp>
      <p:sp>
        <p:nvSpPr>
          <p:cNvPr id="3" name="サブタイトル 2"/>
          <p:cNvSpPr>
            <a:spLocks noGrp="1"/>
          </p:cNvSpPr>
          <p:nvPr>
            <p:ph type="subTitle" idx="1"/>
          </p:nvPr>
        </p:nvSpPr>
        <p:spPr>
          <a:xfrm>
            <a:off x="1143000" y="4071164"/>
            <a:ext cx="6858000" cy="1655762"/>
          </a:xfrm>
        </p:spPr>
        <p:txBody>
          <a:bodyPr/>
          <a:lstStyle/>
          <a:p>
            <a:r>
              <a:rPr kumimoji="1" lang="ja-JP" altLang="en-US"/>
              <a:t>２時間目</a:t>
            </a:r>
            <a:endParaRPr kumimoji="1" lang="ja-JP" altLang="en-US" dirty="0"/>
          </a:p>
        </p:txBody>
      </p:sp>
      <p:sp>
        <p:nvSpPr>
          <p:cNvPr id="4" name="正方形/長方形 3">
            <a:extLst>
              <a:ext uri="{FF2B5EF4-FFF2-40B4-BE49-F238E27FC236}">
                <a16:creationId xmlns="" xmlns:a16="http://schemas.microsoft.com/office/drawing/2014/main" id="{B145FABF-83ED-5645-A7F6-94E972BB0DBA}"/>
              </a:ext>
            </a:extLst>
          </p:cNvPr>
          <p:cNvSpPr/>
          <p:nvPr/>
        </p:nvSpPr>
        <p:spPr>
          <a:xfrm>
            <a:off x="1940510" y="3044279"/>
            <a:ext cx="5262979" cy="769441"/>
          </a:xfrm>
          <a:prstGeom prst="rect">
            <a:avLst/>
          </a:prstGeom>
        </p:spPr>
        <p:txBody>
          <a:bodyPr wrap="none">
            <a:spAutoFit/>
          </a:bodyPr>
          <a:lstStyle/>
          <a:p>
            <a:r>
              <a:rPr kumimoji="1" lang="ja-JP" altLang="en-US" sz="4400">
                <a:solidFill>
                  <a:srgbClr val="0070C0"/>
                </a:solidFill>
                <a:latin typeface="+mn-ea"/>
              </a:rPr>
              <a:t>＜みらいデザイン＞</a:t>
            </a:r>
            <a:endParaRPr lang="ja-JP" altLang="en-US" sz="4400">
              <a:solidFill>
                <a:srgbClr val="0070C0"/>
              </a:solidFill>
            </a:endParaRPr>
          </a:p>
        </p:txBody>
      </p:sp>
    </p:spTree>
    <p:extLst>
      <p:ext uri="{BB962C8B-B14F-4D97-AF65-F5344CB8AC3E}">
        <p14:creationId xmlns:p14="http://schemas.microsoft.com/office/powerpoint/2010/main" val="1276414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392</TotalTime>
  <Words>1134</Words>
  <Application>Microsoft Office PowerPoint</Application>
  <PresentationFormat>画面に合わせる (4:3)</PresentationFormat>
  <Paragraphs>164</Paragraphs>
  <Slides>28</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28</vt:i4>
      </vt:variant>
    </vt:vector>
  </HeadingPairs>
  <TitlesOfParts>
    <vt:vector size="34" baseType="lpstr">
      <vt:lpstr>游ゴシック</vt:lpstr>
      <vt:lpstr>游ゴシック Light</vt:lpstr>
      <vt:lpstr>Arial</vt:lpstr>
      <vt:lpstr>Calibri</vt:lpstr>
      <vt:lpstr>Calibri Light</vt:lpstr>
      <vt:lpstr>Office テーマ</vt:lpstr>
      <vt:lpstr>コンピュータでみらいをひらく アイデアをかたちにしよう①</vt:lpstr>
      <vt:lpstr>学習のめあて</vt:lpstr>
      <vt:lpstr>「みらいデザイン」の目ひょう</vt:lpstr>
      <vt:lpstr>コンピュータで、自分のアイデアをかたちにするためには？ </vt:lpstr>
      <vt:lpstr>どんな気持ちが大切？</vt:lpstr>
      <vt:lpstr>PowerPoint プレゼンテーション</vt:lpstr>
      <vt:lpstr>PowerPoint プレゼンテーション</vt:lpstr>
      <vt:lpstr>PowerPoint プレゼンテーション</vt:lpstr>
      <vt:lpstr>コンピュータでみらいをひらく アイデアをかたちにしよう①</vt:lpstr>
      <vt:lpstr>PowerPoint プレゼンテーション</vt:lpstr>
      <vt:lpstr>学習のめあて</vt:lpstr>
      <vt:lpstr>コンピュータがどのようにはたらいているか考える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コンピュータでみらいをひらく アイデアをかたちにしよう①</vt:lpstr>
      <vt:lpstr>PowerPoint プレゼンテーション</vt:lpstr>
      <vt:lpstr>学習のめあて</vt:lpstr>
      <vt:lpstr>PowerPoint プレゼンテーション</vt:lpstr>
      <vt:lpstr>PowerPoint プレゼンテーション</vt:lpstr>
      <vt:lpstr>PowerPoint プレゼンテーション</vt:lpstr>
      <vt:lpstr>コンピュータでみらいをひらく アイデアをかたちにしよう①</vt:lpstr>
      <vt:lpstr>学習のめあて</vt:lpstr>
      <vt:lpstr>PowerPoint プレゼンテーション</vt:lpstr>
      <vt:lpstr>PowerPoint プレゼンテーション</vt:lpstr>
    </vt:vector>
  </TitlesOfParts>
  <Company>南あわじ市教育委員会</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プログラミングの学習</dc:title>
  <dc:creator>南あわじ市教育委員会</dc:creator>
  <cp:lastModifiedBy>Atsuko</cp:lastModifiedBy>
  <cp:revision>37</cp:revision>
  <dcterms:created xsi:type="dcterms:W3CDTF">2020-02-16T23:21:44Z</dcterms:created>
  <dcterms:modified xsi:type="dcterms:W3CDTF">2021-02-26T06:28:57Z</dcterms:modified>
</cp:coreProperties>
</file>