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4.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21"/>
  </p:notesMasterIdLst>
  <p:handoutMasterIdLst>
    <p:handoutMasterId r:id="rId22"/>
  </p:handoutMasterIdLst>
  <p:sldIdLst>
    <p:sldId id="346" r:id="rId2"/>
    <p:sldId id="347"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2F"/>
    <a:srgbClr val="6BF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85145" autoAdjust="0"/>
  </p:normalViewPr>
  <p:slideViewPr>
    <p:cSldViewPr snapToGrid="0">
      <p:cViewPr>
        <p:scale>
          <a:sx n="61" d="100"/>
          <a:sy n="61" d="100"/>
        </p:scale>
        <p:origin x="-76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0" d="100"/>
          <a:sy n="50" d="100"/>
        </p:scale>
        <p:origin x="-3030" y="-10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iron\common_work\&#24773;&#22577;&#25945;&#32946;&#23554;&#38272;&#25512;&#36914;&#21729;\H28\&#24773;&#22577;&#12475;&#12461;&#12517;&#12522;&#12486;&#12451;&#36039;&#26009;\&#27827;&#37326;&#20316;&#25104;&#2001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iron\common_work\&#24773;&#22577;&#25945;&#32946;&#23554;&#38272;&#25512;&#36914;&#21729;\H28\&#24773;&#22577;&#12475;&#12461;&#12517;&#12522;&#12486;&#12451;&#36039;&#26009;\&#25945;&#32946;&#23398;&#32722;&#25903;&#25588;&#26989;.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iron\common_work\&#24773;&#22577;&#25945;&#32946;&#23554;&#38272;&#25512;&#36914;&#21729;\H28\&#24773;&#22577;&#12475;&#12461;&#12517;&#12522;&#12486;&#12451;&#36039;&#26009;\&#24773;&#22577;&#28431;&#12360;&#12356;&#23186;&#20307;&#12539;&#32076;&#36335;&#27604;&#29575;&#12464;&#12521;&#12501;&#65288;&#20840;&#26989;&#31278;&#65289;.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iron\common_work\&#24773;&#22577;&#25945;&#32946;&#23554;&#38272;&#25512;&#36914;&#21729;\H28\&#24773;&#22577;&#12475;&#12461;&#12517;&#12522;&#12486;&#12451;&#36039;&#26009;\&#24773;&#22577;&#28431;&#12360;&#12356;&#23186;&#20307;&#12539;&#32076;&#36335;&#27604;&#29575;&#12464;&#12521;&#12501;&#65288;&#25945;&#32946;&#12539;&#23398;&#32722;&#25903;&#25588;&#26989;&#65289;.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ja-JP" altLang="en-US"/>
              <a:t>（全業種）</a:t>
            </a:r>
          </a:p>
        </c:rich>
      </c:tx>
      <c:layout/>
      <c:overlay val="0"/>
    </c:title>
    <c:autoTitleDeleted val="0"/>
    <c:plotArea>
      <c:layout/>
      <c:pieChart>
        <c:varyColors val="1"/>
        <c:ser>
          <c:idx val="0"/>
          <c:order val="0"/>
          <c:dPt>
            <c:idx val="4"/>
            <c:bubble3D val="0"/>
            <c:explosion val="21"/>
          </c:dPt>
          <c:dLbls>
            <c:dLbl>
              <c:idx val="4"/>
              <c:layout>
                <c:manualLayout>
                  <c:x val="-2.1580193874905111E-2"/>
                  <c:y val="-2.2473841554559032E-2"/>
                </c:manualLayout>
              </c:layout>
              <c:tx>
                <c:rich>
                  <a:bodyPr/>
                  <a:lstStyle/>
                  <a:p>
                    <a:r>
                      <a:rPr lang="ja-JP" altLang="en-US" sz="1600" b="1"/>
                      <a:t>不正な情報</a:t>
                    </a:r>
                    <a:endParaRPr lang="en-US" altLang="ja-JP" sz="1600" b="1"/>
                  </a:p>
                  <a:p>
                    <a:r>
                      <a:rPr lang="ja-JP" altLang="en-US" sz="1600" b="1"/>
                      <a:t>持ち出し
</a:t>
                    </a:r>
                    <a:r>
                      <a:rPr lang="en-US" altLang="ja-JP" sz="1600" b="1"/>
                      <a:t>3.4%</a:t>
                    </a:r>
                    <a:endParaRPr lang="en-US" altLang="ja-JP"/>
                  </a:p>
                </c:rich>
              </c:tx>
              <c:showLegendKey val="0"/>
              <c:showVal val="0"/>
              <c:showCatName val="1"/>
              <c:showSerName val="0"/>
              <c:showPercent val="1"/>
              <c:showBubbleSize val="0"/>
            </c:dLbl>
            <c:numFmt formatCode="0.0%" sourceLinked="0"/>
            <c:txPr>
              <a:bodyPr/>
              <a:lstStyle/>
              <a:p>
                <a:pPr>
                  <a:defRPr sz="1600" b="1"/>
                </a:pPr>
                <a:endParaRPr lang="ja-JP"/>
              </a:p>
            </c:txPr>
            <c:showLegendKey val="0"/>
            <c:showVal val="0"/>
            <c:showCatName val="1"/>
            <c:showSerName val="0"/>
            <c:showPercent val="1"/>
            <c:showBubbleSize val="0"/>
            <c:showLeaderLines val="1"/>
          </c:dLbls>
          <c:cat>
            <c:strRef>
              <c:f>Sheet1!$E$9:$E$14</c:f>
              <c:strCache>
                <c:ptCount val="6"/>
                <c:pt idx="0">
                  <c:v>不正アクセス</c:v>
                </c:pt>
                <c:pt idx="1">
                  <c:v>誤操作</c:v>
                </c:pt>
                <c:pt idx="2">
                  <c:v>管理ミス</c:v>
                </c:pt>
                <c:pt idx="3">
                  <c:v>粉失・置忘れ</c:v>
                </c:pt>
                <c:pt idx="4">
                  <c:v>不正な情報持ち出し</c:v>
                </c:pt>
                <c:pt idx="5">
                  <c:v>その他</c:v>
                </c:pt>
              </c:strCache>
            </c:strRef>
          </c:cat>
          <c:val>
            <c:numRef>
              <c:f>Sheet1!$F$9:$F$14</c:f>
              <c:numCache>
                <c:formatCode>General</c:formatCode>
                <c:ptCount val="6"/>
                <c:pt idx="0">
                  <c:v>48.9</c:v>
                </c:pt>
                <c:pt idx="1">
                  <c:v>18.8</c:v>
                </c:pt>
                <c:pt idx="2">
                  <c:v>16.100000000000001</c:v>
                </c:pt>
                <c:pt idx="3">
                  <c:v>4.3</c:v>
                </c:pt>
                <c:pt idx="4">
                  <c:v>3.4</c:v>
                </c:pt>
                <c:pt idx="5">
                  <c:v>8.5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ja-JP" altLang="en-US" dirty="0" smtClean="0"/>
              <a:t>（教育</a:t>
            </a:r>
            <a:r>
              <a:rPr lang="ja-JP" altLang="en-US" dirty="0"/>
              <a:t>・学習</a:t>
            </a:r>
            <a:r>
              <a:rPr lang="ja-JP" altLang="en-US" dirty="0" smtClean="0"/>
              <a:t>支援業）</a:t>
            </a:r>
            <a:endParaRPr lang="ja-JP" altLang="en-US" dirty="0"/>
          </a:p>
        </c:rich>
      </c:tx>
      <c:layout>
        <c:manualLayout>
          <c:xMode val="edge"/>
          <c:yMode val="edge"/>
          <c:x val="0.26319177853990061"/>
          <c:y val="5.1963993453355152E-2"/>
        </c:manualLayout>
      </c:layout>
      <c:overlay val="0"/>
    </c:title>
    <c:autoTitleDeleted val="0"/>
    <c:plotArea>
      <c:layout/>
      <c:pieChart>
        <c:varyColors val="1"/>
        <c:ser>
          <c:idx val="0"/>
          <c:order val="0"/>
          <c:dPt>
            <c:idx val="4"/>
            <c:bubble3D val="0"/>
            <c:explosion val="23"/>
          </c:dPt>
          <c:dLbls>
            <c:dLbl>
              <c:idx val="0"/>
              <c:layout>
                <c:manualLayout>
                  <c:x val="0.28881219588812362"/>
                  <c:y val="6.9678805237315872E-2"/>
                </c:manualLayout>
              </c:layout>
              <c:showLegendKey val="0"/>
              <c:showVal val="0"/>
              <c:showCatName val="1"/>
              <c:showSerName val="0"/>
              <c:showPercent val="1"/>
              <c:showBubbleSize val="0"/>
            </c:dLbl>
            <c:dLbl>
              <c:idx val="1"/>
              <c:layout>
                <c:manualLayout>
                  <c:x val="-9.1355073617353039E-2"/>
                  <c:y val="0.1582142193984834"/>
                </c:manualLayout>
              </c:layout>
              <c:showLegendKey val="0"/>
              <c:showVal val="0"/>
              <c:showCatName val="1"/>
              <c:showSerName val="0"/>
              <c:showPercent val="1"/>
              <c:showBubbleSize val="0"/>
            </c:dLbl>
            <c:dLbl>
              <c:idx val="2"/>
              <c:layout>
                <c:manualLayout>
                  <c:x val="-0.21160733601923398"/>
                  <c:y val="-3.9331938192238396E-2"/>
                </c:manualLayout>
              </c:layout>
              <c:showLegendKey val="0"/>
              <c:showVal val="0"/>
              <c:showCatName val="1"/>
              <c:showSerName val="0"/>
              <c:showPercent val="1"/>
              <c:showBubbleSize val="0"/>
            </c:dLbl>
            <c:dLbl>
              <c:idx val="3"/>
              <c:layout>
                <c:manualLayout>
                  <c:x val="0.13561430793157075"/>
                  <c:y val="-0.17080943275971958"/>
                </c:manualLayout>
              </c:layout>
              <c:showLegendKey val="0"/>
              <c:showVal val="0"/>
              <c:showCatName val="1"/>
              <c:showSerName val="0"/>
              <c:showPercent val="1"/>
              <c:showBubbleSize val="0"/>
            </c:dLbl>
            <c:dLbl>
              <c:idx val="4"/>
              <c:layout>
                <c:manualLayout>
                  <c:x val="0.13241163063778144"/>
                  <c:y val="4.5004546281142026E-2"/>
                </c:manualLayout>
              </c:layout>
              <c:showLegendKey val="0"/>
              <c:showVal val="0"/>
              <c:showCatName val="1"/>
              <c:showSerName val="0"/>
              <c:showPercent val="1"/>
              <c:showBubbleSize val="0"/>
            </c:dLbl>
            <c:dLbl>
              <c:idx val="5"/>
              <c:layout>
                <c:manualLayout>
                  <c:x val="-0.18100369161171925"/>
                  <c:y val="9.8697315301954996E-2"/>
                </c:manualLayout>
              </c:layout>
              <c:showLegendKey val="0"/>
              <c:showVal val="0"/>
              <c:showCatName val="1"/>
              <c:showSerName val="0"/>
              <c:showPercent val="1"/>
              <c:showBubbleSize val="0"/>
            </c:dLbl>
            <c:dLbl>
              <c:idx val="6"/>
              <c:layout>
                <c:manualLayout>
                  <c:x val="-0.23748680195463365"/>
                  <c:y val="-1.4797868576287119E-2"/>
                </c:manualLayout>
              </c:layout>
              <c:showLegendKey val="0"/>
              <c:showVal val="0"/>
              <c:showCatName val="1"/>
              <c:showSerName val="0"/>
              <c:showPercent val="1"/>
              <c:showBubbleSize val="0"/>
            </c:dLbl>
            <c:numFmt formatCode="0.0%" sourceLinked="0"/>
            <c:txPr>
              <a:bodyPr/>
              <a:lstStyle/>
              <a:p>
                <a:pPr>
                  <a:defRPr sz="1600" b="1"/>
                </a:pPr>
                <a:endParaRPr lang="ja-JP"/>
              </a:p>
            </c:txPr>
            <c:showLegendKey val="0"/>
            <c:showVal val="0"/>
            <c:showCatName val="1"/>
            <c:showSerName val="0"/>
            <c:showPercent val="1"/>
            <c:showBubbleSize val="0"/>
            <c:showLeaderLines val="1"/>
          </c:dLbls>
          <c:cat>
            <c:strRef>
              <c:f>Sheet1!$A$1:$A$6</c:f>
              <c:strCache>
                <c:ptCount val="6"/>
                <c:pt idx="0">
                  <c:v>不正アクセス</c:v>
                </c:pt>
                <c:pt idx="1">
                  <c:v>誤操作</c:v>
                </c:pt>
                <c:pt idx="2">
                  <c:v>管理ミス</c:v>
                </c:pt>
                <c:pt idx="3">
                  <c:v>紛失・置き忘れ</c:v>
                </c:pt>
                <c:pt idx="4">
                  <c:v>不正な情報持ち出し</c:v>
                </c:pt>
                <c:pt idx="5">
                  <c:v>その他</c:v>
                </c:pt>
              </c:strCache>
            </c:strRef>
          </c:cat>
          <c:val>
            <c:numRef>
              <c:f>Sheet1!$B$1:$B$6</c:f>
              <c:numCache>
                <c:formatCode>General</c:formatCode>
                <c:ptCount val="6"/>
                <c:pt idx="0">
                  <c:v>0.5</c:v>
                </c:pt>
                <c:pt idx="1">
                  <c:v>13.7</c:v>
                </c:pt>
                <c:pt idx="2">
                  <c:v>29.5</c:v>
                </c:pt>
                <c:pt idx="3">
                  <c:v>26.3</c:v>
                </c:pt>
                <c:pt idx="4">
                  <c:v>15.3</c:v>
                </c:pt>
                <c:pt idx="5">
                  <c:v>14.7</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ja-JP"/>
              <a:t>（全業種）</a:t>
            </a:r>
          </a:p>
        </c:rich>
      </c:tx>
      <c:layout>
        <c:manualLayout>
          <c:xMode val="edge"/>
          <c:yMode val="edge"/>
          <c:x val="0.41322384249933786"/>
          <c:y val="1.7777773630149051E-2"/>
        </c:manualLayout>
      </c:layout>
      <c:overlay val="0"/>
    </c:title>
    <c:autoTitleDeleted val="0"/>
    <c:plotArea>
      <c:layout/>
      <c:pieChart>
        <c:varyColors val="1"/>
        <c:ser>
          <c:idx val="0"/>
          <c:order val="0"/>
          <c:dPt>
            <c:idx val="1"/>
            <c:bubble3D val="0"/>
            <c:spPr>
              <a:solidFill>
                <a:srgbClr val="92D050"/>
              </a:solidFill>
            </c:spPr>
          </c:dPt>
          <c:dPt>
            <c:idx val="2"/>
            <c:bubble3D val="0"/>
            <c:explosion val="18"/>
            <c:spPr>
              <a:solidFill>
                <a:srgbClr val="FFFF00"/>
              </a:solidFill>
            </c:spPr>
          </c:dPt>
          <c:dPt>
            <c:idx val="3"/>
            <c:bubble3D val="0"/>
            <c:spPr>
              <a:solidFill>
                <a:schemeClr val="tx2">
                  <a:lumMod val="40000"/>
                  <a:lumOff val="60000"/>
                </a:schemeClr>
              </a:solidFill>
            </c:spPr>
          </c:dPt>
          <c:dPt>
            <c:idx val="4"/>
            <c:bubble3D val="0"/>
            <c:spPr>
              <a:solidFill>
                <a:schemeClr val="accent6">
                  <a:lumMod val="60000"/>
                  <a:lumOff val="40000"/>
                </a:schemeClr>
              </a:solidFill>
            </c:spPr>
          </c:dPt>
          <c:dLbls>
            <c:dLbl>
              <c:idx val="0"/>
              <c:layout>
                <c:manualLayout>
                  <c:x val="-0.1633582388232534"/>
                  <c:y val="-0.23218355621264364"/>
                </c:manualLayout>
              </c:layout>
              <c:showLegendKey val="0"/>
              <c:showVal val="0"/>
              <c:showCatName val="1"/>
              <c:showSerName val="0"/>
              <c:showPercent val="1"/>
              <c:showBubbleSize val="0"/>
            </c:dLbl>
            <c:dLbl>
              <c:idx val="1"/>
              <c:layout>
                <c:manualLayout>
                  <c:x val="8.186231244483673E-2"/>
                  <c:y val="8.4863205631214786E-2"/>
                </c:manualLayout>
              </c:layout>
              <c:showLegendKey val="0"/>
              <c:showVal val="0"/>
              <c:showCatName val="1"/>
              <c:showSerName val="0"/>
              <c:showPercent val="1"/>
              <c:showBubbleSize val="0"/>
            </c:dLbl>
            <c:dLbl>
              <c:idx val="2"/>
              <c:layout>
                <c:manualLayout>
                  <c:x val="8.5099653724092561E-2"/>
                  <c:y val="0.11573913893516741"/>
                </c:manualLayout>
              </c:layout>
              <c:showLegendKey val="0"/>
              <c:showVal val="0"/>
              <c:showCatName val="1"/>
              <c:showSerName val="0"/>
              <c:showPercent val="1"/>
              <c:showBubbleSize val="0"/>
            </c:dLbl>
            <c:dLbl>
              <c:idx val="3"/>
              <c:layout>
                <c:manualLayout>
                  <c:x val="-0.16846858510573279"/>
                  <c:y val="0.12413692058631194"/>
                </c:manualLayout>
              </c:layout>
              <c:showLegendKey val="0"/>
              <c:showVal val="0"/>
              <c:showCatName val="1"/>
              <c:showSerName val="0"/>
              <c:showPercent val="1"/>
              <c:showBubbleSize val="0"/>
            </c:dLbl>
            <c:dLbl>
              <c:idx val="4"/>
              <c:layout>
                <c:manualLayout>
                  <c:x val="-0.10368873548503271"/>
                  <c:y val="-2.7179929500162265E-3"/>
                </c:manualLayout>
              </c:layout>
              <c:showLegendKey val="0"/>
              <c:showVal val="0"/>
              <c:showCatName val="1"/>
              <c:showSerName val="0"/>
              <c:showPercent val="1"/>
              <c:showBubbleSize val="0"/>
            </c:dLbl>
            <c:dLbl>
              <c:idx val="5"/>
              <c:layout>
                <c:manualLayout>
                  <c:x val="0.22405148726455185"/>
                  <c:y val="1.9080310509113907E-2"/>
                </c:manualLayout>
              </c:layout>
              <c:showLegendKey val="0"/>
              <c:showVal val="0"/>
              <c:showCatName val="1"/>
              <c:showSerName val="0"/>
              <c:showPercent val="1"/>
              <c:showBubbleSize val="0"/>
            </c:dLbl>
            <c:dLbl>
              <c:idx val="6"/>
              <c:layout>
                <c:manualLayout>
                  <c:x val="0.26509050557334007"/>
                  <c:y val="7.0691847024357629E-2"/>
                </c:manualLayout>
              </c:layout>
              <c:showLegendKey val="0"/>
              <c:showVal val="0"/>
              <c:showCatName val="1"/>
              <c:showSerName val="0"/>
              <c:showPercent val="1"/>
              <c:showBubbleSize val="0"/>
            </c:dLbl>
            <c:numFmt formatCode="0.0%" sourceLinked="0"/>
            <c:showLegendKey val="0"/>
            <c:showVal val="0"/>
            <c:showCatName val="1"/>
            <c:showSerName val="0"/>
            <c:showPercent val="1"/>
            <c:showBubbleSize val="0"/>
            <c:showLeaderLines val="1"/>
          </c:dLbls>
          <c:cat>
            <c:strRef>
              <c:f>Sheet1!$A$2:$A$7</c:f>
              <c:strCache>
                <c:ptCount val="6"/>
                <c:pt idx="0">
                  <c:v>紙媒体</c:v>
                </c:pt>
                <c:pt idx="1">
                  <c:v>電子メール</c:v>
                </c:pt>
                <c:pt idx="2">
                  <c:v>ＵＳＢ等</c:v>
                </c:pt>
                <c:pt idx="3">
                  <c:v>インターネット</c:v>
                </c:pt>
                <c:pt idx="4">
                  <c:v>ＰＣ本体</c:v>
                </c:pt>
                <c:pt idx="5">
                  <c:v>その他</c:v>
                </c:pt>
              </c:strCache>
            </c:strRef>
          </c:cat>
          <c:val>
            <c:numRef>
              <c:f>Sheet1!$B$2:$B$7</c:f>
              <c:numCache>
                <c:formatCode>General</c:formatCode>
                <c:ptCount val="6"/>
                <c:pt idx="0">
                  <c:v>76.2</c:v>
                </c:pt>
                <c:pt idx="1">
                  <c:v>7</c:v>
                </c:pt>
                <c:pt idx="2">
                  <c:v>6.9</c:v>
                </c:pt>
                <c:pt idx="3">
                  <c:v>5.3</c:v>
                </c:pt>
                <c:pt idx="4">
                  <c:v>1.5</c:v>
                </c:pt>
                <c:pt idx="5">
                  <c:v>3.1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600" b="1"/>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ja-JP" altLang="en-US"/>
              <a:t>（教育・学習支援業）</a:t>
            </a:r>
          </a:p>
        </c:rich>
      </c:tx>
      <c:layout/>
      <c:overlay val="0"/>
    </c:title>
    <c:autoTitleDeleted val="0"/>
    <c:plotArea>
      <c:layout/>
      <c:pieChart>
        <c:varyColors val="1"/>
        <c:ser>
          <c:idx val="0"/>
          <c:order val="0"/>
          <c:dPt>
            <c:idx val="1"/>
            <c:bubble3D val="0"/>
            <c:explosion val="9"/>
            <c:spPr>
              <a:solidFill>
                <a:srgbClr val="FFFF00"/>
              </a:solidFill>
            </c:spPr>
          </c:dPt>
          <c:dPt>
            <c:idx val="2"/>
            <c:bubble3D val="0"/>
            <c:spPr>
              <a:solidFill>
                <a:srgbClr val="92D050"/>
              </a:solidFill>
            </c:spPr>
          </c:dPt>
          <c:dPt>
            <c:idx val="3"/>
            <c:bubble3D val="0"/>
            <c:spPr>
              <a:solidFill>
                <a:schemeClr val="accent6">
                  <a:lumMod val="60000"/>
                  <a:lumOff val="40000"/>
                </a:schemeClr>
              </a:solidFill>
            </c:spPr>
          </c:dPt>
          <c:dPt>
            <c:idx val="4"/>
            <c:bubble3D val="0"/>
            <c:spPr>
              <a:solidFill>
                <a:schemeClr val="tx2">
                  <a:lumMod val="40000"/>
                  <a:lumOff val="60000"/>
                </a:schemeClr>
              </a:solidFill>
            </c:spPr>
          </c:dPt>
          <c:dLbls>
            <c:dLbl>
              <c:idx val="0"/>
              <c:layout>
                <c:manualLayout>
                  <c:x val="-0.19328819878823558"/>
                  <c:y val="2.4991076115485563E-2"/>
                </c:manualLayout>
              </c:layout>
              <c:showLegendKey val="0"/>
              <c:showVal val="0"/>
              <c:showCatName val="1"/>
              <c:showSerName val="0"/>
              <c:showPercent val="1"/>
              <c:showBubbleSize val="0"/>
            </c:dLbl>
            <c:dLbl>
              <c:idx val="1"/>
              <c:layout>
                <c:manualLayout>
                  <c:x val="0.16598506962330642"/>
                  <c:y val="-0.15958308544765237"/>
                </c:manualLayout>
              </c:layout>
              <c:showLegendKey val="0"/>
              <c:showVal val="0"/>
              <c:showCatName val="1"/>
              <c:showSerName val="0"/>
              <c:showPercent val="1"/>
              <c:showBubbleSize val="0"/>
            </c:dLbl>
            <c:dLbl>
              <c:idx val="2"/>
              <c:layout>
                <c:manualLayout>
                  <c:x val="0.12924644933402016"/>
                  <c:y val="0.12916302128900553"/>
                </c:manualLayout>
              </c:layout>
              <c:showLegendKey val="0"/>
              <c:showVal val="0"/>
              <c:showCatName val="1"/>
              <c:showSerName val="0"/>
              <c:showPercent val="1"/>
              <c:showBubbleSize val="0"/>
            </c:dLbl>
            <c:dLbl>
              <c:idx val="3"/>
              <c:layout>
                <c:manualLayout>
                  <c:x val="-0.16632267929125683"/>
                  <c:y val="0.16218675998833479"/>
                </c:manualLayout>
              </c:layout>
              <c:showLegendKey val="0"/>
              <c:showVal val="0"/>
              <c:showCatName val="1"/>
              <c:showSerName val="0"/>
              <c:showPercent val="1"/>
              <c:showBubbleSize val="0"/>
            </c:dLbl>
            <c:dLbl>
              <c:idx val="4"/>
              <c:layout>
                <c:manualLayout>
                  <c:x val="-0.17716682610935316"/>
                  <c:y val="0.06"/>
                </c:manualLayout>
              </c:layout>
              <c:showLegendKey val="0"/>
              <c:showVal val="0"/>
              <c:showCatName val="1"/>
              <c:showSerName val="0"/>
              <c:showPercent val="1"/>
              <c:showBubbleSize val="0"/>
            </c:dLbl>
            <c:dLbl>
              <c:idx val="5"/>
              <c:layout>
                <c:manualLayout>
                  <c:x val="0.26747966083678792"/>
                  <c:y val="6.7702770487022459E-2"/>
                </c:manualLayout>
              </c:layout>
              <c:showLegendKey val="0"/>
              <c:showVal val="0"/>
              <c:showCatName val="1"/>
              <c:showSerName val="0"/>
              <c:showPercent val="1"/>
              <c:showBubbleSize val="0"/>
            </c:dLbl>
            <c:numFmt formatCode="0.0%" sourceLinked="0"/>
            <c:txPr>
              <a:bodyPr/>
              <a:lstStyle/>
              <a:p>
                <a:pPr>
                  <a:defRPr sz="1600" b="1"/>
                </a:pPr>
                <a:endParaRPr lang="ja-JP"/>
              </a:p>
            </c:txPr>
            <c:showLegendKey val="0"/>
            <c:showVal val="0"/>
            <c:showCatName val="1"/>
            <c:showSerName val="0"/>
            <c:showPercent val="1"/>
            <c:showBubbleSize val="0"/>
            <c:showLeaderLines val="1"/>
          </c:dLbls>
          <c:cat>
            <c:strRef>
              <c:f>Sheet1!$A$2:$A$7</c:f>
              <c:strCache>
                <c:ptCount val="6"/>
                <c:pt idx="0">
                  <c:v>紙媒体</c:v>
                </c:pt>
                <c:pt idx="1">
                  <c:v>ＵＳＢ等</c:v>
                </c:pt>
                <c:pt idx="2">
                  <c:v>電子メール</c:v>
                </c:pt>
                <c:pt idx="3">
                  <c:v>ＰＣ本体</c:v>
                </c:pt>
                <c:pt idx="4">
                  <c:v>インターネット</c:v>
                </c:pt>
                <c:pt idx="5">
                  <c:v>その他</c:v>
                </c:pt>
              </c:strCache>
            </c:strRef>
          </c:cat>
          <c:val>
            <c:numRef>
              <c:f>Sheet1!$B$2:$B$7</c:f>
              <c:numCache>
                <c:formatCode>General</c:formatCode>
                <c:ptCount val="6"/>
                <c:pt idx="0">
                  <c:v>46.8</c:v>
                </c:pt>
                <c:pt idx="1">
                  <c:v>33.700000000000003</c:v>
                </c:pt>
                <c:pt idx="2">
                  <c:v>10</c:v>
                </c:pt>
                <c:pt idx="3">
                  <c:v>4.2</c:v>
                </c:pt>
                <c:pt idx="4">
                  <c:v>3.7</c:v>
                </c:pt>
                <c:pt idx="5">
                  <c:v>1.6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E836D55-2C5C-4FE3-B201-2D0AF90A9C2F}" type="datetimeFigureOut">
              <a:rPr kumimoji="1" lang="ja-JP" altLang="en-US" smtClean="0"/>
              <a:t>2018/4/27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9AA51D7-7C42-4E67-A6C2-DB522784B94F}" type="slidenum">
              <a:rPr kumimoji="1" lang="ja-JP" altLang="en-US" smtClean="0"/>
              <a:t>‹#›</a:t>
            </a:fld>
            <a:endParaRPr kumimoji="1" lang="ja-JP" altLang="en-US"/>
          </a:p>
        </p:txBody>
      </p:sp>
    </p:spTree>
    <p:extLst>
      <p:ext uri="{BB962C8B-B14F-4D97-AF65-F5344CB8AC3E}">
        <p14:creationId xmlns:p14="http://schemas.microsoft.com/office/powerpoint/2010/main" val="2420887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31F379D-5B67-49EF-B949-2C96834D917C}"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1439946" y="665018"/>
            <a:ext cx="3918531" cy="293820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3728852"/>
            <a:ext cx="5445760" cy="5688279"/>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4B628BF-02FB-4D4D-9DAA-6E9B50D6FE45}" type="slidenum">
              <a:rPr kumimoji="1" lang="ja-JP" altLang="en-US" smtClean="0"/>
              <a:t>‹#›</a:t>
            </a:fld>
            <a:endParaRPr kumimoji="1" lang="ja-JP" altLang="en-US"/>
          </a:p>
        </p:txBody>
      </p:sp>
    </p:spTree>
    <p:extLst>
      <p:ext uri="{BB962C8B-B14F-4D97-AF65-F5344CB8AC3E}">
        <p14:creationId xmlns:p14="http://schemas.microsoft.com/office/powerpoint/2010/main" val="31176728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bwMode="auto">
          <a:xfrm>
            <a:off x="1439863" y="665163"/>
            <a:ext cx="3917950" cy="29384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r>
              <a:rPr lang="ja-JP" altLang="en-US" smtClean="0"/>
              <a:t>ここでは、教育の情報化と</a:t>
            </a:r>
            <a:r>
              <a:rPr lang="en-US" altLang="ja-JP" smtClean="0"/>
              <a:t>ICT</a:t>
            </a:r>
            <a:r>
              <a:rPr lang="ja-JP" altLang="en-US" smtClean="0"/>
              <a:t>活用について学びます。</a:t>
            </a:r>
          </a:p>
          <a:p>
            <a:endParaRPr lang="en-US" altLang="ja-JP" smtClean="0"/>
          </a:p>
        </p:txBody>
      </p:sp>
      <p:sp>
        <p:nvSpPr>
          <p:cNvPr id="307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2AC37CB0-51A8-4245-9ED0-60CDF1C3E2E1}" type="slidenum">
              <a:rPr lang="ja-JP" altLang="en-US" smtClean="0">
                <a:latin typeface="Calibri" pitchFamily="34" charset="0"/>
              </a:rPr>
              <a:pPr/>
              <a:t>1</a:t>
            </a:fld>
            <a:endParaRPr lang="ja-JP" altLang="en-US"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0" tIns="47819" rIns="95640" bIns="47819" anchor="b"/>
          <a:lstStyle>
            <a:lvl1pPr defTabSz="895350" eaLnBrk="0" hangingPunct="0">
              <a:spcBef>
                <a:spcPct val="30000"/>
              </a:spcBef>
              <a:defRPr kumimoji="1" sz="1200">
                <a:solidFill>
                  <a:schemeClr val="tx1"/>
                </a:solidFill>
                <a:latin typeface="Arial" charset="0"/>
                <a:ea typeface="ＭＳ Ｐ明朝" charset="-128"/>
              </a:defRPr>
            </a:lvl1pPr>
            <a:lvl2pPr marL="742950" indent="-285750" defTabSz="895350" eaLnBrk="0" hangingPunct="0">
              <a:spcBef>
                <a:spcPct val="30000"/>
              </a:spcBef>
              <a:defRPr kumimoji="1" sz="1200">
                <a:solidFill>
                  <a:schemeClr val="tx1"/>
                </a:solidFill>
                <a:latin typeface="Arial" charset="0"/>
                <a:ea typeface="ＭＳ Ｐ明朝" charset="-128"/>
              </a:defRPr>
            </a:lvl2pPr>
            <a:lvl3pPr marL="1143000" indent="-228600" defTabSz="895350" eaLnBrk="0" hangingPunct="0">
              <a:spcBef>
                <a:spcPct val="30000"/>
              </a:spcBef>
              <a:defRPr kumimoji="1" sz="1200">
                <a:solidFill>
                  <a:schemeClr val="tx1"/>
                </a:solidFill>
                <a:latin typeface="Arial" charset="0"/>
                <a:ea typeface="ＭＳ Ｐ明朝" charset="-128"/>
              </a:defRPr>
            </a:lvl3pPr>
            <a:lvl4pPr marL="1600200" indent="-228600" defTabSz="895350" eaLnBrk="0" hangingPunct="0">
              <a:spcBef>
                <a:spcPct val="30000"/>
              </a:spcBef>
              <a:defRPr kumimoji="1" sz="1200">
                <a:solidFill>
                  <a:schemeClr val="tx1"/>
                </a:solidFill>
                <a:latin typeface="Arial" charset="0"/>
                <a:ea typeface="ＭＳ Ｐ明朝" charset="-128"/>
              </a:defRPr>
            </a:lvl4pPr>
            <a:lvl5pPr marL="2057400" indent="-228600" defTabSz="895350" eaLnBrk="0" hangingPunct="0">
              <a:spcBef>
                <a:spcPct val="30000"/>
              </a:spcBef>
              <a:defRPr kumimoji="1" sz="1200">
                <a:solidFill>
                  <a:schemeClr val="tx1"/>
                </a:solidFill>
                <a:latin typeface="Arial" charset="0"/>
                <a:ea typeface="ＭＳ Ｐ明朝" charset="-128"/>
              </a:defRPr>
            </a:lvl5pPr>
            <a:lvl6pPr marL="2514600" indent="-228600" defTabSz="89535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89535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89535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895350"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C38B6F82-3C4A-433F-AACC-0EFF4966FFAF}" type="slidenum">
              <a:rPr lang="en-US" altLang="ja-JP" sz="1400">
                <a:solidFill>
                  <a:srgbClr val="000000"/>
                </a:solidFill>
                <a:ea typeface="ＭＳ Ｐゴシック" charset="-128"/>
              </a:rPr>
              <a:pPr algn="r" eaLnBrk="1" hangingPunct="1">
                <a:spcBef>
                  <a:spcPct val="0"/>
                </a:spcBef>
              </a:pPr>
              <a:t>10</a:t>
            </a:fld>
            <a:endParaRPr lang="en-US" altLang="ja-JP" sz="1400">
              <a:solidFill>
                <a:srgbClr val="000000"/>
              </a:solidFill>
              <a:ea typeface="ＭＳ Ｐゴシック" charset="-128"/>
            </a:endParaRPr>
          </a:p>
        </p:txBody>
      </p:sp>
      <p:sp>
        <p:nvSpPr>
          <p:cNvPr id="31747" name="Rectangle 2"/>
          <p:cNvSpPr>
            <a:spLocks noGrp="1" noRot="1" noChangeAspect="1" noChangeArrowheads="1" noTextEdit="1"/>
          </p:cNvSpPr>
          <p:nvPr>
            <p:ph type="sldImg"/>
          </p:nvPr>
        </p:nvSpPr>
        <p:spPr>
          <a:xfrm>
            <a:off x="920750" y="742950"/>
            <a:ext cx="4968875" cy="3727450"/>
          </a:xfrm>
          <a:ln/>
        </p:spPr>
      </p:sp>
      <p:sp>
        <p:nvSpPr>
          <p:cNvPr id="31748" name="Rectangle 3"/>
          <p:cNvSpPr>
            <a:spLocks noGrp="1" noChangeArrowheads="1"/>
          </p:cNvSpPr>
          <p:nvPr>
            <p:ph type="body" idx="1"/>
          </p:nvPr>
        </p:nvSpPr>
        <p:spPr>
          <a:noFill/>
        </p:spPr>
        <p:txBody>
          <a:bodyPr/>
          <a:lstStyle/>
          <a:p>
            <a:r>
              <a:rPr lang="en-US" altLang="ja-JP" sz="1000" dirty="0"/>
              <a:t>2011</a:t>
            </a:r>
            <a:r>
              <a:rPr lang="ja-JP" altLang="en-US" sz="1000" dirty="0"/>
              <a:t>年</a:t>
            </a:r>
            <a:r>
              <a:rPr lang="en-US" altLang="ja-JP" sz="1000" dirty="0"/>
              <a:t>6</a:t>
            </a:r>
            <a:r>
              <a:rPr lang="ja-JP" altLang="en-US" sz="1000" dirty="0"/>
              <a:t>月</a:t>
            </a:r>
            <a:r>
              <a:rPr lang="en-US" altLang="ja-JP" sz="1000" dirty="0"/>
              <a:t>13</a:t>
            </a:r>
            <a:r>
              <a:rPr lang="ja-JP" altLang="en-US" sz="1000" dirty="0"/>
              <a:t>日、公立中学校で、</a:t>
            </a:r>
            <a:r>
              <a:rPr lang="en-US" altLang="ja-JP" sz="1000" dirty="0"/>
              <a:t>USB</a:t>
            </a:r>
            <a:r>
              <a:rPr lang="ja-JP" altLang="en-US" sz="1000" dirty="0"/>
              <a:t>メモリの盗難による</a:t>
            </a:r>
            <a:r>
              <a:rPr lang="en-US" altLang="ja-JP" sz="1000" dirty="0"/>
              <a:t>465</a:t>
            </a:r>
            <a:r>
              <a:rPr lang="ja-JP" altLang="en-US" sz="1000" dirty="0"/>
              <a:t>件の個人情報の漏えいがあったことがわかった。 </a:t>
            </a:r>
          </a:p>
          <a:p>
            <a:r>
              <a:rPr lang="ja-JP" altLang="en-US" sz="1000" dirty="0"/>
              <a:t>同中学校は、教諭が車上荒らしの被害に遭い、私用パソコンと</a:t>
            </a:r>
            <a:r>
              <a:rPr lang="en-US" altLang="ja-JP" sz="1000" dirty="0"/>
              <a:t>USB</a:t>
            </a:r>
            <a:r>
              <a:rPr lang="ja-JP" altLang="en-US" sz="1000" dirty="0"/>
              <a:t>メモリを盗まれたと発表した。</a:t>
            </a:r>
            <a:br>
              <a:rPr lang="ja-JP" altLang="en-US" sz="1000" dirty="0"/>
            </a:br>
            <a:r>
              <a:rPr lang="ja-JP" altLang="en-US" sz="1000" dirty="0"/>
              <a:t/>
            </a:r>
            <a:br>
              <a:rPr lang="ja-JP" altLang="en-US" sz="1000" dirty="0"/>
            </a:br>
            <a:r>
              <a:rPr lang="ja-JP" altLang="en-US" sz="1000" dirty="0"/>
              <a:t>私用パソコンには全校生徒の氏名や住所、保護者の連絡先、</a:t>
            </a:r>
            <a:r>
              <a:rPr lang="en-US" altLang="ja-JP" sz="1000" dirty="0"/>
              <a:t>USB</a:t>
            </a:r>
            <a:r>
              <a:rPr lang="ja-JP" altLang="en-US" sz="1000" dirty="0"/>
              <a:t>メモリには生徒の成績などが入っていたという。</a:t>
            </a:r>
            <a:br>
              <a:rPr lang="ja-JP" altLang="en-US" sz="1000" dirty="0"/>
            </a:br>
            <a:r>
              <a:rPr lang="ja-JP" altLang="en-US" sz="1000" dirty="0"/>
              <a:t>パソコンや</a:t>
            </a:r>
            <a:r>
              <a:rPr lang="en-US" altLang="ja-JP" sz="1000" dirty="0"/>
              <a:t>USB</a:t>
            </a:r>
            <a:r>
              <a:rPr lang="ja-JP" altLang="en-US" sz="1000" dirty="0"/>
              <a:t>メモリに加え、預金通帳やカメラを盗まれた。</a:t>
            </a:r>
            <a:br>
              <a:rPr lang="ja-JP" altLang="en-US" sz="1000" dirty="0"/>
            </a:br>
            <a:r>
              <a:rPr lang="ja-JP" altLang="en-US" sz="1000" dirty="0"/>
              <a:t/>
            </a:r>
            <a:br>
              <a:rPr lang="ja-JP" altLang="en-US" sz="1000" dirty="0"/>
            </a:br>
            <a:r>
              <a:rPr lang="ja-JP" altLang="en-US" sz="1000" dirty="0"/>
              <a:t>同中学校では、私用パソコンに生徒の個人情報を取り込むことなどを禁止している。</a:t>
            </a:r>
            <a:br>
              <a:rPr lang="ja-JP" altLang="en-US" sz="1000" dirty="0"/>
            </a:br>
            <a:endParaRPr lang="ja-JP" altLang="en-US" sz="1000" dirty="0"/>
          </a:p>
          <a:p>
            <a:pPr eaLnBrk="1" hangingPunct="1"/>
            <a:endParaRPr lang="en-US" altLang="ja-JP" sz="1000" dirty="0">
              <a:ea typeface="ＭＳ ゴシック" pitchFamily="49" charset="-128"/>
            </a:endParaRPr>
          </a:p>
          <a:p>
            <a:pPr eaLnBrk="1" hangingPunct="1"/>
            <a:r>
              <a:rPr lang="ja-JP" altLang="en-US" sz="1000" dirty="0">
                <a:ea typeface="ＭＳ ゴシック" pitchFamily="49" charset="-128"/>
              </a:rPr>
              <a:t>この事例では、</a:t>
            </a:r>
          </a:p>
          <a:p>
            <a:pPr eaLnBrk="1" hangingPunct="1"/>
            <a:r>
              <a:rPr lang="ja-JP" altLang="en-US" sz="1000" dirty="0">
                <a:ea typeface="ＭＳ ゴシック" pitchFamily="49" charset="-128"/>
              </a:rPr>
              <a:t>車上荒らしにあった「被害者」であると同時に、個人情報を漏えいさせた「加害者」にもなってしまいます。</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a:xfrm>
            <a:off x="920750" y="742950"/>
            <a:ext cx="4968875" cy="3727450"/>
          </a:xfrm>
          <a:ln/>
        </p:spPr>
      </p:sp>
      <p:sp>
        <p:nvSpPr>
          <p:cNvPr id="32771" name="ノート プレースホルダー 2"/>
          <p:cNvSpPr>
            <a:spLocks noGrp="1"/>
          </p:cNvSpPr>
          <p:nvPr>
            <p:ph type="body" idx="1"/>
          </p:nvPr>
        </p:nvSpPr>
        <p:spPr>
          <a:noFill/>
        </p:spPr>
        <p:txBody>
          <a:bodyPr/>
          <a:lstStyle/>
          <a:p>
            <a:r>
              <a:rPr lang="en-US" altLang="ja-JP" smtClean="0"/>
              <a:t>2014</a:t>
            </a:r>
            <a:r>
              <a:rPr lang="ja-JP" altLang="en-US" smtClean="0"/>
              <a:t>年</a:t>
            </a:r>
            <a:r>
              <a:rPr lang="en-US" altLang="ja-JP" smtClean="0"/>
              <a:t>4</a:t>
            </a:r>
            <a:r>
              <a:rPr lang="ja-JP" altLang="en-US" smtClean="0"/>
              <a:t>月</a:t>
            </a:r>
            <a:r>
              <a:rPr lang="en-US" altLang="ja-JP" smtClean="0"/>
              <a:t>24</a:t>
            </a:r>
            <a:r>
              <a:rPr lang="ja-JP" altLang="en-US" smtClean="0"/>
              <a:t>日、特別支援学校で、</a:t>
            </a:r>
            <a:r>
              <a:rPr lang="en-US" altLang="ja-JP" smtClean="0"/>
              <a:t>USB</a:t>
            </a:r>
            <a:r>
              <a:rPr lang="ja-JP" altLang="en-US" smtClean="0"/>
              <a:t>メモリの盗難による約</a:t>
            </a:r>
            <a:r>
              <a:rPr lang="en-US" altLang="ja-JP" smtClean="0"/>
              <a:t>540</a:t>
            </a:r>
            <a:r>
              <a:rPr lang="ja-JP" altLang="en-US" smtClean="0"/>
              <a:t>件の個人情報の漏えいがあったことがわかった。 </a:t>
            </a:r>
          </a:p>
          <a:p>
            <a:r>
              <a:rPr lang="ja-JP" altLang="en-US" smtClean="0"/>
              <a:t>盗まれたのは、教頭や教諭ら</a:t>
            </a:r>
            <a:r>
              <a:rPr lang="en-US" altLang="ja-JP" smtClean="0"/>
              <a:t>4</a:t>
            </a:r>
            <a:r>
              <a:rPr lang="ja-JP" altLang="en-US" smtClean="0"/>
              <a:t>人が使っていた私物の</a:t>
            </a:r>
            <a:r>
              <a:rPr lang="en-US" altLang="ja-JP" smtClean="0"/>
              <a:t>USB</a:t>
            </a:r>
            <a:r>
              <a:rPr lang="ja-JP" altLang="en-US" smtClean="0"/>
              <a:t>メモリ</a:t>
            </a:r>
            <a:r>
              <a:rPr lang="en-US" altLang="ja-JP" smtClean="0"/>
              <a:t>8</a:t>
            </a:r>
            <a:r>
              <a:rPr lang="ja-JP" altLang="en-US" smtClean="0"/>
              <a:t>本。</a:t>
            </a:r>
            <a:br>
              <a:rPr lang="ja-JP" altLang="en-US" smtClean="0"/>
            </a:br>
            <a:r>
              <a:rPr lang="ja-JP" altLang="en-US" smtClean="0"/>
              <a:t>教員が引き出しの中に保管していたはずの</a:t>
            </a:r>
            <a:r>
              <a:rPr lang="en-US" altLang="ja-JP" smtClean="0"/>
              <a:t>USB</a:t>
            </a:r>
            <a:r>
              <a:rPr lang="ja-JP" altLang="en-US" smtClean="0"/>
              <a:t>メモリが見当たらないことに気付き、</a:t>
            </a:r>
            <a:br>
              <a:rPr lang="ja-JP" altLang="en-US" smtClean="0"/>
            </a:br>
            <a:r>
              <a:rPr lang="ja-JP" altLang="en-US" smtClean="0"/>
              <a:t>調査したところ、別の教員の</a:t>
            </a:r>
            <a:r>
              <a:rPr lang="en-US" altLang="ja-JP" smtClean="0"/>
              <a:t>USB</a:t>
            </a:r>
            <a:r>
              <a:rPr lang="ja-JP" altLang="en-US" smtClean="0"/>
              <a:t>メモリもなくなっていることがわかったという。</a:t>
            </a:r>
            <a:br>
              <a:rPr lang="ja-JP" altLang="en-US" smtClean="0"/>
            </a:br>
            <a:r>
              <a:rPr lang="ja-JP" altLang="en-US" smtClean="0"/>
              <a:t/>
            </a:r>
            <a:br>
              <a:rPr lang="ja-JP" altLang="en-US" smtClean="0"/>
            </a:br>
            <a:r>
              <a:rPr lang="en-US" altLang="ja-JP" smtClean="0"/>
              <a:t>USB</a:t>
            </a:r>
            <a:r>
              <a:rPr lang="ja-JP" altLang="en-US" smtClean="0"/>
              <a:t>メモリには、住所や電話番号が記載された児童名簿のほか、</a:t>
            </a:r>
            <a:br>
              <a:rPr lang="ja-JP" altLang="en-US" smtClean="0"/>
            </a:br>
            <a:r>
              <a:rPr lang="ja-JP" altLang="en-US" smtClean="0"/>
              <a:t>児童生徒の障害の種類に関するデータが記録されていた。</a:t>
            </a:r>
            <a:br>
              <a:rPr lang="ja-JP" altLang="en-US" smtClean="0"/>
            </a:br>
            <a:r>
              <a:rPr lang="ja-JP" altLang="en-US" smtClean="0"/>
              <a:t/>
            </a:r>
            <a:br>
              <a:rPr lang="ja-JP" altLang="en-US" smtClean="0"/>
            </a:br>
            <a:r>
              <a:rPr lang="ja-JP" altLang="en-US" smtClean="0"/>
              <a:t>規定では、私物の媒体への個人情報の保存は禁じられていた。</a:t>
            </a:r>
            <a:br>
              <a:rPr lang="ja-JP" altLang="en-US" smtClean="0"/>
            </a:br>
            <a:r>
              <a:rPr lang="ja-JP" altLang="en-US" smtClean="0"/>
              <a:t>個人情報を取り扱う場合は、施錠して保管することが義務付けられていたが、</a:t>
            </a:r>
            <a:br>
              <a:rPr lang="ja-JP" altLang="en-US" smtClean="0"/>
            </a:br>
            <a:r>
              <a:rPr lang="ja-JP" altLang="en-US" smtClean="0"/>
              <a:t>教頭らは校長の許可を得ず、</a:t>
            </a:r>
            <a:r>
              <a:rPr lang="en-US" altLang="ja-JP" smtClean="0"/>
              <a:t>USB</a:t>
            </a:r>
            <a:r>
              <a:rPr lang="ja-JP" altLang="en-US" smtClean="0"/>
              <a:t>メモリを無施錠で保管していたという。</a:t>
            </a:r>
          </a:p>
          <a:p>
            <a:endParaRPr lang="ja-JP" altLang="en-US" smtClean="0"/>
          </a:p>
        </p:txBody>
      </p:sp>
      <p:sp>
        <p:nvSpPr>
          <p:cNvPr id="32772" name="スライド番号プレースホルダー 3"/>
          <p:cNvSpPr>
            <a:spLocks noGrp="1"/>
          </p:cNvSpPr>
          <p:nvPr>
            <p:ph type="sldNum" sz="quarter" idx="5"/>
          </p:nvPr>
        </p:nvSpPr>
        <p:spPr>
          <a:noFill/>
        </p:spPr>
        <p:txBody>
          <a:bodyPr/>
          <a:lstStyle>
            <a:lvl1pPr defTabSz="903140" eaLnBrk="0" hangingPunct="0">
              <a:defRPr kumimoji="1" sz="4600" b="1">
                <a:solidFill>
                  <a:srgbClr val="000000"/>
                </a:solidFill>
                <a:latin typeface="Arial" charset="0"/>
                <a:ea typeface="ＭＳ Ｐゴシック" charset="-128"/>
              </a:defRPr>
            </a:lvl1pPr>
            <a:lvl2pPr marL="749414" indent="-288236" defTabSz="903140" eaLnBrk="0" hangingPunct="0">
              <a:defRPr kumimoji="1" sz="4600" b="1">
                <a:solidFill>
                  <a:srgbClr val="000000"/>
                </a:solidFill>
                <a:latin typeface="Arial" charset="0"/>
                <a:ea typeface="ＭＳ Ｐゴシック" charset="-128"/>
              </a:defRPr>
            </a:lvl2pPr>
            <a:lvl3pPr marL="1152944" indent="-230589" defTabSz="903140" eaLnBrk="0" hangingPunct="0">
              <a:defRPr kumimoji="1" sz="4600" b="1">
                <a:solidFill>
                  <a:srgbClr val="000000"/>
                </a:solidFill>
                <a:latin typeface="Arial" charset="0"/>
                <a:ea typeface="ＭＳ Ｐゴシック" charset="-128"/>
              </a:defRPr>
            </a:lvl3pPr>
            <a:lvl4pPr marL="1614122" indent="-230589" defTabSz="903140" eaLnBrk="0" hangingPunct="0">
              <a:defRPr kumimoji="1" sz="4600" b="1">
                <a:solidFill>
                  <a:srgbClr val="000000"/>
                </a:solidFill>
                <a:latin typeface="Arial" charset="0"/>
                <a:ea typeface="ＭＳ Ｐゴシック" charset="-128"/>
              </a:defRPr>
            </a:lvl4pPr>
            <a:lvl5pPr marL="2075299" indent="-230589" defTabSz="903140" eaLnBrk="0" hangingPunct="0">
              <a:defRPr kumimoji="1" sz="4600" b="1">
                <a:solidFill>
                  <a:srgbClr val="000000"/>
                </a:solidFill>
                <a:latin typeface="Arial" charset="0"/>
                <a:ea typeface="ＭＳ Ｐゴシック" charset="-128"/>
              </a:defRPr>
            </a:lvl5pPr>
            <a:lvl6pPr marL="2536477" indent="-230589" defTabSz="903140" eaLnBrk="0" fontAlgn="base" hangingPunct="0">
              <a:spcBef>
                <a:spcPct val="0"/>
              </a:spcBef>
              <a:spcAft>
                <a:spcPct val="0"/>
              </a:spcAft>
              <a:defRPr kumimoji="1" sz="4600" b="1">
                <a:solidFill>
                  <a:srgbClr val="000000"/>
                </a:solidFill>
                <a:latin typeface="Arial" charset="0"/>
                <a:ea typeface="ＭＳ Ｐゴシック" charset="-128"/>
              </a:defRPr>
            </a:lvl6pPr>
            <a:lvl7pPr marL="2997655" indent="-230589" defTabSz="903140" eaLnBrk="0" fontAlgn="base" hangingPunct="0">
              <a:spcBef>
                <a:spcPct val="0"/>
              </a:spcBef>
              <a:spcAft>
                <a:spcPct val="0"/>
              </a:spcAft>
              <a:defRPr kumimoji="1" sz="4600" b="1">
                <a:solidFill>
                  <a:srgbClr val="000000"/>
                </a:solidFill>
                <a:latin typeface="Arial" charset="0"/>
                <a:ea typeface="ＭＳ Ｐゴシック" charset="-128"/>
              </a:defRPr>
            </a:lvl7pPr>
            <a:lvl8pPr marL="3458832" indent="-230589" defTabSz="903140" eaLnBrk="0" fontAlgn="base" hangingPunct="0">
              <a:spcBef>
                <a:spcPct val="0"/>
              </a:spcBef>
              <a:spcAft>
                <a:spcPct val="0"/>
              </a:spcAft>
              <a:defRPr kumimoji="1" sz="4600" b="1">
                <a:solidFill>
                  <a:srgbClr val="000000"/>
                </a:solidFill>
                <a:latin typeface="Arial" charset="0"/>
                <a:ea typeface="ＭＳ Ｐゴシック" charset="-128"/>
              </a:defRPr>
            </a:lvl8pPr>
            <a:lvl9pPr marL="3920010" indent="-230589" defTabSz="903140" eaLnBrk="0" fontAlgn="base" hangingPunct="0">
              <a:spcBef>
                <a:spcPct val="0"/>
              </a:spcBef>
              <a:spcAft>
                <a:spcPct val="0"/>
              </a:spcAft>
              <a:defRPr kumimoji="1" sz="4600" b="1">
                <a:solidFill>
                  <a:srgbClr val="000000"/>
                </a:solidFill>
                <a:latin typeface="Arial" charset="0"/>
                <a:ea typeface="ＭＳ Ｐゴシック" charset="-128"/>
              </a:defRPr>
            </a:lvl9pPr>
          </a:lstStyle>
          <a:p>
            <a:pPr eaLnBrk="1" hangingPunct="1"/>
            <a:fld id="{5ED4423C-2C71-48C5-99A6-DE895C1BE2F2}" type="slidenum">
              <a:rPr lang="en-US" altLang="ja-JP" sz="1400" b="0">
                <a:solidFill>
                  <a:schemeClr val="tx1"/>
                </a:solidFill>
              </a:rPr>
              <a:pPr eaLnBrk="1" hangingPunct="1"/>
              <a:t>11</a:t>
            </a:fld>
            <a:endParaRPr lang="en-US" altLang="ja-JP" sz="1400" b="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a:xfrm>
            <a:off x="920750" y="742950"/>
            <a:ext cx="4968875" cy="3727450"/>
          </a:xfrm>
          <a:ln/>
        </p:spPr>
      </p:sp>
      <p:sp>
        <p:nvSpPr>
          <p:cNvPr id="3" name="ノート プレースホルダー 2"/>
          <p:cNvSpPr>
            <a:spLocks noGrp="1"/>
          </p:cNvSpPr>
          <p:nvPr>
            <p:ph type="body" idx="1"/>
          </p:nvPr>
        </p:nvSpPr>
        <p:spPr/>
        <p:txBody>
          <a:bodyPr/>
          <a:lstStyle/>
          <a:p>
            <a:pPr>
              <a:defRPr/>
            </a:pPr>
            <a:r>
              <a:rPr lang="en-US" altLang="ja-JP" dirty="0" smtClean="0"/>
              <a:t>2016</a:t>
            </a:r>
            <a:r>
              <a:rPr lang="ja-JP" altLang="en-US" dirty="0" smtClean="0"/>
              <a:t>年</a:t>
            </a:r>
            <a:r>
              <a:rPr lang="en-US" altLang="ja-JP" dirty="0" smtClean="0"/>
              <a:t>2</a:t>
            </a:r>
            <a:r>
              <a:rPr lang="ja-JP" altLang="en-US" dirty="0" smtClean="0"/>
              <a:t>月</a:t>
            </a:r>
            <a:r>
              <a:rPr lang="en-US" altLang="ja-JP" dirty="0" smtClean="0"/>
              <a:t>9</a:t>
            </a:r>
            <a:r>
              <a:rPr lang="ja-JP" altLang="en-US" dirty="0" smtClean="0"/>
              <a:t>日、小学校の教諭が</a:t>
            </a:r>
            <a:br>
              <a:rPr lang="ja-JP" altLang="en-US" dirty="0" smtClean="0"/>
            </a:br>
            <a:r>
              <a:rPr lang="ja-JP" altLang="en-US" dirty="0" smtClean="0"/>
              <a:t>家庭環境調査票を校外で紛失していたことがわかった。</a:t>
            </a:r>
            <a:endParaRPr lang="en-US" altLang="ja-JP" dirty="0" smtClean="0"/>
          </a:p>
          <a:p>
            <a:pPr>
              <a:defRPr/>
            </a:pPr>
            <a:r>
              <a:rPr lang="ja-JP" altLang="en-US" dirty="0" smtClean="0"/>
              <a:t/>
            </a:r>
            <a:br>
              <a:rPr lang="ja-JP" altLang="en-US" dirty="0" smtClean="0"/>
            </a:br>
            <a:r>
              <a:rPr lang="en-US" altLang="ja-JP" dirty="0" smtClean="0"/>
              <a:t>2015</a:t>
            </a:r>
            <a:r>
              <a:rPr lang="ja-JP" altLang="en-US" dirty="0" smtClean="0"/>
              <a:t>年</a:t>
            </a:r>
            <a:r>
              <a:rPr lang="en-US" altLang="ja-JP" dirty="0" smtClean="0"/>
              <a:t>4</a:t>
            </a:r>
            <a:r>
              <a:rPr lang="ja-JP" altLang="en-US" dirty="0" smtClean="0"/>
              <a:t>月、教諭は調査票を自宅に持ち帰り、紛失した。</a:t>
            </a:r>
            <a:br>
              <a:rPr lang="ja-JP" altLang="en-US" dirty="0" smtClean="0"/>
            </a:br>
            <a:r>
              <a:rPr lang="ja-JP" altLang="en-US" dirty="0" smtClean="0"/>
              <a:t>調査票には児童氏名や生年月日、住所、電話番号などが記載されていた。</a:t>
            </a:r>
            <a:br>
              <a:rPr lang="ja-JP" altLang="en-US" dirty="0" smtClean="0"/>
            </a:br>
            <a:r>
              <a:rPr lang="ja-JP" altLang="en-US" dirty="0" smtClean="0"/>
              <a:t>調査票は近隣住民が拾得し、交番に届けられていた。</a:t>
            </a:r>
            <a:br>
              <a:rPr lang="ja-JP" altLang="en-US" dirty="0" smtClean="0"/>
            </a:br>
            <a:r>
              <a:rPr lang="ja-JP" altLang="en-US" dirty="0" smtClean="0"/>
              <a:t>教諭は調査票を許可なく校外に持ち出していた。</a:t>
            </a:r>
            <a:endParaRPr lang="en-US" altLang="ja-JP" dirty="0" smtClean="0">
              <a:latin typeface="+mn-ea"/>
            </a:endParaRPr>
          </a:p>
          <a:p>
            <a:pPr eaLnBrk="1" hangingPunct="1">
              <a:defRPr/>
            </a:pPr>
            <a:endParaRPr lang="en-US" altLang="ja-JP" dirty="0" smtClean="0">
              <a:ea typeface="ＭＳ ゴシック" pitchFamily="49" charset="-128"/>
            </a:endParaRPr>
          </a:p>
          <a:p>
            <a:pPr eaLnBrk="1" hangingPunct="1">
              <a:defRPr/>
            </a:pPr>
            <a:r>
              <a:rPr lang="ja-JP" altLang="en-US" dirty="0" smtClean="0">
                <a:ea typeface="ＭＳ ゴシック" pitchFamily="49" charset="-128"/>
              </a:rPr>
              <a:t>漏えいさせてしまって大半の人は、おそらく「自分は大丈夫」と考えていたのかもしれません。</a:t>
            </a:r>
          </a:p>
          <a:p>
            <a:pPr eaLnBrk="1" hangingPunct="1">
              <a:defRPr/>
            </a:pPr>
            <a:r>
              <a:rPr lang="ja-JP" altLang="en-US" dirty="0" smtClean="0">
                <a:ea typeface="ＭＳ ゴシック" pitchFamily="49" charset="-128"/>
              </a:rPr>
              <a:t>これまで自分にこのようなことが起こらなかったのは、たまたま大丈夫であったからです。個人情報を持ち出すということは、いつもこのようなリスクを背負うということになります。</a:t>
            </a:r>
          </a:p>
          <a:p>
            <a:pPr eaLnBrk="1" hangingPunct="1">
              <a:defRPr/>
            </a:pPr>
            <a:r>
              <a:rPr lang="ja-JP" altLang="en-US" dirty="0" smtClean="0">
                <a:ea typeface="ＭＳ ゴシック" pitchFamily="49" charset="-128"/>
              </a:rPr>
              <a:t>いつ自分がこのような立場になってしまうかも知れません。</a:t>
            </a:r>
          </a:p>
          <a:p>
            <a:pPr eaLnBrk="1" hangingPunct="1">
              <a:defRPr/>
            </a:pPr>
            <a:endParaRPr lang="ja-JP" altLang="en-US" dirty="0" smtClean="0">
              <a:ea typeface="ＭＳ ゴシック" pitchFamily="49" charset="-128"/>
            </a:endParaRPr>
          </a:p>
          <a:p>
            <a:pPr eaLnBrk="1" hangingPunct="1">
              <a:defRPr/>
            </a:pPr>
            <a:r>
              <a:rPr lang="ja-JP" altLang="en-US" dirty="0" smtClean="0">
                <a:ea typeface="ＭＳ ゴシック" pitchFamily="49" charset="-128"/>
              </a:rPr>
              <a:t>このようにならないためにも、個人情報の取扱いには十分注意する必要があります。</a:t>
            </a:r>
          </a:p>
          <a:p>
            <a:pPr eaLnBrk="1" hangingPunct="1">
              <a:defRPr/>
            </a:pPr>
            <a:endParaRPr lang="ja-JP" altLang="en-US" dirty="0" smtClean="0">
              <a:ea typeface="ＭＳ ゴシック" pitchFamily="49" charset="-128"/>
            </a:endParaRPr>
          </a:p>
          <a:p>
            <a:pPr eaLnBrk="1" hangingPunct="1">
              <a:defRPr/>
            </a:pPr>
            <a:r>
              <a:rPr lang="ja-JP" altLang="en-US" dirty="0" smtClean="0">
                <a:ea typeface="ＭＳ ゴシック" pitchFamily="49" charset="-128"/>
              </a:rPr>
              <a:t>個人情報を日常的に持ち出していることはありませんか。</a:t>
            </a:r>
          </a:p>
          <a:p>
            <a:pPr eaLnBrk="1" hangingPunct="1">
              <a:defRPr/>
            </a:pPr>
            <a:r>
              <a:rPr lang="en-US" altLang="ja-JP" dirty="0" smtClean="0">
                <a:ea typeface="ＭＳ ゴシック" pitchFamily="49" charset="-128"/>
              </a:rPr>
              <a:t>USB</a:t>
            </a:r>
            <a:r>
              <a:rPr lang="ja-JP" altLang="en-US" dirty="0" smtClean="0">
                <a:ea typeface="ＭＳ ゴシック" pitchFamily="49" charset="-128"/>
              </a:rPr>
              <a:t>等に持ち出した個人情報データが、まだ保存されたままではありませんか。</a:t>
            </a:r>
          </a:p>
          <a:p>
            <a:pPr eaLnBrk="1" hangingPunct="1">
              <a:defRPr/>
            </a:pPr>
            <a:endParaRPr lang="ja-JP" altLang="en-US" dirty="0" smtClean="0">
              <a:ea typeface="ＭＳ ゴシック" pitchFamily="49" charset="-128"/>
            </a:endParaRPr>
          </a:p>
          <a:p>
            <a:pPr eaLnBrk="1" hangingPunct="1">
              <a:defRPr/>
            </a:pPr>
            <a:r>
              <a:rPr lang="ja-JP" altLang="en-US" dirty="0" smtClean="0">
                <a:ea typeface="ＭＳ ゴシック" pitchFamily="49" charset="-128"/>
              </a:rPr>
              <a:t>今一度、確認してみてください。</a:t>
            </a:r>
            <a:endParaRPr lang="ja-JP" altLang="en-US" dirty="0"/>
          </a:p>
        </p:txBody>
      </p:sp>
      <p:sp>
        <p:nvSpPr>
          <p:cNvPr id="33796" name="スライド番号プレースホルダー 3"/>
          <p:cNvSpPr>
            <a:spLocks noGrp="1"/>
          </p:cNvSpPr>
          <p:nvPr>
            <p:ph type="sldNum" sz="quarter" idx="5"/>
          </p:nvPr>
        </p:nvSpPr>
        <p:spPr>
          <a:noFill/>
        </p:spPr>
        <p:txBody>
          <a:bodyPr/>
          <a:lstStyle>
            <a:lvl1pPr defTabSz="903140" eaLnBrk="0" hangingPunct="0">
              <a:spcBef>
                <a:spcPct val="30000"/>
              </a:spcBef>
              <a:defRPr kumimoji="1" sz="1200">
                <a:solidFill>
                  <a:schemeClr val="tx1"/>
                </a:solidFill>
                <a:latin typeface="Arial" charset="0"/>
                <a:ea typeface="ＭＳ Ｐ明朝" charset="-128"/>
              </a:defRPr>
            </a:lvl1pPr>
            <a:lvl2pPr marL="749414" indent="-288236" defTabSz="903140" eaLnBrk="0" hangingPunct="0">
              <a:spcBef>
                <a:spcPct val="30000"/>
              </a:spcBef>
              <a:defRPr kumimoji="1" sz="1200">
                <a:solidFill>
                  <a:schemeClr val="tx1"/>
                </a:solidFill>
                <a:latin typeface="Arial" charset="0"/>
                <a:ea typeface="ＭＳ Ｐ明朝" charset="-128"/>
              </a:defRPr>
            </a:lvl2pPr>
            <a:lvl3pPr marL="1152944" indent="-230589" defTabSz="903140" eaLnBrk="0" hangingPunct="0">
              <a:spcBef>
                <a:spcPct val="30000"/>
              </a:spcBef>
              <a:defRPr kumimoji="1" sz="1200">
                <a:solidFill>
                  <a:schemeClr val="tx1"/>
                </a:solidFill>
                <a:latin typeface="Arial" charset="0"/>
                <a:ea typeface="ＭＳ Ｐ明朝" charset="-128"/>
              </a:defRPr>
            </a:lvl3pPr>
            <a:lvl4pPr marL="1614122" indent="-230589" defTabSz="903140" eaLnBrk="0" hangingPunct="0">
              <a:spcBef>
                <a:spcPct val="30000"/>
              </a:spcBef>
              <a:defRPr kumimoji="1" sz="1200">
                <a:solidFill>
                  <a:schemeClr val="tx1"/>
                </a:solidFill>
                <a:latin typeface="Arial" charset="0"/>
                <a:ea typeface="ＭＳ Ｐ明朝" charset="-128"/>
              </a:defRPr>
            </a:lvl4pPr>
            <a:lvl5pPr marL="2075299" indent="-230589" defTabSz="903140" eaLnBrk="0" hangingPunct="0">
              <a:spcBef>
                <a:spcPct val="30000"/>
              </a:spcBef>
              <a:defRPr kumimoji="1" sz="1200">
                <a:solidFill>
                  <a:schemeClr val="tx1"/>
                </a:solidFill>
                <a:latin typeface="Arial" charset="0"/>
                <a:ea typeface="ＭＳ Ｐ明朝" charset="-128"/>
              </a:defRPr>
            </a:lvl5pPr>
            <a:lvl6pPr marL="2536477" indent="-230589" defTabSz="903140" eaLnBrk="0" fontAlgn="base" hangingPunct="0">
              <a:spcBef>
                <a:spcPct val="30000"/>
              </a:spcBef>
              <a:spcAft>
                <a:spcPct val="0"/>
              </a:spcAft>
              <a:defRPr kumimoji="1" sz="1200">
                <a:solidFill>
                  <a:schemeClr val="tx1"/>
                </a:solidFill>
                <a:latin typeface="Arial" charset="0"/>
                <a:ea typeface="ＭＳ Ｐ明朝" charset="-128"/>
              </a:defRPr>
            </a:lvl6pPr>
            <a:lvl7pPr marL="2997655" indent="-230589" defTabSz="903140" eaLnBrk="0" fontAlgn="base" hangingPunct="0">
              <a:spcBef>
                <a:spcPct val="30000"/>
              </a:spcBef>
              <a:spcAft>
                <a:spcPct val="0"/>
              </a:spcAft>
              <a:defRPr kumimoji="1" sz="1200">
                <a:solidFill>
                  <a:schemeClr val="tx1"/>
                </a:solidFill>
                <a:latin typeface="Arial" charset="0"/>
                <a:ea typeface="ＭＳ Ｐ明朝" charset="-128"/>
              </a:defRPr>
            </a:lvl7pPr>
            <a:lvl8pPr marL="3458832" indent="-230589" defTabSz="903140" eaLnBrk="0" fontAlgn="base" hangingPunct="0">
              <a:spcBef>
                <a:spcPct val="30000"/>
              </a:spcBef>
              <a:spcAft>
                <a:spcPct val="0"/>
              </a:spcAft>
              <a:defRPr kumimoji="1" sz="1200">
                <a:solidFill>
                  <a:schemeClr val="tx1"/>
                </a:solidFill>
                <a:latin typeface="Arial" charset="0"/>
                <a:ea typeface="ＭＳ Ｐ明朝" charset="-128"/>
              </a:defRPr>
            </a:lvl8pPr>
            <a:lvl9pPr marL="3920010" indent="-230589" defTabSz="90314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111E8115-8A61-4F67-A01F-D7F27F0DEBE7}" type="slidenum">
              <a:rPr lang="en-US" altLang="ja-JP" sz="1400">
                <a:ea typeface="ＭＳ Ｐゴシック" charset="-128"/>
              </a:rPr>
              <a:pPr eaLnBrk="1" hangingPunct="1">
                <a:spcBef>
                  <a:spcPct val="0"/>
                </a:spcBef>
              </a:pPr>
              <a:t>12</a:t>
            </a:fld>
            <a:endParaRPr lang="en-US" altLang="ja-JP" sz="140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a:xfrm>
            <a:off x="919163" y="742950"/>
            <a:ext cx="4972050" cy="3729038"/>
          </a:xfrm>
          <a:ln/>
        </p:spPr>
      </p:sp>
      <p:sp>
        <p:nvSpPr>
          <p:cNvPr id="34819" name="ノート プレースホルダー 2"/>
          <p:cNvSpPr>
            <a:spLocks noGrp="1"/>
          </p:cNvSpPr>
          <p:nvPr>
            <p:ph type="body" idx="1"/>
          </p:nvPr>
        </p:nvSpPr>
        <p:spPr>
          <a:noFill/>
        </p:spPr>
        <p:txBody>
          <a:bodyPr lIns="95652" tIns="47825" rIns="95652" bIns="47825"/>
          <a:lstStyle/>
          <a:p>
            <a:pPr eaLnBrk="1" hangingPunct="1"/>
            <a:r>
              <a:rPr lang="ja-JP" altLang="en-US" sz="1000">
                <a:ea typeface="ＭＳ ゴシック" pitchFamily="49" charset="-128"/>
              </a:rPr>
              <a:t>＜情報漏えい原因比率＞</a:t>
            </a:r>
          </a:p>
          <a:p>
            <a:pPr eaLnBrk="1" hangingPunct="1"/>
            <a:endParaRPr lang="ja-JP" altLang="en-US" sz="1000">
              <a:ea typeface="ＭＳ ゴシック" pitchFamily="49" charset="-128"/>
            </a:endParaRPr>
          </a:p>
          <a:p>
            <a:pPr eaLnBrk="1" hangingPunct="1"/>
            <a:r>
              <a:rPr lang="ja-JP" altLang="en-US" sz="1000">
                <a:ea typeface="ＭＳ ゴシック" pitchFamily="49" charset="-128"/>
              </a:rPr>
              <a:t>　これは「ＮＰＯ　日本ネットワークセキュリティ協会」の「情報セキュリティインシデントに関する調査報告書」からの統計です。</a:t>
            </a:r>
          </a:p>
          <a:p>
            <a:pPr eaLnBrk="1" hangingPunct="1"/>
            <a:r>
              <a:rPr lang="ja-JP" altLang="en-US" sz="1000">
                <a:ea typeface="ＭＳ ゴシック" pitchFamily="49" charset="-128"/>
              </a:rPr>
              <a:t>　左側が「全ての業種について」、右側が学校を含む「教育・学習支援業について」です。</a:t>
            </a:r>
          </a:p>
          <a:p>
            <a:pPr eaLnBrk="1" hangingPunct="1"/>
            <a:r>
              <a:rPr lang="ja-JP" altLang="en-US" sz="1000">
                <a:ea typeface="ＭＳ ゴシック" pitchFamily="49" charset="-128"/>
              </a:rPr>
              <a:t>　どの原因が一番多いでしょうか。</a:t>
            </a:r>
          </a:p>
          <a:p>
            <a:pPr eaLnBrk="1" hangingPunct="1"/>
            <a:endParaRPr lang="ja-JP" altLang="en-US" sz="1000">
              <a:ea typeface="ＭＳ ゴシック" pitchFamily="49" charset="-128"/>
            </a:endParaRPr>
          </a:p>
          <a:p>
            <a:pPr eaLnBrk="1" hangingPunct="1"/>
            <a:r>
              <a:rPr lang="en-US" altLang="ja-JP" sz="1000">
                <a:ea typeface="ＭＳ ゴシック" pitchFamily="49" charset="-128"/>
              </a:rPr>
              <a:t>※</a:t>
            </a:r>
            <a:r>
              <a:rPr lang="ja-JP" altLang="en-US" sz="1000">
                <a:ea typeface="ＭＳ ゴシック" pitchFamily="49" charset="-128"/>
              </a:rPr>
              <a:t>項目の説明</a:t>
            </a:r>
          </a:p>
          <a:p>
            <a:pPr eaLnBrk="1" hangingPunct="1"/>
            <a:r>
              <a:rPr lang="ja-JP" altLang="en-US" sz="1000">
                <a:ea typeface="ＭＳ ゴシック" pitchFamily="49" charset="-128"/>
              </a:rPr>
              <a:t>　管理ミス・・・社内や主要な流通経路において紛失・行方不明となった場合。</a:t>
            </a:r>
          </a:p>
          <a:p>
            <a:pPr eaLnBrk="1" hangingPunct="1"/>
            <a:r>
              <a:rPr lang="ja-JP" altLang="en-US" sz="1000">
                <a:ea typeface="ＭＳ ゴシック" pitchFamily="49" charset="-128"/>
              </a:rPr>
              <a:t>　誤操作・・・宛先を間違えたり操作ボタンを間違えて押したりするなど。</a:t>
            </a:r>
          </a:p>
          <a:p>
            <a:pPr eaLnBrk="1" hangingPunct="1"/>
            <a:r>
              <a:rPr lang="ja-JP" altLang="en-US" sz="1000">
                <a:ea typeface="ＭＳ ゴシック" pitchFamily="49" charset="-128"/>
              </a:rPr>
              <a:t>　紛失・置き忘れ・・・許可を得て持ち出し、持ち出し先から紛失した場合。</a:t>
            </a:r>
          </a:p>
          <a:p>
            <a:pPr eaLnBrk="1" hangingPunct="1"/>
            <a:r>
              <a:rPr lang="ja-JP" altLang="en-US" sz="1000">
                <a:ea typeface="ＭＳ ゴシック" pitchFamily="49" charset="-128"/>
              </a:rPr>
              <a:t>　盗難・・・第三者によって情報記録媒体と共に情報が盗まれた場合。車上荒らし、事務所荒らしなど。（不正な持ち出しによって持ち出し先から漏えいした場合は不正な持ち出しに分類）</a:t>
            </a:r>
          </a:p>
          <a:p>
            <a:pPr eaLnBrk="1" hangingPunct="1"/>
            <a:r>
              <a:rPr lang="ja-JP" altLang="en-US" sz="1000">
                <a:ea typeface="ＭＳ ゴシック" pitchFamily="49" charset="-128"/>
              </a:rPr>
              <a:t>　不正な持ち出し・・・業務上の必要性などから、ルールを逸脱して情報を持ち出した場合。</a:t>
            </a:r>
          </a:p>
          <a:p>
            <a:pPr eaLnBrk="1" hangingPunct="1"/>
            <a:endParaRPr lang="ja-JP" altLang="en-US" sz="1000">
              <a:ea typeface="ＭＳ ゴシック" pitchFamily="49" charset="-128"/>
            </a:endParaRPr>
          </a:p>
          <a:p>
            <a:pPr eaLnBrk="1" hangingPunct="1"/>
            <a:endParaRPr lang="ja-JP" altLang="en-US" sz="1000">
              <a:ea typeface="ＭＳ ゴシック" pitchFamily="49" charset="-128"/>
            </a:endParaRPr>
          </a:p>
          <a:p>
            <a:pPr eaLnBrk="1" hangingPunct="1"/>
            <a:r>
              <a:rPr lang="ja-JP" altLang="en-US" sz="1000">
                <a:ea typeface="ＭＳ ゴシック" pitchFamily="49" charset="-128"/>
              </a:rPr>
              <a:t>教育・学習支援業では、「盗難」「紛失・置き忘れ」も含めると、個人情報を校外に持ち出さなければ起こらなかったものが半数以上あると言えます。</a:t>
            </a:r>
          </a:p>
        </p:txBody>
      </p:sp>
      <p:sp>
        <p:nvSpPr>
          <p:cNvPr id="34820" name="スライド番号プレースホルダー 3"/>
          <p:cNvSpPr txBox="1">
            <a:spLocks noGrp="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2" tIns="47825" rIns="95652" bIns="47825" anchor="b"/>
          <a:lstStyle>
            <a:lvl1pPr defTabSz="896938" eaLnBrk="0" hangingPunct="0">
              <a:spcBef>
                <a:spcPct val="30000"/>
              </a:spcBef>
              <a:defRPr kumimoji="1" sz="1200">
                <a:solidFill>
                  <a:schemeClr val="tx1"/>
                </a:solidFill>
                <a:latin typeface="Arial" charset="0"/>
                <a:ea typeface="ＭＳ Ｐ明朝" charset="-128"/>
              </a:defRPr>
            </a:lvl1pPr>
            <a:lvl2pPr marL="742950" indent="-285750" defTabSz="896938" eaLnBrk="0" hangingPunct="0">
              <a:spcBef>
                <a:spcPct val="30000"/>
              </a:spcBef>
              <a:defRPr kumimoji="1" sz="1200">
                <a:solidFill>
                  <a:schemeClr val="tx1"/>
                </a:solidFill>
                <a:latin typeface="Arial" charset="0"/>
                <a:ea typeface="ＭＳ Ｐ明朝" charset="-128"/>
              </a:defRPr>
            </a:lvl2pPr>
            <a:lvl3pPr marL="1143000" indent="-228600" defTabSz="896938" eaLnBrk="0" hangingPunct="0">
              <a:spcBef>
                <a:spcPct val="30000"/>
              </a:spcBef>
              <a:defRPr kumimoji="1" sz="1200">
                <a:solidFill>
                  <a:schemeClr val="tx1"/>
                </a:solidFill>
                <a:latin typeface="Arial" charset="0"/>
                <a:ea typeface="ＭＳ Ｐ明朝" charset="-128"/>
              </a:defRPr>
            </a:lvl3pPr>
            <a:lvl4pPr marL="1600200" indent="-228600" defTabSz="896938" eaLnBrk="0" hangingPunct="0">
              <a:spcBef>
                <a:spcPct val="30000"/>
              </a:spcBef>
              <a:defRPr kumimoji="1" sz="1200">
                <a:solidFill>
                  <a:schemeClr val="tx1"/>
                </a:solidFill>
                <a:latin typeface="Arial" charset="0"/>
                <a:ea typeface="ＭＳ Ｐ明朝" charset="-128"/>
              </a:defRPr>
            </a:lvl4pPr>
            <a:lvl5pPr marL="2057400" indent="-228600" defTabSz="896938" eaLnBrk="0" hangingPunct="0">
              <a:spcBef>
                <a:spcPct val="30000"/>
              </a:spcBef>
              <a:defRPr kumimoji="1" sz="1200">
                <a:solidFill>
                  <a:schemeClr val="tx1"/>
                </a:solidFill>
                <a:latin typeface="Arial" charset="0"/>
                <a:ea typeface="ＭＳ Ｐ明朝" charset="-128"/>
              </a:defRPr>
            </a:lvl5pPr>
            <a:lvl6pPr marL="2514600" indent="-228600" defTabSz="896938"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896938"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896938"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896938"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63C0CC07-47B8-4530-8620-D804A245CAC6}" type="slidenum">
              <a:rPr lang="en-US" altLang="ja-JP" sz="1300">
                <a:ea typeface="ＭＳ Ｐゴシック" charset="-128"/>
              </a:rPr>
              <a:pPr algn="r" eaLnBrk="1" hangingPunct="1">
                <a:spcBef>
                  <a:spcPct val="0"/>
                </a:spcBef>
              </a:pPr>
              <a:t>13</a:t>
            </a:fld>
            <a:endParaRPr lang="en-US" altLang="ja-JP" sz="1300">
              <a:ea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xfrm>
            <a:off x="919163" y="742950"/>
            <a:ext cx="4972050" cy="3729038"/>
          </a:xfrm>
          <a:ln/>
        </p:spPr>
      </p:sp>
      <p:sp>
        <p:nvSpPr>
          <p:cNvPr id="35843" name="ノート プレースホルダー 2"/>
          <p:cNvSpPr>
            <a:spLocks noGrp="1"/>
          </p:cNvSpPr>
          <p:nvPr>
            <p:ph type="body" idx="1"/>
          </p:nvPr>
        </p:nvSpPr>
        <p:spPr>
          <a:noFill/>
        </p:spPr>
        <p:txBody>
          <a:bodyPr lIns="95652" tIns="47825" rIns="95652" bIns="47825"/>
          <a:lstStyle/>
          <a:p>
            <a:pPr eaLnBrk="1" hangingPunct="1"/>
            <a:r>
              <a:rPr lang="ja-JP" altLang="en-US" sz="1000">
                <a:ea typeface="ＭＳ ゴシック" pitchFamily="49" charset="-128"/>
              </a:rPr>
              <a:t>＜情報漏えい媒体・経路比率＞</a:t>
            </a:r>
          </a:p>
          <a:p>
            <a:pPr eaLnBrk="1" hangingPunct="1"/>
            <a:r>
              <a:rPr lang="ja-JP" altLang="en-US" sz="1000">
                <a:ea typeface="ＭＳ ゴシック" pitchFamily="49" charset="-128"/>
              </a:rPr>
              <a:t>次に、情報漏えい媒体・経路についてです。</a:t>
            </a:r>
          </a:p>
          <a:p>
            <a:pPr eaLnBrk="1" hangingPunct="1"/>
            <a:endParaRPr lang="ja-JP" altLang="en-US" sz="1000">
              <a:ea typeface="ＭＳ ゴシック" pitchFamily="49" charset="-128"/>
            </a:endParaRPr>
          </a:p>
          <a:p>
            <a:pPr eaLnBrk="1" hangingPunct="1"/>
            <a:r>
              <a:rPr lang="ja-JP" altLang="en-US" sz="1000">
                <a:ea typeface="ＭＳ ゴシック" pitchFamily="49" charset="-128"/>
              </a:rPr>
              <a:t>　「どんな物によって、情報が漏えいしたか」を円グラフで表したものです。</a:t>
            </a:r>
          </a:p>
          <a:p>
            <a:pPr eaLnBrk="1" hangingPunct="1"/>
            <a:endParaRPr lang="ja-JP" altLang="en-US" sz="1000">
              <a:ea typeface="ＭＳ ゴシック" pitchFamily="49" charset="-128"/>
            </a:endParaRPr>
          </a:p>
          <a:p>
            <a:r>
              <a:rPr lang="ja-JP" altLang="en-US" sz="1000">
                <a:ea typeface="ＭＳ ゴシック" pitchFamily="49" charset="-128"/>
              </a:rPr>
              <a:t>全業種の統計では１位は紙媒体による流出で６９．４％を占めています。</a:t>
            </a:r>
          </a:p>
          <a:p>
            <a:endParaRPr lang="ja-JP" altLang="en-US" sz="1000">
              <a:ea typeface="ＭＳ ゴシック" pitchFamily="49" charset="-128"/>
            </a:endParaRPr>
          </a:p>
          <a:p>
            <a:r>
              <a:rPr lang="ja-JP" altLang="en-US" sz="1000">
                <a:ea typeface="ＭＳ ゴシック" pitchFamily="49" charset="-128"/>
              </a:rPr>
              <a:t>それに対して、教育・学習支援業ではＵＳＢ等が４７．９％で一番多くなっています。</a:t>
            </a:r>
          </a:p>
          <a:p>
            <a:endParaRPr lang="ja-JP" altLang="en-US" sz="1000">
              <a:ea typeface="ＭＳ ゴシック" pitchFamily="49" charset="-128"/>
            </a:endParaRPr>
          </a:p>
          <a:p>
            <a:r>
              <a:rPr lang="ja-JP" altLang="en-US" sz="1000">
                <a:ea typeface="ＭＳ ゴシック" pitchFamily="49" charset="-128"/>
              </a:rPr>
              <a:t>前のグラフと合わせると、情報漏洩を防ぐためには、次の２点に注目する必要があります。</a:t>
            </a:r>
          </a:p>
          <a:p>
            <a:endParaRPr lang="ja-JP" altLang="en-US" sz="1000">
              <a:ea typeface="ＭＳ ゴシック" pitchFamily="49" charset="-128"/>
            </a:endParaRPr>
          </a:p>
          <a:p>
            <a:r>
              <a:rPr lang="ja-JP" altLang="en-US" sz="1000">
                <a:ea typeface="ＭＳ ゴシック" pitchFamily="49" charset="-128"/>
              </a:rPr>
              <a:t>１．学校では、パソコン、あるいはＵＳＢメモリ等に情報をコピーして持ち出し、紛失したり盗難にあう事例が多い。個人情報を扱っていることに対する、教職員の意識の低さがうかがえます。</a:t>
            </a:r>
          </a:p>
          <a:p>
            <a:endParaRPr lang="ja-JP" altLang="en-US" sz="1000">
              <a:ea typeface="ＭＳ ゴシック" pitchFamily="49" charset="-128"/>
            </a:endParaRPr>
          </a:p>
          <a:p>
            <a:r>
              <a:rPr lang="ja-JP" altLang="en-US" sz="1000">
                <a:ea typeface="ＭＳ ゴシック" pitchFamily="49" charset="-128"/>
              </a:rPr>
              <a:t>２．全業種に比べ、情報漏洩の原因で「不正な持ち出し」が多い。せっかく定められたルールが守られていないという、学校現場の状況が浮かび上がってきます。</a:t>
            </a:r>
          </a:p>
          <a:p>
            <a:pPr eaLnBrk="1" hangingPunct="1"/>
            <a:endParaRPr lang="ja-JP" altLang="en-US" sz="1000">
              <a:ea typeface="ＭＳ ゴシック" pitchFamily="49" charset="-128"/>
            </a:endParaRPr>
          </a:p>
        </p:txBody>
      </p:sp>
      <p:sp>
        <p:nvSpPr>
          <p:cNvPr id="35844" name="スライド番号プレースホルダー 3"/>
          <p:cNvSpPr txBox="1">
            <a:spLocks noGrp="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2" tIns="47825" rIns="95652" bIns="47825" anchor="b"/>
          <a:lstStyle>
            <a:lvl1pPr defTabSz="896938" eaLnBrk="0" hangingPunct="0">
              <a:spcBef>
                <a:spcPct val="30000"/>
              </a:spcBef>
              <a:defRPr kumimoji="1" sz="1200">
                <a:solidFill>
                  <a:schemeClr val="tx1"/>
                </a:solidFill>
                <a:latin typeface="Arial" charset="0"/>
                <a:ea typeface="ＭＳ Ｐ明朝" charset="-128"/>
              </a:defRPr>
            </a:lvl1pPr>
            <a:lvl2pPr marL="742950" indent="-285750" defTabSz="896938" eaLnBrk="0" hangingPunct="0">
              <a:spcBef>
                <a:spcPct val="30000"/>
              </a:spcBef>
              <a:defRPr kumimoji="1" sz="1200">
                <a:solidFill>
                  <a:schemeClr val="tx1"/>
                </a:solidFill>
                <a:latin typeface="Arial" charset="0"/>
                <a:ea typeface="ＭＳ Ｐ明朝" charset="-128"/>
              </a:defRPr>
            </a:lvl2pPr>
            <a:lvl3pPr marL="1143000" indent="-228600" defTabSz="896938" eaLnBrk="0" hangingPunct="0">
              <a:spcBef>
                <a:spcPct val="30000"/>
              </a:spcBef>
              <a:defRPr kumimoji="1" sz="1200">
                <a:solidFill>
                  <a:schemeClr val="tx1"/>
                </a:solidFill>
                <a:latin typeface="Arial" charset="0"/>
                <a:ea typeface="ＭＳ Ｐ明朝" charset="-128"/>
              </a:defRPr>
            </a:lvl3pPr>
            <a:lvl4pPr marL="1600200" indent="-228600" defTabSz="896938" eaLnBrk="0" hangingPunct="0">
              <a:spcBef>
                <a:spcPct val="30000"/>
              </a:spcBef>
              <a:defRPr kumimoji="1" sz="1200">
                <a:solidFill>
                  <a:schemeClr val="tx1"/>
                </a:solidFill>
                <a:latin typeface="Arial" charset="0"/>
                <a:ea typeface="ＭＳ Ｐ明朝" charset="-128"/>
              </a:defRPr>
            </a:lvl4pPr>
            <a:lvl5pPr marL="2057400" indent="-228600" defTabSz="896938" eaLnBrk="0" hangingPunct="0">
              <a:spcBef>
                <a:spcPct val="30000"/>
              </a:spcBef>
              <a:defRPr kumimoji="1" sz="1200">
                <a:solidFill>
                  <a:schemeClr val="tx1"/>
                </a:solidFill>
                <a:latin typeface="Arial" charset="0"/>
                <a:ea typeface="ＭＳ Ｐ明朝" charset="-128"/>
              </a:defRPr>
            </a:lvl5pPr>
            <a:lvl6pPr marL="2514600" indent="-228600" defTabSz="896938"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896938"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896938"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896938"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1E63F917-63E3-4661-93C8-1C6FA272FAD8}" type="slidenum">
              <a:rPr lang="en-US" altLang="ja-JP" sz="1300">
                <a:ea typeface="ＭＳ Ｐゴシック" charset="-128"/>
              </a:rPr>
              <a:pPr algn="r" eaLnBrk="1" hangingPunct="1">
                <a:spcBef>
                  <a:spcPct val="0"/>
                </a:spcBef>
              </a:pPr>
              <a:t>14</a:t>
            </a:fld>
            <a:endParaRPr lang="en-US" altLang="ja-JP" sz="1300">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xfrm>
            <a:off x="920750" y="742950"/>
            <a:ext cx="4968875" cy="3727450"/>
          </a:xfrm>
          <a:ln/>
        </p:spPr>
      </p:sp>
      <p:sp>
        <p:nvSpPr>
          <p:cNvPr id="36867" name="ノート プレースホルダー 2"/>
          <p:cNvSpPr>
            <a:spLocks noGrp="1"/>
          </p:cNvSpPr>
          <p:nvPr>
            <p:ph type="body" idx="1"/>
          </p:nvPr>
        </p:nvSpPr>
        <p:spPr>
          <a:noFill/>
        </p:spPr>
        <p:txBody>
          <a:bodyPr/>
          <a:lstStyle/>
          <a:p>
            <a:r>
              <a:rPr lang="ja-JP" altLang="en-US" smtClean="0"/>
              <a:t>個人情報を取り扱う業務を行う場合、どのようなことに気を付けなければならないのでしょうか。</a:t>
            </a:r>
            <a:endParaRPr lang="en-US" altLang="ja-JP" smtClean="0"/>
          </a:p>
          <a:p>
            <a:endParaRPr lang="en-US" altLang="ja-JP" smtClean="0"/>
          </a:p>
          <a:p>
            <a:r>
              <a:rPr lang="ja-JP" altLang="en-US" smtClean="0"/>
              <a:t>個人情報を取り扱う業務での心得を見ていきましょう。</a:t>
            </a:r>
            <a:endParaRPr lang="en-US" altLang="ja-JP" smtClean="0"/>
          </a:p>
          <a:p>
            <a:endParaRPr lang="en-US" altLang="ja-JP" smtClean="0"/>
          </a:p>
          <a:p>
            <a:r>
              <a:rPr lang="ja-JP" altLang="en-US" smtClean="0"/>
              <a:t>（①から③を読んで、注意喚起を行い、以下の補足を伝える）</a:t>
            </a:r>
            <a:endParaRPr lang="en-US" altLang="ja-JP" smtClean="0"/>
          </a:p>
          <a:p>
            <a:r>
              <a:rPr lang="ja-JP" altLang="en-US" smtClean="0"/>
              <a:t>補足</a:t>
            </a:r>
            <a:endParaRPr lang="en-US" altLang="ja-JP" smtClean="0"/>
          </a:p>
          <a:p>
            <a:r>
              <a:rPr lang="ja-JP" altLang="en-US" smtClean="0"/>
              <a:t>①答案の採点、成績や生徒指導の記録等の業務は、原則、校内で行いましょう。</a:t>
            </a:r>
          </a:p>
          <a:p>
            <a:r>
              <a:rPr lang="ja-JP" altLang="en-US" smtClean="0"/>
              <a:t>②パソコンにはパスワードの設定等により児童生徒や部外者が利用できないような安全対策を講じるようにしましょう。</a:t>
            </a:r>
            <a:endParaRPr lang="en-US" altLang="ja-JP" smtClean="0"/>
          </a:p>
          <a:p>
            <a:r>
              <a:rPr lang="ja-JP" altLang="en-US" smtClean="0"/>
              <a:t>③仮に、個人所有のパソコンやＵＳＢメモリ等の外部記憶媒体に過年度や前任校等において扱った個人情報を残している場合は、直ちに消　　去しましょう。</a:t>
            </a:r>
          </a:p>
          <a:p>
            <a:endParaRPr lang="en-US" altLang="ja-JP" smtClean="0"/>
          </a:p>
          <a:p>
            <a:endParaRPr lang="en-US" altLang="ja-JP" smtClean="0"/>
          </a:p>
          <a:p>
            <a:r>
              <a:rPr lang="ja-JP" altLang="en-US" smtClean="0"/>
              <a:t>では、学校関係者がやむを得ず校外に個人情報を持ち出す場合、</a:t>
            </a:r>
            <a:endParaRPr lang="en-US" altLang="ja-JP" smtClean="0"/>
          </a:p>
          <a:p>
            <a:r>
              <a:rPr lang="ja-JP" altLang="en-US" smtClean="0"/>
              <a:t>情報漏えい時の使用媒体として最も多いＵＳＢの取り扱いについて考えていきましょう。</a:t>
            </a:r>
          </a:p>
        </p:txBody>
      </p:sp>
      <p:sp>
        <p:nvSpPr>
          <p:cNvPr id="36868" name="スライド番号プレースホルダー 3"/>
          <p:cNvSpPr>
            <a:spLocks noGrp="1"/>
          </p:cNvSpPr>
          <p:nvPr>
            <p:ph type="sldNum" sz="quarter" idx="5"/>
          </p:nvPr>
        </p:nvSpPr>
        <p:spPr>
          <a:noFill/>
        </p:spPr>
        <p:txBody>
          <a:bodyPr/>
          <a:lstStyle>
            <a:lvl1pPr defTabSz="903140" eaLnBrk="0" hangingPunct="0">
              <a:spcBef>
                <a:spcPct val="30000"/>
              </a:spcBef>
              <a:defRPr kumimoji="1" sz="1200">
                <a:solidFill>
                  <a:schemeClr val="tx1"/>
                </a:solidFill>
                <a:latin typeface="Arial" charset="0"/>
                <a:ea typeface="ＭＳ Ｐ明朝" charset="-128"/>
              </a:defRPr>
            </a:lvl1pPr>
            <a:lvl2pPr marL="749414" indent="-288236" defTabSz="903140" eaLnBrk="0" hangingPunct="0">
              <a:spcBef>
                <a:spcPct val="30000"/>
              </a:spcBef>
              <a:defRPr kumimoji="1" sz="1200">
                <a:solidFill>
                  <a:schemeClr val="tx1"/>
                </a:solidFill>
                <a:latin typeface="Arial" charset="0"/>
                <a:ea typeface="ＭＳ Ｐ明朝" charset="-128"/>
              </a:defRPr>
            </a:lvl2pPr>
            <a:lvl3pPr marL="1152944" indent="-230589" defTabSz="903140" eaLnBrk="0" hangingPunct="0">
              <a:spcBef>
                <a:spcPct val="30000"/>
              </a:spcBef>
              <a:defRPr kumimoji="1" sz="1200">
                <a:solidFill>
                  <a:schemeClr val="tx1"/>
                </a:solidFill>
                <a:latin typeface="Arial" charset="0"/>
                <a:ea typeface="ＭＳ Ｐ明朝" charset="-128"/>
              </a:defRPr>
            </a:lvl3pPr>
            <a:lvl4pPr marL="1614122" indent="-230589" defTabSz="903140" eaLnBrk="0" hangingPunct="0">
              <a:spcBef>
                <a:spcPct val="30000"/>
              </a:spcBef>
              <a:defRPr kumimoji="1" sz="1200">
                <a:solidFill>
                  <a:schemeClr val="tx1"/>
                </a:solidFill>
                <a:latin typeface="Arial" charset="0"/>
                <a:ea typeface="ＭＳ Ｐ明朝" charset="-128"/>
              </a:defRPr>
            </a:lvl4pPr>
            <a:lvl5pPr marL="2075299" indent="-230589" defTabSz="903140" eaLnBrk="0" hangingPunct="0">
              <a:spcBef>
                <a:spcPct val="30000"/>
              </a:spcBef>
              <a:defRPr kumimoji="1" sz="1200">
                <a:solidFill>
                  <a:schemeClr val="tx1"/>
                </a:solidFill>
                <a:latin typeface="Arial" charset="0"/>
                <a:ea typeface="ＭＳ Ｐ明朝" charset="-128"/>
              </a:defRPr>
            </a:lvl5pPr>
            <a:lvl6pPr marL="2536477" indent="-230589" defTabSz="903140" eaLnBrk="0" fontAlgn="base" hangingPunct="0">
              <a:spcBef>
                <a:spcPct val="30000"/>
              </a:spcBef>
              <a:spcAft>
                <a:spcPct val="0"/>
              </a:spcAft>
              <a:defRPr kumimoji="1" sz="1200">
                <a:solidFill>
                  <a:schemeClr val="tx1"/>
                </a:solidFill>
                <a:latin typeface="Arial" charset="0"/>
                <a:ea typeface="ＭＳ Ｐ明朝" charset="-128"/>
              </a:defRPr>
            </a:lvl6pPr>
            <a:lvl7pPr marL="2997655" indent="-230589" defTabSz="903140" eaLnBrk="0" fontAlgn="base" hangingPunct="0">
              <a:spcBef>
                <a:spcPct val="30000"/>
              </a:spcBef>
              <a:spcAft>
                <a:spcPct val="0"/>
              </a:spcAft>
              <a:defRPr kumimoji="1" sz="1200">
                <a:solidFill>
                  <a:schemeClr val="tx1"/>
                </a:solidFill>
                <a:latin typeface="Arial" charset="0"/>
                <a:ea typeface="ＭＳ Ｐ明朝" charset="-128"/>
              </a:defRPr>
            </a:lvl7pPr>
            <a:lvl8pPr marL="3458832" indent="-230589" defTabSz="903140" eaLnBrk="0" fontAlgn="base" hangingPunct="0">
              <a:spcBef>
                <a:spcPct val="30000"/>
              </a:spcBef>
              <a:spcAft>
                <a:spcPct val="0"/>
              </a:spcAft>
              <a:defRPr kumimoji="1" sz="1200">
                <a:solidFill>
                  <a:schemeClr val="tx1"/>
                </a:solidFill>
                <a:latin typeface="Arial" charset="0"/>
                <a:ea typeface="ＭＳ Ｐ明朝" charset="-128"/>
              </a:defRPr>
            </a:lvl8pPr>
            <a:lvl9pPr marL="3920010" indent="-230589" defTabSz="90314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09920A38-526B-4964-9548-9141881CF584}" type="slidenum">
              <a:rPr lang="en-US" altLang="ja-JP" sz="1400">
                <a:ea typeface="ＭＳ Ｐゴシック" charset="-128"/>
              </a:rPr>
              <a:pPr eaLnBrk="1" hangingPunct="1">
                <a:spcBef>
                  <a:spcPct val="0"/>
                </a:spcBef>
              </a:pPr>
              <a:t>15</a:t>
            </a:fld>
            <a:endParaRPr lang="en-US" altLang="ja-JP" sz="1400">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920750" y="742950"/>
            <a:ext cx="4968875" cy="3727450"/>
          </a:xfrm>
          <a:ln/>
        </p:spPr>
      </p:sp>
      <p:sp>
        <p:nvSpPr>
          <p:cNvPr id="37891" name="Rectangle 3"/>
          <p:cNvSpPr>
            <a:spLocks noGrp="1" noChangeArrowheads="1"/>
          </p:cNvSpPr>
          <p:nvPr>
            <p:ph type="body" idx="1"/>
          </p:nvPr>
        </p:nvSpPr>
        <p:spPr>
          <a:noFill/>
        </p:spPr>
        <p:txBody>
          <a:bodyPr/>
          <a:lstStyle/>
          <a:p>
            <a:r>
              <a:rPr lang="ja-JP" altLang="en-US" sz="1000">
                <a:ea typeface="ＭＳ ゴシック" pitchFamily="49" charset="-128"/>
              </a:rPr>
              <a:t>＜情報漏えいを防ぐために１＞</a:t>
            </a:r>
          </a:p>
          <a:p>
            <a:r>
              <a:rPr lang="ja-JP" altLang="en-US" sz="1000">
                <a:ea typeface="ＭＳ ゴシック" pitchFamily="49" charset="-128"/>
              </a:rPr>
              <a:t>（「ＵＳＢメモリを使っている人？」と尋ねるのもよい）</a:t>
            </a:r>
          </a:p>
          <a:p>
            <a:endParaRPr lang="ja-JP" altLang="en-US" sz="1000">
              <a:ea typeface="ＭＳ ゴシック" pitchFamily="49" charset="-128"/>
            </a:endParaRPr>
          </a:p>
          <a:p>
            <a:r>
              <a:rPr lang="ja-JP" altLang="en-US" sz="1000">
                <a:ea typeface="ＭＳ ゴシック" pitchFamily="49" charset="-128"/>
              </a:rPr>
              <a:t>ＵＳＢメモリをお使いの方で、こんな人はいませんか？</a:t>
            </a:r>
          </a:p>
          <a:p>
            <a:endParaRPr lang="ja-JP" altLang="en-US" sz="1000">
              <a:ea typeface="ＭＳ ゴシック" pitchFamily="49" charset="-128"/>
            </a:endParaRPr>
          </a:p>
          <a:p>
            <a:r>
              <a:rPr lang="ja-JP" altLang="en-US" sz="1000">
                <a:ea typeface="ＭＳ ゴシック" pitchFamily="49" charset="-128"/>
              </a:rPr>
              <a:t>　・情報資産を全てＵＳＢメモリに保存している。</a:t>
            </a:r>
          </a:p>
          <a:p>
            <a:r>
              <a:rPr lang="ja-JP" altLang="en-US" sz="1000">
                <a:ea typeface="ＭＳ ゴシック" pitchFamily="49" charset="-128"/>
              </a:rPr>
              <a:t>　・ＵＳＢメモリに個人情報を保存している。</a:t>
            </a:r>
          </a:p>
          <a:p>
            <a:r>
              <a:rPr lang="ja-JP" altLang="en-US" sz="1000">
                <a:ea typeface="ＭＳ ゴシック" pitchFamily="49" charset="-128"/>
              </a:rPr>
              <a:t>　・念のためにＵＳＢメモリにバックアップをとっている。</a:t>
            </a:r>
            <a:endParaRPr lang="en-US" altLang="ja-JP" sz="1000">
              <a:ea typeface="ＭＳ ゴシック" pitchFamily="49" charset="-128"/>
            </a:endParaRPr>
          </a:p>
          <a:p>
            <a:r>
              <a:rPr lang="ja-JP" altLang="en-US" sz="1000">
                <a:ea typeface="ＭＳ ゴシック" pitchFamily="49" charset="-128"/>
              </a:rPr>
              <a:t>　・自分は</a:t>
            </a:r>
            <a:r>
              <a:rPr lang="en-US" altLang="ja-JP" sz="1000">
                <a:ea typeface="ＭＳ ゴシック" pitchFamily="49" charset="-128"/>
              </a:rPr>
              <a:t>USB</a:t>
            </a:r>
            <a:r>
              <a:rPr lang="ja-JP" altLang="en-US" sz="1000">
                <a:ea typeface="ＭＳ ゴシック" pitchFamily="49" charset="-128"/>
              </a:rPr>
              <a:t>メモリを無くさない自信がある。</a:t>
            </a:r>
          </a:p>
          <a:p>
            <a:endParaRPr lang="ja-JP" altLang="en-US" sz="1000">
              <a:ea typeface="ＭＳ ゴシック" pitchFamily="49" charset="-128"/>
            </a:endParaRPr>
          </a:p>
          <a:p>
            <a:r>
              <a:rPr lang="ja-JP" altLang="en-US" sz="1000">
                <a:ea typeface="ＭＳ ゴシック" pitchFamily="49" charset="-128"/>
              </a:rPr>
              <a:t>ＵＳＢメモリは取り扱いが簡単で、大量のデータを保存・移動することができ、大変便利ですが、紛失しやすく、保存したデータが壊れたり、パソコンをウィルスに感染させてしまうといった危険性があります。</a:t>
            </a:r>
          </a:p>
          <a:p>
            <a:endParaRPr lang="ja-JP" altLang="en-US" sz="1000">
              <a:ea typeface="ＭＳ ゴシック" pitchFamily="49"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920750" y="742950"/>
            <a:ext cx="4968875" cy="3727450"/>
          </a:xfrm>
          <a:ln/>
        </p:spPr>
      </p:sp>
      <p:sp>
        <p:nvSpPr>
          <p:cNvPr id="38915" name="Rectangle 3"/>
          <p:cNvSpPr>
            <a:spLocks noGrp="1" noChangeArrowheads="1"/>
          </p:cNvSpPr>
          <p:nvPr>
            <p:ph type="body" idx="1"/>
          </p:nvPr>
        </p:nvSpPr>
        <p:spPr>
          <a:noFill/>
        </p:spPr>
        <p:txBody>
          <a:bodyPr/>
          <a:lstStyle/>
          <a:p>
            <a:r>
              <a:rPr lang="ja-JP" altLang="en-US" sz="1000">
                <a:ea typeface="ＭＳ ゴシック" pitchFamily="49" charset="-128"/>
              </a:rPr>
              <a:t>＜あなたのＵＳＢメモリの中には・・＞</a:t>
            </a:r>
          </a:p>
          <a:p>
            <a:endParaRPr lang="ja-JP" altLang="en-US" sz="1000">
              <a:ea typeface="ＭＳ ゴシック" pitchFamily="49" charset="-128"/>
            </a:endParaRPr>
          </a:p>
          <a:p>
            <a:r>
              <a:rPr lang="ja-JP" altLang="en-US" sz="1000">
                <a:ea typeface="ＭＳ ゴシック" pitchFamily="49" charset="-128"/>
              </a:rPr>
              <a:t>メモリは情報を保管しておくためのものではなく、一時的に持ち運ぶための道具です。持ち運ぶ必要があるデータのみを保存し、使用後はデータを削除しましょう。</a:t>
            </a:r>
            <a:endParaRPr lang="en-US" altLang="ja-JP" sz="1000">
              <a:ea typeface="ＭＳ ゴシック" pitchFamily="49" charset="-128"/>
            </a:endParaRPr>
          </a:p>
          <a:p>
            <a:endParaRPr lang="en-US" altLang="ja-JP" sz="1000">
              <a:ea typeface="ＭＳ ゴシック" pitchFamily="49" charset="-128"/>
            </a:endParaRPr>
          </a:p>
          <a:p>
            <a:r>
              <a:rPr lang="ja-JP" altLang="en-US" sz="1000">
                <a:ea typeface="ＭＳ ゴシック" pitchFamily="49" charset="-128"/>
              </a:rPr>
              <a:t>このような事例もあります。</a:t>
            </a:r>
          </a:p>
          <a:p>
            <a:endParaRPr lang="ja-JP" altLang="en-US" sz="1000">
              <a:ea typeface="ＭＳ ゴシック" pitchFamily="49" charset="-128"/>
            </a:endParaRPr>
          </a:p>
          <a:p>
            <a:r>
              <a:rPr lang="ja-JP" altLang="en-US" sz="1000">
                <a:ea typeface="ＭＳ ゴシック" pitchFamily="49" charset="-128"/>
              </a:rPr>
              <a:t>ＵＳＢメモリを紛失したが、個人情報が外部に流出した形跡はなかった。</a:t>
            </a:r>
          </a:p>
          <a:p>
            <a:r>
              <a:rPr lang="ja-JP" altLang="en-US" sz="1000">
                <a:ea typeface="ＭＳ ゴシック" pitchFamily="49" charset="-128"/>
              </a:rPr>
              <a:t>数年後、紛失したＵＳＢメモリに保存されていた個人情報が印刷され、配布された。</a:t>
            </a:r>
          </a:p>
          <a:p>
            <a:endParaRPr lang="ja-JP" altLang="en-US" sz="1000">
              <a:ea typeface="ＭＳ ゴシック" pitchFamily="49" charset="-128"/>
            </a:endParaRPr>
          </a:p>
          <a:p>
            <a:r>
              <a:rPr lang="ja-JP" altLang="en-US" sz="1000">
                <a:ea typeface="ＭＳ ゴシック" pitchFamily="49" charset="-128"/>
              </a:rPr>
              <a:t>保存するデータを必要最小限の量にとどめておけば、万が一の時も被害を最小限に抑えることができます。</a:t>
            </a:r>
          </a:p>
          <a:p>
            <a:endParaRPr lang="ja-JP" altLang="en-US" sz="1000">
              <a:ea typeface="ＭＳ ゴシック" pitchFamily="49" charset="-128"/>
            </a:endParaRPr>
          </a:p>
          <a:p>
            <a:r>
              <a:rPr lang="ja-JP" altLang="en-US" sz="1000">
                <a:ea typeface="ＭＳ ゴシック" pitchFamily="49" charset="-128"/>
              </a:rPr>
              <a:t>また、パスワードで保護したり暗号化しておくことによって、個人情報を悪用されることを防ぐことができます。</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920750" y="742950"/>
            <a:ext cx="4968875" cy="3727450"/>
          </a:xfrm>
          <a:ln/>
        </p:spPr>
      </p:sp>
      <p:sp>
        <p:nvSpPr>
          <p:cNvPr id="39939" name="Rectangle 3"/>
          <p:cNvSpPr>
            <a:spLocks noGrp="1" noChangeArrowheads="1"/>
          </p:cNvSpPr>
          <p:nvPr>
            <p:ph type="body" idx="1"/>
          </p:nvPr>
        </p:nvSpPr>
        <p:spPr>
          <a:noFill/>
        </p:spPr>
        <p:txBody>
          <a:bodyPr/>
          <a:lstStyle/>
          <a:p>
            <a:r>
              <a:rPr lang="ja-JP" altLang="en-US" sz="1000">
                <a:ea typeface="ＭＳ ゴシック" pitchFamily="49" charset="-128"/>
              </a:rPr>
              <a:t>＜情報漏えいを防ぐために２＞</a:t>
            </a:r>
          </a:p>
          <a:p>
            <a:endParaRPr lang="ja-JP" altLang="en-US" sz="1000">
              <a:ea typeface="ＭＳ ゴシック" pitchFamily="49" charset="-128"/>
            </a:endParaRPr>
          </a:p>
          <a:p>
            <a:r>
              <a:rPr lang="ja-JP" altLang="en-US" sz="1000">
                <a:ea typeface="ＭＳ ゴシック" pitchFamily="49" charset="-128"/>
              </a:rPr>
              <a:t>（校内研修であれば、学校のルールについて確認してください。）</a:t>
            </a:r>
          </a:p>
          <a:p>
            <a:endParaRPr lang="ja-JP" altLang="en-US" sz="1000">
              <a:ea typeface="ＭＳ ゴシック" pitchFamily="49" charset="-128"/>
            </a:endParaRPr>
          </a:p>
          <a:p>
            <a:r>
              <a:rPr lang="ja-JP" altLang="ja-JP" sz="1000">
                <a:ea typeface="ＭＳ ゴシック" pitchFamily="49" charset="-128"/>
              </a:rPr>
              <a:t>多くの学校で情報の扱いや持ち出しについて、ルールが決められていることでしょう。</a:t>
            </a:r>
            <a:endParaRPr lang="ja-JP" altLang="en-US" sz="1000">
              <a:ea typeface="ＭＳ ゴシック" pitchFamily="49" charset="-128"/>
            </a:endParaRPr>
          </a:p>
          <a:p>
            <a:r>
              <a:rPr lang="ja-JP" altLang="en-US" sz="1000">
                <a:ea typeface="ＭＳ ゴシック" pitchFamily="49" charset="-128"/>
              </a:rPr>
              <a:t>そのルールは、きちんと守られていますか？守りやすいものですか？</a:t>
            </a:r>
          </a:p>
          <a:p>
            <a:endParaRPr lang="ja-JP" altLang="en-US" sz="1000">
              <a:ea typeface="ＭＳ ゴシック" pitchFamily="49" charset="-128"/>
            </a:endParaRPr>
          </a:p>
          <a:p>
            <a:r>
              <a:rPr lang="ja-JP" altLang="en-US" sz="1000">
                <a:ea typeface="ＭＳ ゴシック" pitchFamily="49" charset="-128"/>
              </a:rPr>
              <a:t>学校で定められているルールは自治体や教育委員会が定めた情報セキュリティーポリシーにのっとって作成された「実施手順」にあたります。</a:t>
            </a:r>
          </a:p>
          <a:p>
            <a:endParaRPr lang="ja-JP" altLang="en-US" sz="1000">
              <a:ea typeface="ＭＳ ゴシック" pitchFamily="49" charset="-128"/>
            </a:endParaRPr>
          </a:p>
          <a:p>
            <a:r>
              <a:rPr lang="ja-JP" altLang="en-US" sz="1000">
                <a:ea typeface="ＭＳ ゴシック" pitchFamily="49" charset="-128"/>
              </a:rPr>
              <a:t>先ほどのグラフで「不正な持ち出し」が多いという結果から、せっかく定めたルールが業務の実態に合わず形骸化してしまっている場合があるといえます。</a:t>
            </a:r>
          </a:p>
          <a:p>
            <a:endParaRPr lang="ja-JP" altLang="en-US" sz="1000">
              <a:ea typeface="ＭＳ ゴシック" pitchFamily="49" charset="-128"/>
            </a:endParaRPr>
          </a:p>
          <a:p>
            <a:r>
              <a:rPr lang="ja-JP" altLang="en-US" sz="1000">
                <a:ea typeface="ＭＳ ゴシック" pitchFamily="49" charset="-128"/>
              </a:rPr>
              <a:t>ルールは厳しくすればするほど、情報漏えいの危険性は下がりますが、情報資産を活用しにくくなります。</a:t>
            </a:r>
            <a:endParaRPr lang="ja-JP" altLang="ja-JP" sz="1000">
              <a:ea typeface="ＭＳ ゴシック" pitchFamily="49" charset="-128"/>
            </a:endParaRPr>
          </a:p>
          <a:p>
            <a:endParaRPr lang="ja-JP" altLang="en-US" sz="1000">
              <a:ea typeface="ＭＳ ゴシック" pitchFamily="49" charset="-128"/>
            </a:endParaRPr>
          </a:p>
          <a:p>
            <a:r>
              <a:rPr lang="ja-JP" altLang="en-US" sz="1000">
                <a:ea typeface="ＭＳ ゴシック" pitchFamily="49" charset="-128"/>
              </a:rPr>
              <a:t>持ち出し禁止の情報、許可を得れば持ち出してもよい情報、保管方法や許可を得て持ち出すときの手順など、安全性と、利用しやすさのバランスを考えながら、常にルールの見直しを行っていく必要があります。</a:t>
            </a:r>
          </a:p>
          <a:p>
            <a:endParaRPr lang="ja-JP" altLang="en-US" sz="1000">
              <a:ea typeface="ＭＳ ゴシック" pitchFamily="49" charset="-128"/>
            </a:endParaRPr>
          </a:p>
          <a:p>
            <a:r>
              <a:rPr lang="ja-JP" altLang="en-US" sz="1000">
                <a:ea typeface="ＭＳ ゴシック" pitchFamily="49" charset="-128"/>
              </a:rPr>
              <a:t>策定→導入→運用→見直し→</a:t>
            </a:r>
          </a:p>
          <a:p>
            <a:r>
              <a:rPr lang="ja-JP" altLang="en-US" sz="1000">
                <a:ea typeface="ＭＳ ゴシック" pitchFamily="49" charset="-128"/>
              </a:rPr>
              <a:t>↑　　　　　　　　　　　　　　 ↓</a:t>
            </a:r>
          </a:p>
          <a:p>
            <a:r>
              <a:rPr lang="ja-JP" altLang="en-US" sz="1000">
                <a:ea typeface="ＭＳ ゴシック" pitchFamily="49" charset="-128"/>
              </a:rPr>
              <a:t>   ←　←　←　←　←　←　 ←　</a:t>
            </a:r>
          </a:p>
          <a:p>
            <a:endParaRPr lang="ja-JP" altLang="en-US" sz="1000">
              <a:ea typeface="ＭＳ ゴシック" pitchFamily="49" charset="-128"/>
            </a:endParaRPr>
          </a:p>
          <a:p>
            <a:r>
              <a:rPr lang="ja-JP" altLang="en-US" sz="1000">
                <a:ea typeface="ＭＳ ゴシック" pitchFamily="49" charset="-128"/>
              </a:rPr>
              <a:t>わかりやすく、実効性のあるルールを策定し、全職員が守る必要があります。</a:t>
            </a:r>
          </a:p>
          <a:p>
            <a:r>
              <a:rPr lang="ja-JP" altLang="en-US" sz="1000">
                <a:ea typeface="ＭＳ ゴシック" pitchFamily="49" charset="-128"/>
              </a:rPr>
              <a:t>（ここで、ご自分の学校のルールについて話し合うのもよいでしょう。）</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920750" y="742950"/>
            <a:ext cx="4968875" cy="3727450"/>
          </a:xfrm>
          <a:ln/>
        </p:spPr>
      </p:sp>
      <p:sp>
        <p:nvSpPr>
          <p:cNvPr id="40963" name="Rectangle 3"/>
          <p:cNvSpPr>
            <a:spLocks noGrp="1" noChangeArrowheads="1"/>
          </p:cNvSpPr>
          <p:nvPr>
            <p:ph type="body" idx="1"/>
          </p:nvPr>
        </p:nvSpPr>
        <p:spPr>
          <a:noFill/>
        </p:spPr>
        <p:txBody>
          <a:bodyPr/>
          <a:lstStyle/>
          <a:p>
            <a:r>
              <a:rPr lang="ja-JP" altLang="en-US" sz="1000">
                <a:ea typeface="ＭＳ ゴシック" pitchFamily="49" charset="-128"/>
              </a:rPr>
              <a:t>＜おわりに＞</a:t>
            </a:r>
          </a:p>
          <a:p>
            <a:endParaRPr lang="ja-JP" altLang="en-US" sz="1000">
              <a:ea typeface="ＭＳ ゴシック" pitchFamily="49" charset="-128"/>
            </a:endParaRPr>
          </a:p>
          <a:p>
            <a:r>
              <a:rPr lang="ja-JP" altLang="en-US" sz="1000">
                <a:ea typeface="ＭＳ ゴシック" pitchFamily="49" charset="-128"/>
              </a:rPr>
              <a:t>（スライドを読んで確認してください。）</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xfrm>
            <a:off x="1439863" y="665163"/>
            <a:ext cx="3917950" cy="29384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endParaRPr lang="ja-JP" altLang="en-US"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9414" indent="-288236">
              <a:defRPr kumimoji="1">
                <a:solidFill>
                  <a:schemeClr val="tx1"/>
                </a:solidFill>
                <a:latin typeface="Arial" pitchFamily="34" charset="0"/>
                <a:ea typeface="ＭＳ Ｐゴシック" pitchFamily="50" charset="-128"/>
              </a:defRPr>
            </a:lvl2pPr>
            <a:lvl3pPr marL="1152944" indent="-230589">
              <a:defRPr kumimoji="1">
                <a:solidFill>
                  <a:schemeClr val="tx1"/>
                </a:solidFill>
                <a:latin typeface="Arial" pitchFamily="34" charset="0"/>
                <a:ea typeface="ＭＳ Ｐゴシック" pitchFamily="50" charset="-128"/>
              </a:defRPr>
            </a:lvl3pPr>
            <a:lvl4pPr marL="1614122" indent="-230589">
              <a:defRPr kumimoji="1">
                <a:solidFill>
                  <a:schemeClr val="tx1"/>
                </a:solidFill>
                <a:latin typeface="Arial" pitchFamily="34" charset="0"/>
                <a:ea typeface="ＭＳ Ｐゴシック" pitchFamily="50" charset="-128"/>
              </a:defRPr>
            </a:lvl4pPr>
            <a:lvl5pPr marL="2075299" indent="-230589">
              <a:defRPr kumimoji="1">
                <a:solidFill>
                  <a:schemeClr val="tx1"/>
                </a:solidFill>
                <a:latin typeface="Arial" pitchFamily="34" charset="0"/>
                <a:ea typeface="ＭＳ Ｐゴシック" pitchFamily="50" charset="-128"/>
              </a:defRPr>
            </a:lvl5pPr>
            <a:lvl6pPr marL="2536477"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97655"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58832"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20010" indent="-230589"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B2A1B13B-98E4-4F46-BDE3-087060B48C1F}" type="slidenum">
              <a:rPr lang="ja-JP" altLang="en-US" smtClean="0">
                <a:latin typeface="Calibri" pitchFamily="34" charset="0"/>
              </a:rPr>
              <a:pPr/>
              <a:t>2</a:t>
            </a:fld>
            <a:endParaRPr lang="ja-JP"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919163" y="742950"/>
            <a:ext cx="4972050" cy="3729038"/>
          </a:xfrm>
          <a:ln/>
        </p:spPr>
      </p:sp>
      <p:sp>
        <p:nvSpPr>
          <p:cNvPr id="24579" name="Rectangle 3"/>
          <p:cNvSpPr>
            <a:spLocks noGrp="1" noChangeArrowheads="1"/>
          </p:cNvSpPr>
          <p:nvPr>
            <p:ph type="body" idx="1"/>
          </p:nvPr>
        </p:nvSpPr>
        <p:spPr>
          <a:noFill/>
        </p:spPr>
        <p:txBody>
          <a:bodyPr/>
          <a:lstStyle/>
          <a:p>
            <a:r>
              <a:rPr lang="ja-JP" altLang="en-US" sz="1000">
                <a:ea typeface="ＭＳ ゴシック" pitchFamily="49" charset="-128"/>
              </a:rPr>
              <a:t>＜はじめに＞</a:t>
            </a:r>
          </a:p>
          <a:p>
            <a:r>
              <a:rPr lang="ja-JP" altLang="en-US" sz="1000">
                <a:ea typeface="ＭＳ ゴシック" pitchFamily="49" charset="-128"/>
              </a:rPr>
              <a:t>教育の情報化の進展は、学校に様々な恩恵を与えてくれます。</a:t>
            </a:r>
          </a:p>
          <a:p>
            <a:r>
              <a:rPr lang="ja-JP" altLang="en-US" sz="1000">
                <a:ea typeface="ＭＳ ゴシック" pitchFamily="49" charset="-128"/>
              </a:rPr>
              <a:t>教材や文書、スケジュール、連絡事項の共有、児童生徒情報や成績の管理など、業務の軽減と効率化が図られ、その結果、教員が児童生徒と向き合う時間、あるいは教員相互が学び合う時間を生み出してくれます。</a:t>
            </a:r>
          </a:p>
          <a:p>
            <a:endParaRPr lang="ja-JP" altLang="en-US" sz="1000">
              <a:ea typeface="ＭＳ ゴシック" pitchFamily="49" charset="-128"/>
            </a:endParaRPr>
          </a:p>
          <a:p>
            <a:r>
              <a:rPr lang="ja-JP" altLang="en-US" sz="1000">
                <a:ea typeface="ＭＳ ゴシック" pitchFamily="49" charset="-128"/>
              </a:rPr>
              <a:t>しかし、電子化された情報は紙媒体の情報と比べ、漏洩した場合の情報量が多く、コピーや加工が容易で、一度漏えいしたら全てを回収することは難しいという特徴があります。</a:t>
            </a:r>
          </a:p>
          <a:p>
            <a:endParaRPr lang="ja-JP" altLang="en-US" sz="1000">
              <a:ea typeface="ＭＳ ゴシック" pitchFamily="49" charset="-128"/>
            </a:endParaRPr>
          </a:p>
          <a:p>
            <a:r>
              <a:rPr lang="ja-JP" altLang="en-US" sz="1000">
                <a:ea typeface="ＭＳ ゴシック" pitchFamily="49" charset="-128"/>
              </a:rPr>
              <a:t>学校にある情報をどのようにして守っていけばいいのでしょうか。</a:t>
            </a:r>
          </a:p>
          <a:p>
            <a:endParaRPr lang="ja-JP" altLang="en-US" sz="1000">
              <a:ea typeface="ＭＳ ゴシック" pitchFamily="49"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64" tIns="47832" rIns="95664" bIns="47832" anchor="b"/>
          <a:lstStyle>
            <a:lvl1pPr defTabSz="896938" eaLnBrk="0" hangingPunct="0">
              <a:spcBef>
                <a:spcPct val="30000"/>
              </a:spcBef>
              <a:defRPr kumimoji="1" sz="1200">
                <a:solidFill>
                  <a:schemeClr val="tx1"/>
                </a:solidFill>
                <a:latin typeface="Arial" charset="0"/>
                <a:ea typeface="ＭＳ Ｐ明朝" charset="-128"/>
              </a:defRPr>
            </a:lvl1pPr>
            <a:lvl2pPr marL="742950" indent="-285750" defTabSz="896938" eaLnBrk="0" hangingPunct="0">
              <a:spcBef>
                <a:spcPct val="30000"/>
              </a:spcBef>
              <a:defRPr kumimoji="1" sz="1200">
                <a:solidFill>
                  <a:schemeClr val="tx1"/>
                </a:solidFill>
                <a:latin typeface="Arial" charset="0"/>
                <a:ea typeface="ＭＳ Ｐ明朝" charset="-128"/>
              </a:defRPr>
            </a:lvl2pPr>
            <a:lvl3pPr marL="1143000" indent="-228600" defTabSz="896938" eaLnBrk="0" hangingPunct="0">
              <a:spcBef>
                <a:spcPct val="30000"/>
              </a:spcBef>
              <a:defRPr kumimoji="1" sz="1200">
                <a:solidFill>
                  <a:schemeClr val="tx1"/>
                </a:solidFill>
                <a:latin typeface="Arial" charset="0"/>
                <a:ea typeface="ＭＳ Ｐ明朝" charset="-128"/>
              </a:defRPr>
            </a:lvl3pPr>
            <a:lvl4pPr marL="1600200" indent="-228600" defTabSz="896938" eaLnBrk="0" hangingPunct="0">
              <a:spcBef>
                <a:spcPct val="30000"/>
              </a:spcBef>
              <a:defRPr kumimoji="1" sz="1200">
                <a:solidFill>
                  <a:schemeClr val="tx1"/>
                </a:solidFill>
                <a:latin typeface="Arial" charset="0"/>
                <a:ea typeface="ＭＳ Ｐ明朝" charset="-128"/>
              </a:defRPr>
            </a:lvl4pPr>
            <a:lvl5pPr marL="2057400" indent="-228600" defTabSz="896938" eaLnBrk="0" hangingPunct="0">
              <a:spcBef>
                <a:spcPct val="30000"/>
              </a:spcBef>
              <a:defRPr kumimoji="1" sz="1200">
                <a:solidFill>
                  <a:schemeClr val="tx1"/>
                </a:solidFill>
                <a:latin typeface="Arial" charset="0"/>
                <a:ea typeface="ＭＳ Ｐ明朝" charset="-128"/>
              </a:defRPr>
            </a:lvl5pPr>
            <a:lvl6pPr marL="2514600" indent="-228600" defTabSz="896938"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896938"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896938"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896938"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5FE21B21-9E86-4A97-9FA7-8B24708EFBA7}" type="slidenum">
              <a:rPr lang="en-US" altLang="ja-JP" sz="1300">
                <a:solidFill>
                  <a:srgbClr val="000000"/>
                </a:solidFill>
                <a:ea typeface="ＭＳ Ｐゴシック" charset="-128"/>
              </a:rPr>
              <a:pPr algn="r" eaLnBrk="1" hangingPunct="1">
                <a:spcBef>
                  <a:spcPct val="0"/>
                </a:spcBef>
              </a:pPr>
              <a:t>4</a:t>
            </a:fld>
            <a:endParaRPr lang="en-US" altLang="ja-JP" sz="1300">
              <a:solidFill>
                <a:srgbClr val="000000"/>
              </a:solidFill>
              <a:ea typeface="ＭＳ Ｐゴシック" charset="-128"/>
            </a:endParaRPr>
          </a:p>
        </p:txBody>
      </p:sp>
      <p:sp>
        <p:nvSpPr>
          <p:cNvPr id="25603" name="Rectangle 2"/>
          <p:cNvSpPr>
            <a:spLocks noGrp="1" noRot="1" noChangeAspect="1" noChangeArrowheads="1" noTextEdit="1"/>
          </p:cNvSpPr>
          <p:nvPr>
            <p:ph type="sldImg"/>
          </p:nvPr>
        </p:nvSpPr>
        <p:spPr>
          <a:xfrm>
            <a:off x="919163" y="742950"/>
            <a:ext cx="4972050" cy="3729038"/>
          </a:xfrm>
          <a:ln/>
        </p:spPr>
      </p:sp>
      <p:sp>
        <p:nvSpPr>
          <p:cNvPr id="25604" name="Rectangle 3"/>
          <p:cNvSpPr>
            <a:spLocks noGrp="1" noChangeArrowheads="1"/>
          </p:cNvSpPr>
          <p:nvPr>
            <p:ph type="body" idx="1"/>
          </p:nvPr>
        </p:nvSpPr>
        <p:spPr>
          <a:xfrm>
            <a:off x="908269" y="4720986"/>
            <a:ext cx="4990663" cy="4474701"/>
          </a:xfrm>
          <a:noFill/>
        </p:spPr>
        <p:txBody>
          <a:bodyPr lIns="95664" tIns="47832" rIns="95664" bIns="47832"/>
          <a:lstStyle/>
          <a:p>
            <a:r>
              <a:rPr lang="ja-JP" altLang="en-US" sz="1000">
                <a:ea typeface="ＭＳ ゴシック" pitchFamily="49" charset="-128"/>
              </a:rPr>
              <a:t>＜個人情報とは＞</a:t>
            </a:r>
          </a:p>
          <a:p>
            <a:r>
              <a:rPr lang="ja-JP" altLang="en-US" sz="1000">
                <a:ea typeface="ＭＳ ゴシック" pitchFamily="49" charset="-128"/>
              </a:rPr>
              <a:t>兵庫県個人情報保護条例では、個人情報を「個人に関する情報であって、特定の個人が識別され得るものをいう」と定義しています。一つだけでは本人を特定できない情報でも、他の情報と容易に照合することができ、間接的に本人を識別できる場合も含まれます。</a:t>
            </a:r>
            <a:endParaRPr lang="en-US" altLang="ja-JP" sz="1000">
              <a:ea typeface="ＭＳ ゴシック" pitchFamily="49" charset="-128"/>
            </a:endParaRPr>
          </a:p>
          <a:p>
            <a:endParaRPr lang="en-US" altLang="ja-JP" sz="1000">
              <a:ea typeface="ＭＳ ゴシック" pitchFamily="49" charset="-128"/>
            </a:endParaRPr>
          </a:p>
          <a:p>
            <a:r>
              <a:rPr lang="ja-JP" altLang="ja-JP" sz="1000">
                <a:ea typeface="ＭＳ ゴシック" pitchFamily="49" charset="-128"/>
              </a:rPr>
              <a:t>学校は個人情報の宝庫と言われています。</a:t>
            </a:r>
            <a:endParaRPr lang="ja-JP" altLang="en-US" sz="1000">
              <a:ea typeface="ＭＳ ゴシック" pitchFamily="49" charset="-128"/>
            </a:endParaRPr>
          </a:p>
          <a:p>
            <a:r>
              <a:rPr lang="ja-JP" altLang="ja-JP" sz="1000">
                <a:ea typeface="ＭＳ ゴシック" pitchFamily="49" charset="-128"/>
              </a:rPr>
              <a:t>氏名、生年月日、性別、住所・・・　学校には数え切れないぐらいの個人情報が集まっています。</a:t>
            </a:r>
            <a:endParaRPr lang="ja-JP" altLang="en-US" sz="1000">
              <a:ea typeface="ＭＳ ゴシック" pitchFamily="49" charset="-128"/>
            </a:endParaRPr>
          </a:p>
          <a:p>
            <a:endParaRPr lang="ja-JP" altLang="en-US" sz="1000">
              <a:ea typeface="ＭＳ ゴシック" pitchFamily="49" charset="-128"/>
            </a:endParaRPr>
          </a:p>
          <a:p>
            <a:r>
              <a:rPr lang="ja-JP" altLang="ja-JP" sz="1000">
                <a:ea typeface="ＭＳ ゴシック" pitchFamily="49" charset="-128"/>
              </a:rPr>
              <a:t>もし、学校で個人情報の漏えいがあった場合、</a:t>
            </a:r>
            <a:endParaRPr lang="ja-JP" altLang="en-US" sz="1000">
              <a:ea typeface="ＭＳ ゴシック" pitchFamily="49" charset="-128"/>
            </a:endParaRPr>
          </a:p>
          <a:p>
            <a:r>
              <a:rPr lang="ja-JP" altLang="ja-JP" sz="1000">
                <a:ea typeface="ＭＳ ゴシック" pitchFamily="49" charset="-128"/>
              </a:rPr>
              <a:t>　漏れる情報の種類によっては・・・</a:t>
            </a:r>
            <a:endParaRPr lang="en-US" altLang="ja-JP" sz="1000">
              <a:ea typeface="ＭＳ ゴシック" pitchFamily="49" charset="-128"/>
            </a:endParaRPr>
          </a:p>
          <a:p>
            <a:r>
              <a:rPr lang="ja-JP" altLang="ja-JP" sz="1000">
                <a:ea typeface="ＭＳ ゴシック" pitchFamily="49" charset="-128"/>
              </a:rPr>
              <a:t>　あるいはそれが悪意を持った人にわたったら・・・</a:t>
            </a:r>
            <a:endParaRPr lang="ja-JP" altLang="en-US" sz="1000">
              <a:ea typeface="ＭＳ ゴシック" pitchFamily="49" charset="-128"/>
            </a:endParaRPr>
          </a:p>
          <a:p>
            <a:endParaRPr lang="ja-JP" altLang="en-US" sz="1000">
              <a:ea typeface="ＭＳ ゴシック" pitchFamily="49" charset="-128"/>
            </a:endParaRPr>
          </a:p>
          <a:p>
            <a:r>
              <a:rPr lang="ja-JP" altLang="ja-JP" sz="1000">
                <a:ea typeface="ＭＳ ゴシック" pitchFamily="49" charset="-128"/>
              </a:rPr>
              <a:t>取り返しのつかないことになってしまうことも考えられます。</a:t>
            </a:r>
            <a:endParaRPr lang="ja-JP" altLang="en-US" sz="1000">
              <a:ea typeface="ＭＳ ゴシック" pitchFamily="49" charset="-128"/>
            </a:endParaRPr>
          </a:p>
          <a:p>
            <a:endParaRPr lang="ja-JP" altLang="ja-JP" sz="1000">
              <a:ea typeface="ＭＳ ゴシック" pitchFamily="49"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919163" y="742950"/>
            <a:ext cx="4972050" cy="3729038"/>
          </a:xfrm>
          <a:ln/>
        </p:spPr>
      </p:sp>
      <p:sp>
        <p:nvSpPr>
          <p:cNvPr id="26627" name="Rectangle 3"/>
          <p:cNvSpPr>
            <a:spLocks noGrp="1" noChangeArrowheads="1"/>
          </p:cNvSpPr>
          <p:nvPr>
            <p:ph type="body" idx="1"/>
          </p:nvPr>
        </p:nvSpPr>
        <p:spPr>
          <a:noFill/>
        </p:spPr>
        <p:txBody>
          <a:bodyPr/>
          <a:lstStyle/>
          <a:p>
            <a:pPr eaLnBrk="1" hangingPunct="1"/>
            <a:r>
              <a:rPr lang="ja-JP" altLang="en-US" sz="1000">
                <a:ea typeface="ＭＳ ゴシック" pitchFamily="49" charset="-128"/>
              </a:rPr>
              <a:t>＜あなたは大丈夫？＞</a:t>
            </a:r>
          </a:p>
          <a:p>
            <a:pPr eaLnBrk="1" hangingPunct="1"/>
            <a:r>
              <a:rPr lang="ja-JP" altLang="en-US" sz="1000">
                <a:ea typeface="ＭＳ ゴシック" pitchFamily="49" charset="-128"/>
              </a:rPr>
              <a:t>みなさんは、学校で「ヒヤリとした」あるいは、「ハッとした」経験がありませんか？</a:t>
            </a:r>
          </a:p>
          <a:p>
            <a:pPr eaLnBrk="1" hangingPunct="1"/>
            <a:r>
              <a:rPr lang="ja-JP" altLang="en-US" sz="1000">
                <a:ea typeface="ＭＳ ゴシック" pitchFamily="49" charset="-128"/>
              </a:rPr>
              <a:t>例えば、</a:t>
            </a:r>
          </a:p>
          <a:p>
            <a:pPr eaLnBrk="1" hangingPunct="1"/>
            <a:r>
              <a:rPr lang="ja-JP" altLang="en-US" sz="1000">
                <a:ea typeface="ＭＳ ゴシック" pitchFamily="49" charset="-128"/>
              </a:rPr>
              <a:t>　成績が書いてあるノートを教室に置き忘れた、</a:t>
            </a:r>
          </a:p>
          <a:p>
            <a:pPr eaLnBrk="1" hangingPunct="1"/>
            <a:r>
              <a:rPr lang="ja-JP" altLang="en-US" sz="1000">
                <a:ea typeface="ＭＳ ゴシック" pitchFamily="49" charset="-128"/>
              </a:rPr>
              <a:t>　職員室の机に戻ってみれば成績表が見える状態だった、</a:t>
            </a:r>
          </a:p>
          <a:p>
            <a:pPr eaLnBrk="1" hangingPunct="1"/>
            <a:r>
              <a:rPr lang="ja-JP" altLang="en-US" sz="1000">
                <a:ea typeface="ＭＳ ゴシック" pitchFamily="49" charset="-128"/>
              </a:rPr>
              <a:t>など、何もなかったから良かったけれど、という経験です。</a:t>
            </a:r>
            <a:endParaRPr lang="en-US" altLang="ja-JP" sz="1000">
              <a:ea typeface="ＭＳ ゴシック" pitchFamily="49" charset="-128"/>
            </a:endParaRPr>
          </a:p>
          <a:p>
            <a:pPr eaLnBrk="1" hangingPunct="1"/>
            <a:endParaRPr lang="ja-JP" altLang="en-US" sz="1000">
              <a:solidFill>
                <a:srgbClr val="FF0000"/>
              </a:solidFill>
              <a:ea typeface="ＭＳ ゴシック" pitchFamily="49" charset="-128"/>
            </a:endParaRPr>
          </a:p>
          <a:p>
            <a:pPr eaLnBrk="1" hangingPunct="1"/>
            <a:r>
              <a:rPr lang="ja-JP" altLang="en-US" sz="1000">
                <a:solidFill>
                  <a:srgbClr val="FF0000"/>
                </a:solidFill>
                <a:ea typeface="ＭＳ ゴシック" pitchFamily="49" charset="-128"/>
              </a:rPr>
              <a:t>実は、１件の重大事故の陰には、２９件の軽い事故と、３００件のニアミス（ヒヤリ・ハット）があると言われています。</a:t>
            </a:r>
            <a:endParaRPr lang="en-US" altLang="ja-JP" sz="1000">
              <a:solidFill>
                <a:srgbClr val="FF0000"/>
              </a:solidFill>
              <a:ea typeface="ＭＳ ゴシック" pitchFamily="49" charset="-128"/>
            </a:endParaRPr>
          </a:p>
          <a:p>
            <a:pPr eaLnBrk="1" hangingPunct="1"/>
            <a:endParaRPr lang="ja-JP" altLang="en-US" sz="1000">
              <a:solidFill>
                <a:srgbClr val="FF0000"/>
              </a:solidFill>
              <a:ea typeface="ＭＳ ゴシック" pitchFamily="49" charset="-128"/>
            </a:endParaRPr>
          </a:p>
          <a:p>
            <a:pPr eaLnBrk="1" hangingPunct="1"/>
            <a:r>
              <a:rPr lang="ja-JP" altLang="en-US" sz="1000">
                <a:solidFill>
                  <a:srgbClr val="FF0000"/>
                </a:solidFill>
                <a:ea typeface="ＭＳ ゴシック" pitchFamily="49" charset="-128"/>
              </a:rPr>
              <a:t>つまり、「何もなかったから良かった」というような日常の何気ないところに潜む「ヒヤリ・ハット」を未然に防ぐことが大切だと言えます。</a:t>
            </a:r>
            <a:endParaRPr lang="ja-JP" altLang="en-US" sz="1000">
              <a:ea typeface="ＭＳ ゴシック" pitchFamily="49"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TextEdit="1"/>
          </p:cNvSpPr>
          <p:nvPr>
            <p:ph type="sldImg"/>
          </p:nvPr>
        </p:nvSpPr>
        <p:spPr>
          <a:xfrm>
            <a:off x="920750" y="742950"/>
            <a:ext cx="4968875" cy="3727450"/>
          </a:xfrm>
          <a:ln/>
        </p:spPr>
      </p:sp>
      <p:sp>
        <p:nvSpPr>
          <p:cNvPr id="27651" name="ノート プレースホルダー 2"/>
          <p:cNvSpPr>
            <a:spLocks noGrp="1"/>
          </p:cNvSpPr>
          <p:nvPr>
            <p:ph type="body" idx="1"/>
          </p:nvPr>
        </p:nvSpPr>
        <p:spPr>
          <a:noFill/>
        </p:spPr>
        <p:txBody>
          <a:bodyPr/>
          <a:lstStyle/>
          <a:p>
            <a:pPr>
              <a:lnSpc>
                <a:spcPct val="80000"/>
              </a:lnSpc>
            </a:pPr>
            <a:r>
              <a:rPr lang="ja-JP" altLang="en-US" sz="900">
                <a:ea typeface="ＭＳ ゴシック" pitchFamily="49" charset="-128"/>
              </a:rPr>
              <a:t>＜学期末の職員室＞</a:t>
            </a:r>
            <a:r>
              <a:rPr lang="en-US" altLang="ja-JP" sz="900">
                <a:ea typeface="ＭＳ ゴシック" pitchFamily="49" charset="-128"/>
              </a:rPr>
              <a:t>【</a:t>
            </a:r>
            <a:r>
              <a:rPr lang="ja-JP" altLang="en-US" sz="900">
                <a:ea typeface="ＭＳ ゴシック" pitchFamily="49" charset="-128"/>
              </a:rPr>
              <a:t>ワークシートによる演習</a:t>
            </a:r>
            <a:r>
              <a:rPr lang="en-US" altLang="ja-JP" sz="900">
                <a:ea typeface="ＭＳ ゴシック" pitchFamily="49" charset="-128"/>
              </a:rPr>
              <a:t>】</a:t>
            </a:r>
            <a:endParaRPr lang="ja-JP" altLang="en-US" sz="900">
              <a:ea typeface="ＭＳ ゴシック" pitchFamily="49" charset="-128"/>
            </a:endParaRPr>
          </a:p>
          <a:p>
            <a:pPr>
              <a:lnSpc>
                <a:spcPct val="80000"/>
              </a:lnSpc>
            </a:pPr>
            <a:r>
              <a:rPr lang="ja-JP" altLang="en-US" sz="900">
                <a:ea typeface="ＭＳ ゴシック" pitchFamily="49" charset="-128"/>
              </a:rPr>
              <a:t>学期末の職員室です。先生たちが忙しく成績処理などを行っているようです。</a:t>
            </a:r>
          </a:p>
          <a:p>
            <a:pPr>
              <a:lnSpc>
                <a:spcPct val="80000"/>
              </a:lnSpc>
            </a:pPr>
            <a:r>
              <a:rPr lang="ja-JP" altLang="en-US" sz="900">
                <a:ea typeface="ＭＳ ゴシック" pitchFamily="49" charset="-128"/>
              </a:rPr>
              <a:t>手前の２つの机の先生は席を離れているようです。</a:t>
            </a:r>
          </a:p>
          <a:p>
            <a:pPr>
              <a:lnSpc>
                <a:spcPct val="80000"/>
              </a:lnSpc>
            </a:pPr>
            <a:r>
              <a:rPr lang="ja-JP" altLang="en-US" sz="900">
                <a:ea typeface="ＭＳ ゴシック" pitchFamily="49" charset="-128"/>
              </a:rPr>
              <a:t>どこに危険があるのかを考えてみましょう。</a:t>
            </a:r>
          </a:p>
          <a:p>
            <a:pPr>
              <a:lnSpc>
                <a:spcPct val="80000"/>
              </a:lnSpc>
            </a:pPr>
            <a:r>
              <a:rPr lang="ja-JP" altLang="en-US" sz="900">
                <a:ea typeface="ＭＳ ゴシック" pitchFamily="49" charset="-128"/>
              </a:rPr>
              <a:t>できるだけたくさん見つけてください。</a:t>
            </a:r>
          </a:p>
          <a:p>
            <a:pPr>
              <a:lnSpc>
                <a:spcPct val="80000"/>
              </a:lnSpc>
            </a:pPr>
            <a:endParaRPr lang="ja-JP" altLang="en-US" sz="900">
              <a:ea typeface="ＭＳ ゴシック" pitchFamily="49" charset="-128"/>
            </a:endParaRPr>
          </a:p>
          <a:p>
            <a:pPr>
              <a:lnSpc>
                <a:spcPct val="80000"/>
              </a:lnSpc>
            </a:pPr>
            <a:r>
              <a:rPr lang="ja-JP" altLang="en-US" sz="900">
                <a:ea typeface="ＭＳ ゴシック" pitchFamily="49" charset="-128"/>
              </a:rPr>
              <a:t>解説</a:t>
            </a:r>
          </a:p>
          <a:p>
            <a:pPr>
              <a:lnSpc>
                <a:spcPct val="80000"/>
              </a:lnSpc>
            </a:pPr>
            <a:r>
              <a:rPr lang="en-US" altLang="ja-JP" sz="900">
                <a:ea typeface="ＭＳ ゴシック" pitchFamily="49" charset="-128"/>
              </a:rPr>
              <a:t>①</a:t>
            </a:r>
            <a:r>
              <a:rPr lang="ja-JP" altLang="en-US" sz="900">
                <a:ea typeface="ＭＳ ゴシック" pitchFamily="49" charset="-128"/>
              </a:rPr>
              <a:t>山積みで落ちそうな書類</a:t>
            </a:r>
          </a:p>
          <a:p>
            <a:pPr>
              <a:lnSpc>
                <a:spcPct val="80000"/>
              </a:lnSpc>
            </a:pPr>
            <a:r>
              <a:rPr lang="ja-JP" altLang="en-US" sz="900">
                <a:ea typeface="ＭＳ ゴシック" pitchFamily="49" charset="-128"/>
              </a:rPr>
              <a:t>　　下に置かれたゴミ箱に落下する。</a:t>
            </a:r>
          </a:p>
          <a:p>
            <a:pPr>
              <a:lnSpc>
                <a:spcPct val="80000"/>
              </a:lnSpc>
            </a:pPr>
            <a:r>
              <a:rPr lang="en-US" altLang="ja-JP" sz="900">
                <a:ea typeface="ＭＳ ゴシック" pitchFamily="49" charset="-128"/>
              </a:rPr>
              <a:t>②</a:t>
            </a:r>
            <a:r>
              <a:rPr lang="ja-JP" altLang="en-US" sz="900">
                <a:ea typeface="ＭＳ ゴシック" pitchFamily="49" charset="-128"/>
              </a:rPr>
              <a:t>コーヒーカップ</a:t>
            </a:r>
          </a:p>
          <a:p>
            <a:pPr eaLnBrk="1" hangingPunct="1">
              <a:lnSpc>
                <a:spcPct val="80000"/>
              </a:lnSpc>
            </a:pPr>
            <a:r>
              <a:rPr lang="ja-JP" altLang="en-US" sz="900">
                <a:ea typeface="ＭＳ ゴシック" pitchFamily="49" charset="-128"/>
              </a:rPr>
              <a:t>　　書類やキーボードの上に中身をこぼしてしまう。</a:t>
            </a:r>
          </a:p>
          <a:p>
            <a:pPr eaLnBrk="1" hangingPunct="1">
              <a:lnSpc>
                <a:spcPct val="80000"/>
              </a:lnSpc>
            </a:pPr>
            <a:r>
              <a:rPr lang="en-US" altLang="ja-JP" sz="900">
                <a:ea typeface="ＭＳ ゴシック" pitchFamily="49" charset="-128"/>
              </a:rPr>
              <a:t>③</a:t>
            </a:r>
            <a:r>
              <a:rPr lang="ja-JP" altLang="en-US" sz="900">
                <a:ea typeface="ＭＳ ゴシック" pitchFamily="49" charset="-128"/>
              </a:rPr>
              <a:t>パソコンに貼られた付箋</a:t>
            </a:r>
          </a:p>
          <a:p>
            <a:pPr eaLnBrk="1" hangingPunct="1">
              <a:lnSpc>
                <a:spcPct val="80000"/>
              </a:lnSpc>
            </a:pPr>
            <a:r>
              <a:rPr lang="ja-JP" altLang="en-US" sz="900">
                <a:ea typeface="ＭＳ ゴシック" pitchFamily="49" charset="-128"/>
              </a:rPr>
              <a:t>　　</a:t>
            </a:r>
            <a:r>
              <a:rPr lang="en-US" altLang="ja-JP" sz="900">
                <a:ea typeface="ＭＳ ゴシック" pitchFamily="49" charset="-128"/>
              </a:rPr>
              <a:t>ID</a:t>
            </a:r>
            <a:r>
              <a:rPr lang="ja-JP" altLang="en-US" sz="900">
                <a:ea typeface="ＭＳ ゴシック" pitchFamily="49" charset="-128"/>
              </a:rPr>
              <a:t>やパスワードを貼っている人はいませんか？部外者から見られてしまう。</a:t>
            </a:r>
          </a:p>
          <a:p>
            <a:pPr eaLnBrk="1" hangingPunct="1">
              <a:lnSpc>
                <a:spcPct val="80000"/>
              </a:lnSpc>
            </a:pPr>
            <a:r>
              <a:rPr lang="en-US" altLang="ja-JP" sz="900">
                <a:ea typeface="ＭＳ ゴシック" pitchFamily="49" charset="-128"/>
              </a:rPr>
              <a:t>④</a:t>
            </a:r>
            <a:r>
              <a:rPr lang="ja-JP" altLang="en-US" sz="900">
                <a:ea typeface="ＭＳ ゴシック" pitchFamily="49" charset="-128"/>
              </a:rPr>
              <a:t>開きっぱなしの書類</a:t>
            </a:r>
          </a:p>
          <a:p>
            <a:pPr eaLnBrk="1" hangingPunct="1">
              <a:lnSpc>
                <a:spcPct val="80000"/>
              </a:lnSpc>
            </a:pPr>
            <a:r>
              <a:rPr lang="ja-JP" altLang="en-US" sz="900">
                <a:ea typeface="ＭＳ ゴシック" pitchFamily="49" charset="-128"/>
              </a:rPr>
              <a:t>　　部外者から見られてしまう。</a:t>
            </a:r>
          </a:p>
          <a:p>
            <a:pPr eaLnBrk="1" hangingPunct="1">
              <a:lnSpc>
                <a:spcPct val="80000"/>
              </a:lnSpc>
            </a:pPr>
            <a:r>
              <a:rPr lang="en-US" altLang="ja-JP" sz="900">
                <a:ea typeface="ＭＳ ゴシック" pitchFamily="49" charset="-128"/>
              </a:rPr>
              <a:t>⑤</a:t>
            </a:r>
            <a:r>
              <a:rPr lang="ja-JP" altLang="en-US" sz="900">
                <a:ea typeface="ＭＳ ゴシック" pitchFamily="49" charset="-128"/>
              </a:rPr>
              <a:t>机の境界に積まれた書類</a:t>
            </a:r>
          </a:p>
          <a:p>
            <a:pPr eaLnBrk="1" hangingPunct="1">
              <a:lnSpc>
                <a:spcPct val="80000"/>
              </a:lnSpc>
            </a:pPr>
            <a:r>
              <a:rPr lang="ja-JP" altLang="en-US" sz="900">
                <a:ea typeface="ＭＳ ゴシック" pitchFamily="49" charset="-128"/>
              </a:rPr>
              <a:t>　　他の人の書類に紛れてしまう。</a:t>
            </a:r>
          </a:p>
          <a:p>
            <a:pPr eaLnBrk="1" hangingPunct="1">
              <a:lnSpc>
                <a:spcPct val="80000"/>
              </a:lnSpc>
            </a:pPr>
            <a:r>
              <a:rPr lang="en-US" altLang="ja-JP" sz="900">
                <a:ea typeface="ＭＳ ゴシック" pitchFamily="49" charset="-128"/>
              </a:rPr>
              <a:t>⑥</a:t>
            </a:r>
            <a:r>
              <a:rPr lang="ja-JP" altLang="en-US" sz="900">
                <a:ea typeface="ＭＳ ゴシック" pitchFamily="49" charset="-128"/>
              </a:rPr>
              <a:t>ついたままのディスプレイ</a:t>
            </a:r>
          </a:p>
          <a:p>
            <a:pPr eaLnBrk="1" hangingPunct="1">
              <a:lnSpc>
                <a:spcPct val="80000"/>
              </a:lnSpc>
            </a:pPr>
            <a:r>
              <a:rPr lang="ja-JP" altLang="en-US" sz="900">
                <a:ea typeface="ＭＳ ゴシック" pitchFamily="49" charset="-128"/>
              </a:rPr>
              <a:t>　　部外者から見られてしまう。</a:t>
            </a:r>
          </a:p>
          <a:p>
            <a:pPr eaLnBrk="1" hangingPunct="1">
              <a:lnSpc>
                <a:spcPct val="80000"/>
              </a:lnSpc>
            </a:pPr>
            <a:r>
              <a:rPr lang="en-US" altLang="ja-JP" sz="900">
                <a:ea typeface="ＭＳ ゴシック" pitchFamily="49" charset="-128"/>
              </a:rPr>
              <a:t>⑦</a:t>
            </a:r>
            <a:r>
              <a:rPr lang="ja-JP" altLang="en-US" sz="900">
                <a:ea typeface="ＭＳ ゴシック" pitchFamily="49" charset="-128"/>
              </a:rPr>
              <a:t>机に置かれた</a:t>
            </a:r>
            <a:r>
              <a:rPr lang="en-US" altLang="ja-JP" sz="900">
                <a:ea typeface="ＭＳ ゴシック" pitchFamily="49" charset="-128"/>
              </a:rPr>
              <a:t>USB</a:t>
            </a:r>
            <a:r>
              <a:rPr lang="ja-JP" altLang="en-US" sz="900">
                <a:ea typeface="ＭＳ ゴシック" pitchFamily="49" charset="-128"/>
              </a:rPr>
              <a:t>メモリ</a:t>
            </a:r>
          </a:p>
          <a:p>
            <a:pPr eaLnBrk="1" hangingPunct="1">
              <a:lnSpc>
                <a:spcPct val="80000"/>
              </a:lnSpc>
            </a:pPr>
            <a:r>
              <a:rPr lang="ja-JP" altLang="en-US" sz="900">
                <a:ea typeface="ＭＳ ゴシック" pitchFamily="49" charset="-128"/>
              </a:rPr>
              <a:t>　　部外者に盗まれてしまう。書類と紛れて紛失してしまう。</a:t>
            </a:r>
          </a:p>
          <a:p>
            <a:pPr eaLnBrk="1" hangingPunct="1">
              <a:lnSpc>
                <a:spcPct val="80000"/>
              </a:lnSpc>
            </a:pPr>
            <a:r>
              <a:rPr lang="en-US" altLang="ja-JP" sz="900">
                <a:ea typeface="ＭＳ ゴシック" pitchFamily="49" charset="-128"/>
              </a:rPr>
              <a:t>⑧</a:t>
            </a:r>
            <a:r>
              <a:rPr lang="ja-JP" altLang="en-US" sz="900">
                <a:ea typeface="ＭＳ ゴシック" pitchFamily="49" charset="-128"/>
              </a:rPr>
              <a:t>机に置かれた重要書類</a:t>
            </a:r>
          </a:p>
          <a:p>
            <a:pPr eaLnBrk="1" hangingPunct="1">
              <a:lnSpc>
                <a:spcPct val="80000"/>
              </a:lnSpc>
            </a:pPr>
            <a:r>
              <a:rPr lang="ja-JP" altLang="en-US" sz="900">
                <a:ea typeface="ＭＳ ゴシック" pitchFamily="49" charset="-128"/>
              </a:rPr>
              <a:t>　　部外者に盗まれてしまう。見られてしまう。</a:t>
            </a:r>
          </a:p>
          <a:p>
            <a:pPr eaLnBrk="1" hangingPunct="1">
              <a:lnSpc>
                <a:spcPct val="80000"/>
              </a:lnSpc>
            </a:pPr>
            <a:r>
              <a:rPr lang="en-US" altLang="ja-JP" sz="900">
                <a:ea typeface="ＭＳ ゴシック" pitchFamily="49" charset="-128"/>
              </a:rPr>
              <a:t>⑨</a:t>
            </a:r>
            <a:r>
              <a:rPr lang="ja-JP" altLang="en-US" sz="900">
                <a:ea typeface="ＭＳ ゴシック" pitchFamily="49" charset="-128"/>
              </a:rPr>
              <a:t>開きっぱなしの引き出し</a:t>
            </a:r>
          </a:p>
          <a:p>
            <a:pPr eaLnBrk="1" hangingPunct="1">
              <a:lnSpc>
                <a:spcPct val="80000"/>
              </a:lnSpc>
            </a:pPr>
            <a:r>
              <a:rPr lang="ja-JP" altLang="en-US" sz="900">
                <a:ea typeface="ＭＳ ゴシック" pitchFamily="49" charset="-128"/>
              </a:rPr>
              <a:t>　　部外者に盗まれてしまう。大切なものが引き出しに入って分からなくなってしまう。</a:t>
            </a:r>
          </a:p>
          <a:p>
            <a:pPr eaLnBrk="1" hangingPunct="1">
              <a:lnSpc>
                <a:spcPct val="80000"/>
              </a:lnSpc>
            </a:pPr>
            <a:r>
              <a:rPr lang="en-US" altLang="ja-JP" sz="900">
                <a:ea typeface="ＭＳ ゴシック" pitchFamily="49" charset="-128"/>
              </a:rPr>
              <a:t>⑩</a:t>
            </a:r>
            <a:r>
              <a:rPr lang="ja-JP" altLang="en-US" sz="900">
                <a:ea typeface="ＭＳ ゴシック" pitchFamily="49" charset="-128"/>
              </a:rPr>
              <a:t>中身が詰まったゴミ箱</a:t>
            </a:r>
          </a:p>
          <a:p>
            <a:pPr eaLnBrk="1" hangingPunct="1">
              <a:lnSpc>
                <a:spcPct val="80000"/>
              </a:lnSpc>
            </a:pPr>
            <a:r>
              <a:rPr lang="ja-JP" altLang="en-US" sz="900">
                <a:ea typeface="ＭＳ ゴシック" pitchFamily="49" charset="-128"/>
              </a:rPr>
              <a:t>　　部外者から見られてしまう。（機密書類はシュレッダーが必要）</a:t>
            </a:r>
          </a:p>
          <a:p>
            <a:pPr eaLnBrk="1" hangingPunct="1">
              <a:lnSpc>
                <a:spcPct val="80000"/>
              </a:lnSpc>
            </a:pPr>
            <a:endParaRPr lang="ja-JP" altLang="en-US" sz="900">
              <a:ea typeface="ＭＳ ゴシック" pitchFamily="49" charset="-128"/>
            </a:endParaRPr>
          </a:p>
          <a:p>
            <a:pPr eaLnBrk="1" hangingPunct="1">
              <a:lnSpc>
                <a:spcPct val="80000"/>
              </a:lnSpc>
            </a:pPr>
            <a:r>
              <a:rPr lang="ja-JP" altLang="en-US" sz="900">
                <a:ea typeface="ＭＳ ゴシック" pitchFamily="49" charset="-128"/>
              </a:rPr>
              <a:t>職員室は児童生徒、保護者、業者等の出入りがあります。</a:t>
            </a:r>
          </a:p>
          <a:p>
            <a:pPr eaLnBrk="1" hangingPunct="1">
              <a:lnSpc>
                <a:spcPct val="80000"/>
              </a:lnSpc>
            </a:pPr>
            <a:r>
              <a:rPr lang="ja-JP" altLang="en-US" sz="900">
                <a:ea typeface="ＭＳ ゴシック" pitchFamily="49" charset="-128"/>
              </a:rPr>
              <a:t>少しでも席を離れるときは個人情報への配慮が必要です。</a:t>
            </a:r>
          </a:p>
        </p:txBody>
      </p:sp>
      <p:sp>
        <p:nvSpPr>
          <p:cNvPr id="27652" name="スライド番号プレースホルダー 3"/>
          <p:cNvSpPr txBox="1">
            <a:spLocks noGrp="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0" tIns="47819" rIns="95640" bIns="47819" anchor="b"/>
          <a:lstStyle>
            <a:lvl1pPr defTabSz="925513" eaLnBrk="0" hangingPunct="0">
              <a:spcBef>
                <a:spcPct val="30000"/>
              </a:spcBef>
              <a:defRPr kumimoji="1" sz="1200">
                <a:solidFill>
                  <a:schemeClr val="tx1"/>
                </a:solidFill>
                <a:latin typeface="Arial" charset="0"/>
                <a:ea typeface="ＭＳ Ｐ明朝" charset="-128"/>
              </a:defRPr>
            </a:lvl1pPr>
            <a:lvl2pPr marL="742950" indent="-285750" defTabSz="925513" eaLnBrk="0" hangingPunct="0">
              <a:spcBef>
                <a:spcPct val="30000"/>
              </a:spcBef>
              <a:defRPr kumimoji="1" sz="1200">
                <a:solidFill>
                  <a:schemeClr val="tx1"/>
                </a:solidFill>
                <a:latin typeface="Arial" charset="0"/>
                <a:ea typeface="ＭＳ Ｐ明朝" charset="-128"/>
              </a:defRPr>
            </a:lvl2pPr>
            <a:lvl3pPr marL="1143000" indent="-228600" defTabSz="925513" eaLnBrk="0" hangingPunct="0">
              <a:spcBef>
                <a:spcPct val="30000"/>
              </a:spcBef>
              <a:defRPr kumimoji="1" sz="1200">
                <a:solidFill>
                  <a:schemeClr val="tx1"/>
                </a:solidFill>
                <a:latin typeface="Arial" charset="0"/>
                <a:ea typeface="ＭＳ Ｐ明朝" charset="-128"/>
              </a:defRPr>
            </a:lvl3pPr>
            <a:lvl4pPr marL="1600200" indent="-228600" defTabSz="925513" eaLnBrk="0" hangingPunct="0">
              <a:spcBef>
                <a:spcPct val="30000"/>
              </a:spcBef>
              <a:defRPr kumimoji="1" sz="1200">
                <a:solidFill>
                  <a:schemeClr val="tx1"/>
                </a:solidFill>
                <a:latin typeface="Arial" charset="0"/>
                <a:ea typeface="ＭＳ Ｐ明朝" charset="-128"/>
              </a:defRPr>
            </a:lvl4pPr>
            <a:lvl5pPr marL="2057400" indent="-228600" defTabSz="925513" eaLnBrk="0" hangingPunct="0">
              <a:spcBef>
                <a:spcPct val="30000"/>
              </a:spcBef>
              <a:defRPr kumimoji="1" sz="1200">
                <a:solidFill>
                  <a:schemeClr val="tx1"/>
                </a:solidFill>
                <a:latin typeface="Arial" charset="0"/>
                <a:ea typeface="ＭＳ Ｐ明朝" charset="-128"/>
              </a:defRPr>
            </a:lvl5pPr>
            <a:lvl6pPr marL="2514600" indent="-228600" defTabSz="925513"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925513"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925513"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925513"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1ABC8E7E-927E-4A7D-AEE0-AF095C94E1C2}" type="slidenum">
              <a:rPr lang="en-US" altLang="ja-JP" sz="1400">
                <a:ea typeface="ＭＳ Ｐゴシック" charset="-128"/>
              </a:rPr>
              <a:pPr algn="r" eaLnBrk="1" hangingPunct="1">
                <a:spcBef>
                  <a:spcPct val="0"/>
                </a:spcBef>
              </a:pPr>
              <a:t>6</a:t>
            </a:fld>
            <a:endParaRPr lang="en-US" altLang="ja-JP" sz="140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p:cNvSpPr>
            <a:spLocks noGrp="1" noRot="1" noChangeAspect="1" noTextEdit="1"/>
          </p:cNvSpPr>
          <p:nvPr>
            <p:ph type="sldImg"/>
          </p:nvPr>
        </p:nvSpPr>
        <p:spPr>
          <a:xfrm>
            <a:off x="920750" y="742950"/>
            <a:ext cx="4968875" cy="3727450"/>
          </a:xfrm>
          <a:ln/>
        </p:spPr>
      </p:sp>
      <p:sp>
        <p:nvSpPr>
          <p:cNvPr id="28675" name="ノート プレースホルダー 2"/>
          <p:cNvSpPr>
            <a:spLocks noGrp="1"/>
          </p:cNvSpPr>
          <p:nvPr>
            <p:ph type="body" idx="1"/>
          </p:nvPr>
        </p:nvSpPr>
        <p:spPr>
          <a:noFill/>
        </p:spPr>
        <p:txBody>
          <a:bodyPr/>
          <a:lstStyle/>
          <a:p>
            <a:r>
              <a:rPr lang="ja-JP" altLang="en-US" sz="1000">
                <a:ea typeface="ＭＳ ゴシック" pitchFamily="49" charset="-128"/>
              </a:rPr>
              <a:t>＜研修帰りのカフェ＞</a:t>
            </a:r>
            <a:r>
              <a:rPr lang="en-US" altLang="ja-JP" sz="1000">
                <a:ea typeface="ＭＳ ゴシック" pitchFamily="49" charset="-128"/>
              </a:rPr>
              <a:t>【</a:t>
            </a:r>
            <a:r>
              <a:rPr lang="ja-JP" altLang="en-US" sz="1000">
                <a:ea typeface="ＭＳ ゴシック" pitchFamily="49" charset="-128"/>
              </a:rPr>
              <a:t>ワークシートによる演習</a:t>
            </a:r>
            <a:r>
              <a:rPr lang="en-US" altLang="ja-JP" sz="1000">
                <a:ea typeface="ＭＳ ゴシック" pitchFamily="49" charset="-128"/>
              </a:rPr>
              <a:t>】</a:t>
            </a:r>
          </a:p>
          <a:p>
            <a:r>
              <a:rPr lang="ja-JP" altLang="en-US" sz="1000">
                <a:ea typeface="ＭＳ ゴシック" pitchFamily="49" charset="-128"/>
              </a:rPr>
              <a:t>次は、勤務地から離れた場所での研修の帰りです。</a:t>
            </a:r>
          </a:p>
          <a:p>
            <a:r>
              <a:rPr lang="ja-JP" altLang="en-US" sz="1000">
                <a:ea typeface="ＭＳ ゴシック" pitchFamily="49" charset="-128"/>
              </a:rPr>
              <a:t>中央の二人の先生が、おしゃべりに花を咲かせています。</a:t>
            </a:r>
          </a:p>
          <a:p>
            <a:r>
              <a:rPr lang="ja-JP" altLang="en-US" sz="1000">
                <a:ea typeface="ＭＳ ゴシック" pitchFamily="49" charset="-128"/>
              </a:rPr>
              <a:t>クラスのことについて話しているようです。</a:t>
            </a:r>
          </a:p>
          <a:p>
            <a:r>
              <a:rPr lang="ja-JP" altLang="en-US" sz="1000">
                <a:ea typeface="ＭＳ ゴシック" pitchFamily="49" charset="-128"/>
              </a:rPr>
              <a:t>どこに危険があるのでしょうか？</a:t>
            </a:r>
          </a:p>
          <a:p>
            <a:endParaRPr lang="ja-JP" altLang="en-US" sz="1000">
              <a:ea typeface="ＭＳ ゴシック" pitchFamily="49" charset="-128"/>
            </a:endParaRPr>
          </a:p>
          <a:p>
            <a:r>
              <a:rPr lang="ja-JP" altLang="en-US" sz="1000">
                <a:ea typeface="ＭＳ ゴシック" pitchFamily="49" charset="-128"/>
              </a:rPr>
              <a:t>＜解説＞</a:t>
            </a:r>
          </a:p>
          <a:p>
            <a:r>
              <a:rPr lang="en-US" altLang="ja-JP" sz="1000">
                <a:ea typeface="ＭＳ ゴシック" pitchFamily="49" charset="-128"/>
              </a:rPr>
              <a:t>①</a:t>
            </a:r>
            <a:r>
              <a:rPr lang="ja-JP" altLang="en-US" sz="1000">
                <a:ea typeface="ＭＳ ゴシック" pitchFamily="49" charset="-128"/>
              </a:rPr>
              <a:t>他の人に聞こえるほどの大きな声でのおしゃべり</a:t>
            </a:r>
          </a:p>
          <a:p>
            <a:r>
              <a:rPr lang="ja-JP" altLang="en-US" sz="1000">
                <a:ea typeface="ＭＳ ゴシック" pitchFamily="49" charset="-128"/>
              </a:rPr>
              <a:t>　　地域の方や保護者の方、学校の情報を悪用しようとする人に聞かれてしまう。</a:t>
            </a:r>
          </a:p>
          <a:p>
            <a:r>
              <a:rPr lang="en-US" altLang="ja-JP" sz="1000">
                <a:ea typeface="ＭＳ ゴシック" pitchFamily="49" charset="-128"/>
              </a:rPr>
              <a:t>②</a:t>
            </a:r>
            <a:r>
              <a:rPr lang="ja-JP" altLang="en-US" sz="1000">
                <a:ea typeface="ＭＳ ゴシック" pitchFamily="49" charset="-128"/>
              </a:rPr>
              <a:t>重要書類を手に持っている</a:t>
            </a:r>
          </a:p>
          <a:p>
            <a:r>
              <a:rPr lang="ja-JP" altLang="en-US" sz="1000">
                <a:ea typeface="ＭＳ ゴシック" pitchFamily="49" charset="-128"/>
              </a:rPr>
              <a:t>　　背後の通行人から見られてしまう。飲物で汚してしまう。書類が風で飛ばされてしまう。</a:t>
            </a:r>
          </a:p>
          <a:p>
            <a:r>
              <a:rPr lang="en-US" altLang="ja-JP" sz="1000">
                <a:ea typeface="ＭＳ ゴシック" pitchFamily="49" charset="-128"/>
              </a:rPr>
              <a:t>③</a:t>
            </a:r>
            <a:r>
              <a:rPr lang="ja-JP" altLang="en-US" sz="1000">
                <a:ea typeface="ＭＳ ゴシック" pitchFamily="49" charset="-128"/>
              </a:rPr>
              <a:t>開けっ放しで置かれたかばん</a:t>
            </a:r>
          </a:p>
          <a:p>
            <a:r>
              <a:rPr lang="ja-JP" altLang="en-US" sz="1000">
                <a:ea typeface="ＭＳ ゴシック" pitchFamily="49" charset="-128"/>
              </a:rPr>
              <a:t>　　通行人に盗まれてしまう。</a:t>
            </a:r>
          </a:p>
          <a:p>
            <a:r>
              <a:rPr lang="ja-JP" altLang="en-US" sz="1000">
                <a:ea typeface="ＭＳ ゴシック" pitchFamily="49" charset="-128"/>
              </a:rPr>
              <a:t>　　書類が風で飛ばされてしまう。</a:t>
            </a:r>
          </a:p>
          <a:p>
            <a:r>
              <a:rPr lang="en-US" altLang="ja-JP" sz="1000">
                <a:ea typeface="ＭＳ ゴシック" pitchFamily="49" charset="-128"/>
              </a:rPr>
              <a:t>④</a:t>
            </a:r>
            <a:r>
              <a:rPr lang="ja-JP" altLang="en-US" sz="1000">
                <a:ea typeface="ＭＳ ゴシック" pitchFamily="49" charset="-128"/>
              </a:rPr>
              <a:t>道路の近くに置かれた荷物</a:t>
            </a:r>
          </a:p>
          <a:p>
            <a:r>
              <a:rPr lang="ja-JP" altLang="en-US" sz="1000">
                <a:ea typeface="ＭＳ ゴシック" pitchFamily="49" charset="-128"/>
              </a:rPr>
              <a:t>　　通行人に盗まれてしまう。</a:t>
            </a:r>
          </a:p>
          <a:p>
            <a:endParaRPr lang="ja-JP" altLang="en-US" sz="1000">
              <a:ea typeface="ＭＳ ゴシック" pitchFamily="49" charset="-128"/>
            </a:endParaRPr>
          </a:p>
          <a:p>
            <a:r>
              <a:rPr lang="ja-JP" altLang="en-US" sz="1000">
                <a:ea typeface="ＭＳ ゴシック" pitchFamily="49" charset="-128"/>
              </a:rPr>
              <a:t>　学校外ではつい気がゆるみがちです。</a:t>
            </a:r>
          </a:p>
          <a:p>
            <a:r>
              <a:rPr lang="ja-JP" altLang="en-US" sz="1000">
                <a:ea typeface="ＭＳ ゴシック" pitchFamily="49" charset="-128"/>
              </a:rPr>
              <a:t>　宴席の際、個室で安心していたら、たまたま隣の部屋にいた地域の方に生徒に関する会話が聞こえてしまっていた、という事例もあります。</a:t>
            </a:r>
          </a:p>
          <a:p>
            <a:r>
              <a:rPr lang="ja-JP" altLang="en-US" sz="1000">
                <a:ea typeface="ＭＳ ゴシック" pitchFamily="49" charset="-128"/>
              </a:rPr>
              <a:t>　「大切な個人情報を扱っている」という意識が常に必要と言えます。</a:t>
            </a:r>
          </a:p>
        </p:txBody>
      </p:sp>
      <p:sp>
        <p:nvSpPr>
          <p:cNvPr id="28676" name="スライド番号プレースホルダー 3"/>
          <p:cNvSpPr txBox="1">
            <a:spLocks noGrp="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0" tIns="47819" rIns="95640" bIns="47819" anchor="b"/>
          <a:lstStyle>
            <a:lvl1pPr defTabSz="895350" eaLnBrk="0" hangingPunct="0">
              <a:spcBef>
                <a:spcPct val="30000"/>
              </a:spcBef>
              <a:defRPr kumimoji="1" sz="1200">
                <a:solidFill>
                  <a:schemeClr val="tx1"/>
                </a:solidFill>
                <a:latin typeface="Arial" charset="0"/>
                <a:ea typeface="ＭＳ Ｐ明朝" charset="-128"/>
              </a:defRPr>
            </a:lvl1pPr>
            <a:lvl2pPr marL="742950" indent="-285750" defTabSz="895350" eaLnBrk="0" hangingPunct="0">
              <a:spcBef>
                <a:spcPct val="30000"/>
              </a:spcBef>
              <a:defRPr kumimoji="1" sz="1200">
                <a:solidFill>
                  <a:schemeClr val="tx1"/>
                </a:solidFill>
                <a:latin typeface="Arial" charset="0"/>
                <a:ea typeface="ＭＳ Ｐ明朝" charset="-128"/>
              </a:defRPr>
            </a:lvl2pPr>
            <a:lvl3pPr marL="1143000" indent="-228600" defTabSz="895350" eaLnBrk="0" hangingPunct="0">
              <a:spcBef>
                <a:spcPct val="30000"/>
              </a:spcBef>
              <a:defRPr kumimoji="1" sz="1200">
                <a:solidFill>
                  <a:schemeClr val="tx1"/>
                </a:solidFill>
                <a:latin typeface="Arial" charset="0"/>
                <a:ea typeface="ＭＳ Ｐ明朝" charset="-128"/>
              </a:defRPr>
            </a:lvl3pPr>
            <a:lvl4pPr marL="1600200" indent="-228600" defTabSz="895350" eaLnBrk="0" hangingPunct="0">
              <a:spcBef>
                <a:spcPct val="30000"/>
              </a:spcBef>
              <a:defRPr kumimoji="1" sz="1200">
                <a:solidFill>
                  <a:schemeClr val="tx1"/>
                </a:solidFill>
                <a:latin typeface="Arial" charset="0"/>
                <a:ea typeface="ＭＳ Ｐ明朝" charset="-128"/>
              </a:defRPr>
            </a:lvl4pPr>
            <a:lvl5pPr marL="2057400" indent="-228600" defTabSz="895350" eaLnBrk="0" hangingPunct="0">
              <a:spcBef>
                <a:spcPct val="30000"/>
              </a:spcBef>
              <a:defRPr kumimoji="1" sz="1200">
                <a:solidFill>
                  <a:schemeClr val="tx1"/>
                </a:solidFill>
                <a:latin typeface="Arial" charset="0"/>
                <a:ea typeface="ＭＳ Ｐ明朝" charset="-128"/>
              </a:defRPr>
            </a:lvl5pPr>
            <a:lvl6pPr marL="2514600" indent="-228600" defTabSz="89535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89535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89535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895350"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6D096AE6-865F-4252-B3D1-4468D0B1970D}" type="slidenum">
              <a:rPr lang="en-US" altLang="ja-JP" sz="1400">
                <a:ea typeface="ＭＳ Ｐゴシック" charset="-128"/>
              </a:rPr>
              <a:pPr algn="r" eaLnBrk="1" hangingPunct="1">
                <a:spcBef>
                  <a:spcPct val="0"/>
                </a:spcBef>
              </a:pPr>
              <a:t>7</a:t>
            </a:fld>
            <a:endParaRPr lang="en-US" altLang="ja-JP" sz="140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56130" y="9438772"/>
            <a:ext cx="2949466" cy="49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0" tIns="47819" rIns="95640" bIns="47819" anchor="b"/>
          <a:lstStyle>
            <a:lvl1pPr defTabSz="895350" eaLnBrk="0" hangingPunct="0">
              <a:spcBef>
                <a:spcPct val="30000"/>
              </a:spcBef>
              <a:defRPr kumimoji="1" sz="1200">
                <a:solidFill>
                  <a:schemeClr val="tx1"/>
                </a:solidFill>
                <a:latin typeface="Arial" charset="0"/>
                <a:ea typeface="ＭＳ Ｐ明朝" charset="-128"/>
              </a:defRPr>
            </a:lvl1pPr>
            <a:lvl2pPr marL="742950" indent="-285750" defTabSz="895350" eaLnBrk="0" hangingPunct="0">
              <a:spcBef>
                <a:spcPct val="30000"/>
              </a:spcBef>
              <a:defRPr kumimoji="1" sz="1200">
                <a:solidFill>
                  <a:schemeClr val="tx1"/>
                </a:solidFill>
                <a:latin typeface="Arial" charset="0"/>
                <a:ea typeface="ＭＳ Ｐ明朝" charset="-128"/>
              </a:defRPr>
            </a:lvl2pPr>
            <a:lvl3pPr marL="1143000" indent="-228600" defTabSz="895350" eaLnBrk="0" hangingPunct="0">
              <a:spcBef>
                <a:spcPct val="30000"/>
              </a:spcBef>
              <a:defRPr kumimoji="1" sz="1200">
                <a:solidFill>
                  <a:schemeClr val="tx1"/>
                </a:solidFill>
                <a:latin typeface="Arial" charset="0"/>
                <a:ea typeface="ＭＳ Ｐ明朝" charset="-128"/>
              </a:defRPr>
            </a:lvl3pPr>
            <a:lvl4pPr marL="1600200" indent="-228600" defTabSz="895350" eaLnBrk="0" hangingPunct="0">
              <a:spcBef>
                <a:spcPct val="30000"/>
              </a:spcBef>
              <a:defRPr kumimoji="1" sz="1200">
                <a:solidFill>
                  <a:schemeClr val="tx1"/>
                </a:solidFill>
                <a:latin typeface="Arial" charset="0"/>
                <a:ea typeface="ＭＳ Ｐ明朝" charset="-128"/>
              </a:defRPr>
            </a:lvl4pPr>
            <a:lvl5pPr marL="2057400" indent="-228600" defTabSz="895350" eaLnBrk="0" hangingPunct="0">
              <a:spcBef>
                <a:spcPct val="30000"/>
              </a:spcBef>
              <a:defRPr kumimoji="1" sz="1200">
                <a:solidFill>
                  <a:schemeClr val="tx1"/>
                </a:solidFill>
                <a:latin typeface="Arial" charset="0"/>
                <a:ea typeface="ＭＳ Ｐ明朝" charset="-128"/>
              </a:defRPr>
            </a:lvl5pPr>
            <a:lvl6pPr marL="2514600" indent="-228600" defTabSz="89535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defTabSz="89535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defTabSz="89535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defTabSz="895350"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7BAE3290-4551-43C5-BB8B-F4DDBE523D7F}" type="slidenum">
              <a:rPr lang="en-US" altLang="ja-JP" sz="1400">
                <a:solidFill>
                  <a:srgbClr val="000000"/>
                </a:solidFill>
                <a:ea typeface="ＭＳ Ｐゴシック" charset="-128"/>
              </a:rPr>
              <a:pPr algn="r" eaLnBrk="1" hangingPunct="1">
                <a:spcBef>
                  <a:spcPct val="0"/>
                </a:spcBef>
              </a:pPr>
              <a:t>8</a:t>
            </a:fld>
            <a:endParaRPr lang="en-US" altLang="ja-JP" sz="1400">
              <a:solidFill>
                <a:srgbClr val="000000"/>
              </a:solidFill>
              <a:ea typeface="ＭＳ Ｐゴシック" charset="-128"/>
            </a:endParaRPr>
          </a:p>
        </p:txBody>
      </p:sp>
      <p:sp>
        <p:nvSpPr>
          <p:cNvPr id="29699" name="Rectangle 2"/>
          <p:cNvSpPr>
            <a:spLocks noGrp="1" noRot="1" noChangeAspect="1" noChangeArrowheads="1" noTextEdit="1"/>
          </p:cNvSpPr>
          <p:nvPr>
            <p:ph type="sldImg"/>
          </p:nvPr>
        </p:nvSpPr>
        <p:spPr>
          <a:xfrm>
            <a:off x="920750" y="742950"/>
            <a:ext cx="4968875" cy="3727450"/>
          </a:xfrm>
          <a:ln/>
        </p:spPr>
      </p:sp>
      <p:sp>
        <p:nvSpPr>
          <p:cNvPr id="29700" name="Rectangle 3"/>
          <p:cNvSpPr>
            <a:spLocks noGrp="1" noChangeArrowheads="1"/>
          </p:cNvSpPr>
          <p:nvPr>
            <p:ph type="body" idx="1"/>
          </p:nvPr>
        </p:nvSpPr>
        <p:spPr>
          <a:noFill/>
        </p:spPr>
        <p:txBody>
          <a:bodyPr/>
          <a:lstStyle/>
          <a:p>
            <a:pPr eaLnBrk="1" hangingPunct="1"/>
            <a:r>
              <a:rPr lang="ja-JP" altLang="en-US" sz="1000">
                <a:ea typeface="ＭＳ ゴシック" pitchFamily="49" charset="-128"/>
              </a:rPr>
              <a:t>＜個人情報漏えいの事例１＞</a:t>
            </a:r>
          </a:p>
          <a:p>
            <a:pPr eaLnBrk="1" hangingPunct="1"/>
            <a:r>
              <a:rPr lang="ja-JP" altLang="en-US" sz="1000">
                <a:ea typeface="ＭＳ ゴシック" pitchFamily="49" charset="-128"/>
              </a:rPr>
              <a:t>これは、２０１１年に公立中学校で起こった個人情報漏えい事故の事例です。</a:t>
            </a:r>
            <a:endParaRPr lang="en-US" altLang="ja-JP" sz="1000">
              <a:ea typeface="ＭＳ ゴシック" pitchFamily="49" charset="-128"/>
            </a:endParaRPr>
          </a:p>
          <a:p>
            <a:pPr eaLnBrk="1" hangingPunct="1">
              <a:spcBef>
                <a:spcPct val="0"/>
              </a:spcBef>
            </a:pPr>
            <a:r>
              <a:rPr lang="ja-JP" altLang="en-US" sz="1000">
                <a:solidFill>
                  <a:srgbClr val="000000"/>
                </a:solidFill>
              </a:rPr>
              <a:t>中学校で、書類の置忘れによる１１７件の個人情報の漏えいがあったことがわかった。</a:t>
            </a:r>
            <a:br>
              <a:rPr lang="ja-JP" altLang="en-US" sz="1000">
                <a:solidFill>
                  <a:srgbClr val="000000"/>
                </a:solidFill>
              </a:rPr>
            </a:br>
            <a:endParaRPr lang="ja-JP" altLang="en-US" sz="1000">
              <a:solidFill>
                <a:srgbClr val="000000"/>
              </a:solidFill>
            </a:endParaRPr>
          </a:p>
          <a:p>
            <a:pPr eaLnBrk="1" hangingPunct="1">
              <a:spcBef>
                <a:spcPct val="0"/>
              </a:spcBef>
            </a:pPr>
            <a:r>
              <a:rPr lang="ja-JP" altLang="en-US" sz="1000">
                <a:solidFill>
                  <a:srgbClr val="000000"/>
                </a:solidFill>
              </a:rPr>
              <a:t>発表によると、学校公開案内はＡ４判の紙２００枚を両面印刷して作成。うち８枚の片面に生徒の名前と美術や保健体育の評価を記載した一覧表が紛れたという。</a:t>
            </a:r>
          </a:p>
          <a:p>
            <a:pPr eaLnBrk="1" hangingPunct="1">
              <a:spcBef>
                <a:spcPct val="0"/>
              </a:spcBef>
            </a:pPr>
            <a:endParaRPr lang="ja-JP" altLang="en-US" sz="1000">
              <a:solidFill>
                <a:srgbClr val="000000"/>
              </a:solidFill>
            </a:endParaRPr>
          </a:p>
          <a:p>
            <a:pPr eaLnBrk="1" hangingPunct="1">
              <a:spcBef>
                <a:spcPct val="0"/>
              </a:spcBef>
            </a:pPr>
            <a:r>
              <a:rPr lang="ja-JP" altLang="en-US" sz="1000">
                <a:solidFill>
                  <a:srgbClr val="000000"/>
                </a:solidFill>
              </a:rPr>
              <a:t>学校公開案内を教諭が学校のプリンターで印刷した際、別の教諭が同じプリンターで成績一覧表を印刷したものを放置していたため、学校公開案内に紛れたとみられる。</a:t>
            </a:r>
          </a:p>
          <a:p>
            <a:pPr eaLnBrk="1" hangingPunct="1"/>
            <a:endParaRPr lang="ja-JP" altLang="en-US" sz="1000">
              <a:ea typeface="ＭＳ ゴシック" pitchFamily="49" charset="-128"/>
            </a:endParaRPr>
          </a:p>
          <a:p>
            <a:pPr eaLnBrk="1" hangingPunct="1"/>
            <a:r>
              <a:rPr lang="ja-JP" altLang="en-US" sz="1000">
                <a:ea typeface="ＭＳ ゴシック" pitchFamily="49" charset="-128"/>
              </a:rPr>
              <a:t>印刷した成績一覧表をすぐに取りに行かなかったという、ちょっとした油断から大変なことになってしまいました。</a:t>
            </a:r>
          </a:p>
          <a:p>
            <a:pPr eaLnBrk="1" hangingPunct="1"/>
            <a:endParaRPr lang="en-US" altLang="ja-JP" sz="1000">
              <a:ea typeface="ＭＳ ゴシック" pitchFamily="49" charset="-128"/>
            </a:endParaRPr>
          </a:p>
          <a:p>
            <a:pPr eaLnBrk="1" hangingPunct="1"/>
            <a:r>
              <a:rPr lang="ja-JP" altLang="en-US" sz="1000">
                <a:ea typeface="ＭＳ ゴシック" pitchFamily="49" charset="-128"/>
              </a:rPr>
              <a:t>先ほどのワークシートとあわせ、日常の職員室の何気ない場面にも、情報漏えいの危険がたくさん隠れていることがわかります。</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a:xfrm>
            <a:off x="920750" y="742950"/>
            <a:ext cx="4968875" cy="3727450"/>
          </a:xfrm>
          <a:ln/>
        </p:spPr>
      </p:sp>
      <p:sp>
        <p:nvSpPr>
          <p:cNvPr id="30723" name="ノート プレースホルダー 2"/>
          <p:cNvSpPr>
            <a:spLocks noGrp="1"/>
          </p:cNvSpPr>
          <p:nvPr>
            <p:ph type="body" idx="1"/>
          </p:nvPr>
        </p:nvSpPr>
        <p:spPr>
          <a:noFill/>
        </p:spPr>
        <p:txBody>
          <a:bodyPr/>
          <a:lstStyle/>
          <a:p>
            <a:pPr eaLnBrk="1" hangingPunct="1"/>
            <a:r>
              <a:rPr lang="ja-JP" altLang="en-US" smtClean="0">
                <a:ea typeface="ＭＳ ゴシック" pitchFamily="49" charset="-128"/>
              </a:rPr>
              <a:t>＜個人情報漏えいの事例２＞</a:t>
            </a:r>
          </a:p>
          <a:p>
            <a:pPr eaLnBrk="1" hangingPunct="1"/>
            <a:r>
              <a:rPr lang="ja-JP" altLang="en-US" smtClean="0">
                <a:ea typeface="ＭＳ ゴシック" pitchFamily="49" charset="-128"/>
              </a:rPr>
              <a:t>これは、</a:t>
            </a:r>
            <a:r>
              <a:rPr lang="en-US" altLang="ja-JP" smtClean="0">
                <a:ea typeface="ＭＳ ゴシック" pitchFamily="49" charset="-128"/>
              </a:rPr>
              <a:t>2011</a:t>
            </a:r>
            <a:r>
              <a:rPr lang="ja-JP" altLang="en-US" smtClean="0">
                <a:ea typeface="ＭＳ ゴシック" pitchFamily="49" charset="-128"/>
              </a:rPr>
              <a:t>年に小学校で起こった個人情報漏えい事故の事例です。</a:t>
            </a:r>
            <a:endParaRPr lang="en-US" altLang="ja-JP" smtClean="0">
              <a:ea typeface="ＭＳ ゴシック" pitchFamily="49" charset="-128"/>
            </a:endParaRPr>
          </a:p>
          <a:p>
            <a:pPr eaLnBrk="1" hangingPunct="1"/>
            <a:endParaRPr lang="ja-JP" altLang="en-US" smtClean="0">
              <a:ea typeface="ＭＳ ゴシック" pitchFamily="49" charset="-128"/>
            </a:endParaRPr>
          </a:p>
          <a:p>
            <a:r>
              <a:rPr lang="ja-JP" altLang="en-US" smtClean="0"/>
              <a:t>小学校の教諭が私物</a:t>
            </a:r>
            <a:r>
              <a:rPr lang="en-US" altLang="ja-JP" smtClean="0"/>
              <a:t>USB</a:t>
            </a:r>
            <a:r>
              <a:rPr lang="ja-JP" altLang="en-US" smtClean="0"/>
              <a:t>メモリに</a:t>
            </a:r>
            <a:br>
              <a:rPr lang="ja-JP" altLang="en-US" smtClean="0"/>
            </a:br>
            <a:r>
              <a:rPr lang="ja-JP" altLang="en-US" smtClean="0"/>
              <a:t>児童の個人情報を保存し、紛失していたことがわかりました。</a:t>
            </a:r>
            <a:br>
              <a:rPr lang="ja-JP" altLang="en-US" smtClean="0"/>
            </a:br>
            <a:r>
              <a:rPr lang="en-US" altLang="ja-JP" smtClean="0"/>
              <a:t>USB</a:t>
            </a:r>
            <a:r>
              <a:rPr lang="ja-JP" altLang="en-US" smtClean="0"/>
              <a:t>メモリには、児童延べ</a:t>
            </a:r>
            <a:r>
              <a:rPr lang="en-US" altLang="ja-JP" smtClean="0"/>
              <a:t>116</a:t>
            </a:r>
            <a:r>
              <a:rPr lang="ja-JP" altLang="en-US" smtClean="0"/>
              <a:t>人分の通知表の評価や、</a:t>
            </a:r>
            <a:br>
              <a:rPr lang="ja-JP" altLang="en-US" smtClean="0"/>
            </a:br>
            <a:r>
              <a:rPr lang="ja-JP" altLang="en-US" smtClean="0"/>
              <a:t>延べ</a:t>
            </a:r>
            <a:r>
              <a:rPr lang="en-US" altLang="ja-JP" smtClean="0"/>
              <a:t>32</a:t>
            </a:r>
            <a:r>
              <a:rPr lang="ja-JP" altLang="en-US" smtClean="0"/>
              <a:t>人の指導要録の所見の下書きなどが保存されていたそうです。</a:t>
            </a:r>
            <a:br>
              <a:rPr lang="ja-JP" altLang="en-US" smtClean="0"/>
            </a:br>
            <a:r>
              <a:rPr lang="ja-JP" altLang="en-US" smtClean="0"/>
              <a:t/>
            </a:r>
            <a:br>
              <a:rPr lang="ja-JP" altLang="en-US" smtClean="0"/>
            </a:br>
            <a:r>
              <a:rPr lang="ja-JP" altLang="en-US" smtClean="0"/>
              <a:t>学校では、個人情報を私物の</a:t>
            </a:r>
            <a:r>
              <a:rPr lang="en-US" altLang="ja-JP" smtClean="0"/>
              <a:t>USB</a:t>
            </a:r>
            <a:r>
              <a:rPr lang="ja-JP" altLang="en-US" smtClean="0"/>
              <a:t>メモリへ保存し、持ち出すことは禁止していて、</a:t>
            </a:r>
            <a:br>
              <a:rPr lang="ja-JP" altLang="en-US" smtClean="0"/>
            </a:br>
            <a:r>
              <a:rPr lang="ja-JP" altLang="en-US" smtClean="0"/>
              <a:t>校長は公費で購入した</a:t>
            </a:r>
            <a:r>
              <a:rPr lang="en-US" altLang="ja-JP" smtClean="0"/>
              <a:t>USB</a:t>
            </a:r>
            <a:r>
              <a:rPr lang="ja-JP" altLang="en-US" smtClean="0"/>
              <a:t>メモリを使用するよう指導していましたが、</a:t>
            </a:r>
            <a:br>
              <a:rPr lang="ja-JP" altLang="en-US" smtClean="0"/>
            </a:br>
            <a:r>
              <a:rPr lang="ja-JP" altLang="en-US" smtClean="0"/>
              <a:t>教諭は私物の</a:t>
            </a:r>
            <a:r>
              <a:rPr lang="en-US" altLang="ja-JP" smtClean="0"/>
              <a:t>USB</a:t>
            </a:r>
            <a:r>
              <a:rPr lang="ja-JP" altLang="en-US" smtClean="0"/>
              <a:t>メモリを持ち込んで使用していたということです。</a:t>
            </a:r>
          </a:p>
          <a:p>
            <a:endParaRPr lang="ja-JP" altLang="en-US" smtClean="0"/>
          </a:p>
        </p:txBody>
      </p:sp>
      <p:sp>
        <p:nvSpPr>
          <p:cNvPr id="30724" name="スライド番号プレースホルダー 3"/>
          <p:cNvSpPr>
            <a:spLocks noGrp="1"/>
          </p:cNvSpPr>
          <p:nvPr>
            <p:ph type="sldNum" sz="quarter" idx="5"/>
          </p:nvPr>
        </p:nvSpPr>
        <p:spPr>
          <a:noFill/>
        </p:spPr>
        <p:txBody>
          <a:bodyPr/>
          <a:lstStyle>
            <a:lvl1pPr defTabSz="903140" eaLnBrk="0" hangingPunct="0">
              <a:spcBef>
                <a:spcPct val="30000"/>
              </a:spcBef>
              <a:defRPr kumimoji="1" sz="1200">
                <a:solidFill>
                  <a:schemeClr val="tx1"/>
                </a:solidFill>
                <a:latin typeface="Arial" charset="0"/>
                <a:ea typeface="ＭＳ Ｐ明朝" charset="-128"/>
              </a:defRPr>
            </a:lvl1pPr>
            <a:lvl2pPr marL="749414" indent="-288236" defTabSz="903140" eaLnBrk="0" hangingPunct="0">
              <a:spcBef>
                <a:spcPct val="30000"/>
              </a:spcBef>
              <a:defRPr kumimoji="1" sz="1200">
                <a:solidFill>
                  <a:schemeClr val="tx1"/>
                </a:solidFill>
                <a:latin typeface="Arial" charset="0"/>
                <a:ea typeface="ＭＳ Ｐ明朝" charset="-128"/>
              </a:defRPr>
            </a:lvl2pPr>
            <a:lvl3pPr marL="1152944" indent="-230589" defTabSz="903140" eaLnBrk="0" hangingPunct="0">
              <a:spcBef>
                <a:spcPct val="30000"/>
              </a:spcBef>
              <a:defRPr kumimoji="1" sz="1200">
                <a:solidFill>
                  <a:schemeClr val="tx1"/>
                </a:solidFill>
                <a:latin typeface="Arial" charset="0"/>
                <a:ea typeface="ＭＳ Ｐ明朝" charset="-128"/>
              </a:defRPr>
            </a:lvl3pPr>
            <a:lvl4pPr marL="1614122" indent="-230589" defTabSz="903140" eaLnBrk="0" hangingPunct="0">
              <a:spcBef>
                <a:spcPct val="30000"/>
              </a:spcBef>
              <a:defRPr kumimoji="1" sz="1200">
                <a:solidFill>
                  <a:schemeClr val="tx1"/>
                </a:solidFill>
                <a:latin typeface="Arial" charset="0"/>
                <a:ea typeface="ＭＳ Ｐ明朝" charset="-128"/>
              </a:defRPr>
            </a:lvl4pPr>
            <a:lvl5pPr marL="2075299" indent="-230589" defTabSz="903140" eaLnBrk="0" hangingPunct="0">
              <a:spcBef>
                <a:spcPct val="30000"/>
              </a:spcBef>
              <a:defRPr kumimoji="1" sz="1200">
                <a:solidFill>
                  <a:schemeClr val="tx1"/>
                </a:solidFill>
                <a:latin typeface="Arial" charset="0"/>
                <a:ea typeface="ＭＳ Ｐ明朝" charset="-128"/>
              </a:defRPr>
            </a:lvl5pPr>
            <a:lvl6pPr marL="2536477" indent="-230589" defTabSz="903140" eaLnBrk="0" fontAlgn="base" hangingPunct="0">
              <a:spcBef>
                <a:spcPct val="30000"/>
              </a:spcBef>
              <a:spcAft>
                <a:spcPct val="0"/>
              </a:spcAft>
              <a:defRPr kumimoji="1" sz="1200">
                <a:solidFill>
                  <a:schemeClr val="tx1"/>
                </a:solidFill>
                <a:latin typeface="Arial" charset="0"/>
                <a:ea typeface="ＭＳ Ｐ明朝" charset="-128"/>
              </a:defRPr>
            </a:lvl6pPr>
            <a:lvl7pPr marL="2997655" indent="-230589" defTabSz="903140" eaLnBrk="0" fontAlgn="base" hangingPunct="0">
              <a:spcBef>
                <a:spcPct val="30000"/>
              </a:spcBef>
              <a:spcAft>
                <a:spcPct val="0"/>
              </a:spcAft>
              <a:defRPr kumimoji="1" sz="1200">
                <a:solidFill>
                  <a:schemeClr val="tx1"/>
                </a:solidFill>
                <a:latin typeface="Arial" charset="0"/>
                <a:ea typeface="ＭＳ Ｐ明朝" charset="-128"/>
              </a:defRPr>
            </a:lvl7pPr>
            <a:lvl8pPr marL="3458832" indent="-230589" defTabSz="903140" eaLnBrk="0" fontAlgn="base" hangingPunct="0">
              <a:spcBef>
                <a:spcPct val="30000"/>
              </a:spcBef>
              <a:spcAft>
                <a:spcPct val="0"/>
              </a:spcAft>
              <a:defRPr kumimoji="1" sz="1200">
                <a:solidFill>
                  <a:schemeClr val="tx1"/>
                </a:solidFill>
                <a:latin typeface="Arial" charset="0"/>
                <a:ea typeface="ＭＳ Ｐ明朝" charset="-128"/>
              </a:defRPr>
            </a:lvl8pPr>
            <a:lvl9pPr marL="3920010" indent="-230589" defTabSz="90314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850D73C5-0B0F-4186-B8D7-C92B564E95BD}" type="slidenum">
              <a:rPr lang="en-US" altLang="ja-JP" sz="1400">
                <a:ea typeface="ＭＳ Ｐゴシック" charset="-128"/>
              </a:rPr>
              <a:pPr eaLnBrk="1" hangingPunct="1">
                <a:spcBef>
                  <a:spcPct val="0"/>
                </a:spcBef>
              </a:pPr>
              <a:t>9</a:t>
            </a:fld>
            <a:endParaRPr lang="en-US" altLang="ja-JP" sz="140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3185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C6B4A9-1611-4792-9094-5F34BCA07E0B}" type="datetimeFigureOut">
              <a:rPr lang="en-US" smtClean="0"/>
              <a:t>4/27/2018</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2019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823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527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779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B712588-04B1-427B-82EE-E8DB90309F08}" type="datetimeFigureOut">
              <a:rPr lang="en-US" smtClean="0"/>
              <a:t>4/27/2018</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31982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0247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276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639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A54C80-263E-416B-A8E0-580EDEADCBDC}" type="datetimeFigureOut">
              <a:rPr lang="en-US" smtClean="0"/>
              <a:t>4/27/2018</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39047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1BEF0D-F0BB-DE4B-95CE-6DB70DBA9567}" type="datetimeFigureOut">
              <a:rPr lang="en-US" smtClean="0"/>
              <a:pPr/>
              <a:t>4/27/2018</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44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4/27/2018</a:t>
            </a:fld>
            <a:endParaRPr 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137320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png"/><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png"/><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png"/><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png"/><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chool-security.jp/"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chool-security.j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685800" y="2679700"/>
            <a:ext cx="7772400" cy="1901825"/>
          </a:xfrm>
        </p:spPr>
        <p:txBody>
          <a:bodyPr>
            <a:normAutofit/>
          </a:bodyPr>
          <a:lstStyle/>
          <a:p>
            <a:pPr eaLnBrk="1" hangingPunct="1"/>
            <a:r>
              <a:rPr lang="ja-JP" altLang="en-US" sz="6000" dirty="0" smtClean="0">
                <a:latin typeface="メイリオ" pitchFamily="50" charset="-128"/>
                <a:ea typeface="メイリオ" pitchFamily="50" charset="-128"/>
                <a:cs typeface="メイリオ" pitchFamily="50" charset="-128"/>
              </a:rPr>
              <a:t>情報セキュリティ</a:t>
            </a:r>
            <a:endParaRPr lang="ja-JP" altLang="en-US" sz="6000" dirty="0" smtClean="0">
              <a:latin typeface="メイリオ" pitchFamily="50" charset="-128"/>
              <a:ea typeface="メイリオ" pitchFamily="50" charset="-128"/>
              <a:cs typeface="メイリオ" pitchFamily="50" charset="-128"/>
            </a:endParaRPr>
          </a:p>
        </p:txBody>
      </p:sp>
      <p:sp>
        <p:nvSpPr>
          <p:cNvPr id="2051"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2052"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sz="4400" dirty="0">
                <a:latin typeface="メイリオ" pitchFamily="50" charset="-128"/>
                <a:ea typeface="メイリオ" pitchFamily="50" charset="-128"/>
                <a:cs typeface="メイリオ" pitchFamily="50" charset="-128"/>
              </a:rPr>
              <a:t>スライド資料　</a:t>
            </a:r>
            <a:r>
              <a:rPr lang="ja-JP" altLang="en-US" sz="4400" dirty="0">
                <a:latin typeface="メイリオ" pitchFamily="50" charset="-128"/>
                <a:ea typeface="メイリオ" pitchFamily="50" charset="-128"/>
                <a:cs typeface="メイリオ" pitchFamily="50" charset="-128"/>
              </a:rPr>
              <a:t>Ｇ</a:t>
            </a:r>
            <a:r>
              <a:rPr lang="en-US" altLang="ja-JP" sz="4400" dirty="0" smtClean="0">
                <a:latin typeface="メイリオ" pitchFamily="50" charset="-128"/>
                <a:ea typeface="メイリオ" pitchFamily="50" charset="-128"/>
                <a:cs typeface="メイリオ" pitchFamily="50" charset="-128"/>
              </a:rPr>
              <a:t>1</a:t>
            </a:r>
            <a:endParaRPr lang="ja-JP" altLang="en-US" sz="4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191653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250825" y="260350"/>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Arial" charset="0"/>
                <a:ea typeface="ＭＳ ゴシック" pitchFamily="49" charset="-128"/>
              </a:rPr>
              <a:t>個人情報漏えいの事例３</a:t>
            </a:r>
            <a:endParaRPr lang="ja-JP" altLang="en-US" sz="4000" b="0">
              <a:solidFill>
                <a:srgbClr val="000066"/>
              </a:solidFill>
              <a:latin typeface="ＭＳ ゴシック" pitchFamily="49" charset="-128"/>
              <a:ea typeface="ＭＳ ゴシック" pitchFamily="49" charset="-128"/>
            </a:endParaRPr>
          </a:p>
        </p:txBody>
      </p:sp>
      <p:grpSp>
        <p:nvGrpSpPr>
          <p:cNvPr id="18436" name="Group 16"/>
          <p:cNvGrpSpPr>
            <a:grpSpLocks/>
          </p:cNvGrpSpPr>
          <p:nvPr/>
        </p:nvGrpSpPr>
        <p:grpSpPr bwMode="auto">
          <a:xfrm>
            <a:off x="250825" y="942975"/>
            <a:ext cx="8785225" cy="5776913"/>
            <a:chOff x="158" y="594"/>
            <a:chExt cx="5534" cy="3639"/>
          </a:xfrm>
        </p:grpSpPr>
        <p:sp>
          <p:nvSpPr>
            <p:cNvPr id="18441" name="正方形/長方形 1"/>
            <p:cNvSpPr>
              <a:spLocks noChangeArrowheads="1"/>
            </p:cNvSpPr>
            <p:nvPr/>
          </p:nvSpPr>
          <p:spPr bwMode="auto">
            <a:xfrm>
              <a:off x="317" y="594"/>
              <a:ext cx="5216" cy="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2400" b="0" dirty="0" smtClean="0">
                  <a:solidFill>
                    <a:srgbClr val="000000"/>
                  </a:solidFill>
                </a:rPr>
                <a:t/>
              </a:r>
              <a:br>
                <a:rPr lang="ja-JP" altLang="en-US" sz="2400" b="0" dirty="0" smtClean="0">
                  <a:solidFill>
                    <a:srgbClr val="000000"/>
                  </a:solidFill>
                </a:rPr>
              </a:br>
              <a:endParaRPr lang="ja-JP" altLang="en-US" sz="2400" b="0" dirty="0" smtClean="0">
                <a:solidFill>
                  <a:srgbClr val="000000"/>
                </a:solidFill>
              </a:endParaRPr>
            </a:p>
            <a:p>
              <a:pPr eaLnBrk="1" hangingPunct="1">
                <a:spcBef>
                  <a:spcPct val="0"/>
                </a:spcBef>
                <a:buFontTx/>
                <a:buNone/>
                <a:defRPr/>
              </a:pPr>
              <a:r>
                <a:rPr lang="ja-JP" altLang="en-US" sz="2400" b="0" dirty="0" smtClean="0">
                  <a:solidFill>
                    <a:srgbClr val="000000"/>
                  </a:solidFill>
                  <a:latin typeface="+mj-ea"/>
                  <a:ea typeface="+mj-ea"/>
                </a:rPr>
                <a:t>○内容</a:t>
              </a:r>
              <a:endParaRPr lang="en-US" altLang="ja-JP" sz="2400" b="0" dirty="0" smtClean="0">
                <a:solidFill>
                  <a:srgbClr val="000000"/>
                </a:solidFill>
                <a:latin typeface="+mj-ea"/>
                <a:ea typeface="+mj-ea"/>
              </a:endParaRPr>
            </a:p>
            <a:p>
              <a:pPr eaLnBrk="1" hangingPunct="1">
                <a:spcBef>
                  <a:spcPct val="0"/>
                </a:spcBef>
                <a:buFontTx/>
                <a:buNone/>
                <a:defRPr/>
              </a:pPr>
              <a:r>
                <a:rPr lang="ja-JP" altLang="en-US" sz="2400" b="0" dirty="0" smtClean="0">
                  <a:solidFill>
                    <a:srgbClr val="000000"/>
                  </a:solidFill>
                  <a:latin typeface="+mj-ea"/>
                  <a:ea typeface="+mj-ea"/>
                </a:rPr>
                <a:t>　　中学校教諭が車上荒らしの被害に遭い、私用パソコンとＵＳ</a:t>
              </a:r>
              <a:endParaRPr lang="en-US" altLang="ja-JP" sz="2400" b="0" dirty="0" smtClean="0">
                <a:solidFill>
                  <a:srgbClr val="000000"/>
                </a:solidFill>
                <a:latin typeface="+mj-ea"/>
                <a:ea typeface="+mj-ea"/>
              </a:endParaRPr>
            </a:p>
            <a:p>
              <a:pPr eaLnBrk="1" hangingPunct="1">
                <a:spcBef>
                  <a:spcPct val="0"/>
                </a:spcBef>
                <a:buFontTx/>
                <a:buNone/>
                <a:defRPr/>
              </a:pPr>
              <a:r>
                <a:rPr lang="ja-JP" altLang="en-US" sz="2400" b="0" dirty="0" smtClean="0">
                  <a:solidFill>
                    <a:srgbClr val="000000"/>
                  </a:solidFill>
                  <a:latin typeface="+mj-ea"/>
                  <a:ea typeface="+mj-ea"/>
                </a:rPr>
                <a:t>　　Ｂメモリを盗まれたと発表した。</a:t>
              </a:r>
              <a:endParaRPr lang="en-US" altLang="ja-JP" sz="2400" b="0" dirty="0" smtClean="0">
                <a:solidFill>
                  <a:srgbClr val="000000"/>
                </a:solidFill>
                <a:latin typeface="+mj-ea"/>
                <a:ea typeface="+mj-ea"/>
              </a:endParaRPr>
            </a:p>
            <a:p>
              <a:pPr eaLnBrk="1" hangingPunct="1">
                <a:spcBef>
                  <a:spcPct val="0"/>
                </a:spcBef>
                <a:buFontTx/>
                <a:buNone/>
                <a:defRPr/>
              </a:pPr>
              <a:endParaRPr lang="en-US" altLang="ja-JP" sz="2400" b="0" dirty="0" smtClean="0">
                <a:solidFill>
                  <a:srgbClr val="000000"/>
                </a:solidFill>
                <a:latin typeface="+mj-ea"/>
                <a:ea typeface="+mj-ea"/>
              </a:endParaRPr>
            </a:p>
            <a:p>
              <a:pPr eaLnBrk="1" hangingPunct="1">
                <a:spcBef>
                  <a:spcPct val="0"/>
                </a:spcBef>
                <a:buFontTx/>
                <a:buNone/>
                <a:defRPr/>
              </a:pPr>
              <a:r>
                <a:rPr lang="ja-JP" altLang="en-US" sz="2400" b="0" dirty="0" smtClean="0">
                  <a:solidFill>
                    <a:srgbClr val="000000"/>
                  </a:solidFill>
                  <a:latin typeface="+mj-ea"/>
                  <a:ea typeface="+mj-ea"/>
                </a:rPr>
                <a:t>○紛失データ</a:t>
              </a:r>
            </a:p>
            <a:p>
              <a:pPr eaLnBrk="1" hangingPunct="1">
                <a:spcBef>
                  <a:spcPct val="0"/>
                </a:spcBef>
                <a:buFontTx/>
                <a:buNone/>
                <a:defRPr/>
              </a:pPr>
              <a:r>
                <a:rPr lang="ja-JP" altLang="en-US" sz="2400" b="0" dirty="0" smtClean="0">
                  <a:solidFill>
                    <a:srgbClr val="000000"/>
                  </a:solidFill>
                  <a:latin typeface="+mj-ea"/>
                  <a:ea typeface="+mj-ea"/>
                </a:rPr>
                <a:t>　　パソコンには全校生徒の氏名や住所、保護者の連絡先、Ｕ</a:t>
              </a:r>
              <a:endParaRPr lang="en-US" altLang="ja-JP" sz="2400" b="0" dirty="0" smtClean="0">
                <a:solidFill>
                  <a:srgbClr val="000000"/>
                </a:solidFill>
                <a:latin typeface="+mj-ea"/>
                <a:ea typeface="+mj-ea"/>
              </a:endParaRPr>
            </a:p>
            <a:p>
              <a:pPr eaLnBrk="1" hangingPunct="1">
                <a:spcBef>
                  <a:spcPct val="0"/>
                </a:spcBef>
                <a:buFontTx/>
                <a:buNone/>
                <a:defRPr/>
              </a:pPr>
              <a:r>
                <a:rPr lang="ja-JP" altLang="en-US" sz="2400" b="0" dirty="0" smtClean="0">
                  <a:solidFill>
                    <a:srgbClr val="000000"/>
                  </a:solidFill>
                  <a:latin typeface="+mj-ea"/>
                  <a:ea typeface="+mj-ea"/>
                </a:rPr>
                <a:t>　　ＳＢメモリには生徒の成績など</a:t>
              </a:r>
              <a:endParaRPr lang="en-US" altLang="ja-JP" sz="2400" b="0" dirty="0" smtClean="0">
                <a:solidFill>
                  <a:srgbClr val="000000"/>
                </a:solidFill>
                <a:latin typeface="+mj-ea"/>
                <a:ea typeface="+mj-ea"/>
              </a:endParaRPr>
            </a:p>
            <a:p>
              <a:pPr eaLnBrk="1" hangingPunct="1">
                <a:spcBef>
                  <a:spcPct val="0"/>
                </a:spcBef>
                <a:buFontTx/>
                <a:buNone/>
                <a:defRPr/>
              </a:pPr>
              <a:endParaRPr lang="en-US" altLang="ja-JP" sz="2400" b="0" dirty="0" smtClean="0">
                <a:solidFill>
                  <a:srgbClr val="000000"/>
                </a:solidFill>
                <a:latin typeface="+mj-ea"/>
                <a:ea typeface="+mj-ea"/>
              </a:endParaRPr>
            </a:p>
            <a:p>
              <a:pPr eaLnBrk="1" hangingPunct="1">
                <a:spcBef>
                  <a:spcPct val="0"/>
                </a:spcBef>
                <a:buFontTx/>
                <a:buNone/>
                <a:defRPr/>
              </a:pPr>
              <a:r>
                <a:rPr lang="ja-JP" altLang="en-US" sz="2400" b="0" dirty="0" smtClean="0">
                  <a:solidFill>
                    <a:srgbClr val="000000"/>
                  </a:solidFill>
                </a:rPr>
                <a:t>○その他</a:t>
              </a:r>
              <a:br>
                <a:rPr lang="ja-JP" altLang="en-US" sz="2400" b="0" dirty="0" smtClean="0">
                  <a:solidFill>
                    <a:srgbClr val="000000"/>
                  </a:solidFill>
                </a:rPr>
              </a:br>
              <a:r>
                <a:rPr lang="ja-JP" altLang="en-US" sz="2400" b="0" dirty="0" smtClean="0">
                  <a:solidFill>
                    <a:srgbClr val="000000"/>
                  </a:solidFill>
                </a:rPr>
                <a:t>　　</a:t>
              </a:r>
              <a:r>
                <a:rPr lang="ja-JP" altLang="en-US" sz="2400" b="0" dirty="0" smtClean="0"/>
                <a:t>私用パソコンに生徒の個人情報を取り込むことなどを禁止し</a:t>
              </a:r>
              <a:endParaRPr lang="en-US" altLang="ja-JP" sz="2400" b="0" dirty="0" smtClean="0"/>
            </a:p>
            <a:p>
              <a:pPr eaLnBrk="1" hangingPunct="1">
                <a:spcBef>
                  <a:spcPct val="0"/>
                </a:spcBef>
                <a:buFontTx/>
                <a:buNone/>
                <a:defRPr/>
              </a:pPr>
              <a:r>
                <a:rPr lang="ja-JP" altLang="en-US" sz="2400" b="0" dirty="0" smtClean="0"/>
                <a:t>　　ている。</a:t>
              </a:r>
              <a:br>
                <a:rPr lang="ja-JP" altLang="en-US" sz="2400" b="0" dirty="0" smtClean="0"/>
              </a:br>
              <a:endParaRPr lang="ja-JP" altLang="en-US" sz="2400" b="0" dirty="0" smtClean="0">
                <a:solidFill>
                  <a:srgbClr val="000000"/>
                </a:solidFill>
              </a:endParaRPr>
            </a:p>
          </p:txBody>
        </p:sp>
        <p:sp>
          <p:nvSpPr>
            <p:cNvPr id="18442" name="Text Box 6"/>
            <p:cNvSpPr txBox="1">
              <a:spLocks noChangeArrowheads="1"/>
            </p:cNvSpPr>
            <p:nvPr/>
          </p:nvSpPr>
          <p:spPr bwMode="auto">
            <a:xfrm>
              <a:off x="158" y="4020"/>
              <a:ext cx="553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defRPr/>
              </a:pPr>
              <a:r>
                <a:rPr lang="ja-JP" altLang="en-US" sz="1400" b="0" dirty="0" smtClean="0">
                  <a:solidFill>
                    <a:srgbClr val="000000"/>
                  </a:solidFill>
                </a:rPr>
                <a:t>　 出典 ： 教育ネットワーク情報セキュリティ推進委員会　　　</a:t>
              </a:r>
              <a:r>
                <a:rPr lang="en-US" altLang="ja-JP" sz="1400" b="0" u="sng" dirty="0" smtClean="0">
                  <a:solidFill>
                    <a:schemeClr val="accent1">
                      <a:lumMod val="50000"/>
                    </a:schemeClr>
                  </a:solidFill>
                </a:rPr>
                <a:t>http://school-security.jp/</a:t>
              </a:r>
              <a:r>
                <a:rPr lang="ja-JP" altLang="en-US" sz="1600" b="0" dirty="0" smtClean="0">
                  <a:solidFill>
                    <a:srgbClr val="000000"/>
                  </a:solidFill>
                </a:rPr>
                <a:t>　　</a:t>
              </a:r>
            </a:p>
          </p:txBody>
        </p:sp>
      </p:grpSp>
    </p:spTree>
    <p:extLst>
      <p:ext uri="{BB962C8B-B14F-4D97-AF65-F5344CB8AC3E}">
        <p14:creationId xmlns:p14="http://schemas.microsoft.com/office/powerpoint/2010/main" val="3604370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fld id="{487119D2-9DB2-4CDE-A673-6E7854C790F4}" type="slidenum">
              <a:rPr lang="ja-JP" altLang="en-US" sz="1400" smtClean="0">
                <a:latin typeface="Arial" charset="0"/>
              </a:rPr>
              <a:pPr eaLnBrk="1" hangingPunct="1">
                <a:spcBef>
                  <a:spcPct val="0"/>
                </a:spcBef>
                <a:buFontTx/>
                <a:buNone/>
              </a:pPr>
              <a:t>11</a:t>
            </a:fld>
            <a:endParaRPr lang="en-US" altLang="ja-JP" sz="1400" smtClean="0">
              <a:latin typeface="Arial" charset="0"/>
            </a:endParaRPr>
          </a:p>
        </p:txBody>
      </p:sp>
      <p:sp>
        <p:nvSpPr>
          <p:cNvPr id="4" name="正方形/長方形 3"/>
          <p:cNvSpPr/>
          <p:nvPr/>
        </p:nvSpPr>
        <p:spPr>
          <a:xfrm>
            <a:off x="193675" y="292100"/>
            <a:ext cx="8555038" cy="4955203"/>
          </a:xfrm>
          <a:prstGeom prst="rect">
            <a:avLst/>
          </a:prstGeom>
        </p:spPr>
        <p:txBody>
          <a:bodyPr>
            <a:spAutoFit/>
          </a:bodyPr>
          <a:lstStyle/>
          <a:p>
            <a:pPr>
              <a:defRPr/>
            </a:pPr>
            <a:endParaRPr lang="en-US" altLang="ja-JP" sz="3200" dirty="0">
              <a:latin typeface="+mj-ea"/>
              <a:ea typeface="+mj-ea"/>
            </a:endParaRPr>
          </a:p>
          <a:p>
            <a:pPr>
              <a:defRPr/>
            </a:pPr>
            <a:r>
              <a:rPr lang="en-US" altLang="ja-JP" sz="2400" b="0" dirty="0">
                <a:latin typeface="+mj-ea"/>
                <a:ea typeface="+mj-ea"/>
              </a:rPr>
              <a:t/>
            </a:r>
            <a:br>
              <a:rPr lang="en-US" altLang="ja-JP" sz="2400" b="0" dirty="0">
                <a:latin typeface="+mj-ea"/>
                <a:ea typeface="+mj-ea"/>
              </a:rPr>
            </a:br>
            <a:r>
              <a:rPr lang="ja-JP" altLang="en-US" sz="2000" b="0" dirty="0">
                <a:latin typeface="+mj-ea"/>
                <a:ea typeface="+mj-ea"/>
              </a:rPr>
              <a:t>○内容</a:t>
            </a:r>
            <a:endParaRPr lang="en-US" altLang="ja-JP" sz="2000" b="0" dirty="0">
              <a:latin typeface="+mj-ea"/>
              <a:ea typeface="+mj-ea"/>
            </a:endParaRPr>
          </a:p>
          <a:p>
            <a:pPr>
              <a:defRPr/>
            </a:pPr>
            <a:r>
              <a:rPr lang="ja-JP" altLang="en-US" sz="2000" b="0" dirty="0">
                <a:latin typeface="+mj-ea"/>
                <a:ea typeface="+mj-ea"/>
              </a:rPr>
              <a:t>　　</a:t>
            </a:r>
            <a:r>
              <a:rPr lang="ja-JP" altLang="ja-JP" sz="2000" b="0" dirty="0">
                <a:latin typeface="+mj-ea"/>
                <a:ea typeface="+mj-ea"/>
              </a:rPr>
              <a:t>特別支援学校で、</a:t>
            </a:r>
            <a:r>
              <a:rPr lang="en-US" altLang="ja-JP" sz="2000" dirty="0">
                <a:latin typeface="+mj-ea"/>
                <a:ea typeface="+mj-ea"/>
              </a:rPr>
              <a:t>USB</a:t>
            </a:r>
            <a:r>
              <a:rPr lang="ja-JP" altLang="ja-JP" sz="2000" b="0" dirty="0">
                <a:latin typeface="+mj-ea"/>
                <a:ea typeface="+mj-ea"/>
              </a:rPr>
              <a:t>メモリの盗難による個人情報の漏えい</a:t>
            </a:r>
            <a:endParaRPr lang="en-US" altLang="ja-JP" sz="2000" b="0" dirty="0">
              <a:latin typeface="+mj-ea"/>
              <a:ea typeface="+mj-ea"/>
            </a:endParaRPr>
          </a:p>
          <a:p>
            <a:pPr>
              <a:defRPr/>
            </a:pPr>
            <a:endParaRPr lang="en-US" altLang="ja-JP" sz="2000" b="0" dirty="0">
              <a:latin typeface="+mj-ea"/>
              <a:ea typeface="+mj-ea"/>
            </a:endParaRPr>
          </a:p>
          <a:p>
            <a:pPr>
              <a:defRPr/>
            </a:pPr>
            <a:r>
              <a:rPr lang="ja-JP" altLang="en-US" sz="2000" b="0" dirty="0">
                <a:latin typeface="+mj-ea"/>
                <a:ea typeface="+mj-ea"/>
              </a:rPr>
              <a:t>○紛失データ</a:t>
            </a:r>
            <a:endParaRPr lang="en-US" altLang="ja-JP" sz="2000" b="0" dirty="0">
              <a:latin typeface="+mj-ea"/>
              <a:ea typeface="+mj-ea"/>
            </a:endParaRPr>
          </a:p>
          <a:p>
            <a:pPr>
              <a:defRPr/>
            </a:pPr>
            <a:r>
              <a:rPr lang="ja-JP" altLang="en-US" sz="2000" b="0" dirty="0">
                <a:latin typeface="+mn-ea"/>
              </a:rPr>
              <a:t>　　住所や電話番号が記載された児童名簿のほか、児童生徒の</a:t>
            </a:r>
            <a:endParaRPr lang="en-US" altLang="ja-JP" sz="2000" b="0" dirty="0">
              <a:latin typeface="+mn-ea"/>
            </a:endParaRPr>
          </a:p>
          <a:p>
            <a:pPr>
              <a:defRPr/>
            </a:pPr>
            <a:r>
              <a:rPr lang="ja-JP" altLang="en-US" sz="2000" b="0" dirty="0">
                <a:latin typeface="+mn-ea"/>
              </a:rPr>
              <a:t>　　障害の種類に関するデータ</a:t>
            </a:r>
            <a:r>
              <a:rPr lang="en-US" altLang="ja-JP" sz="2000" b="0" dirty="0">
                <a:latin typeface="+mn-ea"/>
              </a:rPr>
              <a:t/>
            </a:r>
            <a:br>
              <a:rPr lang="en-US" altLang="ja-JP" sz="2000" b="0" dirty="0">
                <a:latin typeface="+mn-ea"/>
              </a:rPr>
            </a:br>
            <a:endParaRPr lang="en-US" altLang="ja-JP" sz="2000" b="0" dirty="0">
              <a:latin typeface="+mn-ea"/>
            </a:endParaRPr>
          </a:p>
          <a:p>
            <a:pPr>
              <a:defRPr/>
            </a:pPr>
            <a:r>
              <a:rPr lang="ja-JP" altLang="en-US" sz="2000" b="0" dirty="0">
                <a:latin typeface="+mn-ea"/>
              </a:rPr>
              <a:t>○その他</a:t>
            </a:r>
            <a:endParaRPr lang="en-US" altLang="ja-JP" sz="2000" b="0" dirty="0">
              <a:latin typeface="+mn-ea"/>
            </a:endParaRPr>
          </a:p>
          <a:p>
            <a:pPr>
              <a:defRPr/>
            </a:pPr>
            <a:r>
              <a:rPr lang="ja-JP" altLang="en-US" sz="2000" b="0" dirty="0">
                <a:latin typeface="+mj-ea"/>
                <a:ea typeface="+mj-ea"/>
              </a:rPr>
              <a:t>　・</a:t>
            </a:r>
            <a:r>
              <a:rPr lang="ja-JP" altLang="ja-JP" sz="2000" b="0" dirty="0">
                <a:latin typeface="+mj-ea"/>
                <a:ea typeface="+mj-ea"/>
              </a:rPr>
              <a:t>規定では、私物の媒体への個人情報の保存は禁じられて</a:t>
            </a:r>
            <a:r>
              <a:rPr lang="ja-JP" altLang="ja-JP" sz="2000" b="0" dirty="0" err="1">
                <a:latin typeface="+mj-ea"/>
                <a:ea typeface="+mj-ea"/>
              </a:rPr>
              <a:t>い</a:t>
            </a:r>
            <a:endParaRPr lang="en-US" altLang="ja-JP" sz="2000" b="0" dirty="0">
              <a:latin typeface="+mj-ea"/>
              <a:ea typeface="+mj-ea"/>
            </a:endParaRPr>
          </a:p>
          <a:p>
            <a:pPr>
              <a:defRPr/>
            </a:pPr>
            <a:r>
              <a:rPr lang="ja-JP" altLang="en-US" sz="2000" b="0" dirty="0">
                <a:latin typeface="+mj-ea"/>
                <a:ea typeface="+mj-ea"/>
              </a:rPr>
              <a:t>　　</a:t>
            </a:r>
            <a:r>
              <a:rPr lang="ja-JP" altLang="ja-JP" sz="2000" b="0" dirty="0">
                <a:latin typeface="+mj-ea"/>
                <a:ea typeface="+mj-ea"/>
              </a:rPr>
              <a:t>た。</a:t>
            </a:r>
            <a:endParaRPr lang="en-US" altLang="ja-JP" sz="2000" b="0" dirty="0">
              <a:latin typeface="+mj-ea"/>
              <a:ea typeface="+mj-ea"/>
            </a:endParaRPr>
          </a:p>
          <a:p>
            <a:pPr>
              <a:defRPr/>
            </a:pPr>
            <a:r>
              <a:rPr lang="ja-JP" altLang="en-US" sz="2000" b="0" dirty="0">
                <a:latin typeface="+mj-ea"/>
                <a:ea typeface="+mj-ea"/>
              </a:rPr>
              <a:t>　・</a:t>
            </a:r>
            <a:r>
              <a:rPr lang="ja-JP" altLang="ja-JP" sz="2000" b="0" dirty="0">
                <a:latin typeface="+mj-ea"/>
                <a:ea typeface="+mj-ea"/>
              </a:rPr>
              <a:t>個人情報を取り扱う場合は、施錠して保管することが義務付</a:t>
            </a:r>
            <a:r>
              <a:rPr lang="ja-JP" altLang="en-US" sz="2000" b="0" dirty="0">
                <a:latin typeface="+mj-ea"/>
                <a:ea typeface="+mj-ea"/>
              </a:rPr>
              <a:t>　</a:t>
            </a:r>
            <a:endParaRPr lang="en-US" altLang="ja-JP" sz="2000" b="0" dirty="0">
              <a:latin typeface="+mj-ea"/>
              <a:ea typeface="+mj-ea"/>
            </a:endParaRPr>
          </a:p>
          <a:p>
            <a:pPr>
              <a:defRPr/>
            </a:pPr>
            <a:r>
              <a:rPr lang="ja-JP" altLang="en-US" sz="2000" b="0" dirty="0">
                <a:latin typeface="+mj-ea"/>
                <a:ea typeface="+mj-ea"/>
              </a:rPr>
              <a:t>　　</a:t>
            </a:r>
            <a:r>
              <a:rPr lang="ja-JP" altLang="ja-JP" sz="2000" b="0" dirty="0">
                <a:latin typeface="+mj-ea"/>
                <a:ea typeface="+mj-ea"/>
              </a:rPr>
              <a:t>けられていたが、校長の許可を得ず、</a:t>
            </a:r>
            <a:r>
              <a:rPr lang="en-US" altLang="ja-JP" sz="2000" dirty="0">
                <a:latin typeface="+mj-ea"/>
                <a:ea typeface="+mj-ea"/>
              </a:rPr>
              <a:t>USB</a:t>
            </a:r>
            <a:r>
              <a:rPr lang="ja-JP" altLang="ja-JP" sz="2000" b="0" dirty="0">
                <a:latin typeface="+mj-ea"/>
                <a:ea typeface="+mj-ea"/>
              </a:rPr>
              <a:t>メモリを無施錠で</a:t>
            </a:r>
            <a:endParaRPr lang="en-US" altLang="ja-JP" sz="2000" b="0" dirty="0">
              <a:latin typeface="+mj-ea"/>
              <a:ea typeface="+mj-ea"/>
            </a:endParaRPr>
          </a:p>
          <a:p>
            <a:pPr>
              <a:defRPr/>
            </a:pPr>
            <a:r>
              <a:rPr lang="ja-JP" altLang="en-US" sz="2000" b="0" dirty="0">
                <a:latin typeface="+mj-ea"/>
                <a:ea typeface="+mj-ea"/>
              </a:rPr>
              <a:t>　　</a:t>
            </a:r>
            <a:r>
              <a:rPr lang="ja-JP" altLang="ja-JP" sz="2000" b="0" dirty="0">
                <a:latin typeface="+mj-ea"/>
                <a:ea typeface="+mj-ea"/>
              </a:rPr>
              <a:t>保管していた。</a:t>
            </a:r>
          </a:p>
        </p:txBody>
      </p:sp>
      <p:sp>
        <p:nvSpPr>
          <p:cNvPr id="13316" name="Text Box 4"/>
          <p:cNvSpPr txBox="1">
            <a:spLocks noChangeArrowheads="1"/>
          </p:cNvSpPr>
          <p:nvPr/>
        </p:nvSpPr>
        <p:spPr bwMode="auto">
          <a:xfrm>
            <a:off x="193675" y="309563"/>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Arial" charset="0"/>
                <a:ea typeface="ＭＳ ゴシック" pitchFamily="49" charset="-128"/>
              </a:rPr>
              <a:t>個人情報漏えいの事例４</a:t>
            </a:r>
            <a:endParaRPr lang="ja-JP" altLang="en-US" sz="4000" b="0">
              <a:solidFill>
                <a:srgbClr val="000066"/>
              </a:solidFill>
              <a:latin typeface="ＭＳ ゴシック" pitchFamily="49" charset="-128"/>
              <a:ea typeface="ＭＳ ゴシック" pitchFamily="49" charset="-128"/>
            </a:endParaRPr>
          </a:p>
        </p:txBody>
      </p:sp>
      <p:sp>
        <p:nvSpPr>
          <p:cNvPr id="5" name="Text Box 6"/>
          <p:cNvSpPr txBox="1">
            <a:spLocks noChangeArrowheads="1"/>
          </p:cNvSpPr>
          <p:nvPr/>
        </p:nvSpPr>
        <p:spPr bwMode="auto">
          <a:xfrm>
            <a:off x="193675" y="6521450"/>
            <a:ext cx="8785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defRPr/>
            </a:pPr>
            <a:r>
              <a:rPr lang="ja-JP" altLang="en-US" sz="1400" b="0" dirty="0" smtClean="0">
                <a:solidFill>
                  <a:srgbClr val="000000"/>
                </a:solidFill>
              </a:rPr>
              <a:t>　 出典 ： 教育ネットワーク情報セキュリティ推進委員会　　</a:t>
            </a:r>
            <a:r>
              <a:rPr lang="ja-JP" altLang="en-US" sz="1600" b="0" dirty="0" smtClean="0">
                <a:solidFill>
                  <a:srgbClr val="000000"/>
                </a:solidFill>
              </a:rPr>
              <a:t>　</a:t>
            </a:r>
            <a:r>
              <a:rPr lang="en-US" altLang="ja-JP" sz="1600" b="0" u="sng" dirty="0" smtClean="0">
                <a:solidFill>
                  <a:schemeClr val="accent1">
                    <a:lumMod val="50000"/>
                  </a:schemeClr>
                </a:solidFill>
              </a:rPr>
              <a:t>http://school-security.jp/</a:t>
            </a:r>
            <a:r>
              <a:rPr lang="ja-JP" altLang="en-US" sz="1600" b="0" dirty="0" smtClean="0">
                <a:solidFill>
                  <a:srgbClr val="000000"/>
                </a:solidFill>
              </a:rPr>
              <a:t>　　</a:t>
            </a:r>
          </a:p>
        </p:txBody>
      </p:sp>
    </p:spTree>
    <p:extLst>
      <p:ext uri="{BB962C8B-B14F-4D97-AF65-F5344CB8AC3E}">
        <p14:creationId xmlns:p14="http://schemas.microsoft.com/office/powerpoint/2010/main" val="3981345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fld id="{6B19CFBF-257D-4677-B1B4-DEED150732CF}" type="slidenum">
              <a:rPr lang="ja-JP" altLang="en-US" sz="1400" smtClean="0">
                <a:latin typeface="Arial" charset="0"/>
              </a:rPr>
              <a:pPr eaLnBrk="1" hangingPunct="1">
                <a:spcBef>
                  <a:spcPct val="0"/>
                </a:spcBef>
                <a:buFontTx/>
                <a:buNone/>
              </a:pPr>
              <a:t>12</a:t>
            </a:fld>
            <a:endParaRPr lang="en-US" altLang="ja-JP" sz="1400" smtClean="0">
              <a:latin typeface="Arial" charset="0"/>
            </a:endParaRPr>
          </a:p>
        </p:txBody>
      </p:sp>
      <p:sp>
        <p:nvSpPr>
          <p:cNvPr id="14339" name="Text Box 4"/>
          <p:cNvSpPr txBox="1">
            <a:spLocks noChangeArrowheads="1"/>
          </p:cNvSpPr>
          <p:nvPr/>
        </p:nvSpPr>
        <p:spPr bwMode="auto">
          <a:xfrm>
            <a:off x="179388" y="260350"/>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Arial" charset="0"/>
                <a:ea typeface="ＭＳ ゴシック" pitchFamily="49" charset="-128"/>
              </a:rPr>
              <a:t>個人情報漏えいの事例５</a:t>
            </a:r>
            <a:endParaRPr lang="ja-JP" altLang="en-US" sz="4000" b="0">
              <a:solidFill>
                <a:srgbClr val="000066"/>
              </a:solidFill>
              <a:latin typeface="ＭＳ ゴシック" pitchFamily="49" charset="-128"/>
              <a:ea typeface="ＭＳ ゴシック" pitchFamily="49" charset="-128"/>
            </a:endParaRPr>
          </a:p>
        </p:txBody>
      </p:sp>
      <p:sp>
        <p:nvSpPr>
          <p:cNvPr id="5" name="正方形/長方形 4"/>
          <p:cNvSpPr>
            <a:spLocks noChangeArrowheads="1"/>
          </p:cNvSpPr>
          <p:nvPr/>
        </p:nvSpPr>
        <p:spPr bwMode="auto">
          <a:xfrm>
            <a:off x="468313" y="1452563"/>
            <a:ext cx="83502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2400" b="0" dirty="0" smtClean="0">
                <a:solidFill>
                  <a:srgbClr val="000000"/>
                </a:solidFill>
              </a:rPr>
              <a:t>○内容</a:t>
            </a:r>
            <a:endParaRPr lang="en-US" altLang="ja-JP" sz="2400" b="0" dirty="0" smtClean="0">
              <a:solidFill>
                <a:srgbClr val="000000"/>
              </a:solidFill>
            </a:endParaRPr>
          </a:p>
          <a:p>
            <a:pPr eaLnBrk="1" hangingPunct="1">
              <a:spcBef>
                <a:spcPct val="0"/>
              </a:spcBef>
              <a:buFontTx/>
              <a:buNone/>
              <a:defRPr/>
            </a:pPr>
            <a:r>
              <a:rPr lang="ja-JP" altLang="en-US" sz="2400" b="0" dirty="0" smtClean="0">
                <a:solidFill>
                  <a:srgbClr val="000000"/>
                </a:solidFill>
              </a:rPr>
              <a:t>　　</a:t>
            </a:r>
            <a:r>
              <a:rPr lang="ja-JP" altLang="ja-JP" sz="2400" b="0" dirty="0" smtClean="0">
                <a:latin typeface="+mn-ea"/>
              </a:rPr>
              <a:t>小学校の教諭が家庭環境調査票を自宅に持ち帰り</a:t>
            </a:r>
            <a:r>
              <a:rPr lang="ja-JP" altLang="en-US" sz="2400" b="0" dirty="0" smtClean="0">
                <a:latin typeface="+mn-ea"/>
              </a:rPr>
              <a:t>紛失</a:t>
            </a:r>
            <a:endParaRPr lang="en-US" altLang="ja-JP" sz="2400" b="0" dirty="0" smtClean="0">
              <a:latin typeface="+mn-ea"/>
            </a:endParaRPr>
          </a:p>
          <a:p>
            <a:pPr eaLnBrk="1" hangingPunct="1">
              <a:spcBef>
                <a:spcPct val="0"/>
              </a:spcBef>
              <a:buFontTx/>
              <a:buNone/>
              <a:defRPr/>
            </a:pPr>
            <a:endParaRPr lang="en-US" altLang="ja-JP" sz="2400" b="0" dirty="0" smtClean="0">
              <a:solidFill>
                <a:srgbClr val="000000"/>
              </a:solidFill>
            </a:endParaRPr>
          </a:p>
          <a:p>
            <a:pPr eaLnBrk="1" hangingPunct="1">
              <a:spcBef>
                <a:spcPct val="0"/>
              </a:spcBef>
              <a:buFontTx/>
              <a:buNone/>
              <a:defRPr/>
            </a:pPr>
            <a:r>
              <a:rPr lang="ja-JP" altLang="en-US" sz="2400" b="0" dirty="0" smtClean="0">
                <a:solidFill>
                  <a:srgbClr val="000000"/>
                </a:solidFill>
              </a:rPr>
              <a:t>○紛失データ</a:t>
            </a:r>
            <a:endParaRPr lang="en-US" altLang="ja-JP" sz="2400" b="0" dirty="0" smtClean="0">
              <a:solidFill>
                <a:srgbClr val="000000"/>
              </a:solidFill>
            </a:endParaRPr>
          </a:p>
          <a:p>
            <a:pPr eaLnBrk="1" hangingPunct="1">
              <a:spcBef>
                <a:spcPct val="0"/>
              </a:spcBef>
              <a:buFontTx/>
              <a:buNone/>
              <a:defRPr/>
            </a:pPr>
            <a:r>
              <a:rPr lang="ja-JP" altLang="en-US" sz="2400" b="0" dirty="0" smtClean="0">
                <a:solidFill>
                  <a:srgbClr val="000000"/>
                </a:solidFill>
              </a:rPr>
              <a:t>　　</a:t>
            </a:r>
            <a:r>
              <a:rPr lang="ja-JP" altLang="ja-JP" sz="2400" b="0" dirty="0" smtClean="0">
                <a:latin typeface="+mn-ea"/>
              </a:rPr>
              <a:t>児童氏名や生年月日、住所、電話番号など</a:t>
            </a:r>
            <a:endParaRPr lang="en-US" altLang="ja-JP" sz="2400" b="0" dirty="0" smtClean="0">
              <a:latin typeface="+mn-ea"/>
            </a:endParaRPr>
          </a:p>
          <a:p>
            <a:pPr eaLnBrk="1" hangingPunct="1">
              <a:spcBef>
                <a:spcPct val="0"/>
              </a:spcBef>
              <a:buFontTx/>
              <a:buNone/>
              <a:defRPr/>
            </a:pPr>
            <a:endParaRPr lang="en-US" altLang="ja-JP" sz="2400" b="0" dirty="0" smtClean="0">
              <a:solidFill>
                <a:srgbClr val="000000"/>
              </a:solidFill>
            </a:endParaRPr>
          </a:p>
          <a:p>
            <a:pPr eaLnBrk="1" hangingPunct="1">
              <a:spcBef>
                <a:spcPct val="0"/>
              </a:spcBef>
              <a:buFontTx/>
              <a:buNone/>
              <a:defRPr/>
            </a:pPr>
            <a:r>
              <a:rPr lang="ja-JP" altLang="en-US" sz="2400" b="0" dirty="0" smtClean="0">
                <a:solidFill>
                  <a:srgbClr val="000000"/>
                </a:solidFill>
              </a:rPr>
              <a:t>○その他</a:t>
            </a:r>
            <a:endParaRPr lang="en-US" altLang="ja-JP" sz="2400" b="0" dirty="0" smtClean="0">
              <a:solidFill>
                <a:srgbClr val="000000"/>
              </a:solidFill>
            </a:endParaRPr>
          </a:p>
          <a:p>
            <a:pPr eaLnBrk="1" hangingPunct="1">
              <a:spcBef>
                <a:spcPct val="0"/>
              </a:spcBef>
              <a:buFontTx/>
              <a:buNone/>
              <a:defRPr/>
            </a:pPr>
            <a:r>
              <a:rPr lang="ja-JP" altLang="en-US" sz="2400" b="0" dirty="0" smtClean="0">
                <a:solidFill>
                  <a:srgbClr val="000000"/>
                </a:solidFill>
              </a:rPr>
              <a:t>　　・</a:t>
            </a:r>
            <a:r>
              <a:rPr lang="ja-JP" altLang="ja-JP" sz="2400" b="0" dirty="0" smtClean="0">
                <a:latin typeface="+mn-ea"/>
              </a:rPr>
              <a:t>調査票は近隣住民が拾得し、交番に届けられていた。</a:t>
            </a:r>
            <a:endParaRPr lang="en-US" altLang="ja-JP" sz="2400" b="0" dirty="0" smtClean="0">
              <a:latin typeface="+mn-ea"/>
            </a:endParaRPr>
          </a:p>
          <a:p>
            <a:pPr eaLnBrk="1" hangingPunct="1">
              <a:spcBef>
                <a:spcPct val="0"/>
              </a:spcBef>
              <a:buFontTx/>
              <a:buNone/>
              <a:defRPr/>
            </a:pPr>
            <a:r>
              <a:rPr lang="ja-JP" altLang="en-US" sz="2400" b="0" dirty="0" smtClean="0">
                <a:latin typeface="+mn-ea"/>
              </a:rPr>
              <a:t>　　・</a:t>
            </a:r>
            <a:r>
              <a:rPr lang="ja-JP" altLang="ja-JP" sz="2400" b="0" dirty="0" smtClean="0">
                <a:latin typeface="+mn-ea"/>
              </a:rPr>
              <a:t>教諭は調査票を許可なく校外に持ち出して</a:t>
            </a:r>
            <a:r>
              <a:rPr lang="ja-JP" altLang="en-US" sz="2400" b="0" dirty="0" smtClean="0">
                <a:latin typeface="+mn-ea"/>
              </a:rPr>
              <a:t>いた。</a:t>
            </a:r>
            <a:endParaRPr lang="ja-JP" altLang="ja-JP" sz="2400" dirty="0" smtClean="0">
              <a:solidFill>
                <a:srgbClr val="000000"/>
              </a:solidFill>
            </a:endParaRPr>
          </a:p>
        </p:txBody>
      </p:sp>
      <p:sp>
        <p:nvSpPr>
          <p:cNvPr id="14341" name="AutoShape 14"/>
          <p:cNvSpPr>
            <a:spLocks noChangeArrowheads="1"/>
          </p:cNvSpPr>
          <p:nvPr/>
        </p:nvSpPr>
        <p:spPr bwMode="auto">
          <a:xfrm>
            <a:off x="1765300" y="5013325"/>
            <a:ext cx="7056438" cy="1152525"/>
          </a:xfrm>
          <a:prstGeom prst="wedgeRoundRectCallout">
            <a:avLst>
              <a:gd name="adj1" fmla="val -54537"/>
              <a:gd name="adj2" fmla="val -3903"/>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pic>
        <p:nvPicPr>
          <p:cNvPr id="14342" name="Picture 14" descr="う～ん"/>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88" y="5589588"/>
            <a:ext cx="1068387"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正方形/長方形 12"/>
          <p:cNvSpPr>
            <a:spLocks noChangeArrowheads="1"/>
          </p:cNvSpPr>
          <p:nvPr/>
        </p:nvSpPr>
        <p:spPr bwMode="auto">
          <a:xfrm>
            <a:off x="1981200" y="5238750"/>
            <a:ext cx="68405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1800" b="0">
                <a:latin typeface="Arial" charset="0"/>
              </a:rPr>
              <a:t>　</a:t>
            </a:r>
            <a:r>
              <a:rPr lang="ja-JP" altLang="en-US" sz="2000" b="0">
                <a:latin typeface="Arial" charset="0"/>
              </a:rPr>
              <a:t>個人情報を校外へ持ち出し、盗難にあったり紛失したりする事例は後を絶ちません。</a:t>
            </a:r>
          </a:p>
        </p:txBody>
      </p:sp>
      <p:sp>
        <p:nvSpPr>
          <p:cNvPr id="9" name="Text Box 6"/>
          <p:cNvSpPr txBox="1">
            <a:spLocks noChangeArrowheads="1"/>
          </p:cNvSpPr>
          <p:nvPr/>
        </p:nvSpPr>
        <p:spPr bwMode="auto">
          <a:xfrm>
            <a:off x="250825" y="6381750"/>
            <a:ext cx="8785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defRPr/>
            </a:pPr>
            <a:r>
              <a:rPr lang="ja-JP" altLang="en-US" sz="1400" b="0" dirty="0" smtClean="0">
                <a:solidFill>
                  <a:srgbClr val="000000"/>
                </a:solidFill>
              </a:rPr>
              <a:t>　 出典 ： 教育ネットワーク情報セキュリティ推進委員会　　　</a:t>
            </a:r>
            <a:r>
              <a:rPr lang="ja-JP" altLang="en-US" sz="1600" b="0" dirty="0" smtClean="0">
                <a:solidFill>
                  <a:srgbClr val="000000"/>
                </a:solidFill>
              </a:rPr>
              <a:t>　</a:t>
            </a:r>
            <a:r>
              <a:rPr lang="en-US" altLang="ja-JP" sz="1600" b="0" u="sng" dirty="0" smtClean="0">
                <a:solidFill>
                  <a:schemeClr val="accent1">
                    <a:lumMod val="50000"/>
                  </a:schemeClr>
                </a:solidFill>
              </a:rPr>
              <a:t>http://school-security.jp/</a:t>
            </a:r>
            <a:r>
              <a:rPr lang="ja-JP" altLang="en-US" sz="1600" b="0" dirty="0" smtClean="0">
                <a:solidFill>
                  <a:srgbClr val="000000"/>
                </a:solidFill>
              </a:rPr>
              <a:t>　　</a:t>
            </a:r>
          </a:p>
        </p:txBody>
      </p:sp>
    </p:spTree>
    <p:extLst>
      <p:ext uri="{BB962C8B-B14F-4D97-AF65-F5344CB8AC3E}">
        <p14:creationId xmlns:p14="http://schemas.microsoft.com/office/powerpoint/2010/main" val="293386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テキスト ボックス 18"/>
          <p:cNvSpPr txBox="1">
            <a:spLocks noChangeArrowheads="1"/>
          </p:cNvSpPr>
          <p:nvPr/>
        </p:nvSpPr>
        <p:spPr bwMode="auto">
          <a:xfrm>
            <a:off x="2743200" y="6477000"/>
            <a:ext cx="6365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1600" b="0">
                <a:latin typeface="Arial" charset="0"/>
              </a:rPr>
              <a:t>参考：</a:t>
            </a:r>
            <a:r>
              <a:rPr lang="en-US" altLang="ja-JP" sz="1600" b="0">
                <a:latin typeface="Arial" charset="0"/>
              </a:rPr>
              <a:t>JNSA2014</a:t>
            </a:r>
            <a:r>
              <a:rPr lang="ja-JP" altLang="en-US" sz="1600" b="0">
                <a:latin typeface="Arial" charset="0"/>
              </a:rPr>
              <a:t>年　情報セキュリティインシデントに関する調査報告書</a:t>
            </a:r>
          </a:p>
        </p:txBody>
      </p:sp>
      <p:sp>
        <p:nvSpPr>
          <p:cNvPr id="15363" name="Text Box 4"/>
          <p:cNvSpPr txBox="1">
            <a:spLocks noChangeArrowheads="1"/>
          </p:cNvSpPr>
          <p:nvPr/>
        </p:nvSpPr>
        <p:spPr bwMode="auto">
          <a:xfrm>
            <a:off x="468313" y="115888"/>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a:solidFill>
                  <a:srgbClr val="000066"/>
                </a:solidFill>
                <a:latin typeface="Arial" charset="0"/>
              </a:rPr>
              <a:t>情報漏えい原因比率</a:t>
            </a:r>
            <a:endParaRPr lang="en-US" altLang="ja-JP" sz="4000">
              <a:solidFill>
                <a:srgbClr val="000066"/>
              </a:solidFill>
              <a:latin typeface="ＭＳ ゴシック" pitchFamily="49" charset="-128"/>
            </a:endParaRPr>
          </a:p>
        </p:txBody>
      </p:sp>
      <p:grpSp>
        <p:nvGrpSpPr>
          <p:cNvPr id="18467" name="Group 35"/>
          <p:cNvGrpSpPr>
            <a:grpSpLocks/>
          </p:cNvGrpSpPr>
          <p:nvPr/>
        </p:nvGrpSpPr>
        <p:grpSpPr bwMode="auto">
          <a:xfrm>
            <a:off x="468313" y="5230813"/>
            <a:ext cx="8207375" cy="1150937"/>
            <a:chOff x="295" y="3295"/>
            <a:chExt cx="5170" cy="725"/>
          </a:xfrm>
        </p:grpSpPr>
        <p:sp>
          <p:nvSpPr>
            <p:cNvPr id="15367" name="AutoShape 14"/>
            <p:cNvSpPr>
              <a:spLocks noChangeArrowheads="1"/>
            </p:cNvSpPr>
            <p:nvPr/>
          </p:nvSpPr>
          <p:spPr bwMode="auto">
            <a:xfrm>
              <a:off x="1202" y="3295"/>
              <a:ext cx="4263" cy="725"/>
            </a:xfrm>
            <a:prstGeom prst="wedgeRoundRectCallout">
              <a:avLst>
                <a:gd name="adj1" fmla="val -53611"/>
                <a:gd name="adj2" fmla="val -6690"/>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15368" name="正方形/長方形 12"/>
            <p:cNvSpPr>
              <a:spLocks noChangeArrowheads="1"/>
            </p:cNvSpPr>
            <p:nvPr/>
          </p:nvSpPr>
          <p:spPr bwMode="auto">
            <a:xfrm>
              <a:off x="1247" y="3339"/>
              <a:ext cx="4128"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000" b="0">
                  <a:latin typeface="Arial" charset="0"/>
                </a:rPr>
                <a:t>「全業種」に比べて「教育・学習支援業」では、</a:t>
              </a:r>
              <a:r>
                <a:rPr lang="ja-JP" altLang="en-US" sz="2000" b="0" u="sng">
                  <a:latin typeface="Arial" charset="0"/>
                </a:rPr>
                <a:t>「不正な持ち出し」が４</a:t>
              </a:r>
              <a:r>
                <a:rPr lang="en-US" altLang="ja-JP" sz="2000" b="0" u="sng">
                  <a:latin typeface="Arial" charset="0"/>
                </a:rPr>
                <a:t>.</a:t>
              </a:r>
              <a:r>
                <a:rPr lang="ja-JP" altLang="en-US" sz="2000" b="0" u="sng">
                  <a:latin typeface="Arial" charset="0"/>
                </a:rPr>
                <a:t>５倍以上</a:t>
              </a:r>
              <a:r>
                <a:rPr lang="ja-JP" altLang="en-US" sz="2000" b="0">
                  <a:latin typeface="Arial" charset="0"/>
                </a:rPr>
                <a:t>になっています。ルールを守れていない教員が多いというのは残念なことです。</a:t>
              </a:r>
            </a:p>
          </p:txBody>
        </p:sp>
        <p:pic>
          <p:nvPicPr>
            <p:cNvPr id="15369" name="Picture 28" descr="f-0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 y="3339"/>
              <a:ext cx="771" cy="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13" name="グラフ 12"/>
          <p:cNvGraphicFramePr>
            <a:graphicFrameLocks noChangeAspect="1"/>
          </p:cNvGraphicFramePr>
          <p:nvPr/>
        </p:nvGraphicFramePr>
        <p:xfrm>
          <a:off x="-418145" y="837531"/>
          <a:ext cx="6322689" cy="43994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noChangeAspect="1"/>
          </p:cNvGraphicFramePr>
          <p:nvPr/>
        </p:nvGraphicFramePr>
        <p:xfrm>
          <a:off x="4211960" y="751709"/>
          <a:ext cx="5408577" cy="4399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01563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8467"/>
                                        </p:tgtEl>
                                        <p:attrNameLst>
                                          <p:attrName>style.visibility</p:attrName>
                                        </p:attrNameLst>
                                      </p:cBhvr>
                                      <p:to>
                                        <p:strVal val="visible"/>
                                      </p:to>
                                    </p:set>
                                    <p:animEffect transition="in" filter="fade">
                                      <p:cBhvr>
                                        <p:cTn id="7" dur="1000"/>
                                        <p:tgtEl>
                                          <p:spTgt spid="18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18"/>
          <p:cNvSpPr txBox="1">
            <a:spLocks noChangeArrowheads="1"/>
          </p:cNvSpPr>
          <p:nvPr/>
        </p:nvSpPr>
        <p:spPr bwMode="auto">
          <a:xfrm>
            <a:off x="2743200" y="6381750"/>
            <a:ext cx="6365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1600" b="0">
                <a:latin typeface="Arial" charset="0"/>
              </a:rPr>
              <a:t>参考：</a:t>
            </a:r>
            <a:r>
              <a:rPr lang="en-US" altLang="ja-JP" sz="1600" b="0">
                <a:latin typeface="Arial" charset="0"/>
              </a:rPr>
              <a:t>JNSA2014</a:t>
            </a:r>
            <a:r>
              <a:rPr lang="ja-JP" altLang="en-US" sz="1600" b="0">
                <a:latin typeface="Arial" charset="0"/>
              </a:rPr>
              <a:t>年　情報セキュリティインシデントに関する調査報告書</a:t>
            </a:r>
          </a:p>
        </p:txBody>
      </p:sp>
      <p:sp>
        <p:nvSpPr>
          <p:cNvPr id="16387" name="Text Box 4"/>
          <p:cNvSpPr txBox="1">
            <a:spLocks noChangeArrowheads="1"/>
          </p:cNvSpPr>
          <p:nvPr/>
        </p:nvSpPr>
        <p:spPr bwMode="auto">
          <a:xfrm>
            <a:off x="684213" y="115888"/>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a:solidFill>
                  <a:srgbClr val="000066"/>
                </a:solidFill>
                <a:latin typeface="Arial" charset="0"/>
              </a:rPr>
              <a:t>情報漏えい媒体・経路比率</a:t>
            </a:r>
            <a:endParaRPr lang="ja-JP" altLang="en-US" sz="4000">
              <a:solidFill>
                <a:srgbClr val="000066"/>
              </a:solidFill>
              <a:latin typeface="ＭＳ ゴシック" pitchFamily="49" charset="-128"/>
            </a:endParaRPr>
          </a:p>
        </p:txBody>
      </p:sp>
      <p:grpSp>
        <p:nvGrpSpPr>
          <p:cNvPr id="19472" name="Group 16"/>
          <p:cNvGrpSpPr>
            <a:grpSpLocks/>
          </p:cNvGrpSpPr>
          <p:nvPr/>
        </p:nvGrpSpPr>
        <p:grpSpPr bwMode="auto">
          <a:xfrm>
            <a:off x="323850" y="5084763"/>
            <a:ext cx="8640763" cy="1152525"/>
            <a:chOff x="204" y="3203"/>
            <a:chExt cx="5443" cy="726"/>
          </a:xfrm>
        </p:grpSpPr>
        <p:sp>
          <p:nvSpPr>
            <p:cNvPr id="16391" name="AutoShape 14"/>
            <p:cNvSpPr>
              <a:spLocks noChangeArrowheads="1"/>
            </p:cNvSpPr>
            <p:nvPr/>
          </p:nvSpPr>
          <p:spPr bwMode="auto">
            <a:xfrm>
              <a:off x="1111" y="3203"/>
              <a:ext cx="4536" cy="726"/>
            </a:xfrm>
            <a:prstGeom prst="wedgeRoundRectCallout">
              <a:avLst>
                <a:gd name="adj1" fmla="val -53769"/>
                <a:gd name="adj2" fmla="val -551"/>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16392" name="正方形/長方形 12"/>
            <p:cNvSpPr>
              <a:spLocks noChangeArrowheads="1"/>
            </p:cNvSpPr>
            <p:nvPr/>
          </p:nvSpPr>
          <p:spPr bwMode="auto">
            <a:xfrm>
              <a:off x="1111" y="3250"/>
              <a:ext cx="4536"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1800" b="0">
                  <a:latin typeface="Arial" charset="0"/>
                </a:rPr>
                <a:t>　</a:t>
              </a:r>
              <a:r>
                <a:rPr lang="en-US" altLang="ja-JP" sz="2000" b="0">
                  <a:latin typeface="Arial" charset="0"/>
                </a:rPr>
                <a:t>USB</a:t>
              </a:r>
              <a:r>
                <a:rPr lang="ja-JP" altLang="en-US" sz="2000" b="0">
                  <a:latin typeface="Arial" charset="0"/>
                </a:rPr>
                <a:t>メモリ等から情報漏えいした場合の特徴は、</a:t>
              </a:r>
              <a:r>
                <a:rPr lang="ja-JP" altLang="en-US" sz="2000" b="0" u="sng">
                  <a:latin typeface="Arial" charset="0"/>
                </a:rPr>
                <a:t>流出する情報量が多く、保存、複製が容易</a:t>
              </a:r>
              <a:r>
                <a:rPr lang="ja-JP" altLang="en-US" sz="2000" b="0">
                  <a:latin typeface="Arial" charset="0"/>
                </a:rPr>
                <a:t>なことです。情報を持ち出すことに対する責任の重さを、十分に考えておく必要があります。</a:t>
              </a:r>
            </a:p>
          </p:txBody>
        </p:sp>
        <p:pic>
          <p:nvPicPr>
            <p:cNvPr id="16393" name="Picture 15" descr="う、う～ん"/>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 y="3339"/>
              <a:ext cx="669" cy="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10" name="グラフ 9"/>
          <p:cNvGraphicFramePr>
            <a:graphicFrameLocks/>
          </p:cNvGraphicFramePr>
          <p:nvPr/>
        </p:nvGraphicFramePr>
        <p:xfrm>
          <a:off x="-160835" y="839259"/>
          <a:ext cx="6086476" cy="4399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グラフ 10"/>
          <p:cNvGraphicFramePr>
            <a:graphicFrameLocks/>
          </p:cNvGraphicFramePr>
          <p:nvPr/>
        </p:nvGraphicFramePr>
        <p:xfrm>
          <a:off x="4067944" y="760176"/>
          <a:ext cx="6115050" cy="4399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52779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9472"/>
                                        </p:tgtEl>
                                        <p:attrNameLst>
                                          <p:attrName>style.visibility</p:attrName>
                                        </p:attrNameLst>
                                      </p:cBhvr>
                                      <p:to>
                                        <p:strVal val="visible"/>
                                      </p:to>
                                    </p:set>
                                    <p:animEffect transition="in" filter="fade">
                                      <p:cBhvr>
                                        <p:cTn id="7" dur="1000"/>
                                        <p:tgtEl>
                                          <p:spTgt spid="19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620713"/>
            <a:ext cx="8243887" cy="796925"/>
          </a:xfrm>
        </p:spPr>
        <p:txBody>
          <a:bodyPr/>
          <a:lstStyle/>
          <a:p>
            <a:pPr>
              <a:defRPr/>
            </a:pPr>
            <a:r>
              <a:rPr lang="ja-JP" altLang="en-US" sz="4000" dirty="0" smtClean="0"/>
              <a:t>個人情報を取り扱う業務での心得</a:t>
            </a:r>
            <a:endParaRPr lang="ja-JP" altLang="en-US" sz="4000" dirty="0"/>
          </a:p>
        </p:txBody>
      </p:sp>
      <p:sp>
        <p:nvSpPr>
          <p:cNvPr id="17411" name="テキスト ボックス 3"/>
          <p:cNvSpPr txBox="1">
            <a:spLocks noChangeArrowheads="1"/>
          </p:cNvSpPr>
          <p:nvPr/>
        </p:nvSpPr>
        <p:spPr bwMode="auto">
          <a:xfrm>
            <a:off x="250825" y="2265363"/>
            <a:ext cx="8713788" cy="2678112"/>
          </a:xfrm>
          <a:prstGeom prst="rect">
            <a:avLst/>
          </a:prstGeom>
          <a:solidFill>
            <a:srgbClr val="C8FFAD"/>
          </a:solidFill>
          <a:ln w="9525">
            <a:solidFill>
              <a:schemeClr val="tx1"/>
            </a:solidFill>
            <a:miter lim="800000"/>
            <a:headEnd/>
            <a:tailEnd/>
          </a:ln>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b="0">
                <a:solidFill>
                  <a:srgbClr val="000000"/>
                </a:solidFill>
                <a:latin typeface="Arial" charset="0"/>
              </a:rPr>
              <a:t>①個人情報を扱う業務は、原則、校内で行うこと</a:t>
            </a:r>
            <a:endParaRPr lang="en-US" altLang="ja-JP" sz="2800" b="0">
              <a:solidFill>
                <a:srgbClr val="000000"/>
              </a:solidFill>
              <a:latin typeface="Arial" charset="0"/>
            </a:endParaRPr>
          </a:p>
          <a:p>
            <a:pPr eaLnBrk="1" hangingPunct="1">
              <a:spcBef>
                <a:spcPct val="0"/>
              </a:spcBef>
              <a:buFontTx/>
              <a:buNone/>
            </a:pPr>
            <a:endParaRPr lang="en-US" altLang="ja-JP" sz="2800" b="0">
              <a:solidFill>
                <a:srgbClr val="000000"/>
              </a:solidFill>
              <a:latin typeface="Arial" charset="0"/>
            </a:endParaRPr>
          </a:p>
          <a:p>
            <a:pPr eaLnBrk="1" hangingPunct="1">
              <a:spcBef>
                <a:spcPct val="0"/>
              </a:spcBef>
              <a:buFontTx/>
              <a:buNone/>
            </a:pPr>
            <a:r>
              <a:rPr lang="ja-JP" altLang="en-US" sz="2800" b="0">
                <a:solidFill>
                  <a:srgbClr val="000000"/>
                </a:solidFill>
                <a:latin typeface="Arial" charset="0"/>
              </a:rPr>
              <a:t>②個人情報を扱う業務においてパソコンを使用する場</a:t>
            </a:r>
            <a:endParaRPr lang="en-US" altLang="ja-JP" sz="2800" b="0">
              <a:solidFill>
                <a:srgbClr val="000000"/>
              </a:solidFill>
              <a:latin typeface="Arial" charset="0"/>
            </a:endParaRPr>
          </a:p>
          <a:p>
            <a:pPr eaLnBrk="1" hangingPunct="1">
              <a:spcBef>
                <a:spcPct val="0"/>
              </a:spcBef>
              <a:buFontTx/>
              <a:buNone/>
            </a:pPr>
            <a:r>
              <a:rPr lang="ja-JP" altLang="en-US" sz="2800" b="0">
                <a:solidFill>
                  <a:srgbClr val="000000"/>
                </a:solidFill>
                <a:latin typeface="Arial" charset="0"/>
              </a:rPr>
              <a:t>　  合、学校があらかじめ指定するパソコンで行うこと</a:t>
            </a:r>
            <a:endParaRPr lang="en-US" altLang="ja-JP" sz="2800" b="0">
              <a:solidFill>
                <a:srgbClr val="000000"/>
              </a:solidFill>
              <a:latin typeface="Arial" charset="0"/>
            </a:endParaRPr>
          </a:p>
          <a:p>
            <a:pPr eaLnBrk="1" hangingPunct="1">
              <a:spcBef>
                <a:spcPct val="0"/>
              </a:spcBef>
              <a:buFontTx/>
              <a:buNone/>
            </a:pPr>
            <a:endParaRPr lang="en-US" altLang="ja-JP" sz="2800" b="0">
              <a:solidFill>
                <a:srgbClr val="000000"/>
              </a:solidFill>
              <a:latin typeface="Arial" charset="0"/>
            </a:endParaRPr>
          </a:p>
          <a:p>
            <a:pPr eaLnBrk="1" hangingPunct="1">
              <a:spcBef>
                <a:spcPct val="0"/>
              </a:spcBef>
              <a:buFontTx/>
              <a:buNone/>
            </a:pPr>
            <a:r>
              <a:rPr lang="ja-JP" altLang="en-US" sz="2800" b="0">
                <a:solidFill>
                  <a:srgbClr val="000000"/>
                </a:solidFill>
                <a:latin typeface="Arial" charset="0"/>
              </a:rPr>
              <a:t>③個人所有のパソコン等には個人情報を記録しないこと</a:t>
            </a:r>
            <a:endParaRPr lang="en-US" altLang="ja-JP" sz="2800" b="0">
              <a:solidFill>
                <a:srgbClr val="000000"/>
              </a:solidFill>
              <a:latin typeface="Arial" charset="0"/>
            </a:endParaRPr>
          </a:p>
        </p:txBody>
      </p:sp>
      <p:pic>
        <p:nvPicPr>
          <p:cNvPr id="174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5227638"/>
            <a:ext cx="1465263"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2231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4"/>
          <p:cNvSpPr txBox="1">
            <a:spLocks noChangeArrowheads="1"/>
          </p:cNvSpPr>
          <p:nvPr/>
        </p:nvSpPr>
        <p:spPr bwMode="auto">
          <a:xfrm>
            <a:off x="395288" y="3911600"/>
            <a:ext cx="8496300"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lnSpc>
                <a:spcPct val="80000"/>
              </a:lnSpc>
              <a:spcBef>
                <a:spcPct val="50000"/>
              </a:spcBef>
              <a:buFontTx/>
              <a:buNone/>
            </a:pPr>
            <a:r>
              <a:rPr lang="en-US" altLang="ja-JP" sz="2400" b="0"/>
              <a:t>○</a:t>
            </a:r>
            <a:r>
              <a:rPr lang="ja-JP" altLang="en-US" sz="2400" b="0"/>
              <a:t>パソコン本体に接続するだけで使える</a:t>
            </a:r>
          </a:p>
          <a:p>
            <a:pPr eaLnBrk="1" hangingPunct="1">
              <a:lnSpc>
                <a:spcPct val="80000"/>
              </a:lnSpc>
              <a:spcBef>
                <a:spcPct val="50000"/>
              </a:spcBef>
              <a:buFontTx/>
              <a:buNone/>
            </a:pPr>
            <a:r>
              <a:rPr lang="ja-JP" altLang="en-US" sz="2400" b="0"/>
              <a:t>○簡単にデータを保存・移動することができる</a:t>
            </a:r>
          </a:p>
          <a:p>
            <a:pPr eaLnBrk="1" hangingPunct="1">
              <a:lnSpc>
                <a:spcPct val="80000"/>
              </a:lnSpc>
              <a:spcBef>
                <a:spcPct val="50000"/>
              </a:spcBef>
              <a:buFontTx/>
              <a:buNone/>
            </a:pPr>
            <a:r>
              <a:rPr lang="ja-JP" altLang="en-US" sz="2400" b="0"/>
              <a:t>○小型で携帯しやすい</a:t>
            </a:r>
          </a:p>
          <a:p>
            <a:pPr eaLnBrk="1" hangingPunct="1">
              <a:lnSpc>
                <a:spcPct val="80000"/>
              </a:lnSpc>
              <a:spcBef>
                <a:spcPct val="50000"/>
              </a:spcBef>
              <a:buFontTx/>
              <a:buNone/>
            </a:pPr>
            <a:r>
              <a:rPr lang="en-US" altLang="ja-JP" sz="2400" b="0"/>
              <a:t>×</a:t>
            </a:r>
            <a:r>
              <a:rPr lang="ja-JP" altLang="en-US" sz="2400" b="0"/>
              <a:t>紛失しやすい</a:t>
            </a:r>
            <a:endParaRPr lang="en-US" altLang="ja-JP" sz="2400" b="0"/>
          </a:p>
          <a:p>
            <a:pPr eaLnBrk="1" hangingPunct="1">
              <a:lnSpc>
                <a:spcPct val="80000"/>
              </a:lnSpc>
              <a:spcBef>
                <a:spcPct val="50000"/>
              </a:spcBef>
              <a:buFontTx/>
              <a:buNone/>
            </a:pPr>
            <a:r>
              <a:rPr lang="en-US" altLang="ja-JP" sz="2400" b="0"/>
              <a:t>×</a:t>
            </a:r>
            <a:r>
              <a:rPr lang="ja-JP" altLang="en-US" sz="2400" b="0"/>
              <a:t>メモリ内部の破損等（読み書きの回数に限界がある）</a:t>
            </a:r>
            <a:endParaRPr lang="en-US" altLang="ja-JP" sz="2400" b="0"/>
          </a:p>
          <a:p>
            <a:pPr eaLnBrk="1" hangingPunct="1">
              <a:lnSpc>
                <a:spcPct val="80000"/>
              </a:lnSpc>
              <a:spcBef>
                <a:spcPct val="50000"/>
              </a:spcBef>
              <a:buFontTx/>
              <a:buNone/>
            </a:pPr>
            <a:r>
              <a:rPr lang="en-US" altLang="ja-JP" sz="2400" b="0"/>
              <a:t>×</a:t>
            </a:r>
            <a:r>
              <a:rPr lang="ja-JP" altLang="en-US" sz="2400" b="0"/>
              <a:t>ウイルスに感染（被害者</a:t>
            </a:r>
            <a:r>
              <a:rPr lang="en-US" altLang="ja-JP" sz="2400" b="0"/>
              <a:t>→</a:t>
            </a:r>
            <a:r>
              <a:rPr lang="ja-JP" altLang="en-US" sz="2400" b="0"/>
              <a:t>加害者）</a:t>
            </a:r>
          </a:p>
        </p:txBody>
      </p:sp>
      <p:sp>
        <p:nvSpPr>
          <p:cNvPr id="24580" name="Text Box 4"/>
          <p:cNvSpPr txBox="1">
            <a:spLocks noChangeArrowheads="1"/>
          </p:cNvSpPr>
          <p:nvPr/>
        </p:nvSpPr>
        <p:spPr bwMode="auto">
          <a:xfrm>
            <a:off x="611188" y="3159125"/>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en-US" altLang="ja-JP" sz="4000">
                <a:solidFill>
                  <a:srgbClr val="000066"/>
                </a:solidFill>
                <a:latin typeface="ＭＳ ゴシック" pitchFamily="49" charset="-128"/>
                <a:ea typeface="ＭＳ ゴシック" pitchFamily="49" charset="-128"/>
              </a:rPr>
              <a:t>USB</a:t>
            </a:r>
            <a:r>
              <a:rPr lang="ja-JP" altLang="en-US" sz="4000">
                <a:solidFill>
                  <a:srgbClr val="000066"/>
                </a:solidFill>
                <a:latin typeface="ＭＳ ゴシック" pitchFamily="49" charset="-128"/>
                <a:ea typeface="ＭＳ ゴシック" pitchFamily="49" charset="-128"/>
              </a:rPr>
              <a:t>メモリの利点・欠点</a:t>
            </a:r>
          </a:p>
        </p:txBody>
      </p:sp>
      <p:sp>
        <p:nvSpPr>
          <p:cNvPr id="18436" name="Text Box 4"/>
          <p:cNvSpPr txBox="1">
            <a:spLocks noChangeArrowheads="1"/>
          </p:cNvSpPr>
          <p:nvPr/>
        </p:nvSpPr>
        <p:spPr bwMode="auto">
          <a:xfrm>
            <a:off x="468313" y="279400"/>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a:solidFill>
                  <a:srgbClr val="000066"/>
                </a:solidFill>
                <a:latin typeface="Arial" charset="0"/>
              </a:rPr>
              <a:t>情報漏えいを防ぐために　１</a:t>
            </a:r>
            <a:endParaRPr lang="ja-JP" altLang="en-US" sz="4000">
              <a:solidFill>
                <a:srgbClr val="000066"/>
              </a:solidFill>
              <a:latin typeface="ＭＳ ゴシック" pitchFamily="49" charset="-128"/>
            </a:endParaRPr>
          </a:p>
        </p:txBody>
      </p:sp>
      <p:grpSp>
        <p:nvGrpSpPr>
          <p:cNvPr id="18437" name="Group 11"/>
          <p:cNvGrpSpPr>
            <a:grpSpLocks/>
          </p:cNvGrpSpPr>
          <p:nvPr/>
        </p:nvGrpSpPr>
        <p:grpSpPr bwMode="auto">
          <a:xfrm>
            <a:off x="250825" y="1125538"/>
            <a:ext cx="8570913" cy="1943100"/>
            <a:chOff x="158" y="709"/>
            <a:chExt cx="5399" cy="1224"/>
          </a:xfrm>
        </p:grpSpPr>
        <p:sp>
          <p:nvSpPr>
            <p:cNvPr id="18438" name="AutoShape 4"/>
            <p:cNvSpPr>
              <a:spLocks noChangeArrowheads="1"/>
            </p:cNvSpPr>
            <p:nvPr/>
          </p:nvSpPr>
          <p:spPr bwMode="auto">
            <a:xfrm>
              <a:off x="1383" y="709"/>
              <a:ext cx="4174" cy="1224"/>
            </a:xfrm>
            <a:prstGeom prst="wedgeRoundRectCallout">
              <a:avLst>
                <a:gd name="adj1" fmla="val -54431"/>
                <a:gd name="adj2" fmla="val -15523"/>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18439" name="正方形/長方形 12"/>
            <p:cNvSpPr>
              <a:spLocks noChangeArrowheads="1"/>
            </p:cNvSpPr>
            <p:nvPr/>
          </p:nvSpPr>
          <p:spPr bwMode="auto">
            <a:xfrm>
              <a:off x="1429" y="754"/>
              <a:ext cx="4082" cy="1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400">
                  <a:latin typeface="Arial" charset="0"/>
                </a:rPr>
                <a:t>　</a:t>
              </a:r>
              <a:r>
                <a:rPr lang="ja-JP" altLang="en-US" sz="2400" b="0">
                  <a:latin typeface="Arial" charset="0"/>
                </a:rPr>
                <a:t>　</a:t>
              </a:r>
              <a:r>
                <a:rPr lang="ja-JP" altLang="en-US" sz="2400">
                  <a:solidFill>
                    <a:srgbClr val="FF0000"/>
                  </a:solidFill>
                  <a:latin typeface="Arial" charset="0"/>
                  <a:ea typeface="ＭＳ ゴシック" pitchFamily="49" charset="-128"/>
                </a:rPr>
                <a:t>一人一人が正しい知識を身につけましょう</a:t>
              </a:r>
            </a:p>
            <a:p>
              <a:pPr eaLnBrk="1" hangingPunct="1">
                <a:spcBef>
                  <a:spcPct val="0"/>
                </a:spcBef>
                <a:buFontTx/>
                <a:buNone/>
              </a:pPr>
              <a:endParaRPr lang="en-US" altLang="ja-JP" sz="900" b="0">
                <a:latin typeface="Arial" charset="0"/>
              </a:endParaRPr>
            </a:p>
            <a:p>
              <a:pPr eaLnBrk="1" hangingPunct="1">
                <a:spcBef>
                  <a:spcPct val="0"/>
                </a:spcBef>
                <a:buFontTx/>
                <a:buNone/>
              </a:pPr>
              <a:r>
                <a:rPr lang="ja-JP" altLang="en-US" sz="2000" b="0">
                  <a:latin typeface="Arial" charset="0"/>
                </a:rPr>
                <a:t>　 コンピュータやインターネットの知識がないと、自分でも気付かないうちに情報漏えいしてしまうこともあります。</a:t>
              </a:r>
            </a:p>
            <a:p>
              <a:pPr eaLnBrk="1" hangingPunct="1">
                <a:spcBef>
                  <a:spcPct val="0"/>
                </a:spcBef>
                <a:buFontTx/>
                <a:buNone/>
              </a:pPr>
              <a:endParaRPr lang="ja-JP" altLang="en-US" sz="900" b="0">
                <a:latin typeface="Arial" charset="0"/>
              </a:endParaRPr>
            </a:p>
            <a:p>
              <a:pPr eaLnBrk="1" hangingPunct="1">
                <a:spcBef>
                  <a:spcPct val="0"/>
                </a:spcBef>
                <a:buFontTx/>
                <a:buNone/>
              </a:pPr>
              <a:r>
                <a:rPr lang="ja-JP" altLang="en-US" sz="2000" b="0">
                  <a:latin typeface="Arial" charset="0"/>
                </a:rPr>
                <a:t>　例えば、ＵＳＢメモリの取扱いについて・・・。</a:t>
              </a:r>
            </a:p>
          </p:txBody>
        </p:sp>
        <p:graphicFrame>
          <p:nvGraphicFramePr>
            <p:cNvPr id="18440" name="Object 10"/>
            <p:cNvGraphicFramePr>
              <a:graphicFrameLocks noChangeAspect="1"/>
            </p:cNvGraphicFramePr>
            <p:nvPr/>
          </p:nvGraphicFramePr>
          <p:xfrm>
            <a:off x="158" y="873"/>
            <a:ext cx="1089" cy="1049"/>
          </p:xfrm>
          <a:graphic>
            <a:graphicData uri="http://schemas.openxmlformats.org/presentationml/2006/ole">
              <mc:AlternateContent xmlns:mc="http://schemas.openxmlformats.org/markup-compatibility/2006">
                <mc:Choice xmlns:v="urn:schemas-microsoft-com:vml" Requires="v">
                  <p:oleObj spid="_x0000_s4104" name="Photo Editor 写真" r:id="rId4" imgW="3161905" imgH="3048426" progId="MSPhotoEd.3">
                    <p:embed/>
                  </p:oleObj>
                </mc:Choice>
                <mc:Fallback>
                  <p:oleObj name="Photo Editor 写真" r:id="rId4" imgW="3161905" imgH="3048426"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 y="873"/>
                          <a:ext cx="1089" cy="1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42410094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2000"/>
                                        <p:tgtEl>
                                          <p:spTgt spid="2457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80"/>
                                        </p:tgtEl>
                                        <p:attrNameLst>
                                          <p:attrName>style.visibility</p:attrName>
                                        </p:attrNameLst>
                                      </p:cBhvr>
                                      <p:to>
                                        <p:strVal val="visible"/>
                                      </p:to>
                                    </p:set>
                                    <p:animEffect transition="in" filter="fade">
                                      <p:cBhvr>
                                        <p:cTn id="10" dur="20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P spid="2458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611188" y="404813"/>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a:solidFill>
                  <a:srgbClr val="000066"/>
                </a:solidFill>
                <a:latin typeface="Arial" charset="0"/>
              </a:rPr>
              <a:t>あなたの</a:t>
            </a:r>
            <a:r>
              <a:rPr lang="en-US" altLang="ja-JP" sz="4000">
                <a:solidFill>
                  <a:srgbClr val="000066"/>
                </a:solidFill>
                <a:latin typeface="Arial" charset="0"/>
              </a:rPr>
              <a:t>USB</a:t>
            </a:r>
            <a:r>
              <a:rPr lang="ja-JP" altLang="en-US" sz="4000">
                <a:solidFill>
                  <a:srgbClr val="000066"/>
                </a:solidFill>
                <a:latin typeface="Arial" charset="0"/>
              </a:rPr>
              <a:t>メモリの中には・・・</a:t>
            </a:r>
          </a:p>
        </p:txBody>
      </p:sp>
      <p:sp>
        <p:nvSpPr>
          <p:cNvPr id="19459" name="テキスト ボックス 1"/>
          <p:cNvSpPr txBox="1">
            <a:spLocks noChangeArrowheads="1"/>
          </p:cNvSpPr>
          <p:nvPr/>
        </p:nvSpPr>
        <p:spPr bwMode="auto">
          <a:xfrm>
            <a:off x="250825" y="3429000"/>
            <a:ext cx="8569325"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b="0">
                <a:latin typeface="ＭＳ Ｐゴシック" charset="-128"/>
              </a:rPr>
              <a:t>○必要なデータだけを保存</a:t>
            </a:r>
            <a:endParaRPr lang="en-US" altLang="ja-JP" sz="2800" b="0">
              <a:latin typeface="ＭＳ Ｐゴシック" charset="-128"/>
            </a:endParaRPr>
          </a:p>
          <a:p>
            <a:pPr eaLnBrk="1" hangingPunct="1">
              <a:spcBef>
                <a:spcPct val="0"/>
              </a:spcBef>
              <a:buFontTx/>
              <a:buNone/>
            </a:pPr>
            <a:r>
              <a:rPr lang="ja-JP" altLang="en-US" sz="2800" b="0">
                <a:latin typeface="ＭＳ Ｐゴシック" charset="-128"/>
              </a:rPr>
              <a:t>○使用後はデータを削除</a:t>
            </a:r>
          </a:p>
          <a:p>
            <a:pPr eaLnBrk="1" hangingPunct="1">
              <a:spcBef>
                <a:spcPct val="0"/>
              </a:spcBef>
              <a:buFontTx/>
              <a:buNone/>
            </a:pPr>
            <a:r>
              <a:rPr lang="ja-JP" altLang="en-US" sz="2800" b="0">
                <a:latin typeface="ＭＳ Ｐゴシック" charset="-128"/>
              </a:rPr>
              <a:t>○直行・直帰（寄り道をしない）</a:t>
            </a:r>
          </a:p>
          <a:p>
            <a:pPr eaLnBrk="1" hangingPunct="1">
              <a:spcBef>
                <a:spcPct val="0"/>
              </a:spcBef>
              <a:buFontTx/>
              <a:buNone/>
            </a:pPr>
            <a:r>
              <a:rPr lang="ja-JP" altLang="en-US" sz="2800" b="0">
                <a:latin typeface="ＭＳ Ｐゴシック" charset="-128"/>
              </a:rPr>
              <a:t>○自宅の</a:t>
            </a:r>
            <a:r>
              <a:rPr lang="en-US" altLang="ja-JP" sz="2800" b="0">
                <a:latin typeface="ＭＳ Ｐゴシック" charset="-128"/>
              </a:rPr>
              <a:t>PC</a:t>
            </a:r>
            <a:r>
              <a:rPr lang="ja-JP" altLang="en-US" sz="2800" b="0">
                <a:latin typeface="ＭＳ Ｐゴシック" charset="-128"/>
              </a:rPr>
              <a:t>等にコピーしない</a:t>
            </a:r>
            <a:endParaRPr lang="en-US" altLang="ja-JP" sz="2800" b="0">
              <a:latin typeface="ＭＳ Ｐゴシック" charset="-128"/>
            </a:endParaRPr>
          </a:p>
          <a:p>
            <a:pPr eaLnBrk="1" hangingPunct="1">
              <a:spcBef>
                <a:spcPct val="0"/>
              </a:spcBef>
              <a:buFontTx/>
              <a:buNone/>
            </a:pPr>
            <a:r>
              <a:rPr lang="ja-JP" altLang="en-US" sz="2800" b="0">
                <a:latin typeface="ＭＳ Ｐゴシック" charset="-128"/>
              </a:rPr>
              <a:t>○自宅のＰＣのセキュリティ対策</a:t>
            </a:r>
            <a:endParaRPr lang="en-US" altLang="ja-JP" sz="2800" b="0">
              <a:latin typeface="ＭＳ Ｐゴシック" charset="-128"/>
            </a:endParaRPr>
          </a:p>
          <a:p>
            <a:pPr eaLnBrk="1" hangingPunct="1">
              <a:spcBef>
                <a:spcPct val="0"/>
              </a:spcBef>
              <a:buFontTx/>
              <a:buNone/>
            </a:pPr>
            <a:r>
              <a:rPr lang="ja-JP" altLang="en-US" sz="2800" b="0">
                <a:latin typeface="ＭＳ Ｐゴシック" charset="-128"/>
              </a:rPr>
              <a:t>○ファイルへのパスワードの設定・データの暗号化</a:t>
            </a:r>
            <a:endParaRPr lang="en-US" altLang="ja-JP" sz="2800" b="0">
              <a:latin typeface="ＭＳ Ｐゴシック" charset="-128"/>
            </a:endParaRPr>
          </a:p>
          <a:p>
            <a:pPr eaLnBrk="1" hangingPunct="1">
              <a:spcBef>
                <a:spcPct val="0"/>
              </a:spcBef>
              <a:buFontTx/>
              <a:buNone/>
            </a:pPr>
            <a:r>
              <a:rPr lang="ja-JP" altLang="en-US" sz="2800" b="0">
                <a:latin typeface="ＭＳ Ｐゴシック" charset="-128"/>
              </a:rPr>
              <a:t>　　　（再び学校に持ってくる時も）</a:t>
            </a:r>
          </a:p>
        </p:txBody>
      </p:sp>
      <p:grpSp>
        <p:nvGrpSpPr>
          <p:cNvPr id="19460" name="Group 15"/>
          <p:cNvGrpSpPr>
            <a:grpSpLocks/>
          </p:cNvGrpSpPr>
          <p:nvPr/>
        </p:nvGrpSpPr>
        <p:grpSpPr bwMode="auto">
          <a:xfrm>
            <a:off x="250825" y="1341438"/>
            <a:ext cx="8569325" cy="1709737"/>
            <a:chOff x="158" y="845"/>
            <a:chExt cx="5398" cy="1077"/>
          </a:xfrm>
        </p:grpSpPr>
        <p:sp>
          <p:nvSpPr>
            <p:cNvPr id="19461" name="AutoShape 4"/>
            <p:cNvSpPr>
              <a:spLocks noChangeArrowheads="1"/>
            </p:cNvSpPr>
            <p:nvPr/>
          </p:nvSpPr>
          <p:spPr bwMode="auto">
            <a:xfrm>
              <a:off x="1383" y="845"/>
              <a:ext cx="4173" cy="907"/>
            </a:xfrm>
            <a:prstGeom prst="wedgeRoundRectCallout">
              <a:avLst>
                <a:gd name="adj1" fmla="val -53810"/>
                <a:gd name="adj2" fmla="val -17917"/>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19462" name="正方形/長方形 12"/>
            <p:cNvSpPr>
              <a:spLocks noChangeArrowheads="1"/>
            </p:cNvSpPr>
            <p:nvPr/>
          </p:nvSpPr>
          <p:spPr bwMode="auto">
            <a:xfrm>
              <a:off x="1542" y="1026"/>
              <a:ext cx="4014"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44450" cmpd="dbl">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400" b="0">
                  <a:latin typeface="ＭＳ Ｐゴシック" charset="-128"/>
                </a:rPr>
                <a:t>ＵＳＢメモリは情報を保存・保管しておくためのものではなく、</a:t>
              </a:r>
              <a:r>
                <a:rPr lang="ja-JP" altLang="en-US" sz="2400" b="0" u="sng">
                  <a:latin typeface="ＭＳ Ｐゴシック" charset="-128"/>
                </a:rPr>
                <a:t>一時的に持ち運ぶためのもの</a:t>
              </a:r>
              <a:r>
                <a:rPr lang="ja-JP" altLang="en-US" sz="2400" b="0">
                  <a:latin typeface="ＭＳ Ｐゴシック" charset="-128"/>
                </a:rPr>
                <a:t>です。</a:t>
              </a:r>
            </a:p>
            <a:p>
              <a:pPr eaLnBrk="1" hangingPunct="1">
                <a:spcBef>
                  <a:spcPct val="0"/>
                </a:spcBef>
                <a:buFontTx/>
                <a:buNone/>
              </a:pPr>
              <a:endParaRPr lang="ja-JP" altLang="en-US" sz="2400" b="0">
                <a:latin typeface="ＭＳ Ｐゴシック" charset="-128"/>
              </a:endParaRPr>
            </a:p>
          </p:txBody>
        </p:sp>
        <p:graphicFrame>
          <p:nvGraphicFramePr>
            <p:cNvPr id="19463" name="Object 14"/>
            <p:cNvGraphicFramePr>
              <a:graphicFrameLocks noChangeAspect="1"/>
            </p:cNvGraphicFramePr>
            <p:nvPr/>
          </p:nvGraphicFramePr>
          <p:xfrm>
            <a:off x="158" y="873"/>
            <a:ext cx="1089" cy="1049"/>
          </p:xfrm>
          <a:graphic>
            <a:graphicData uri="http://schemas.openxmlformats.org/presentationml/2006/ole">
              <mc:AlternateContent xmlns:mc="http://schemas.openxmlformats.org/markup-compatibility/2006">
                <mc:Choice xmlns:v="urn:schemas-microsoft-com:vml" Requires="v">
                  <p:oleObj spid="_x0000_s5128" name="Photo Editor 写真" r:id="rId4" imgW="3161905" imgH="3048426" progId="MSPhotoEd.3">
                    <p:embed/>
                  </p:oleObj>
                </mc:Choice>
                <mc:Fallback>
                  <p:oleObj name="Photo Editor 写真" r:id="rId4" imgW="3161905" imgH="3048426"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 y="873"/>
                          <a:ext cx="1089" cy="1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35047280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755650" y="692150"/>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a:solidFill>
                  <a:srgbClr val="000066"/>
                </a:solidFill>
                <a:latin typeface="Arial" charset="0"/>
              </a:rPr>
              <a:t>情報漏えいを防ぐために　２</a:t>
            </a:r>
            <a:endParaRPr lang="ja-JP" altLang="en-US" sz="4000">
              <a:solidFill>
                <a:srgbClr val="000066"/>
              </a:solidFill>
              <a:latin typeface="ＭＳ ゴシック" pitchFamily="49" charset="-128"/>
            </a:endParaRPr>
          </a:p>
        </p:txBody>
      </p:sp>
      <p:sp>
        <p:nvSpPr>
          <p:cNvPr id="20483" name="Text Box 4"/>
          <p:cNvSpPr txBox="1">
            <a:spLocks noChangeArrowheads="1"/>
          </p:cNvSpPr>
          <p:nvPr/>
        </p:nvSpPr>
        <p:spPr bwMode="auto">
          <a:xfrm>
            <a:off x="971550" y="1773238"/>
            <a:ext cx="7200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spcBef>
                <a:spcPct val="0"/>
              </a:spcBef>
              <a:buFontTx/>
              <a:buNone/>
            </a:pPr>
            <a:r>
              <a:rPr lang="ja-JP" altLang="en-US" b="0"/>
              <a:t>ルールの策定と定期的な見直し</a:t>
            </a:r>
          </a:p>
        </p:txBody>
      </p:sp>
      <p:sp>
        <p:nvSpPr>
          <p:cNvPr id="20484" name="テキスト ボックス 5"/>
          <p:cNvSpPr txBox="1">
            <a:spLocks noChangeArrowheads="1"/>
          </p:cNvSpPr>
          <p:nvPr/>
        </p:nvSpPr>
        <p:spPr bwMode="auto">
          <a:xfrm>
            <a:off x="1331913" y="2565400"/>
            <a:ext cx="6335712"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b="0">
                <a:latin typeface="ＭＳ Ｐゴシック" charset="-128"/>
              </a:rPr>
              <a:t>○校内での保管方法</a:t>
            </a:r>
            <a:endParaRPr lang="en-US" altLang="ja-JP" b="0">
              <a:latin typeface="ＭＳ Ｐゴシック" charset="-128"/>
            </a:endParaRPr>
          </a:p>
          <a:p>
            <a:pPr eaLnBrk="1" hangingPunct="1">
              <a:spcBef>
                <a:spcPct val="0"/>
              </a:spcBef>
              <a:buFontTx/>
              <a:buNone/>
            </a:pPr>
            <a:r>
              <a:rPr lang="ja-JP" altLang="en-US" b="0">
                <a:latin typeface="ＭＳ Ｐゴシック" charset="-128"/>
              </a:rPr>
              <a:t>○情報資産持ち出しの可／不可</a:t>
            </a:r>
            <a:endParaRPr lang="en-US" altLang="ja-JP" b="0">
              <a:latin typeface="ＭＳ Ｐゴシック" charset="-128"/>
            </a:endParaRPr>
          </a:p>
          <a:p>
            <a:pPr eaLnBrk="1" hangingPunct="1">
              <a:spcBef>
                <a:spcPct val="0"/>
              </a:spcBef>
              <a:buFontTx/>
              <a:buNone/>
            </a:pPr>
            <a:r>
              <a:rPr lang="ja-JP" altLang="en-US" b="0">
                <a:latin typeface="ＭＳ Ｐゴシック" charset="-128"/>
              </a:rPr>
              <a:t>○持ち出す際の手順</a:t>
            </a:r>
            <a:endParaRPr lang="en-US" altLang="ja-JP" b="0">
              <a:latin typeface="ＭＳ Ｐゴシック" charset="-128"/>
            </a:endParaRPr>
          </a:p>
        </p:txBody>
      </p:sp>
      <p:grpSp>
        <p:nvGrpSpPr>
          <p:cNvPr id="23566" name="Group 14"/>
          <p:cNvGrpSpPr>
            <a:grpSpLocks/>
          </p:cNvGrpSpPr>
          <p:nvPr/>
        </p:nvGrpSpPr>
        <p:grpSpPr bwMode="auto">
          <a:xfrm>
            <a:off x="468313" y="4797425"/>
            <a:ext cx="8351837" cy="1736725"/>
            <a:chOff x="295" y="3022"/>
            <a:chExt cx="5261" cy="1094"/>
          </a:xfrm>
        </p:grpSpPr>
        <p:sp>
          <p:nvSpPr>
            <p:cNvPr id="20486" name="AutoShape 2"/>
            <p:cNvSpPr>
              <a:spLocks noChangeArrowheads="1"/>
            </p:cNvSpPr>
            <p:nvPr/>
          </p:nvSpPr>
          <p:spPr bwMode="auto">
            <a:xfrm>
              <a:off x="1565" y="3022"/>
              <a:ext cx="3991" cy="1088"/>
            </a:xfrm>
            <a:prstGeom prst="wedgeRoundRectCallout">
              <a:avLst>
                <a:gd name="adj1" fmla="val -54986"/>
                <a:gd name="adj2" fmla="val -19852"/>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20487" name="正方形/長方形 12"/>
            <p:cNvSpPr>
              <a:spLocks noChangeArrowheads="1"/>
            </p:cNvSpPr>
            <p:nvPr/>
          </p:nvSpPr>
          <p:spPr bwMode="auto">
            <a:xfrm>
              <a:off x="1655" y="3113"/>
              <a:ext cx="3901" cy="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b="0"/>
                <a:t>　</a:t>
              </a:r>
              <a:r>
                <a:rPr lang="ja-JP" altLang="en-US" sz="2800" b="0" u="sng">
                  <a:ea typeface="ＭＳ ゴシック" pitchFamily="49" charset="-128"/>
                </a:rPr>
                <a:t>学校の実情にあったルールを策定する</a:t>
              </a:r>
              <a:r>
                <a:rPr lang="ja-JP" altLang="en-US" sz="2800" b="0">
                  <a:ea typeface="ＭＳ ゴシック" pitchFamily="49" charset="-128"/>
                </a:rPr>
                <a:t>ことと、</a:t>
              </a:r>
              <a:r>
                <a:rPr lang="ja-JP" altLang="en-US" sz="2800" b="0" u="sng">
                  <a:ea typeface="ＭＳ ゴシック" pitchFamily="49" charset="-128"/>
                </a:rPr>
                <a:t>全職員が遵守すること</a:t>
              </a:r>
              <a:r>
                <a:rPr lang="ja-JP" altLang="en-US" sz="2800" b="0">
                  <a:ea typeface="ＭＳ ゴシック" pitchFamily="49" charset="-128"/>
                </a:rPr>
                <a:t>が重要です。</a:t>
              </a:r>
              <a:endParaRPr lang="ja-JP" altLang="en-US" sz="2400" b="0">
                <a:latin typeface="ＭＳ Ｐゴシック" charset="-128"/>
                <a:ea typeface="ＭＳ ゴシック" pitchFamily="49" charset="-128"/>
              </a:endParaRPr>
            </a:p>
          </p:txBody>
        </p:sp>
        <p:graphicFrame>
          <p:nvGraphicFramePr>
            <p:cNvPr id="20488" name="Object 13"/>
            <p:cNvGraphicFramePr>
              <a:graphicFrameLocks noChangeAspect="1"/>
            </p:cNvGraphicFramePr>
            <p:nvPr/>
          </p:nvGraphicFramePr>
          <p:xfrm>
            <a:off x="295" y="3067"/>
            <a:ext cx="1089" cy="1049"/>
          </p:xfrm>
          <a:graphic>
            <a:graphicData uri="http://schemas.openxmlformats.org/presentationml/2006/ole">
              <mc:AlternateContent xmlns:mc="http://schemas.openxmlformats.org/markup-compatibility/2006">
                <mc:Choice xmlns:v="urn:schemas-microsoft-com:vml" Requires="v">
                  <p:oleObj spid="_x0000_s6152" name="Photo Editor 写真" r:id="rId4" imgW="3161905" imgH="3048426" progId="MSPhotoEd.3">
                    <p:embed/>
                  </p:oleObj>
                </mc:Choice>
                <mc:Fallback>
                  <p:oleObj name="Photo Editor 写真" r:id="rId4" imgW="3161905" imgH="3048426"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 y="3067"/>
                          <a:ext cx="1089" cy="1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41986385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3566"/>
                                        </p:tgtEl>
                                        <p:attrNameLst>
                                          <p:attrName>style.visibility</p:attrName>
                                        </p:attrNameLst>
                                      </p:cBhvr>
                                      <p:to>
                                        <p:strVal val="visible"/>
                                      </p:to>
                                    </p:set>
                                    <p:animEffect transition="in" filter="fade">
                                      <p:cBhvr>
                                        <p:cTn id="7" dur="1000"/>
                                        <p:tgtEl>
                                          <p:spTgt spid="23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346075" y="449799"/>
            <a:ext cx="72802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1" dirty="0">
                <a:effectLst>
                  <a:outerShdw blurRad="330200" dist="114300" dir="2700000" algn="tl">
                    <a:srgbClr val="000000">
                      <a:alpha val="43137"/>
                    </a:srgbClr>
                  </a:outerShdw>
                </a:effectLst>
                <a:latin typeface="AR P丸ゴシック体M" panose="020B0600010101010101" pitchFamily="50" charset="-128"/>
                <a:ea typeface="AR P丸ゴシック体M" panose="020B0600010101010101" pitchFamily="50" charset="-128"/>
              </a:rPr>
              <a:t>１情報セキュリティに</a:t>
            </a:r>
            <a:r>
              <a:rPr lang="ja-JP" altLang="en-US" sz="4000" b="1" dirty="0" smtClean="0">
                <a:effectLst>
                  <a:outerShdw blurRad="330200" dist="114300" dir="2700000" algn="tl">
                    <a:srgbClr val="000000">
                      <a:alpha val="43137"/>
                    </a:srgbClr>
                  </a:outerShdw>
                </a:effectLst>
                <a:latin typeface="AR P丸ゴシック体M" panose="020B0600010101010101" pitchFamily="50" charset="-128"/>
                <a:ea typeface="AR P丸ゴシック体M" panose="020B0600010101010101" pitchFamily="50" charset="-128"/>
              </a:rPr>
              <a:t>ついて</a:t>
            </a:r>
            <a:endParaRPr lang="en-US" altLang="ja-JP" sz="4000" b="1" dirty="0" smtClean="0">
              <a:effectLst>
                <a:outerShdw blurRad="330200" dist="114300" dir="2700000" algn="tl">
                  <a:srgbClr val="000000">
                    <a:alpha val="43137"/>
                  </a:srgbClr>
                </a:outerShdw>
              </a:effectLst>
              <a:latin typeface="AR P丸ゴシック体M" panose="020B0600010101010101" pitchFamily="50" charset="-128"/>
              <a:ea typeface="AR P丸ゴシック体M" panose="020B0600010101010101" pitchFamily="50" charset="-128"/>
            </a:endParaRPr>
          </a:p>
          <a:p>
            <a:pPr eaLnBrk="1" hangingPunct="1">
              <a:spcBef>
                <a:spcPct val="0"/>
              </a:spcBef>
              <a:buFontTx/>
              <a:buNone/>
            </a:pPr>
            <a:r>
              <a:rPr lang="ja-JP" altLang="en-US" sz="4000" b="1" dirty="0" smtClean="0">
                <a:effectLst>
                  <a:outerShdw blurRad="330200" dist="114300" dir="2700000" algn="tl">
                    <a:srgbClr val="000000">
                      <a:alpha val="43137"/>
                    </a:srgbClr>
                  </a:outerShdw>
                </a:effectLst>
                <a:latin typeface="Arial" charset="0"/>
                <a:ea typeface="AR P丸ゴシック体M" panose="020B0600010101010101" pitchFamily="50" charset="-128"/>
              </a:rPr>
              <a:t>　のまとめ</a:t>
            </a:r>
            <a:endParaRPr lang="ja-JP" altLang="en-US" sz="4000" dirty="0">
              <a:latin typeface="Arial" charset="0"/>
            </a:endParaRPr>
          </a:p>
        </p:txBody>
      </p:sp>
      <p:grpSp>
        <p:nvGrpSpPr>
          <p:cNvPr id="21507" name="Group 16"/>
          <p:cNvGrpSpPr>
            <a:grpSpLocks/>
          </p:cNvGrpSpPr>
          <p:nvPr/>
        </p:nvGrpSpPr>
        <p:grpSpPr bwMode="auto">
          <a:xfrm>
            <a:off x="107950" y="1727200"/>
            <a:ext cx="8713788" cy="4797425"/>
            <a:chOff x="68" y="906"/>
            <a:chExt cx="5489" cy="3022"/>
          </a:xfrm>
        </p:grpSpPr>
        <p:sp>
          <p:nvSpPr>
            <p:cNvPr id="21508" name="AutoShape 2"/>
            <p:cNvSpPr>
              <a:spLocks noChangeArrowheads="1"/>
            </p:cNvSpPr>
            <p:nvPr/>
          </p:nvSpPr>
          <p:spPr bwMode="auto">
            <a:xfrm>
              <a:off x="2563" y="1978"/>
              <a:ext cx="544" cy="363"/>
            </a:xfrm>
            <a:prstGeom prst="downArrow">
              <a:avLst>
                <a:gd name="adj1" fmla="val 53306"/>
                <a:gd name="adj2" fmla="val 55250"/>
              </a:avLst>
            </a:prstGeom>
            <a:solidFill>
              <a:schemeClr val="accent1"/>
            </a:solidFill>
            <a:ln w="9525">
              <a:solidFill>
                <a:schemeClr val="tx1"/>
              </a:solidFill>
              <a:miter lim="800000"/>
              <a:headEnd/>
              <a:tailEnd/>
            </a:ln>
          </p:spPr>
          <p:txBody>
            <a:bodyPr vert="eaVert" wrap="none"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endParaRPr lang="ja-JP" altLang="en-US" sz="4600">
                <a:solidFill>
                  <a:srgbClr val="000000"/>
                </a:solidFill>
                <a:latin typeface="Arial" charset="0"/>
              </a:endParaRPr>
            </a:p>
          </p:txBody>
        </p:sp>
        <p:sp>
          <p:nvSpPr>
            <p:cNvPr id="21509" name="AutoShape 7"/>
            <p:cNvSpPr>
              <a:spLocks noChangeArrowheads="1"/>
            </p:cNvSpPr>
            <p:nvPr/>
          </p:nvSpPr>
          <p:spPr bwMode="auto">
            <a:xfrm>
              <a:off x="1383" y="935"/>
              <a:ext cx="4174" cy="2993"/>
            </a:xfrm>
            <a:prstGeom prst="wedgeRoundRectCallout">
              <a:avLst>
                <a:gd name="adj1" fmla="val -54051"/>
                <a:gd name="adj2" fmla="val -6699"/>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21510" name="正方形/長方形 12"/>
            <p:cNvSpPr>
              <a:spLocks noChangeArrowheads="1"/>
            </p:cNvSpPr>
            <p:nvPr/>
          </p:nvSpPr>
          <p:spPr bwMode="auto">
            <a:xfrm>
              <a:off x="1520" y="906"/>
              <a:ext cx="3945" cy="2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b="0"/>
                <a:t>　一人一人が正しい知識と高い意識を持つことが大切だということを、理解していただけましたか？</a:t>
              </a:r>
            </a:p>
            <a:p>
              <a:pPr eaLnBrk="1" hangingPunct="1">
                <a:spcBef>
                  <a:spcPct val="0"/>
                </a:spcBef>
                <a:buFontTx/>
                <a:buNone/>
              </a:pPr>
              <a:r>
                <a:rPr lang="ja-JP" altLang="en-US" sz="2800" b="0"/>
                <a:t>　システムやルールを整えても、それだけでは十分とは言えません。</a:t>
              </a:r>
            </a:p>
            <a:p>
              <a:pPr eaLnBrk="1" hangingPunct="1">
                <a:spcBef>
                  <a:spcPct val="0"/>
                </a:spcBef>
                <a:buFontTx/>
                <a:buNone/>
              </a:pPr>
              <a:r>
                <a:rPr lang="ja-JP" altLang="en-US" sz="2800" b="0"/>
                <a:t>　みなさんの確実な取組をお願いします。</a:t>
              </a:r>
            </a:p>
            <a:p>
              <a:pPr eaLnBrk="1" hangingPunct="1">
                <a:spcBef>
                  <a:spcPct val="0"/>
                </a:spcBef>
                <a:buFontTx/>
                <a:buNone/>
              </a:pPr>
              <a:r>
                <a:rPr lang="ja-JP" altLang="en-US" sz="2800" b="0"/>
                <a:t>　</a:t>
              </a:r>
              <a:r>
                <a:rPr lang="ja-JP" altLang="en-US" sz="2800" b="0">
                  <a:latin typeface="Arial" charset="0"/>
                </a:rPr>
                <a:t>個人情報を扱うことへの責任と自覚を持ち、事故をなくす努力を積み重ねていけるといいですね。</a:t>
              </a:r>
              <a:endParaRPr lang="ja-JP" altLang="en-US" sz="2800" b="0"/>
            </a:p>
          </p:txBody>
        </p:sp>
        <p:pic>
          <p:nvPicPr>
            <p:cNvPr id="21511" name="Picture 14" descr="おじぎ"/>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 y="1709"/>
              <a:ext cx="1324" cy="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36892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rtlCol="0">
            <a:normAutofit/>
          </a:bodyPr>
          <a:lstStyle/>
          <a:p>
            <a:pPr eaLnBrk="1" fontAlgn="auto" hangingPunct="1">
              <a:spcAft>
                <a:spcPts val="0"/>
              </a:spcAft>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個人情報について</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spcBef>
                <a:spcPct val="0"/>
              </a:spcBef>
              <a:buFontTx/>
              <a:buNone/>
            </a:pPr>
            <a:r>
              <a:rPr lang="ja-JP" altLang="en-US" dirty="0">
                <a:latin typeface="メイリオ" pitchFamily="50" charset="-128"/>
                <a:ea typeface="メイリオ" pitchFamily="50" charset="-128"/>
                <a:cs typeface="メイリオ" pitchFamily="50" charset="-128"/>
              </a:rPr>
              <a:t>スライド資料　</a:t>
            </a:r>
            <a:r>
              <a:rPr lang="ja-JP" altLang="en-US" dirty="0" smtClean="0">
                <a:latin typeface="メイリオ" pitchFamily="50" charset="-128"/>
                <a:ea typeface="メイリオ" pitchFamily="50" charset="-128"/>
                <a:cs typeface="メイリオ" pitchFamily="50" charset="-128"/>
              </a:rPr>
              <a:t>Ｇ</a:t>
            </a:r>
            <a:r>
              <a:rPr lang="en-US" altLang="ja-JP" dirty="0" smtClean="0">
                <a:latin typeface="メイリオ" pitchFamily="50" charset="-128"/>
                <a:ea typeface="メイリオ" pitchFamily="50" charset="-128"/>
                <a:cs typeface="メイリオ" pitchFamily="50" charset="-128"/>
              </a:rPr>
              <a:t>1-1</a:t>
            </a:r>
            <a:endParaRPr lang="ja-JP" altLang="en-US"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88470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900112" y="423863"/>
            <a:ext cx="24479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dirty="0">
                <a:solidFill>
                  <a:srgbClr val="000066"/>
                </a:solidFill>
                <a:latin typeface="ＭＳ ゴシック" pitchFamily="49" charset="-128"/>
                <a:ea typeface="ＭＳ ゴシック" pitchFamily="49" charset="-128"/>
              </a:rPr>
              <a:t>はじめに</a:t>
            </a:r>
          </a:p>
        </p:txBody>
      </p:sp>
      <p:grpSp>
        <p:nvGrpSpPr>
          <p:cNvPr id="11282" name="Group 18"/>
          <p:cNvGrpSpPr>
            <a:grpSpLocks/>
          </p:cNvGrpSpPr>
          <p:nvPr/>
        </p:nvGrpSpPr>
        <p:grpSpPr bwMode="auto">
          <a:xfrm>
            <a:off x="323850" y="1268413"/>
            <a:ext cx="8351838" cy="4752975"/>
            <a:chOff x="204" y="799"/>
            <a:chExt cx="5261" cy="2994"/>
          </a:xfrm>
        </p:grpSpPr>
        <p:grpSp>
          <p:nvGrpSpPr>
            <p:cNvPr id="5124" name="Group 17"/>
            <p:cNvGrpSpPr>
              <a:grpSpLocks/>
            </p:cNvGrpSpPr>
            <p:nvPr/>
          </p:nvGrpSpPr>
          <p:grpSpPr bwMode="auto">
            <a:xfrm>
              <a:off x="1655" y="799"/>
              <a:ext cx="3810" cy="2994"/>
              <a:chOff x="1655" y="799"/>
              <a:chExt cx="3810" cy="2994"/>
            </a:xfrm>
          </p:grpSpPr>
          <p:sp>
            <p:nvSpPr>
              <p:cNvPr id="5126" name="AutoShape 2"/>
              <p:cNvSpPr>
                <a:spLocks noChangeArrowheads="1"/>
              </p:cNvSpPr>
              <p:nvPr/>
            </p:nvSpPr>
            <p:spPr bwMode="auto">
              <a:xfrm>
                <a:off x="1655" y="799"/>
                <a:ext cx="3810" cy="2994"/>
              </a:xfrm>
              <a:prstGeom prst="wedgeRoundRectCallout">
                <a:avLst>
                  <a:gd name="adj1" fmla="val -54801"/>
                  <a:gd name="adj2" fmla="val -1736"/>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5127" name="正方形/長方形 12"/>
              <p:cNvSpPr>
                <a:spLocks noChangeArrowheads="1"/>
              </p:cNvSpPr>
              <p:nvPr/>
            </p:nvSpPr>
            <p:spPr bwMode="auto">
              <a:xfrm>
                <a:off x="1746" y="994"/>
                <a:ext cx="3674" cy="2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b="0">
                    <a:solidFill>
                      <a:srgbClr val="000000"/>
                    </a:solidFill>
                    <a:latin typeface="Arial" charset="0"/>
                  </a:rPr>
                  <a:t>　</a:t>
                </a:r>
                <a:r>
                  <a:rPr lang="ja-JP" altLang="en-US" sz="2400" b="0">
                    <a:solidFill>
                      <a:srgbClr val="000000"/>
                    </a:solidFill>
                    <a:latin typeface="Arial" charset="0"/>
                  </a:rPr>
                  <a:t>教育の情報化が進み、教材や文書の共有、成績の一括管理等が行われるようになり、たいへん便利になりました。</a:t>
                </a:r>
              </a:p>
              <a:p>
                <a:pPr eaLnBrk="1" hangingPunct="1">
                  <a:spcBef>
                    <a:spcPct val="0"/>
                  </a:spcBef>
                  <a:buFontTx/>
                  <a:buNone/>
                </a:pPr>
                <a:r>
                  <a:rPr lang="ja-JP" altLang="en-US" sz="2400" b="0">
                    <a:solidFill>
                      <a:srgbClr val="000000"/>
                    </a:solidFill>
                    <a:latin typeface="Arial" charset="0"/>
                  </a:rPr>
                  <a:t>　その一方で、個人情報の漏えい事故が頻繁に報道されています。</a:t>
                </a:r>
              </a:p>
              <a:p>
                <a:pPr eaLnBrk="1" hangingPunct="1">
                  <a:spcBef>
                    <a:spcPct val="0"/>
                  </a:spcBef>
                  <a:buFontTx/>
                  <a:buNone/>
                </a:pPr>
                <a:r>
                  <a:rPr lang="ja-JP" altLang="en-US" sz="2400" b="0">
                    <a:solidFill>
                      <a:srgbClr val="000000"/>
                    </a:solidFill>
                    <a:latin typeface="Arial" charset="0"/>
                  </a:rPr>
                  <a:t>　この研修を通して、</a:t>
                </a:r>
                <a:r>
                  <a:rPr lang="ja-JP" altLang="en-US" sz="2400" b="0">
                    <a:latin typeface="Arial" charset="0"/>
                  </a:rPr>
                  <a:t>日常の何気ないところに潜む危機を未然に防ぎ、情報漏えいを起こさないように努めてください。</a:t>
                </a:r>
              </a:p>
              <a:p>
                <a:pPr eaLnBrk="1" hangingPunct="1">
                  <a:spcBef>
                    <a:spcPct val="0"/>
                  </a:spcBef>
                  <a:buFontTx/>
                  <a:buNone/>
                </a:pPr>
                <a:endParaRPr lang="ja-JP" altLang="en-US" sz="2400" b="0">
                  <a:latin typeface="Arial" charset="0"/>
                </a:endParaRPr>
              </a:p>
              <a:p>
                <a:pPr eaLnBrk="1" hangingPunct="1">
                  <a:spcBef>
                    <a:spcPct val="0"/>
                  </a:spcBef>
                  <a:buFontTx/>
                  <a:buNone/>
                </a:pPr>
                <a:r>
                  <a:rPr lang="ja-JP" altLang="en-US" sz="2400" b="0">
                    <a:latin typeface="Arial" charset="0"/>
                  </a:rPr>
                  <a:t>  </a:t>
                </a:r>
                <a:r>
                  <a:rPr lang="ja-JP" altLang="en-US" sz="2400" b="0">
                    <a:solidFill>
                      <a:srgbClr val="000000"/>
                    </a:solidFill>
                    <a:latin typeface="Arial" charset="0"/>
                  </a:rPr>
                  <a:t>特に</a:t>
                </a:r>
                <a:r>
                  <a:rPr lang="ja-JP" altLang="en-US" sz="2400" b="0" u="sng">
                    <a:solidFill>
                      <a:srgbClr val="000000"/>
                    </a:solidFill>
                    <a:latin typeface="Arial" charset="0"/>
                  </a:rPr>
                  <a:t>個人情報の取り扱い</a:t>
                </a:r>
                <a:r>
                  <a:rPr lang="ja-JP" altLang="en-US" sz="2400" b="0">
                    <a:solidFill>
                      <a:srgbClr val="000000"/>
                    </a:solidFill>
                    <a:latin typeface="Arial" charset="0"/>
                  </a:rPr>
                  <a:t>には細心の注意が必要ですね。</a:t>
                </a:r>
              </a:p>
            </p:txBody>
          </p:sp>
          <p:sp>
            <p:nvSpPr>
              <p:cNvPr id="5128" name="正方形/長方形 12"/>
              <p:cNvSpPr>
                <a:spLocks noChangeArrowheads="1"/>
              </p:cNvSpPr>
              <p:nvPr/>
            </p:nvSpPr>
            <p:spPr bwMode="auto">
              <a:xfrm>
                <a:off x="1655" y="3327"/>
                <a:ext cx="367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b="0">
                    <a:solidFill>
                      <a:srgbClr val="000000"/>
                    </a:solidFill>
                    <a:latin typeface="Arial" charset="0"/>
                  </a:rPr>
                  <a:t>　</a:t>
                </a:r>
                <a:endParaRPr lang="ja-JP" altLang="en-US" sz="2400" b="0">
                  <a:solidFill>
                    <a:srgbClr val="000000"/>
                  </a:solidFill>
                </a:endParaRPr>
              </a:p>
            </p:txBody>
          </p:sp>
        </p:grpSp>
        <p:graphicFrame>
          <p:nvGraphicFramePr>
            <p:cNvPr id="5125" name="Object 16"/>
            <p:cNvGraphicFramePr>
              <a:graphicFrameLocks noChangeAspect="1"/>
            </p:cNvGraphicFramePr>
            <p:nvPr/>
          </p:nvGraphicFramePr>
          <p:xfrm>
            <a:off x="204" y="2438"/>
            <a:ext cx="1406" cy="1355"/>
          </p:xfrm>
          <a:graphic>
            <a:graphicData uri="http://schemas.openxmlformats.org/presentationml/2006/ole">
              <mc:AlternateContent xmlns:mc="http://schemas.openxmlformats.org/markup-compatibility/2006">
                <mc:Choice xmlns:v="urn:schemas-microsoft-com:vml" Requires="v">
                  <p:oleObj spid="_x0000_s1032" name="Photo Editor 写真" r:id="rId4" imgW="3161905" imgH="3048426" progId="MSPhotoEd.3">
                    <p:embed/>
                  </p:oleObj>
                </mc:Choice>
                <mc:Fallback>
                  <p:oleObj name="Photo Editor 写真" r:id="rId4" imgW="3161905" imgH="3048426"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 y="2438"/>
                          <a:ext cx="1406" cy="1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1021089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282"/>
                                        </p:tgtEl>
                                        <p:attrNameLst>
                                          <p:attrName>style.visibility</p:attrName>
                                        </p:attrNameLst>
                                      </p:cBhvr>
                                      <p:to>
                                        <p:strVal val="visible"/>
                                      </p:to>
                                    </p:set>
                                    <p:animEffect transition="in" filter="fade">
                                      <p:cBhvr>
                                        <p:cTn id="7" dur="1000"/>
                                        <p:tgtEl>
                                          <p:spTgt spid="11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4" name="Group 26"/>
          <p:cNvGrpSpPr>
            <a:grpSpLocks/>
          </p:cNvGrpSpPr>
          <p:nvPr/>
        </p:nvGrpSpPr>
        <p:grpSpPr bwMode="auto">
          <a:xfrm>
            <a:off x="323850" y="4437063"/>
            <a:ext cx="8569325" cy="2305050"/>
            <a:chOff x="204" y="2795"/>
            <a:chExt cx="5398" cy="1452"/>
          </a:xfrm>
        </p:grpSpPr>
        <p:sp>
          <p:nvSpPr>
            <p:cNvPr id="6153" name="AutoShape 16"/>
            <p:cNvSpPr>
              <a:spLocks noChangeArrowheads="1"/>
            </p:cNvSpPr>
            <p:nvPr/>
          </p:nvSpPr>
          <p:spPr bwMode="auto">
            <a:xfrm>
              <a:off x="249" y="3740"/>
              <a:ext cx="5353" cy="507"/>
            </a:xfrm>
            <a:prstGeom prst="cube">
              <a:avLst>
                <a:gd name="adj" fmla="val 5208"/>
              </a:avLst>
            </a:prstGeom>
            <a:gradFill rotWithShape="1">
              <a:gsLst>
                <a:gs pos="0">
                  <a:srgbClr val="FFD8BE"/>
                </a:gs>
                <a:gs pos="100000">
                  <a:srgbClr val="FF66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HGP創英角ｺﾞｼｯｸUB" pitchFamily="50" charset="-128"/>
                  <a:ea typeface="ＭＳ ゴシック" pitchFamily="49" charset="-128"/>
                </a:rPr>
                <a:t>学年・学級・番号　クラブ　委員会　校務分掌　など</a:t>
              </a:r>
            </a:p>
          </p:txBody>
        </p:sp>
        <p:sp>
          <p:nvSpPr>
            <p:cNvPr id="3" name="角丸四角形 2"/>
            <p:cNvSpPr>
              <a:spLocks noChangeArrowheads="1"/>
            </p:cNvSpPr>
            <p:nvPr/>
          </p:nvSpPr>
          <p:spPr bwMode="auto">
            <a:xfrm>
              <a:off x="204" y="2795"/>
              <a:ext cx="4173" cy="408"/>
            </a:xfrm>
            <a:prstGeom prst="roundRect">
              <a:avLst>
                <a:gd name="adj" fmla="val 16667"/>
              </a:avLst>
            </a:prstGeom>
            <a:solidFill>
              <a:srgbClr val="FFFF00"/>
            </a:solidFill>
            <a:ln w="77216" cmpd="thickThin" algn="ctr">
              <a:solidFill>
                <a:srgbClr val="FFFF00"/>
              </a:solidFill>
              <a:round/>
              <a:headEnd/>
              <a:tailEnd/>
            </a:ln>
          </p:spPr>
          <p:txBody>
            <a:bodyPr anchor="ctr"/>
            <a:lstStyle/>
            <a:p>
              <a:pPr algn="ctr">
                <a:defRPr/>
              </a:pPr>
              <a:endParaRPr lang="ja-JP" altLang="en-US">
                <a:solidFill>
                  <a:schemeClr val="lt1"/>
                </a:solidFill>
                <a:latin typeface="+mn-lt"/>
                <a:ea typeface="+mn-ea"/>
              </a:endParaRPr>
            </a:p>
          </p:txBody>
        </p:sp>
        <p:sp>
          <p:nvSpPr>
            <p:cNvPr id="6155" name="AutoShape 5"/>
            <p:cNvSpPr>
              <a:spLocks noChangeArrowheads="1"/>
            </p:cNvSpPr>
            <p:nvPr/>
          </p:nvSpPr>
          <p:spPr bwMode="auto">
            <a:xfrm>
              <a:off x="249" y="2841"/>
              <a:ext cx="680"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氏 名</a:t>
              </a:r>
            </a:p>
          </p:txBody>
        </p:sp>
        <p:sp>
          <p:nvSpPr>
            <p:cNvPr id="6156" name="AutoShape 6"/>
            <p:cNvSpPr>
              <a:spLocks noChangeArrowheads="1"/>
            </p:cNvSpPr>
            <p:nvPr/>
          </p:nvSpPr>
          <p:spPr bwMode="auto">
            <a:xfrm>
              <a:off x="929" y="2841"/>
              <a:ext cx="907"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生年月日</a:t>
              </a:r>
            </a:p>
          </p:txBody>
        </p:sp>
        <p:sp>
          <p:nvSpPr>
            <p:cNvPr id="6157" name="AutoShape 7"/>
            <p:cNvSpPr>
              <a:spLocks noChangeArrowheads="1"/>
            </p:cNvSpPr>
            <p:nvPr/>
          </p:nvSpPr>
          <p:spPr bwMode="auto">
            <a:xfrm>
              <a:off x="2109" y="3340"/>
              <a:ext cx="1089"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HGP創英角ｺﾞｼｯｸUB" pitchFamily="50" charset="-128"/>
                  <a:ea typeface="ＭＳ ゴシック" pitchFamily="49" charset="-128"/>
                </a:rPr>
                <a:t>身長・体重</a:t>
              </a:r>
              <a:endParaRPr lang="en-US" altLang="ja-JP" sz="2400" b="0">
                <a:solidFill>
                  <a:srgbClr val="3333CC"/>
                </a:solidFill>
                <a:latin typeface="HGP創英角ｺﾞｼｯｸUB" pitchFamily="50" charset="-128"/>
                <a:ea typeface="ＭＳ ゴシック" pitchFamily="49" charset="-128"/>
              </a:endParaRPr>
            </a:p>
          </p:txBody>
        </p:sp>
        <p:sp>
          <p:nvSpPr>
            <p:cNvPr id="6158" name="AutoShape 9"/>
            <p:cNvSpPr>
              <a:spLocks noChangeArrowheads="1"/>
            </p:cNvSpPr>
            <p:nvPr/>
          </p:nvSpPr>
          <p:spPr bwMode="auto">
            <a:xfrm>
              <a:off x="1837" y="2841"/>
              <a:ext cx="680"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性 別</a:t>
              </a:r>
            </a:p>
          </p:txBody>
        </p:sp>
        <p:sp>
          <p:nvSpPr>
            <p:cNvPr id="6159" name="AutoShape 10"/>
            <p:cNvSpPr>
              <a:spLocks noChangeArrowheads="1"/>
            </p:cNvSpPr>
            <p:nvPr/>
          </p:nvSpPr>
          <p:spPr bwMode="auto">
            <a:xfrm>
              <a:off x="3742" y="3340"/>
              <a:ext cx="816"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電話番号</a:t>
              </a:r>
            </a:p>
          </p:txBody>
        </p:sp>
        <p:sp>
          <p:nvSpPr>
            <p:cNvPr id="6160" name="AutoShape 11"/>
            <p:cNvSpPr>
              <a:spLocks noChangeArrowheads="1"/>
            </p:cNvSpPr>
            <p:nvPr/>
          </p:nvSpPr>
          <p:spPr bwMode="auto">
            <a:xfrm>
              <a:off x="1246" y="3340"/>
              <a:ext cx="863"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家族構成</a:t>
              </a:r>
            </a:p>
          </p:txBody>
        </p:sp>
        <p:sp>
          <p:nvSpPr>
            <p:cNvPr id="6161" name="AutoShape 12"/>
            <p:cNvSpPr>
              <a:spLocks noChangeArrowheads="1"/>
            </p:cNvSpPr>
            <p:nvPr/>
          </p:nvSpPr>
          <p:spPr bwMode="auto">
            <a:xfrm>
              <a:off x="249" y="3340"/>
              <a:ext cx="998"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HGP創英角ｺﾞｼｯｸUB" pitchFamily="50" charset="-128"/>
                  <a:ea typeface="ＭＳ ゴシック" pitchFamily="49" charset="-128"/>
                </a:rPr>
                <a:t>国籍</a:t>
              </a:r>
              <a:r>
                <a:rPr lang="ja-JP" altLang="en-US" sz="1800" b="0">
                  <a:solidFill>
                    <a:srgbClr val="3333CC"/>
                  </a:solidFill>
                  <a:latin typeface="HGP創英角ｺﾞｼｯｸUB" pitchFamily="50" charset="-128"/>
                  <a:ea typeface="ＭＳ ゴシック" pitchFamily="49" charset="-128"/>
                </a:rPr>
                <a:t>・</a:t>
              </a:r>
              <a:r>
                <a:rPr lang="ja-JP" altLang="en-US" sz="2400" b="0">
                  <a:solidFill>
                    <a:srgbClr val="3333CC"/>
                  </a:solidFill>
                  <a:latin typeface="HGP創英角ｺﾞｼｯｸUB" pitchFamily="50" charset="-128"/>
                  <a:ea typeface="ＭＳ ゴシック" pitchFamily="49" charset="-128"/>
                </a:rPr>
                <a:t>本籍</a:t>
              </a:r>
            </a:p>
          </p:txBody>
        </p:sp>
        <p:sp>
          <p:nvSpPr>
            <p:cNvPr id="6162" name="AutoShape 13"/>
            <p:cNvSpPr>
              <a:spLocks noChangeArrowheads="1"/>
            </p:cNvSpPr>
            <p:nvPr/>
          </p:nvSpPr>
          <p:spPr bwMode="auto">
            <a:xfrm>
              <a:off x="3198" y="3339"/>
              <a:ext cx="545"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学歴</a:t>
              </a:r>
            </a:p>
          </p:txBody>
        </p:sp>
        <p:sp>
          <p:nvSpPr>
            <p:cNvPr id="6163" name="AutoShape 15"/>
            <p:cNvSpPr>
              <a:spLocks noChangeArrowheads="1"/>
            </p:cNvSpPr>
            <p:nvPr/>
          </p:nvSpPr>
          <p:spPr bwMode="auto">
            <a:xfrm>
              <a:off x="4558" y="3339"/>
              <a:ext cx="1020"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趣味・特技</a:t>
              </a:r>
            </a:p>
          </p:txBody>
        </p:sp>
        <p:sp>
          <p:nvSpPr>
            <p:cNvPr id="6164" name="AutoShape 9"/>
            <p:cNvSpPr>
              <a:spLocks noChangeArrowheads="1"/>
            </p:cNvSpPr>
            <p:nvPr/>
          </p:nvSpPr>
          <p:spPr bwMode="auto">
            <a:xfrm>
              <a:off x="2517" y="2841"/>
              <a:ext cx="680" cy="363"/>
            </a:xfrm>
            <a:prstGeom prst="cube">
              <a:avLst>
                <a:gd name="adj" fmla="val 11014"/>
              </a:avLst>
            </a:prstGeom>
            <a:gradFill rotWithShape="1">
              <a:gsLst>
                <a:gs pos="0">
                  <a:srgbClr val="FFBEBE"/>
                </a:gs>
                <a:gs pos="100000">
                  <a:srgbClr val="FF0000">
                    <a:alpha val="64000"/>
                  </a:srgbClr>
                </a:gs>
              </a:gsLst>
              <a:lin ang="2700000" scaled="1"/>
            </a:gradFill>
            <a:ln w="9525">
              <a:solidFill>
                <a:schemeClr val="tx1"/>
              </a:solidFill>
              <a:miter lim="800000"/>
              <a:headEnd/>
              <a:tailEnd/>
            </a:ln>
          </p:spPr>
          <p:txBody>
            <a:bodyPr wrap="none" lIns="90000" tIns="46800" rIns="90000" bIns="46800" anchor="ct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r>
                <a:rPr lang="ja-JP" altLang="en-US" sz="2400" b="0">
                  <a:solidFill>
                    <a:srgbClr val="3333CC"/>
                  </a:solidFill>
                  <a:latin typeface="ＭＳ ゴシック" pitchFamily="49" charset="-128"/>
                  <a:ea typeface="ＭＳ ゴシック" pitchFamily="49" charset="-128"/>
                </a:rPr>
                <a:t>住 所</a:t>
              </a:r>
            </a:p>
          </p:txBody>
        </p:sp>
        <p:sp>
          <p:nvSpPr>
            <p:cNvPr id="6165" name="Text Box 4"/>
            <p:cNvSpPr txBox="1">
              <a:spLocks noChangeArrowheads="1"/>
            </p:cNvSpPr>
            <p:nvPr/>
          </p:nvSpPr>
          <p:spPr bwMode="auto">
            <a:xfrm>
              <a:off x="3198" y="2886"/>
              <a:ext cx="131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400" b="0">
                  <a:solidFill>
                    <a:srgbClr val="0C03B7"/>
                  </a:solidFill>
                  <a:latin typeface="Arial" charset="0"/>
                </a:rPr>
                <a:t>（基本４情報）</a:t>
              </a:r>
            </a:p>
          </p:txBody>
        </p:sp>
      </p:grpSp>
      <p:sp>
        <p:nvSpPr>
          <p:cNvPr id="6147" name="Text Box 4"/>
          <p:cNvSpPr txBox="1">
            <a:spLocks noChangeArrowheads="1"/>
          </p:cNvSpPr>
          <p:nvPr/>
        </p:nvSpPr>
        <p:spPr bwMode="auto">
          <a:xfrm>
            <a:off x="684213" y="323850"/>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ＭＳ ゴシック" pitchFamily="49" charset="-128"/>
                <a:ea typeface="ＭＳ ゴシック" pitchFamily="49" charset="-128"/>
              </a:rPr>
              <a:t>個人情報とは</a:t>
            </a:r>
          </a:p>
        </p:txBody>
      </p:sp>
      <p:grpSp>
        <p:nvGrpSpPr>
          <p:cNvPr id="12315" name="Group 27"/>
          <p:cNvGrpSpPr>
            <a:grpSpLocks/>
          </p:cNvGrpSpPr>
          <p:nvPr/>
        </p:nvGrpSpPr>
        <p:grpSpPr bwMode="auto">
          <a:xfrm>
            <a:off x="144463" y="1052513"/>
            <a:ext cx="8748712" cy="3097212"/>
            <a:chOff x="91" y="663"/>
            <a:chExt cx="5511" cy="1951"/>
          </a:xfrm>
        </p:grpSpPr>
        <p:sp>
          <p:nvSpPr>
            <p:cNvPr id="6150" name="AutoShape 2"/>
            <p:cNvSpPr>
              <a:spLocks noChangeArrowheads="1"/>
            </p:cNvSpPr>
            <p:nvPr/>
          </p:nvSpPr>
          <p:spPr bwMode="auto">
            <a:xfrm>
              <a:off x="1156" y="663"/>
              <a:ext cx="4446" cy="1452"/>
            </a:xfrm>
            <a:prstGeom prst="wedgeRoundRectCallout">
              <a:avLst>
                <a:gd name="adj1" fmla="val -53958"/>
                <a:gd name="adj2" fmla="val -9662"/>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2400">
                <a:latin typeface="Arial" charset="0"/>
              </a:endParaRPr>
            </a:p>
          </p:txBody>
        </p:sp>
        <p:sp>
          <p:nvSpPr>
            <p:cNvPr id="6151" name="Text Box 15"/>
            <p:cNvSpPr txBox="1">
              <a:spLocks noChangeArrowheads="1"/>
            </p:cNvSpPr>
            <p:nvPr/>
          </p:nvSpPr>
          <p:spPr bwMode="auto">
            <a:xfrm>
              <a:off x="1292" y="721"/>
              <a:ext cx="4219" cy="1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400" b="0">
                  <a:latin typeface="Arial" charset="0"/>
                </a:rPr>
                <a:t>　個人に関する情報であって、特定の個人が識別され得るもの（氏名、住所、思想、健康状態、学歴、職業など）。それだけでは本人を特定できない情報でも、他の情報と容易に照合することができ、間接的に本人を識別できる場合も含まれます。 </a:t>
              </a:r>
            </a:p>
            <a:p>
              <a:pPr algn="r" eaLnBrk="1" hangingPunct="1">
                <a:spcBef>
                  <a:spcPct val="0"/>
                </a:spcBef>
                <a:buFontTx/>
                <a:buNone/>
              </a:pPr>
              <a:r>
                <a:rPr lang="ja-JP" altLang="en-US" sz="1400" b="0">
                  <a:solidFill>
                    <a:srgbClr val="000000"/>
                  </a:solidFill>
                  <a:latin typeface="Arial" charset="0"/>
                </a:rPr>
                <a:t>（兵庫県個人情報保護条例より）</a:t>
              </a:r>
            </a:p>
            <a:p>
              <a:pPr eaLnBrk="1" hangingPunct="1">
                <a:spcBef>
                  <a:spcPct val="0"/>
                </a:spcBef>
                <a:buFontTx/>
                <a:buNone/>
              </a:pPr>
              <a:r>
                <a:rPr lang="ja-JP" altLang="en-US" sz="2400" b="0">
                  <a:latin typeface="ＭＳ Ｐゴシック" charset="-128"/>
                </a:rPr>
                <a:t>　</a:t>
              </a:r>
            </a:p>
          </p:txBody>
        </p:sp>
        <p:graphicFrame>
          <p:nvGraphicFramePr>
            <p:cNvPr id="6152" name="Object 25"/>
            <p:cNvGraphicFramePr>
              <a:graphicFrameLocks noChangeAspect="1"/>
            </p:cNvGraphicFramePr>
            <p:nvPr/>
          </p:nvGraphicFramePr>
          <p:xfrm>
            <a:off x="91" y="1631"/>
            <a:ext cx="1020" cy="983"/>
          </p:xfrm>
          <a:graphic>
            <a:graphicData uri="http://schemas.openxmlformats.org/presentationml/2006/ole">
              <mc:AlternateContent xmlns:mc="http://schemas.openxmlformats.org/markup-compatibility/2006">
                <mc:Choice xmlns:v="urn:schemas-microsoft-com:vml" Requires="v">
                  <p:oleObj spid="_x0000_s2056" name="Photo Editor 写真" r:id="rId4" imgW="3161905" imgH="3048426" progId="MSPhotoEd.3">
                    <p:embed/>
                  </p:oleObj>
                </mc:Choice>
                <mc:Fallback>
                  <p:oleObj name="Photo Editor 写真" r:id="rId4" imgW="3161905" imgH="3048426"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 y="1631"/>
                          <a:ext cx="1020" cy="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 name="テキスト ボックス 1"/>
          <p:cNvSpPr txBox="1">
            <a:spLocks noChangeArrowheads="1"/>
          </p:cNvSpPr>
          <p:nvPr/>
        </p:nvSpPr>
        <p:spPr bwMode="auto">
          <a:xfrm>
            <a:off x="1835150" y="3500438"/>
            <a:ext cx="70199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800">
                <a:solidFill>
                  <a:srgbClr val="FF0000"/>
                </a:solidFill>
                <a:latin typeface="ＭＳ Ｐゴシック" charset="-128"/>
              </a:rPr>
              <a:t>個人情報を取り扱う責任の重さを、一人一人が自覚しましょう！</a:t>
            </a:r>
          </a:p>
        </p:txBody>
      </p:sp>
    </p:spTree>
    <p:extLst>
      <p:ext uri="{BB962C8B-B14F-4D97-AF65-F5344CB8AC3E}">
        <p14:creationId xmlns:p14="http://schemas.microsoft.com/office/powerpoint/2010/main" val="24867259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315"/>
                                        </p:tgtEl>
                                        <p:attrNameLst>
                                          <p:attrName>style.visibility</p:attrName>
                                        </p:attrNameLst>
                                      </p:cBhvr>
                                      <p:to>
                                        <p:strVal val="visible"/>
                                      </p:to>
                                    </p:set>
                                    <p:animEffect transition="in" filter="fade">
                                      <p:cBhvr>
                                        <p:cTn id="7" dur="1000"/>
                                        <p:tgtEl>
                                          <p:spTgt spid="123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314"/>
                                        </p:tgtEl>
                                        <p:attrNameLst>
                                          <p:attrName>style.visibility</p:attrName>
                                        </p:attrNameLst>
                                      </p:cBhvr>
                                      <p:to>
                                        <p:strVal val="visible"/>
                                      </p:to>
                                    </p:set>
                                    <p:animEffect transition="in" filter="fade">
                                      <p:cBhvr>
                                        <p:cTn id="12" dur="1000"/>
                                        <p:tgtEl>
                                          <p:spTgt spid="123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fade">
                                      <p:cBhvr>
                                        <p:cTn id="1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684213" y="206375"/>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Arial" charset="0"/>
                <a:ea typeface="ＭＳ ゴシック" pitchFamily="49" charset="-128"/>
              </a:rPr>
              <a:t>あなたは大丈夫？</a:t>
            </a:r>
            <a:endParaRPr lang="ja-JP" altLang="en-US" sz="4000" b="0">
              <a:solidFill>
                <a:srgbClr val="000066"/>
              </a:solidFill>
              <a:latin typeface="ＭＳ ゴシック" pitchFamily="49" charset="-128"/>
              <a:ea typeface="ＭＳ ゴシック" pitchFamily="49" charset="-128"/>
            </a:endParaRPr>
          </a:p>
        </p:txBody>
      </p:sp>
      <p:grpSp>
        <p:nvGrpSpPr>
          <p:cNvPr id="13326" name="Group 14"/>
          <p:cNvGrpSpPr>
            <a:grpSpLocks/>
          </p:cNvGrpSpPr>
          <p:nvPr/>
        </p:nvGrpSpPr>
        <p:grpSpPr bwMode="auto">
          <a:xfrm>
            <a:off x="0" y="1125538"/>
            <a:ext cx="8893175" cy="4824412"/>
            <a:chOff x="0" y="709"/>
            <a:chExt cx="5602" cy="3039"/>
          </a:xfrm>
        </p:grpSpPr>
        <p:sp>
          <p:nvSpPr>
            <p:cNvPr id="7172" name="AutoShape 2"/>
            <p:cNvSpPr>
              <a:spLocks noChangeArrowheads="1"/>
            </p:cNvSpPr>
            <p:nvPr/>
          </p:nvSpPr>
          <p:spPr bwMode="auto">
            <a:xfrm>
              <a:off x="1520" y="709"/>
              <a:ext cx="4082" cy="3039"/>
            </a:xfrm>
            <a:prstGeom prst="wedgeRoundRectCallout">
              <a:avLst>
                <a:gd name="adj1" fmla="val -56051"/>
                <a:gd name="adj2" fmla="val -11963"/>
                <a:gd name="adj3" fmla="val 16667"/>
              </a:avLst>
            </a:prstGeom>
            <a:solidFill>
              <a:srgbClr val="C8FFAD"/>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algn="ctr" eaLnBrk="1" hangingPunct="1">
                <a:spcBef>
                  <a:spcPct val="0"/>
                </a:spcBef>
                <a:buFontTx/>
                <a:buNone/>
              </a:pPr>
              <a:endParaRPr lang="ja-JP" altLang="en-US" sz="4600">
                <a:latin typeface="Arial" charset="0"/>
              </a:endParaRPr>
            </a:p>
          </p:txBody>
        </p:sp>
        <p:sp>
          <p:nvSpPr>
            <p:cNvPr id="7173" name="正方形/長方形 12"/>
            <p:cNvSpPr>
              <a:spLocks noChangeArrowheads="1"/>
            </p:cNvSpPr>
            <p:nvPr/>
          </p:nvSpPr>
          <p:spPr bwMode="auto">
            <a:xfrm>
              <a:off x="1701" y="799"/>
              <a:ext cx="3764" cy="2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2400" b="0">
                  <a:latin typeface="Arial" charset="0"/>
                </a:rPr>
                <a:t>　「ヒヤリ」とした、あるいは「ハッ」とした経験がありませんか？</a:t>
              </a:r>
            </a:p>
            <a:p>
              <a:pPr eaLnBrk="1" hangingPunct="1">
                <a:spcBef>
                  <a:spcPct val="0"/>
                </a:spcBef>
                <a:buFontTx/>
                <a:buNone/>
              </a:pPr>
              <a:r>
                <a:rPr lang="ja-JP" altLang="en-US" sz="2400" b="0">
                  <a:latin typeface="Arial" charset="0"/>
                </a:rPr>
                <a:t>　例えば、</a:t>
              </a:r>
              <a:r>
                <a:rPr lang="en-US" altLang="ja-JP" sz="2400" b="0">
                  <a:latin typeface="Arial" charset="0"/>
                </a:rPr>
                <a:t>○○</a:t>
              </a:r>
              <a:r>
                <a:rPr lang="ja-JP" altLang="en-US" sz="2400" b="0">
                  <a:latin typeface="Arial" charset="0"/>
                </a:rPr>
                <a:t>を教室に置き忘れた・・・。</a:t>
              </a:r>
              <a:endParaRPr lang="en-US" altLang="ja-JP" sz="2400" b="0">
                <a:latin typeface="Arial" charset="0"/>
              </a:endParaRPr>
            </a:p>
            <a:p>
              <a:pPr eaLnBrk="1" hangingPunct="1">
                <a:spcBef>
                  <a:spcPct val="0"/>
                </a:spcBef>
                <a:buFontTx/>
                <a:buNone/>
              </a:pPr>
              <a:r>
                <a:rPr lang="ja-JP" altLang="en-US" sz="2400" b="0">
                  <a:latin typeface="Arial" charset="0"/>
                </a:rPr>
                <a:t>　一件の重大事故の陰には２９件の軽度事故と３００件の「ヒヤリ」「ハット」があると言われています。</a:t>
              </a:r>
              <a:r>
                <a:rPr lang="ja-JP" altLang="en-US" sz="2000" b="0">
                  <a:latin typeface="Arial" charset="0"/>
                </a:rPr>
                <a:t>　　　　　　　　　　　</a:t>
              </a:r>
              <a:r>
                <a:rPr lang="ja-JP" altLang="en-US" sz="1800" b="0">
                  <a:latin typeface="Arial" charset="0"/>
                </a:rPr>
                <a:t>ハインリッヒの法則</a:t>
              </a:r>
            </a:p>
            <a:p>
              <a:pPr eaLnBrk="1" hangingPunct="1">
                <a:spcBef>
                  <a:spcPct val="0"/>
                </a:spcBef>
                <a:buFontTx/>
                <a:buNone/>
              </a:pPr>
              <a:endParaRPr lang="ja-JP" altLang="en-US" sz="1800" b="0">
                <a:latin typeface="Arial" charset="0"/>
              </a:endParaRPr>
            </a:p>
            <a:p>
              <a:pPr eaLnBrk="1" hangingPunct="1">
                <a:spcBef>
                  <a:spcPct val="0"/>
                </a:spcBef>
                <a:buFontTx/>
                <a:buNone/>
              </a:pPr>
              <a:r>
                <a:rPr lang="ja-JP" altLang="en-US" sz="2400" b="0">
                  <a:solidFill>
                    <a:srgbClr val="000000"/>
                  </a:solidFill>
                  <a:latin typeface="Arial" charset="0"/>
                </a:rPr>
                <a:t>　情報漏えいの脅威は、日常の何気ない場面に隠れています。</a:t>
              </a:r>
              <a:br>
                <a:rPr lang="ja-JP" altLang="en-US" sz="2400" b="0">
                  <a:solidFill>
                    <a:srgbClr val="000000"/>
                  </a:solidFill>
                  <a:latin typeface="Arial" charset="0"/>
                </a:rPr>
              </a:br>
              <a:r>
                <a:rPr lang="ja-JP" altLang="en-US" sz="2400" b="0">
                  <a:solidFill>
                    <a:srgbClr val="000000"/>
                  </a:solidFill>
                  <a:latin typeface="Arial" charset="0"/>
                </a:rPr>
                <a:t>　次のイラストを見て、どこに危険があるのかを考えてみましょう。</a:t>
              </a:r>
            </a:p>
            <a:p>
              <a:pPr eaLnBrk="1" hangingPunct="1">
                <a:spcBef>
                  <a:spcPct val="0"/>
                </a:spcBef>
                <a:buFontTx/>
                <a:buNone/>
              </a:pPr>
              <a:r>
                <a:rPr lang="ja-JP" altLang="en-US" sz="2400" b="0">
                  <a:solidFill>
                    <a:srgbClr val="000000"/>
                  </a:solidFill>
                  <a:latin typeface="Arial" charset="0"/>
                </a:rPr>
                <a:t>　できるだけたくさん見つけてみましょう！</a:t>
              </a:r>
              <a:endParaRPr lang="ja-JP" altLang="en-US" sz="1800" b="0">
                <a:latin typeface="Arial" charset="0"/>
              </a:endParaRPr>
            </a:p>
            <a:p>
              <a:pPr eaLnBrk="1" hangingPunct="1">
                <a:spcBef>
                  <a:spcPct val="0"/>
                </a:spcBef>
                <a:buFontTx/>
                <a:buNone/>
              </a:pPr>
              <a:endParaRPr lang="ja-JP" altLang="en-US" sz="1800" b="0">
                <a:latin typeface="Arial" charset="0"/>
              </a:endParaRPr>
            </a:p>
          </p:txBody>
        </p:sp>
        <p:graphicFrame>
          <p:nvGraphicFramePr>
            <p:cNvPr id="7174" name="Object 13"/>
            <p:cNvGraphicFramePr>
              <a:graphicFrameLocks noChangeAspect="1"/>
            </p:cNvGraphicFramePr>
            <p:nvPr/>
          </p:nvGraphicFramePr>
          <p:xfrm>
            <a:off x="0" y="1933"/>
            <a:ext cx="1406" cy="1355"/>
          </p:xfrm>
          <a:graphic>
            <a:graphicData uri="http://schemas.openxmlformats.org/presentationml/2006/ole">
              <mc:AlternateContent xmlns:mc="http://schemas.openxmlformats.org/markup-compatibility/2006">
                <mc:Choice xmlns:v="urn:schemas-microsoft-com:vml" Requires="v">
                  <p:oleObj spid="_x0000_s3080" name="Photo Editor 写真" r:id="rId4" imgW="3161905" imgH="3048426" progId="MSPhotoEd.3">
                    <p:embed/>
                  </p:oleObj>
                </mc:Choice>
                <mc:Fallback>
                  <p:oleObj name="Photo Editor 写真" r:id="rId4" imgW="3161905" imgH="3048426"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933"/>
                          <a:ext cx="1406" cy="1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extLst>
      <p:ext uri="{BB962C8B-B14F-4D97-AF65-F5344CB8AC3E}">
        <p14:creationId xmlns:p14="http://schemas.microsoft.com/office/powerpoint/2010/main" val="1632617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326"/>
                                        </p:tgtEl>
                                        <p:attrNameLst>
                                          <p:attrName>style.visibility</p:attrName>
                                        </p:attrNameLst>
                                      </p:cBhvr>
                                      <p:to>
                                        <p:strVal val="visible"/>
                                      </p:to>
                                    </p:set>
                                    <p:animEffect transition="in" filter="fade">
                                      <p:cBhvr>
                                        <p:cTn id="7" dur="1000"/>
                                        <p:tgtEl>
                                          <p:spTgt spid="13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fld id="{DF0E29FB-085E-46BB-959D-D24E26A7E905}" type="slidenum">
              <a:rPr lang="ja-JP" altLang="en-US" sz="1400" smtClean="0"/>
              <a:pPr eaLnBrk="1" hangingPunct="1">
                <a:spcBef>
                  <a:spcPct val="0"/>
                </a:spcBef>
                <a:buFontTx/>
                <a:buNone/>
              </a:pPr>
              <a:t>6</a:t>
            </a:fld>
            <a:endParaRPr lang="en-US" altLang="ja-JP" sz="1400" smtClean="0"/>
          </a:p>
        </p:txBody>
      </p:sp>
      <p:pic>
        <p:nvPicPr>
          <p:cNvPr id="8195" name="Picture 18" descr="k_1-thumb-650xauto-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488950"/>
            <a:ext cx="7993062" cy="596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 Box 6"/>
          <p:cNvSpPr txBox="1">
            <a:spLocks noChangeArrowheads="1"/>
          </p:cNvSpPr>
          <p:nvPr/>
        </p:nvSpPr>
        <p:spPr bwMode="auto">
          <a:xfrm>
            <a:off x="107950" y="6477000"/>
            <a:ext cx="8785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pPr>
            <a:r>
              <a:rPr lang="ja-JP" altLang="en-US" sz="1400" b="0">
                <a:solidFill>
                  <a:srgbClr val="000000"/>
                </a:solidFill>
              </a:rPr>
              <a:t>　 出典 ： 教育ネットワーク情報セキュリティ推進委員会　　　</a:t>
            </a:r>
            <a:r>
              <a:rPr lang="en-US" altLang="en-US" sz="1600" b="0">
                <a:solidFill>
                  <a:srgbClr val="000000"/>
                </a:solidFill>
                <a:hlinkClick r:id="rId4"/>
              </a:rPr>
              <a:t>http://www.school-security.jp/</a:t>
            </a:r>
            <a:r>
              <a:rPr lang="ja-JP" altLang="en-US" sz="1600" b="0">
                <a:solidFill>
                  <a:srgbClr val="000000"/>
                </a:solidFill>
              </a:rPr>
              <a:t>　　</a:t>
            </a:r>
          </a:p>
        </p:txBody>
      </p:sp>
      <p:sp>
        <p:nvSpPr>
          <p:cNvPr id="8197" name="Text Box 16"/>
          <p:cNvSpPr txBox="1">
            <a:spLocks noChangeArrowheads="1"/>
          </p:cNvSpPr>
          <p:nvPr/>
        </p:nvSpPr>
        <p:spPr bwMode="auto">
          <a:xfrm>
            <a:off x="395288" y="173038"/>
            <a:ext cx="2808287" cy="519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2800" b="0">
                <a:solidFill>
                  <a:srgbClr val="000066"/>
                </a:solidFill>
              </a:rPr>
              <a:t>学期末の職員室</a:t>
            </a:r>
          </a:p>
        </p:txBody>
      </p:sp>
      <p:grpSp>
        <p:nvGrpSpPr>
          <p:cNvPr id="14364" name="Group 28"/>
          <p:cNvGrpSpPr>
            <a:grpSpLocks/>
          </p:cNvGrpSpPr>
          <p:nvPr/>
        </p:nvGrpSpPr>
        <p:grpSpPr bwMode="auto">
          <a:xfrm>
            <a:off x="2484438" y="1747838"/>
            <a:ext cx="6392862" cy="4273550"/>
            <a:chOff x="1565" y="1101"/>
            <a:chExt cx="4027" cy="2692"/>
          </a:xfrm>
        </p:grpSpPr>
        <p:sp>
          <p:nvSpPr>
            <p:cNvPr id="8199" name="Oval 6"/>
            <p:cNvSpPr>
              <a:spLocks noChangeArrowheads="1"/>
            </p:cNvSpPr>
            <p:nvPr/>
          </p:nvSpPr>
          <p:spPr bwMode="auto">
            <a:xfrm>
              <a:off x="1565" y="2160"/>
              <a:ext cx="1088" cy="544"/>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0" name="Oval 8"/>
            <p:cNvSpPr>
              <a:spLocks noChangeArrowheads="1"/>
            </p:cNvSpPr>
            <p:nvPr/>
          </p:nvSpPr>
          <p:spPr bwMode="auto">
            <a:xfrm>
              <a:off x="2653" y="2160"/>
              <a:ext cx="408" cy="40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1" name="Oval 9"/>
            <p:cNvSpPr>
              <a:spLocks noChangeArrowheads="1"/>
            </p:cNvSpPr>
            <p:nvPr/>
          </p:nvSpPr>
          <p:spPr bwMode="auto">
            <a:xfrm>
              <a:off x="2855" y="1866"/>
              <a:ext cx="408" cy="40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2" name="Oval 10"/>
            <p:cNvSpPr>
              <a:spLocks noChangeArrowheads="1"/>
            </p:cNvSpPr>
            <p:nvPr/>
          </p:nvSpPr>
          <p:spPr bwMode="auto">
            <a:xfrm>
              <a:off x="3016" y="2387"/>
              <a:ext cx="544" cy="499"/>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3" name="Oval 11"/>
            <p:cNvSpPr>
              <a:spLocks noChangeArrowheads="1"/>
            </p:cNvSpPr>
            <p:nvPr/>
          </p:nvSpPr>
          <p:spPr bwMode="auto">
            <a:xfrm>
              <a:off x="4649" y="3158"/>
              <a:ext cx="816" cy="272"/>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4" name="Oval 12"/>
            <p:cNvSpPr>
              <a:spLocks noChangeArrowheads="1"/>
            </p:cNvSpPr>
            <p:nvPr/>
          </p:nvSpPr>
          <p:spPr bwMode="auto">
            <a:xfrm>
              <a:off x="4694" y="1389"/>
              <a:ext cx="725" cy="680"/>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5" name="Oval 13"/>
            <p:cNvSpPr>
              <a:spLocks noChangeArrowheads="1"/>
            </p:cNvSpPr>
            <p:nvPr/>
          </p:nvSpPr>
          <p:spPr bwMode="auto">
            <a:xfrm>
              <a:off x="5057" y="2387"/>
              <a:ext cx="362" cy="272"/>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6" name="Oval 14"/>
            <p:cNvSpPr>
              <a:spLocks noChangeArrowheads="1"/>
            </p:cNvSpPr>
            <p:nvPr/>
          </p:nvSpPr>
          <p:spPr bwMode="auto">
            <a:xfrm>
              <a:off x="4468" y="2115"/>
              <a:ext cx="544" cy="453"/>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7" name="Oval 15"/>
            <p:cNvSpPr>
              <a:spLocks noChangeArrowheads="1"/>
            </p:cNvSpPr>
            <p:nvPr/>
          </p:nvSpPr>
          <p:spPr bwMode="auto">
            <a:xfrm>
              <a:off x="4694" y="2795"/>
              <a:ext cx="635" cy="271"/>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8" name="Oval 16"/>
            <p:cNvSpPr>
              <a:spLocks noChangeArrowheads="1"/>
            </p:cNvSpPr>
            <p:nvPr/>
          </p:nvSpPr>
          <p:spPr bwMode="auto">
            <a:xfrm>
              <a:off x="3515" y="3475"/>
              <a:ext cx="499" cy="318"/>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8209" name="Text Box 18"/>
            <p:cNvSpPr txBox="1">
              <a:spLocks noChangeArrowheads="1"/>
            </p:cNvSpPr>
            <p:nvPr/>
          </p:nvSpPr>
          <p:spPr bwMode="auto">
            <a:xfrm>
              <a:off x="1869" y="1888"/>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①</a:t>
              </a:r>
            </a:p>
          </p:txBody>
        </p:sp>
        <p:sp>
          <p:nvSpPr>
            <p:cNvPr id="8210" name="Text Box 19"/>
            <p:cNvSpPr txBox="1">
              <a:spLocks noChangeArrowheads="1"/>
            </p:cNvSpPr>
            <p:nvPr/>
          </p:nvSpPr>
          <p:spPr bwMode="auto">
            <a:xfrm>
              <a:off x="2517" y="1933"/>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②</a:t>
              </a:r>
            </a:p>
          </p:txBody>
        </p:sp>
        <p:sp>
          <p:nvSpPr>
            <p:cNvPr id="8211" name="Text Box 20"/>
            <p:cNvSpPr txBox="1">
              <a:spLocks noChangeArrowheads="1"/>
            </p:cNvSpPr>
            <p:nvPr/>
          </p:nvSpPr>
          <p:spPr bwMode="auto">
            <a:xfrm>
              <a:off x="2913" y="157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③</a:t>
              </a:r>
            </a:p>
          </p:txBody>
        </p:sp>
        <p:sp>
          <p:nvSpPr>
            <p:cNvPr id="8212" name="Text Box 21"/>
            <p:cNvSpPr txBox="1">
              <a:spLocks noChangeArrowheads="1"/>
            </p:cNvSpPr>
            <p:nvPr/>
          </p:nvSpPr>
          <p:spPr bwMode="auto">
            <a:xfrm>
              <a:off x="3276" y="2115"/>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④</a:t>
              </a:r>
            </a:p>
          </p:txBody>
        </p:sp>
        <p:sp>
          <p:nvSpPr>
            <p:cNvPr id="8213" name="Text Box 22"/>
            <p:cNvSpPr txBox="1">
              <a:spLocks noChangeArrowheads="1"/>
            </p:cNvSpPr>
            <p:nvPr/>
          </p:nvSpPr>
          <p:spPr bwMode="auto">
            <a:xfrm>
              <a:off x="4931" y="1101"/>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⑤</a:t>
              </a:r>
            </a:p>
          </p:txBody>
        </p:sp>
        <p:sp>
          <p:nvSpPr>
            <p:cNvPr id="8214" name="Text Box 23"/>
            <p:cNvSpPr txBox="1">
              <a:spLocks noChangeArrowheads="1"/>
            </p:cNvSpPr>
            <p:nvPr/>
          </p:nvSpPr>
          <p:spPr bwMode="auto">
            <a:xfrm>
              <a:off x="4228" y="1978"/>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⑥</a:t>
              </a:r>
            </a:p>
          </p:txBody>
        </p:sp>
        <p:sp>
          <p:nvSpPr>
            <p:cNvPr id="8215" name="Text Box 24"/>
            <p:cNvSpPr txBox="1">
              <a:spLocks noChangeArrowheads="1"/>
            </p:cNvSpPr>
            <p:nvPr/>
          </p:nvSpPr>
          <p:spPr bwMode="auto">
            <a:xfrm>
              <a:off x="5226" y="2135"/>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⑦</a:t>
              </a:r>
            </a:p>
          </p:txBody>
        </p:sp>
        <p:sp>
          <p:nvSpPr>
            <p:cNvPr id="8216" name="Text Box 25"/>
            <p:cNvSpPr txBox="1">
              <a:spLocks noChangeArrowheads="1"/>
            </p:cNvSpPr>
            <p:nvPr/>
          </p:nvSpPr>
          <p:spPr bwMode="auto">
            <a:xfrm>
              <a:off x="5284" y="270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⑧</a:t>
              </a:r>
            </a:p>
          </p:txBody>
        </p:sp>
        <p:sp>
          <p:nvSpPr>
            <p:cNvPr id="8217" name="Text Box 26"/>
            <p:cNvSpPr txBox="1">
              <a:spLocks noChangeArrowheads="1"/>
            </p:cNvSpPr>
            <p:nvPr/>
          </p:nvSpPr>
          <p:spPr bwMode="auto">
            <a:xfrm>
              <a:off x="4999" y="341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⑨</a:t>
              </a:r>
            </a:p>
          </p:txBody>
        </p:sp>
        <p:sp>
          <p:nvSpPr>
            <p:cNvPr id="8218" name="Text Box 27"/>
            <p:cNvSpPr txBox="1">
              <a:spLocks noChangeArrowheads="1"/>
            </p:cNvSpPr>
            <p:nvPr/>
          </p:nvSpPr>
          <p:spPr bwMode="auto">
            <a:xfrm>
              <a:off x="3615" y="3187"/>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⑩</a:t>
              </a:r>
            </a:p>
          </p:txBody>
        </p:sp>
      </p:grpSp>
    </p:spTree>
    <p:extLst>
      <p:ext uri="{BB962C8B-B14F-4D97-AF65-F5344CB8AC3E}">
        <p14:creationId xmlns:p14="http://schemas.microsoft.com/office/powerpoint/2010/main" val="11956009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364"/>
                                        </p:tgtEl>
                                        <p:attrNameLst>
                                          <p:attrName>style.visibility</p:attrName>
                                        </p:attrNameLst>
                                      </p:cBhvr>
                                      <p:to>
                                        <p:strVal val="visible"/>
                                      </p:to>
                                    </p:set>
                                    <p:animEffect transition="in" filter="fade">
                                      <p:cBhvr>
                                        <p:cTn id="7" dur="1000"/>
                                        <p:tgtEl>
                                          <p:spTgt spid="14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fld id="{5861D3FC-CB1B-44F5-962E-C1B9BF7246F9}" type="slidenum">
              <a:rPr lang="ja-JP" altLang="en-US" sz="1400" smtClean="0"/>
              <a:pPr eaLnBrk="1" hangingPunct="1">
                <a:spcBef>
                  <a:spcPct val="0"/>
                </a:spcBef>
                <a:buFontTx/>
                <a:buNone/>
              </a:pPr>
              <a:t>7</a:t>
            </a:fld>
            <a:endParaRPr lang="en-US" altLang="ja-JP" sz="1400" smtClean="0"/>
          </a:p>
        </p:txBody>
      </p:sp>
      <p:pic>
        <p:nvPicPr>
          <p:cNvPr id="9219" name="Picture 25"/>
          <p:cNvPicPr>
            <a:picLocks noChangeAspect="1" noChangeArrowheads="1"/>
          </p:cNvPicPr>
          <p:nvPr/>
        </p:nvPicPr>
        <p:blipFill>
          <a:blip r:embed="rId3">
            <a:extLst>
              <a:ext uri="{28A0092B-C50C-407E-A947-70E740481C1C}">
                <a14:useLocalDpi xmlns:a14="http://schemas.microsoft.com/office/drawing/2010/main" val="0"/>
              </a:ext>
            </a:extLst>
          </a:blip>
          <a:srcRect t="9840" r="18900" b="2895"/>
          <a:stretch>
            <a:fillRect/>
          </a:stretch>
        </p:blipFill>
        <p:spPr bwMode="auto">
          <a:xfrm>
            <a:off x="227013" y="82550"/>
            <a:ext cx="8521700"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17"/>
          <p:cNvSpPr txBox="1">
            <a:spLocks noChangeArrowheads="1"/>
          </p:cNvSpPr>
          <p:nvPr/>
        </p:nvSpPr>
        <p:spPr bwMode="auto">
          <a:xfrm>
            <a:off x="395288" y="173038"/>
            <a:ext cx="3455987" cy="519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2800" b="0">
                <a:solidFill>
                  <a:srgbClr val="000066"/>
                </a:solidFill>
              </a:rPr>
              <a:t>研修帰りのカフェ</a:t>
            </a:r>
          </a:p>
        </p:txBody>
      </p:sp>
      <p:grpSp>
        <p:nvGrpSpPr>
          <p:cNvPr id="15380" name="Group 20"/>
          <p:cNvGrpSpPr>
            <a:grpSpLocks/>
          </p:cNvGrpSpPr>
          <p:nvPr/>
        </p:nvGrpSpPr>
        <p:grpSpPr bwMode="auto">
          <a:xfrm>
            <a:off x="1619250" y="523875"/>
            <a:ext cx="4752975" cy="4633913"/>
            <a:chOff x="1020" y="330"/>
            <a:chExt cx="2994" cy="2919"/>
          </a:xfrm>
        </p:grpSpPr>
        <p:sp>
          <p:nvSpPr>
            <p:cNvPr id="9223" name="Oval 8"/>
            <p:cNvSpPr>
              <a:spLocks noChangeArrowheads="1"/>
            </p:cNvSpPr>
            <p:nvPr/>
          </p:nvSpPr>
          <p:spPr bwMode="auto">
            <a:xfrm rot="814870">
              <a:off x="1792" y="1344"/>
              <a:ext cx="1995" cy="544"/>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9224" name="Oval 8"/>
            <p:cNvSpPr>
              <a:spLocks noChangeArrowheads="1"/>
            </p:cNvSpPr>
            <p:nvPr/>
          </p:nvSpPr>
          <p:spPr bwMode="auto">
            <a:xfrm>
              <a:off x="1292" y="2523"/>
              <a:ext cx="635" cy="681"/>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9225" name="Oval 8"/>
            <p:cNvSpPr>
              <a:spLocks noChangeArrowheads="1"/>
            </p:cNvSpPr>
            <p:nvPr/>
          </p:nvSpPr>
          <p:spPr bwMode="auto">
            <a:xfrm>
              <a:off x="1201" y="709"/>
              <a:ext cx="681" cy="589"/>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9226" name="Oval 8"/>
            <p:cNvSpPr>
              <a:spLocks noChangeArrowheads="1"/>
            </p:cNvSpPr>
            <p:nvPr/>
          </p:nvSpPr>
          <p:spPr bwMode="auto">
            <a:xfrm>
              <a:off x="3379" y="2568"/>
              <a:ext cx="635" cy="681"/>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9227" name="Oval 8"/>
            <p:cNvSpPr>
              <a:spLocks noChangeArrowheads="1"/>
            </p:cNvSpPr>
            <p:nvPr/>
          </p:nvSpPr>
          <p:spPr bwMode="auto">
            <a:xfrm>
              <a:off x="2744" y="1933"/>
              <a:ext cx="544" cy="544"/>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4600"/>
            </a:p>
          </p:txBody>
        </p:sp>
        <p:sp>
          <p:nvSpPr>
            <p:cNvPr id="9228" name="Line 13"/>
            <p:cNvSpPr>
              <a:spLocks noChangeShapeType="1"/>
            </p:cNvSpPr>
            <p:nvPr/>
          </p:nvSpPr>
          <p:spPr bwMode="auto">
            <a:xfrm flipV="1">
              <a:off x="1837" y="572"/>
              <a:ext cx="862" cy="273"/>
            </a:xfrm>
            <a:prstGeom prst="line">
              <a:avLst/>
            </a:prstGeom>
            <a:noFill/>
            <a:ln w="539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9" name="Line 14"/>
            <p:cNvSpPr>
              <a:spLocks noChangeShapeType="1"/>
            </p:cNvSpPr>
            <p:nvPr/>
          </p:nvSpPr>
          <p:spPr bwMode="auto">
            <a:xfrm flipV="1">
              <a:off x="2653" y="572"/>
              <a:ext cx="46" cy="772"/>
            </a:xfrm>
            <a:prstGeom prst="line">
              <a:avLst/>
            </a:prstGeom>
            <a:noFill/>
            <a:ln w="539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0" name="Text Box 16"/>
            <p:cNvSpPr txBox="1">
              <a:spLocks noChangeArrowheads="1"/>
            </p:cNvSpPr>
            <p:nvPr/>
          </p:nvSpPr>
          <p:spPr bwMode="auto">
            <a:xfrm>
              <a:off x="2617" y="33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①</a:t>
              </a:r>
            </a:p>
          </p:txBody>
        </p:sp>
        <p:sp>
          <p:nvSpPr>
            <p:cNvPr id="9231" name="Text Box 17"/>
            <p:cNvSpPr txBox="1">
              <a:spLocks noChangeArrowheads="1"/>
            </p:cNvSpPr>
            <p:nvPr/>
          </p:nvSpPr>
          <p:spPr bwMode="auto">
            <a:xfrm>
              <a:off x="2595" y="2432"/>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②</a:t>
              </a:r>
            </a:p>
          </p:txBody>
        </p:sp>
        <p:sp>
          <p:nvSpPr>
            <p:cNvPr id="9232" name="Text Box 18"/>
            <p:cNvSpPr txBox="1">
              <a:spLocks noChangeArrowheads="1"/>
            </p:cNvSpPr>
            <p:nvPr/>
          </p:nvSpPr>
          <p:spPr bwMode="auto">
            <a:xfrm>
              <a:off x="1020" y="2568"/>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③</a:t>
              </a:r>
            </a:p>
          </p:txBody>
        </p:sp>
        <p:sp>
          <p:nvSpPr>
            <p:cNvPr id="9233" name="Text Box 19"/>
            <p:cNvSpPr txBox="1">
              <a:spLocks noChangeArrowheads="1"/>
            </p:cNvSpPr>
            <p:nvPr/>
          </p:nvSpPr>
          <p:spPr bwMode="auto">
            <a:xfrm>
              <a:off x="3615" y="228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a:solidFill>
                    <a:srgbClr val="FF0000"/>
                  </a:solidFill>
                </a:rPr>
                <a:t>④</a:t>
              </a:r>
            </a:p>
          </p:txBody>
        </p:sp>
      </p:grpSp>
      <p:sp>
        <p:nvSpPr>
          <p:cNvPr id="9222" name="Text Box 6"/>
          <p:cNvSpPr txBox="1">
            <a:spLocks noChangeArrowheads="1"/>
          </p:cNvSpPr>
          <p:nvPr/>
        </p:nvSpPr>
        <p:spPr bwMode="auto">
          <a:xfrm>
            <a:off x="250825" y="6381750"/>
            <a:ext cx="8785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pPr>
            <a:r>
              <a:rPr lang="ja-JP" altLang="en-US" sz="1400" b="0">
                <a:solidFill>
                  <a:srgbClr val="000000"/>
                </a:solidFill>
              </a:rPr>
              <a:t>　 出典 ： 教育ネットワーク情報セキュリティ推進委員会　　　</a:t>
            </a:r>
            <a:r>
              <a:rPr lang="en-US" altLang="en-US" sz="1600" b="0">
                <a:solidFill>
                  <a:srgbClr val="000000"/>
                </a:solidFill>
                <a:hlinkClick r:id="rId4"/>
              </a:rPr>
              <a:t>http://www.school-security.jp/</a:t>
            </a:r>
            <a:r>
              <a:rPr lang="ja-JP" altLang="en-US" sz="1600" b="0">
                <a:solidFill>
                  <a:srgbClr val="000000"/>
                </a:solidFill>
              </a:rPr>
              <a:t>　　</a:t>
            </a:r>
          </a:p>
        </p:txBody>
      </p:sp>
    </p:spTree>
    <p:extLst>
      <p:ext uri="{BB962C8B-B14F-4D97-AF65-F5344CB8AC3E}">
        <p14:creationId xmlns:p14="http://schemas.microsoft.com/office/powerpoint/2010/main" val="3897549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380"/>
                                        </p:tgtEl>
                                        <p:attrNameLst>
                                          <p:attrName>style.visibility</p:attrName>
                                        </p:attrNameLst>
                                      </p:cBhvr>
                                      <p:to>
                                        <p:strVal val="visible"/>
                                      </p:to>
                                    </p:set>
                                    <p:animEffect transition="in" filter="fade">
                                      <p:cBhvr>
                                        <p:cTn id="7" dur="1000"/>
                                        <p:tgtEl>
                                          <p:spTgt spid="15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539750" y="952500"/>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Arial" charset="0"/>
                <a:ea typeface="ＭＳ ゴシック" pitchFamily="49" charset="-128"/>
              </a:rPr>
              <a:t>個人情報漏えいの事例１</a:t>
            </a:r>
            <a:endParaRPr lang="ja-JP" altLang="en-US" sz="4000" b="0">
              <a:solidFill>
                <a:srgbClr val="000066"/>
              </a:solidFill>
              <a:latin typeface="ＭＳ ゴシック" pitchFamily="49" charset="-128"/>
              <a:ea typeface="ＭＳ ゴシック" pitchFamily="49" charset="-128"/>
            </a:endParaRPr>
          </a:p>
        </p:txBody>
      </p:sp>
      <p:sp>
        <p:nvSpPr>
          <p:cNvPr id="15364" name="正方形/長方形 1"/>
          <p:cNvSpPr>
            <a:spLocks noChangeArrowheads="1"/>
          </p:cNvSpPr>
          <p:nvPr/>
        </p:nvSpPr>
        <p:spPr bwMode="auto">
          <a:xfrm>
            <a:off x="539750" y="981075"/>
            <a:ext cx="8424863"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endParaRPr lang="ja-JP" altLang="en-US"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
            </a:r>
            <a:br>
              <a:rPr lang="ja-JP" altLang="en-US" sz="2200" b="0">
                <a:solidFill>
                  <a:srgbClr val="000000"/>
                </a:solidFill>
                <a:latin typeface="Arial" charset="0"/>
              </a:rPr>
            </a:br>
            <a:endParaRPr lang="en-US" altLang="ja-JP"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○内容</a:t>
            </a:r>
            <a:endParaRPr lang="en-US" altLang="ja-JP"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　中学校で、書類の置忘れによる１１７件の個人情報の漏えいがあった　　　</a:t>
            </a:r>
            <a:endParaRPr lang="en-US" altLang="ja-JP"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　ことがわかった。</a:t>
            </a:r>
            <a:br>
              <a:rPr lang="ja-JP" altLang="en-US" sz="2200" b="0">
                <a:solidFill>
                  <a:srgbClr val="000000"/>
                </a:solidFill>
                <a:latin typeface="Arial" charset="0"/>
              </a:rPr>
            </a:br>
            <a:endParaRPr lang="ja-JP" altLang="en-US"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○粉失データ</a:t>
            </a:r>
            <a:endParaRPr lang="en-US" altLang="ja-JP"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　中学校が近隣小学校の保護者向けに配った「学校公開案内」に、生　</a:t>
            </a:r>
            <a:endParaRPr lang="en-US" altLang="ja-JP" sz="2200" b="0">
              <a:solidFill>
                <a:srgbClr val="000000"/>
              </a:solidFill>
              <a:latin typeface="Arial" charset="0"/>
            </a:endParaRPr>
          </a:p>
          <a:p>
            <a:pPr eaLnBrk="1" hangingPunct="1">
              <a:spcBef>
                <a:spcPct val="0"/>
              </a:spcBef>
              <a:buFontTx/>
              <a:buNone/>
            </a:pPr>
            <a:r>
              <a:rPr lang="ja-JP" altLang="en-US" sz="2200" b="0">
                <a:solidFill>
                  <a:srgbClr val="000000"/>
                </a:solidFill>
                <a:latin typeface="Arial" charset="0"/>
              </a:rPr>
              <a:t>　徒の成績一覧表を誤って混入させたという。</a:t>
            </a:r>
          </a:p>
          <a:p>
            <a:pPr eaLnBrk="1" hangingPunct="1">
              <a:spcBef>
                <a:spcPct val="0"/>
              </a:spcBef>
              <a:buFontTx/>
              <a:buNone/>
            </a:pPr>
            <a:endParaRPr lang="ja-JP" altLang="en-US" sz="2200" b="0">
              <a:solidFill>
                <a:srgbClr val="000000"/>
              </a:solidFill>
              <a:latin typeface="Arial" charset="0"/>
            </a:endParaRPr>
          </a:p>
        </p:txBody>
      </p:sp>
      <p:sp>
        <p:nvSpPr>
          <p:cNvPr id="6" name="Text Box 6"/>
          <p:cNvSpPr txBox="1">
            <a:spLocks noChangeArrowheads="1"/>
          </p:cNvSpPr>
          <p:nvPr/>
        </p:nvSpPr>
        <p:spPr bwMode="auto">
          <a:xfrm>
            <a:off x="179388" y="6381750"/>
            <a:ext cx="8785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defRPr/>
            </a:pPr>
            <a:r>
              <a:rPr lang="ja-JP" altLang="en-US" sz="1400" b="0" dirty="0" smtClean="0">
                <a:solidFill>
                  <a:srgbClr val="000000"/>
                </a:solidFill>
              </a:rPr>
              <a:t>　 出典 ： 教育ネットワーク情報セキュリティ推進委員会　　　</a:t>
            </a:r>
            <a:r>
              <a:rPr lang="ja-JP" altLang="en-US" sz="1600" b="0" dirty="0" smtClean="0">
                <a:solidFill>
                  <a:srgbClr val="000000"/>
                </a:solidFill>
              </a:rPr>
              <a:t>　</a:t>
            </a:r>
            <a:r>
              <a:rPr lang="en-US" altLang="ja-JP" sz="1600" b="0" u="sng" dirty="0" smtClean="0">
                <a:solidFill>
                  <a:schemeClr val="accent1">
                    <a:lumMod val="50000"/>
                  </a:schemeClr>
                </a:solidFill>
              </a:rPr>
              <a:t>http://school-security.jp/</a:t>
            </a:r>
            <a:r>
              <a:rPr lang="ja-JP" altLang="en-US" sz="1600" b="0" dirty="0" smtClean="0">
                <a:solidFill>
                  <a:srgbClr val="000000"/>
                </a:solidFill>
              </a:rPr>
              <a:t>　　</a:t>
            </a:r>
          </a:p>
        </p:txBody>
      </p:sp>
    </p:spTree>
    <p:extLst>
      <p:ext uri="{BB962C8B-B14F-4D97-AF65-F5344CB8AC3E}">
        <p14:creationId xmlns:p14="http://schemas.microsoft.com/office/powerpoint/2010/main" val="1295074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fld id="{2261EC51-5641-4E6E-BF7B-CC80040920C4}" type="slidenum">
              <a:rPr lang="ja-JP" altLang="en-US" sz="1400" smtClean="0">
                <a:latin typeface="Arial" charset="0"/>
              </a:rPr>
              <a:pPr eaLnBrk="1" hangingPunct="1">
                <a:spcBef>
                  <a:spcPct val="0"/>
                </a:spcBef>
                <a:buFontTx/>
                <a:buNone/>
              </a:pPr>
              <a:t>9</a:t>
            </a:fld>
            <a:endParaRPr lang="en-US" altLang="ja-JP" sz="1400" smtClean="0">
              <a:latin typeface="Arial" charset="0"/>
            </a:endParaRPr>
          </a:p>
        </p:txBody>
      </p:sp>
      <p:sp>
        <p:nvSpPr>
          <p:cNvPr id="4" name="正方形/長方形 3"/>
          <p:cNvSpPr>
            <a:spLocks noChangeArrowheads="1"/>
          </p:cNvSpPr>
          <p:nvPr/>
        </p:nvSpPr>
        <p:spPr bwMode="auto">
          <a:xfrm>
            <a:off x="468313" y="36513"/>
            <a:ext cx="835025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endParaRPr lang="en-US" altLang="ja-JP" b="0">
              <a:solidFill>
                <a:srgbClr val="000000"/>
              </a:solidFill>
              <a:latin typeface="Arial" charset="0"/>
            </a:endParaRPr>
          </a:p>
          <a:p>
            <a:pPr eaLnBrk="1" hangingPunct="1">
              <a:spcBef>
                <a:spcPct val="0"/>
              </a:spcBef>
              <a:buFontTx/>
              <a:buNone/>
            </a:pPr>
            <a:endParaRPr lang="en-US" altLang="ja-JP" sz="2400" b="0">
              <a:solidFill>
                <a:srgbClr val="000000"/>
              </a:solidFill>
              <a:latin typeface="Arial" charset="0"/>
            </a:endParaRPr>
          </a:p>
          <a:p>
            <a:pPr eaLnBrk="1" hangingPunct="1">
              <a:spcBef>
                <a:spcPct val="0"/>
              </a:spcBef>
              <a:buFontTx/>
              <a:buNone/>
            </a:pP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○内容</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a:t>
            </a:r>
            <a:r>
              <a:rPr lang="ja-JP" altLang="ja-JP" sz="2400" b="0">
                <a:solidFill>
                  <a:srgbClr val="000000"/>
                </a:solidFill>
                <a:latin typeface="Arial" charset="0"/>
              </a:rPr>
              <a:t>小学校の教諭が</a:t>
            </a:r>
            <a:r>
              <a:rPr lang="ja-JP" altLang="en-US" sz="2400" b="0">
                <a:solidFill>
                  <a:srgbClr val="000000"/>
                </a:solidFill>
                <a:latin typeface="Arial" charset="0"/>
              </a:rPr>
              <a:t>、</a:t>
            </a:r>
            <a:r>
              <a:rPr lang="ja-JP" altLang="ja-JP" sz="2400" b="0">
                <a:solidFill>
                  <a:srgbClr val="000000"/>
                </a:solidFill>
                <a:latin typeface="Arial" charset="0"/>
              </a:rPr>
              <a:t>私物</a:t>
            </a:r>
            <a:r>
              <a:rPr lang="en-US" altLang="ja-JP" sz="2400">
                <a:solidFill>
                  <a:srgbClr val="000000"/>
                </a:solidFill>
                <a:latin typeface="Arial" charset="0"/>
              </a:rPr>
              <a:t>USB</a:t>
            </a:r>
            <a:r>
              <a:rPr lang="ja-JP" altLang="ja-JP" sz="2400" b="0">
                <a:solidFill>
                  <a:srgbClr val="000000"/>
                </a:solidFill>
                <a:latin typeface="Arial" charset="0"/>
              </a:rPr>
              <a:t>メモリに児童の個人</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a:t>
            </a:r>
            <a:r>
              <a:rPr lang="ja-JP" altLang="ja-JP" sz="2400" b="0">
                <a:solidFill>
                  <a:srgbClr val="000000"/>
                </a:solidFill>
                <a:latin typeface="Arial" charset="0"/>
              </a:rPr>
              <a:t>情報を保存、紛失</a:t>
            </a:r>
            <a:endParaRPr lang="en-US" altLang="ja-JP" sz="2400" b="0">
              <a:solidFill>
                <a:srgbClr val="000000"/>
              </a:solidFill>
              <a:latin typeface="Arial" charset="0"/>
            </a:endParaRPr>
          </a:p>
          <a:p>
            <a:pPr eaLnBrk="1" hangingPunct="1">
              <a:spcBef>
                <a:spcPct val="0"/>
              </a:spcBef>
              <a:buFontTx/>
              <a:buNone/>
            </a:pP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○紛失データ</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a:t>
            </a:r>
            <a:r>
              <a:rPr lang="ja-JP" altLang="ja-JP" sz="2400" b="0">
                <a:solidFill>
                  <a:srgbClr val="000000"/>
                </a:solidFill>
                <a:latin typeface="Arial" charset="0"/>
              </a:rPr>
              <a:t>児童延べ</a:t>
            </a:r>
            <a:r>
              <a:rPr lang="en-US" altLang="ja-JP" sz="2400" b="0">
                <a:solidFill>
                  <a:srgbClr val="000000"/>
                </a:solidFill>
                <a:latin typeface="Arial" charset="0"/>
              </a:rPr>
              <a:t>116</a:t>
            </a:r>
            <a:r>
              <a:rPr lang="ja-JP" altLang="ja-JP" sz="2400" b="0">
                <a:solidFill>
                  <a:srgbClr val="000000"/>
                </a:solidFill>
                <a:latin typeface="Arial" charset="0"/>
              </a:rPr>
              <a:t>人分の通知表の評価や、延べ</a:t>
            </a:r>
            <a:r>
              <a:rPr lang="en-US" altLang="ja-JP" sz="2400" b="0">
                <a:solidFill>
                  <a:srgbClr val="000000"/>
                </a:solidFill>
                <a:latin typeface="Arial" charset="0"/>
              </a:rPr>
              <a:t>32</a:t>
            </a:r>
            <a:r>
              <a:rPr lang="ja-JP" altLang="ja-JP" sz="2400" b="0">
                <a:solidFill>
                  <a:srgbClr val="000000"/>
                </a:solidFill>
                <a:latin typeface="Arial" charset="0"/>
              </a:rPr>
              <a:t>人の指導要</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a:t>
            </a:r>
            <a:r>
              <a:rPr lang="ja-JP" altLang="ja-JP" sz="2400" b="0">
                <a:solidFill>
                  <a:srgbClr val="000000"/>
                </a:solidFill>
                <a:latin typeface="Arial" charset="0"/>
              </a:rPr>
              <a:t>録の所見の下書きなど</a:t>
            </a:r>
            <a:endParaRPr lang="en-US" altLang="ja-JP" sz="2400" b="0">
              <a:solidFill>
                <a:srgbClr val="000000"/>
              </a:solidFill>
              <a:latin typeface="Arial" charset="0"/>
            </a:endParaRPr>
          </a:p>
          <a:p>
            <a:pPr eaLnBrk="1" hangingPunct="1">
              <a:spcBef>
                <a:spcPct val="0"/>
              </a:spcBef>
              <a:buFontTx/>
              <a:buNone/>
            </a:pP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○その他</a:t>
            </a:r>
            <a:r>
              <a:rPr lang="en-US" altLang="ja-JP" sz="2400" b="0">
                <a:solidFill>
                  <a:srgbClr val="000000"/>
                </a:solidFill>
                <a:latin typeface="Arial" charset="0"/>
              </a:rPr>
              <a:t/>
            </a:r>
            <a:br>
              <a:rPr lang="en-US" altLang="ja-JP" sz="2400" b="0">
                <a:solidFill>
                  <a:srgbClr val="000000"/>
                </a:solidFill>
                <a:latin typeface="Arial" charset="0"/>
              </a:rPr>
            </a:br>
            <a:r>
              <a:rPr lang="ja-JP" altLang="en-US" sz="2400" b="0">
                <a:solidFill>
                  <a:srgbClr val="000000"/>
                </a:solidFill>
                <a:latin typeface="Arial" charset="0"/>
              </a:rPr>
              <a:t>　　・</a:t>
            </a:r>
            <a:r>
              <a:rPr lang="ja-JP" altLang="ja-JP" sz="2400" b="0">
                <a:solidFill>
                  <a:srgbClr val="000000"/>
                </a:solidFill>
                <a:latin typeface="Arial" charset="0"/>
              </a:rPr>
              <a:t>個人情報を私物の</a:t>
            </a:r>
            <a:r>
              <a:rPr lang="en-US" altLang="ja-JP" sz="2400">
                <a:solidFill>
                  <a:srgbClr val="000000"/>
                </a:solidFill>
                <a:latin typeface="Arial" charset="0"/>
              </a:rPr>
              <a:t>USB</a:t>
            </a:r>
            <a:r>
              <a:rPr lang="ja-JP" altLang="ja-JP" sz="2400" b="0">
                <a:solidFill>
                  <a:srgbClr val="000000"/>
                </a:solidFill>
                <a:latin typeface="Arial" charset="0"/>
              </a:rPr>
              <a:t>メモリへ保存し、持ち出すことは禁</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a:t>
            </a:r>
            <a:r>
              <a:rPr lang="ja-JP" altLang="ja-JP" sz="2400" b="0">
                <a:solidFill>
                  <a:srgbClr val="000000"/>
                </a:solidFill>
                <a:latin typeface="Arial" charset="0"/>
              </a:rPr>
              <a:t>止されていた。</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a:t>
            </a:r>
            <a:r>
              <a:rPr lang="ja-JP" altLang="ja-JP" sz="2400" b="0">
                <a:solidFill>
                  <a:srgbClr val="000000"/>
                </a:solidFill>
                <a:latin typeface="Arial" charset="0"/>
              </a:rPr>
              <a:t>校長は公費で購入した</a:t>
            </a:r>
            <a:r>
              <a:rPr lang="en-US" altLang="ja-JP" sz="2400">
                <a:solidFill>
                  <a:srgbClr val="000000"/>
                </a:solidFill>
                <a:latin typeface="Arial" charset="0"/>
              </a:rPr>
              <a:t>USB</a:t>
            </a:r>
            <a:r>
              <a:rPr lang="ja-JP" altLang="ja-JP" sz="2400" b="0">
                <a:solidFill>
                  <a:srgbClr val="000000"/>
                </a:solidFill>
                <a:latin typeface="Arial" charset="0"/>
              </a:rPr>
              <a:t>メモリ</a:t>
            </a:r>
            <a:r>
              <a:rPr lang="ja-JP" altLang="en-US" sz="2400" b="0">
                <a:solidFill>
                  <a:srgbClr val="000000"/>
                </a:solidFill>
                <a:latin typeface="Arial" charset="0"/>
              </a:rPr>
              <a:t>の</a:t>
            </a:r>
            <a:r>
              <a:rPr lang="ja-JP" altLang="ja-JP" sz="2400" b="0">
                <a:solidFill>
                  <a:srgbClr val="000000"/>
                </a:solidFill>
                <a:latin typeface="Arial" charset="0"/>
              </a:rPr>
              <a:t>使用</a:t>
            </a:r>
            <a:r>
              <a:rPr lang="ja-JP" altLang="en-US" sz="2400" b="0">
                <a:solidFill>
                  <a:srgbClr val="000000"/>
                </a:solidFill>
                <a:latin typeface="Arial" charset="0"/>
              </a:rPr>
              <a:t>を</a:t>
            </a:r>
            <a:r>
              <a:rPr lang="ja-JP" altLang="ja-JP" sz="2400" b="0">
                <a:solidFill>
                  <a:srgbClr val="000000"/>
                </a:solidFill>
                <a:latin typeface="Arial" charset="0"/>
              </a:rPr>
              <a:t>指導していた</a:t>
            </a:r>
            <a:endParaRPr lang="en-US" altLang="ja-JP" sz="2400" b="0">
              <a:solidFill>
                <a:srgbClr val="000000"/>
              </a:solidFill>
              <a:latin typeface="Arial" charset="0"/>
            </a:endParaRPr>
          </a:p>
          <a:p>
            <a:pPr eaLnBrk="1" hangingPunct="1">
              <a:spcBef>
                <a:spcPct val="0"/>
              </a:spcBef>
              <a:buFontTx/>
              <a:buNone/>
            </a:pPr>
            <a:r>
              <a:rPr lang="ja-JP" altLang="en-US" sz="2400" b="0">
                <a:solidFill>
                  <a:srgbClr val="000000"/>
                </a:solidFill>
                <a:latin typeface="Arial" charset="0"/>
              </a:rPr>
              <a:t>　　　が、</a:t>
            </a:r>
            <a:r>
              <a:rPr lang="ja-JP" altLang="ja-JP" sz="2400" b="0">
                <a:solidFill>
                  <a:srgbClr val="000000"/>
                </a:solidFill>
                <a:latin typeface="Arial" charset="0"/>
              </a:rPr>
              <a:t>教諭は私物の</a:t>
            </a:r>
            <a:r>
              <a:rPr lang="en-US" altLang="ja-JP" sz="2400">
                <a:solidFill>
                  <a:srgbClr val="000000"/>
                </a:solidFill>
                <a:latin typeface="Arial" charset="0"/>
              </a:rPr>
              <a:t>USB</a:t>
            </a:r>
            <a:r>
              <a:rPr lang="ja-JP" altLang="ja-JP" sz="2400" b="0">
                <a:solidFill>
                  <a:srgbClr val="000000"/>
                </a:solidFill>
                <a:latin typeface="Arial" charset="0"/>
              </a:rPr>
              <a:t>メモリを持ち込んで使用していた</a:t>
            </a:r>
            <a:r>
              <a:rPr lang="ja-JP" altLang="en-US" sz="2400" b="0">
                <a:solidFill>
                  <a:srgbClr val="000000"/>
                </a:solidFill>
                <a:latin typeface="Arial" charset="0"/>
              </a:rPr>
              <a:t>。</a:t>
            </a:r>
            <a:endParaRPr lang="ja-JP" altLang="ja-JP" sz="2400">
              <a:solidFill>
                <a:srgbClr val="000000"/>
              </a:solidFill>
              <a:latin typeface="Arial" charset="0"/>
            </a:endParaRPr>
          </a:p>
        </p:txBody>
      </p:sp>
      <p:sp>
        <p:nvSpPr>
          <p:cNvPr id="11268" name="Text Box 4"/>
          <p:cNvSpPr txBox="1">
            <a:spLocks noChangeArrowheads="1"/>
          </p:cNvSpPr>
          <p:nvPr/>
        </p:nvSpPr>
        <p:spPr bwMode="auto">
          <a:xfrm>
            <a:off x="274638" y="333375"/>
            <a:ext cx="7200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Verdana" pitchFamily="34" charset="0"/>
                <a:ea typeface="ＭＳ Ｐゴシック" charset="-128"/>
              </a:defRPr>
            </a:lvl1pPr>
            <a:lvl2pPr marL="742950" indent="-285750" eaLnBrk="0" hangingPunct="0">
              <a:spcBef>
                <a:spcPct val="20000"/>
              </a:spcBef>
              <a:buChar char="–"/>
              <a:defRPr kumimoji="1" sz="2800">
                <a:solidFill>
                  <a:schemeClr val="tx1"/>
                </a:solidFill>
                <a:latin typeface="Verdana" pitchFamily="34" charset="0"/>
                <a:ea typeface="ＭＳ Ｐゴシック" charset="-128"/>
              </a:defRPr>
            </a:lvl2pPr>
            <a:lvl3pPr marL="1143000" indent="-228600" eaLnBrk="0" hangingPunct="0">
              <a:spcBef>
                <a:spcPct val="20000"/>
              </a:spcBef>
              <a:buChar char="•"/>
              <a:defRPr kumimoji="1" sz="2400">
                <a:solidFill>
                  <a:schemeClr val="tx1"/>
                </a:solidFill>
                <a:latin typeface="Verdana" pitchFamily="34" charset="0"/>
                <a:ea typeface="ＭＳ Ｐゴシック" charset="-128"/>
              </a:defRPr>
            </a:lvl3pPr>
            <a:lvl4pPr marL="1600200" indent="-228600" eaLnBrk="0" hangingPunct="0">
              <a:spcBef>
                <a:spcPct val="20000"/>
              </a:spcBef>
              <a:buChar char="–"/>
              <a:defRPr kumimoji="1" sz="2000">
                <a:solidFill>
                  <a:schemeClr val="tx1"/>
                </a:solidFill>
                <a:latin typeface="Verdana" pitchFamily="34" charset="0"/>
                <a:ea typeface="ＭＳ Ｐゴシック" charset="-128"/>
              </a:defRPr>
            </a:lvl4pPr>
            <a:lvl5pPr marL="2057400" indent="-228600" eaLnBrk="0" hangingPunct="0">
              <a:spcBef>
                <a:spcPct val="20000"/>
              </a:spcBef>
              <a:buChar char="»"/>
              <a:defRPr kumimoji="1" sz="2000">
                <a:solidFill>
                  <a:schemeClr val="tx1"/>
                </a:solidFill>
                <a:latin typeface="Verdana" pitchFamily="34"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Verdana" pitchFamily="34" charset="0"/>
                <a:ea typeface="ＭＳ Ｐゴシック" charset="-128"/>
              </a:defRPr>
            </a:lvl9pPr>
          </a:lstStyle>
          <a:p>
            <a:pPr eaLnBrk="1" hangingPunct="1">
              <a:spcBef>
                <a:spcPct val="0"/>
              </a:spcBef>
              <a:buFontTx/>
              <a:buNone/>
            </a:pPr>
            <a:r>
              <a:rPr lang="ja-JP" altLang="en-US" sz="4000" b="0">
                <a:solidFill>
                  <a:srgbClr val="000066"/>
                </a:solidFill>
                <a:latin typeface="Arial" charset="0"/>
                <a:ea typeface="ＭＳ ゴシック" pitchFamily="49" charset="-128"/>
              </a:rPr>
              <a:t>個人情報漏えいの事例２</a:t>
            </a:r>
            <a:endParaRPr lang="ja-JP" altLang="en-US" sz="4000" b="0">
              <a:solidFill>
                <a:srgbClr val="000066"/>
              </a:solidFill>
              <a:latin typeface="ＭＳ ゴシック" pitchFamily="49" charset="-128"/>
              <a:ea typeface="ＭＳ ゴシック" pitchFamily="49" charset="-128"/>
            </a:endParaRPr>
          </a:p>
        </p:txBody>
      </p:sp>
      <p:sp>
        <p:nvSpPr>
          <p:cNvPr id="17413" name="Text Box 6"/>
          <p:cNvSpPr txBox="1">
            <a:spLocks noChangeArrowheads="1"/>
          </p:cNvSpPr>
          <p:nvPr/>
        </p:nvSpPr>
        <p:spPr bwMode="auto">
          <a:xfrm>
            <a:off x="179388" y="6381750"/>
            <a:ext cx="8785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50000"/>
              </a:spcBef>
              <a:buFontTx/>
              <a:buNone/>
              <a:defRPr/>
            </a:pPr>
            <a:r>
              <a:rPr lang="ja-JP" altLang="en-US" sz="1400" b="0" dirty="0" smtClean="0">
                <a:solidFill>
                  <a:srgbClr val="000000"/>
                </a:solidFill>
              </a:rPr>
              <a:t>　 出典 ： 教育ネットワーク情報セキュリティ推進委員会　　　</a:t>
            </a:r>
            <a:r>
              <a:rPr lang="ja-JP" altLang="en-US" sz="1600" b="0" dirty="0" smtClean="0">
                <a:solidFill>
                  <a:srgbClr val="000000"/>
                </a:solidFill>
              </a:rPr>
              <a:t>　</a:t>
            </a:r>
            <a:r>
              <a:rPr lang="en-US" altLang="ja-JP" sz="1600" b="0" u="sng" dirty="0" smtClean="0">
                <a:solidFill>
                  <a:schemeClr val="accent1">
                    <a:lumMod val="50000"/>
                  </a:schemeClr>
                </a:solidFill>
              </a:rPr>
              <a:t>http://school-security.jp/</a:t>
            </a:r>
            <a:r>
              <a:rPr lang="ja-JP" altLang="en-US" sz="1600" b="0" dirty="0" smtClean="0">
                <a:solidFill>
                  <a:srgbClr val="000000"/>
                </a:solidFill>
              </a:rPr>
              <a:t>　　</a:t>
            </a:r>
          </a:p>
        </p:txBody>
      </p:sp>
    </p:spTree>
    <p:extLst>
      <p:ext uri="{BB962C8B-B14F-4D97-AF65-F5344CB8AC3E}">
        <p14:creationId xmlns:p14="http://schemas.microsoft.com/office/powerpoint/2010/main" val="27607646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1623</TotalTime>
  <Words>1642</Words>
  <Application>Microsoft Office PowerPoint</Application>
  <PresentationFormat>画面に合わせる (4:3)</PresentationFormat>
  <Paragraphs>414</Paragraphs>
  <Slides>19</Slides>
  <Notes>19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21" baseType="lpstr">
      <vt:lpstr>Office ​​テーマ</vt:lpstr>
      <vt:lpstr>Photo Editor 写真</vt:lpstr>
      <vt:lpstr>情報セキュリティ</vt:lpstr>
      <vt:lpstr>個人情報について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個人情報を取り扱う業務での心得</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情報モラル教育現状と課題</dc:title>
  <dc:creator>淡路教育事務協議会</dc:creator>
  <cp:lastModifiedBy>兵庫県</cp:lastModifiedBy>
  <cp:revision>123</cp:revision>
  <cp:lastPrinted>2016-09-09T05:03:43Z</cp:lastPrinted>
  <dcterms:created xsi:type="dcterms:W3CDTF">2016-07-29T02:03:36Z</dcterms:created>
  <dcterms:modified xsi:type="dcterms:W3CDTF">2018-04-27T08:07:10Z</dcterms:modified>
</cp:coreProperties>
</file>