
<file path=[Content_Types].xml><?xml version="1.0" encoding="utf-8"?>
<Types xmlns="http://schemas.openxmlformats.org/package/2006/content-types">
  <Default Extension="tmp" ContentType="image/png"/>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75" r:id="rId2"/>
    <p:sldId id="276" r:id="rId3"/>
    <p:sldId id="266" r:id="rId4"/>
    <p:sldId id="261" r:id="rId5"/>
    <p:sldId id="274" r:id="rId6"/>
    <p:sldId id="279" r:id="rId7"/>
    <p:sldId id="278" r:id="rId8"/>
    <p:sldId id="269"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27" autoAdjust="0"/>
    <p:restoredTop sz="92235" autoAdjust="0"/>
  </p:normalViewPr>
  <p:slideViewPr>
    <p:cSldViewPr>
      <p:cViewPr varScale="1">
        <p:scale>
          <a:sx n="60" d="100"/>
          <a:sy n="60" d="100"/>
        </p:scale>
        <p:origin x="-108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0B0F3C-CAA5-40CB-A5FF-25F14AAC8931}" type="doc">
      <dgm:prSet loTypeId="urn:microsoft.com/office/officeart/2005/8/layout/chevron1" loCatId="process" qsTypeId="urn:microsoft.com/office/officeart/2005/8/quickstyle/simple3" qsCatId="simple" csTypeId="urn:microsoft.com/office/officeart/2005/8/colors/colorful1" csCatId="colorful" phldr="1"/>
      <dgm:spPr/>
    </dgm:pt>
    <dgm:pt modelId="{95C23B65-CBCA-4544-AB04-DD7D81B2C99E}">
      <dgm:prSet phldrT="[テキスト]"/>
      <dgm:spPr/>
      <dgm:t>
        <a:bodyPr/>
        <a:lstStyle/>
        <a:p>
          <a:pPr algn="l"/>
          <a:r>
            <a:rPr kumimoji="1" lang="ja-JP" altLang="en-US" smtClean="0"/>
            <a:t>ＩＣＴを活用した教育の</a:t>
          </a:r>
          <a:r>
            <a:rPr kumimoji="1" lang="en-US" altLang="ja-JP" smtClean="0"/>
            <a:t/>
          </a:r>
          <a:br>
            <a:rPr kumimoji="1" lang="en-US" altLang="ja-JP" smtClean="0"/>
          </a:br>
          <a:r>
            <a:rPr kumimoji="1" lang="ja-JP" altLang="en-US" smtClean="0"/>
            <a:t>有効性を理解する</a:t>
          </a:r>
          <a:endParaRPr kumimoji="1" lang="ja-JP" altLang="en-US" dirty="0"/>
        </a:p>
      </dgm:t>
    </dgm:pt>
    <dgm:pt modelId="{8EEB6307-6A60-4B45-AAB7-0EF024D82BA1}" type="parTrans" cxnId="{E3E43F44-E4C1-48C4-9023-00E8163341E6}">
      <dgm:prSet/>
      <dgm:spPr/>
      <dgm:t>
        <a:bodyPr/>
        <a:lstStyle/>
        <a:p>
          <a:pPr algn="l"/>
          <a:endParaRPr kumimoji="1" lang="ja-JP" altLang="en-US">
            <a:solidFill>
              <a:schemeClr val="tx1"/>
            </a:solidFill>
          </a:endParaRPr>
        </a:p>
      </dgm:t>
    </dgm:pt>
    <dgm:pt modelId="{D2E423C9-C803-44DE-BFE2-2789E12FC69C}" type="sibTrans" cxnId="{E3E43F44-E4C1-48C4-9023-00E8163341E6}">
      <dgm:prSet/>
      <dgm:spPr/>
      <dgm:t>
        <a:bodyPr/>
        <a:lstStyle/>
        <a:p>
          <a:pPr algn="l"/>
          <a:endParaRPr kumimoji="1" lang="ja-JP" altLang="en-US">
            <a:solidFill>
              <a:schemeClr val="tx1"/>
            </a:solidFill>
          </a:endParaRPr>
        </a:p>
      </dgm:t>
    </dgm:pt>
    <dgm:pt modelId="{13C5E0EC-80F9-4A30-9981-786E91CCC851}">
      <dgm:prSet phldrT="[テキスト]"/>
      <dgm:spPr/>
      <dgm:t>
        <a:bodyPr/>
        <a:lstStyle/>
        <a:p>
          <a:pPr algn="l"/>
          <a:r>
            <a:rPr kumimoji="1" lang="ja-JP" altLang="en-US" smtClean="0"/>
            <a:t>授業にＩＣＴを取り入れ</a:t>
          </a:r>
          <a:r>
            <a:rPr kumimoji="1" lang="en-US" altLang="ja-JP" smtClean="0"/>
            <a:t/>
          </a:r>
          <a:br>
            <a:rPr kumimoji="1" lang="en-US" altLang="ja-JP" smtClean="0"/>
          </a:br>
          <a:r>
            <a:rPr kumimoji="1" lang="ja-JP" altLang="en-US" smtClean="0"/>
            <a:t>教員自身が活用を進める</a:t>
          </a:r>
          <a:endParaRPr kumimoji="1" lang="ja-JP" altLang="en-US" dirty="0"/>
        </a:p>
      </dgm:t>
    </dgm:pt>
    <dgm:pt modelId="{B43F7F83-77D6-4C05-9F93-AA187E00DF3F}" type="parTrans" cxnId="{831649F5-8B67-4B67-9DC4-8C78FDEAF3A1}">
      <dgm:prSet/>
      <dgm:spPr/>
      <dgm:t>
        <a:bodyPr/>
        <a:lstStyle/>
        <a:p>
          <a:pPr algn="l"/>
          <a:endParaRPr kumimoji="1" lang="ja-JP" altLang="en-US">
            <a:solidFill>
              <a:schemeClr val="tx1"/>
            </a:solidFill>
          </a:endParaRPr>
        </a:p>
      </dgm:t>
    </dgm:pt>
    <dgm:pt modelId="{BC7E22BE-2B94-4E4B-87A1-0B4BD05D2D95}" type="sibTrans" cxnId="{831649F5-8B67-4B67-9DC4-8C78FDEAF3A1}">
      <dgm:prSet/>
      <dgm:spPr/>
      <dgm:t>
        <a:bodyPr/>
        <a:lstStyle/>
        <a:p>
          <a:pPr algn="l"/>
          <a:endParaRPr kumimoji="1" lang="ja-JP" altLang="en-US">
            <a:solidFill>
              <a:schemeClr val="tx1"/>
            </a:solidFill>
          </a:endParaRPr>
        </a:p>
      </dgm:t>
    </dgm:pt>
    <dgm:pt modelId="{6D0B7061-039D-4F0E-8E44-E076C6BD845E}">
      <dgm:prSet phldrT="[テキスト]"/>
      <dgm:spPr/>
      <dgm:t>
        <a:bodyPr/>
        <a:lstStyle/>
        <a:p>
          <a:pPr algn="l"/>
          <a:r>
            <a:rPr kumimoji="1" lang="ja-JP" altLang="en-US" smtClean="0"/>
            <a:t>児童生徒が主体的に</a:t>
          </a:r>
          <a:r>
            <a:rPr kumimoji="1" lang="en-US" altLang="ja-JP" smtClean="0"/>
            <a:t/>
          </a:r>
          <a:br>
            <a:rPr kumimoji="1" lang="en-US" altLang="ja-JP" smtClean="0"/>
          </a:br>
          <a:r>
            <a:rPr kumimoji="1" lang="ja-JP" altLang="en-US" smtClean="0"/>
            <a:t>ＩＣＴ活用を進める</a:t>
          </a:r>
          <a:endParaRPr kumimoji="1" lang="ja-JP" altLang="en-US" dirty="0"/>
        </a:p>
      </dgm:t>
    </dgm:pt>
    <dgm:pt modelId="{7E378E68-7E75-4ED9-B471-0C28CF4C66DA}" type="parTrans" cxnId="{ECAB4B4B-53D1-4169-BF7B-176AD79082FE}">
      <dgm:prSet/>
      <dgm:spPr/>
      <dgm:t>
        <a:bodyPr/>
        <a:lstStyle/>
        <a:p>
          <a:pPr algn="l"/>
          <a:endParaRPr kumimoji="1" lang="ja-JP" altLang="en-US">
            <a:solidFill>
              <a:schemeClr val="tx1"/>
            </a:solidFill>
          </a:endParaRPr>
        </a:p>
      </dgm:t>
    </dgm:pt>
    <dgm:pt modelId="{D4557F06-668E-4781-BA0E-9C1026CB2E93}" type="sibTrans" cxnId="{ECAB4B4B-53D1-4169-BF7B-176AD79082FE}">
      <dgm:prSet/>
      <dgm:spPr/>
      <dgm:t>
        <a:bodyPr/>
        <a:lstStyle/>
        <a:p>
          <a:pPr algn="l"/>
          <a:endParaRPr kumimoji="1" lang="ja-JP" altLang="en-US">
            <a:solidFill>
              <a:schemeClr val="tx1"/>
            </a:solidFill>
          </a:endParaRPr>
        </a:p>
      </dgm:t>
    </dgm:pt>
    <dgm:pt modelId="{2385F026-1CDF-4B20-B449-540AE8DAF5A0}" type="pres">
      <dgm:prSet presAssocID="{270B0F3C-CAA5-40CB-A5FF-25F14AAC8931}" presName="Name0" presStyleCnt="0">
        <dgm:presLayoutVars>
          <dgm:dir/>
          <dgm:animLvl val="lvl"/>
          <dgm:resizeHandles val="exact"/>
        </dgm:presLayoutVars>
      </dgm:prSet>
      <dgm:spPr/>
    </dgm:pt>
    <dgm:pt modelId="{A9C11632-E325-44F1-B754-80260A9F45CD}" type="pres">
      <dgm:prSet presAssocID="{95C23B65-CBCA-4544-AB04-DD7D81B2C99E}" presName="parTxOnly" presStyleLbl="node1" presStyleIdx="0" presStyleCnt="3">
        <dgm:presLayoutVars>
          <dgm:chMax val="0"/>
          <dgm:chPref val="0"/>
          <dgm:bulletEnabled val="1"/>
        </dgm:presLayoutVars>
      </dgm:prSet>
      <dgm:spPr/>
      <dgm:t>
        <a:bodyPr/>
        <a:lstStyle/>
        <a:p>
          <a:endParaRPr kumimoji="1" lang="ja-JP" altLang="en-US"/>
        </a:p>
      </dgm:t>
    </dgm:pt>
    <dgm:pt modelId="{1F95F4F0-7E3E-44EA-8A9B-4EDF16235F33}" type="pres">
      <dgm:prSet presAssocID="{D2E423C9-C803-44DE-BFE2-2789E12FC69C}" presName="parTxOnlySpace" presStyleCnt="0"/>
      <dgm:spPr/>
    </dgm:pt>
    <dgm:pt modelId="{DAD34B71-1AA4-4E67-BECC-C812D782EE67}" type="pres">
      <dgm:prSet presAssocID="{13C5E0EC-80F9-4A30-9981-786E91CCC851}" presName="parTxOnly" presStyleLbl="node1" presStyleIdx="1" presStyleCnt="3">
        <dgm:presLayoutVars>
          <dgm:chMax val="0"/>
          <dgm:chPref val="0"/>
          <dgm:bulletEnabled val="1"/>
        </dgm:presLayoutVars>
      </dgm:prSet>
      <dgm:spPr/>
      <dgm:t>
        <a:bodyPr/>
        <a:lstStyle/>
        <a:p>
          <a:endParaRPr kumimoji="1" lang="ja-JP" altLang="en-US"/>
        </a:p>
      </dgm:t>
    </dgm:pt>
    <dgm:pt modelId="{202192F6-FDFD-44AC-A26B-A615D37E6197}" type="pres">
      <dgm:prSet presAssocID="{BC7E22BE-2B94-4E4B-87A1-0B4BD05D2D95}" presName="parTxOnlySpace" presStyleCnt="0"/>
      <dgm:spPr/>
    </dgm:pt>
    <dgm:pt modelId="{1498351E-2C8C-4820-BA8F-B106BE23711F}" type="pres">
      <dgm:prSet presAssocID="{6D0B7061-039D-4F0E-8E44-E076C6BD845E}" presName="parTxOnly" presStyleLbl="node1" presStyleIdx="2" presStyleCnt="3">
        <dgm:presLayoutVars>
          <dgm:chMax val="0"/>
          <dgm:chPref val="0"/>
          <dgm:bulletEnabled val="1"/>
        </dgm:presLayoutVars>
      </dgm:prSet>
      <dgm:spPr/>
      <dgm:t>
        <a:bodyPr/>
        <a:lstStyle/>
        <a:p>
          <a:endParaRPr kumimoji="1" lang="ja-JP" altLang="en-US"/>
        </a:p>
      </dgm:t>
    </dgm:pt>
  </dgm:ptLst>
  <dgm:cxnLst>
    <dgm:cxn modelId="{707E4C27-4044-4783-B592-95A4F8EB0123}" type="presOf" srcId="{13C5E0EC-80F9-4A30-9981-786E91CCC851}" destId="{DAD34B71-1AA4-4E67-BECC-C812D782EE67}" srcOrd="0" destOrd="0" presId="urn:microsoft.com/office/officeart/2005/8/layout/chevron1"/>
    <dgm:cxn modelId="{831649F5-8B67-4B67-9DC4-8C78FDEAF3A1}" srcId="{270B0F3C-CAA5-40CB-A5FF-25F14AAC8931}" destId="{13C5E0EC-80F9-4A30-9981-786E91CCC851}" srcOrd="1" destOrd="0" parTransId="{B43F7F83-77D6-4C05-9F93-AA187E00DF3F}" sibTransId="{BC7E22BE-2B94-4E4B-87A1-0B4BD05D2D95}"/>
    <dgm:cxn modelId="{B7B55987-5D89-4F16-92ED-8B3C8E0D444E}" type="presOf" srcId="{270B0F3C-CAA5-40CB-A5FF-25F14AAC8931}" destId="{2385F026-1CDF-4B20-B449-540AE8DAF5A0}" srcOrd="0" destOrd="0" presId="urn:microsoft.com/office/officeart/2005/8/layout/chevron1"/>
    <dgm:cxn modelId="{E3E43F44-E4C1-48C4-9023-00E8163341E6}" srcId="{270B0F3C-CAA5-40CB-A5FF-25F14AAC8931}" destId="{95C23B65-CBCA-4544-AB04-DD7D81B2C99E}" srcOrd="0" destOrd="0" parTransId="{8EEB6307-6A60-4B45-AAB7-0EF024D82BA1}" sibTransId="{D2E423C9-C803-44DE-BFE2-2789E12FC69C}"/>
    <dgm:cxn modelId="{5B001379-2677-4DE2-BB13-3714524FD642}" type="presOf" srcId="{6D0B7061-039D-4F0E-8E44-E076C6BD845E}" destId="{1498351E-2C8C-4820-BA8F-B106BE23711F}" srcOrd="0" destOrd="0" presId="urn:microsoft.com/office/officeart/2005/8/layout/chevron1"/>
    <dgm:cxn modelId="{ECAB4B4B-53D1-4169-BF7B-176AD79082FE}" srcId="{270B0F3C-CAA5-40CB-A5FF-25F14AAC8931}" destId="{6D0B7061-039D-4F0E-8E44-E076C6BD845E}" srcOrd="2" destOrd="0" parTransId="{7E378E68-7E75-4ED9-B471-0C28CF4C66DA}" sibTransId="{D4557F06-668E-4781-BA0E-9C1026CB2E93}"/>
    <dgm:cxn modelId="{0CBB7257-BF79-4B6E-98D7-A64A3EAA3002}" type="presOf" srcId="{95C23B65-CBCA-4544-AB04-DD7D81B2C99E}" destId="{A9C11632-E325-44F1-B754-80260A9F45CD}" srcOrd="0" destOrd="0" presId="urn:microsoft.com/office/officeart/2005/8/layout/chevron1"/>
    <dgm:cxn modelId="{A656F845-701A-4DAE-B8F6-84E25B8EE8DF}" type="presParOf" srcId="{2385F026-1CDF-4B20-B449-540AE8DAF5A0}" destId="{A9C11632-E325-44F1-B754-80260A9F45CD}" srcOrd="0" destOrd="0" presId="urn:microsoft.com/office/officeart/2005/8/layout/chevron1"/>
    <dgm:cxn modelId="{56F31E4D-1C60-4FCC-B8D0-ED21664A5902}" type="presParOf" srcId="{2385F026-1CDF-4B20-B449-540AE8DAF5A0}" destId="{1F95F4F0-7E3E-44EA-8A9B-4EDF16235F33}" srcOrd="1" destOrd="0" presId="urn:microsoft.com/office/officeart/2005/8/layout/chevron1"/>
    <dgm:cxn modelId="{C528FB85-BAFB-4CE4-877B-DEA9FA5FC624}" type="presParOf" srcId="{2385F026-1CDF-4B20-B449-540AE8DAF5A0}" destId="{DAD34B71-1AA4-4E67-BECC-C812D782EE67}" srcOrd="2" destOrd="0" presId="urn:microsoft.com/office/officeart/2005/8/layout/chevron1"/>
    <dgm:cxn modelId="{D3CD82EE-33AE-43C2-9CCA-4C10E6EA5498}" type="presParOf" srcId="{2385F026-1CDF-4B20-B449-540AE8DAF5A0}" destId="{202192F6-FDFD-44AC-A26B-A615D37E6197}" srcOrd="3" destOrd="0" presId="urn:microsoft.com/office/officeart/2005/8/layout/chevron1"/>
    <dgm:cxn modelId="{5B3AF67F-3FAC-4178-BD33-BEFC922066B9}" type="presParOf" srcId="{2385F026-1CDF-4B20-B449-540AE8DAF5A0}" destId="{1498351E-2C8C-4820-BA8F-B106BE23711F}"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C11632-E325-44F1-B754-80260A9F45CD}">
      <dsp:nvSpPr>
        <dsp:cNvPr id="0" name=""/>
        <dsp:cNvSpPr/>
      </dsp:nvSpPr>
      <dsp:spPr>
        <a:xfrm>
          <a:off x="2097" y="0"/>
          <a:ext cx="2554997" cy="773831"/>
        </a:xfrm>
        <a:prstGeom prst="chevron">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18669" rIns="18669" bIns="18669" numCol="1" spcCol="1270" anchor="ctr" anchorCtr="0">
          <a:noAutofit/>
        </a:bodyPr>
        <a:lstStyle/>
        <a:p>
          <a:pPr lvl="0" algn="l" defTabSz="622300">
            <a:lnSpc>
              <a:spcPct val="90000"/>
            </a:lnSpc>
            <a:spcBef>
              <a:spcPct val="0"/>
            </a:spcBef>
            <a:spcAft>
              <a:spcPct val="35000"/>
            </a:spcAft>
          </a:pPr>
          <a:r>
            <a:rPr kumimoji="1" lang="ja-JP" altLang="en-US" sz="1400" kern="1200" smtClean="0"/>
            <a:t>ＩＣＴを活用した教育の</a:t>
          </a:r>
          <a:r>
            <a:rPr kumimoji="1" lang="en-US" altLang="ja-JP" sz="1400" kern="1200" smtClean="0"/>
            <a:t/>
          </a:r>
          <a:br>
            <a:rPr kumimoji="1" lang="en-US" altLang="ja-JP" sz="1400" kern="1200" smtClean="0"/>
          </a:br>
          <a:r>
            <a:rPr kumimoji="1" lang="ja-JP" altLang="en-US" sz="1400" kern="1200" smtClean="0"/>
            <a:t>有効性を理解する</a:t>
          </a:r>
          <a:endParaRPr kumimoji="1" lang="ja-JP" altLang="en-US" sz="1400" kern="1200" dirty="0"/>
        </a:p>
      </dsp:txBody>
      <dsp:txXfrm>
        <a:off x="389013" y="0"/>
        <a:ext cx="1781166" cy="773831"/>
      </dsp:txXfrm>
    </dsp:sp>
    <dsp:sp modelId="{DAD34B71-1AA4-4E67-BECC-C812D782EE67}">
      <dsp:nvSpPr>
        <dsp:cNvPr id="0" name=""/>
        <dsp:cNvSpPr/>
      </dsp:nvSpPr>
      <dsp:spPr>
        <a:xfrm>
          <a:off x="2301594" y="0"/>
          <a:ext cx="2554997" cy="773831"/>
        </a:xfrm>
        <a:prstGeom prst="chevron">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18669" rIns="18669" bIns="18669" numCol="1" spcCol="1270" anchor="ctr" anchorCtr="0">
          <a:noAutofit/>
        </a:bodyPr>
        <a:lstStyle/>
        <a:p>
          <a:pPr lvl="0" algn="l" defTabSz="622300">
            <a:lnSpc>
              <a:spcPct val="90000"/>
            </a:lnSpc>
            <a:spcBef>
              <a:spcPct val="0"/>
            </a:spcBef>
            <a:spcAft>
              <a:spcPct val="35000"/>
            </a:spcAft>
          </a:pPr>
          <a:r>
            <a:rPr kumimoji="1" lang="ja-JP" altLang="en-US" sz="1400" kern="1200" smtClean="0"/>
            <a:t>授業にＩＣＴを取り入れ</a:t>
          </a:r>
          <a:r>
            <a:rPr kumimoji="1" lang="en-US" altLang="ja-JP" sz="1400" kern="1200" smtClean="0"/>
            <a:t/>
          </a:r>
          <a:br>
            <a:rPr kumimoji="1" lang="en-US" altLang="ja-JP" sz="1400" kern="1200" smtClean="0"/>
          </a:br>
          <a:r>
            <a:rPr kumimoji="1" lang="ja-JP" altLang="en-US" sz="1400" kern="1200" smtClean="0"/>
            <a:t>教員自身が活用を進める</a:t>
          </a:r>
          <a:endParaRPr kumimoji="1" lang="ja-JP" altLang="en-US" sz="1400" kern="1200" dirty="0"/>
        </a:p>
      </dsp:txBody>
      <dsp:txXfrm>
        <a:off x="2688510" y="0"/>
        <a:ext cx="1781166" cy="773831"/>
      </dsp:txXfrm>
    </dsp:sp>
    <dsp:sp modelId="{1498351E-2C8C-4820-BA8F-B106BE23711F}">
      <dsp:nvSpPr>
        <dsp:cNvPr id="0" name=""/>
        <dsp:cNvSpPr/>
      </dsp:nvSpPr>
      <dsp:spPr>
        <a:xfrm>
          <a:off x="4601091" y="0"/>
          <a:ext cx="2554997" cy="773831"/>
        </a:xfrm>
        <a:prstGeom prst="chevron">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18669" rIns="18669" bIns="18669" numCol="1" spcCol="1270" anchor="ctr" anchorCtr="0">
          <a:noAutofit/>
        </a:bodyPr>
        <a:lstStyle/>
        <a:p>
          <a:pPr lvl="0" algn="l" defTabSz="622300">
            <a:lnSpc>
              <a:spcPct val="90000"/>
            </a:lnSpc>
            <a:spcBef>
              <a:spcPct val="0"/>
            </a:spcBef>
            <a:spcAft>
              <a:spcPct val="35000"/>
            </a:spcAft>
          </a:pPr>
          <a:r>
            <a:rPr kumimoji="1" lang="ja-JP" altLang="en-US" sz="1400" kern="1200" smtClean="0"/>
            <a:t>児童生徒が主体的に</a:t>
          </a:r>
          <a:r>
            <a:rPr kumimoji="1" lang="en-US" altLang="ja-JP" sz="1400" kern="1200" smtClean="0"/>
            <a:t/>
          </a:r>
          <a:br>
            <a:rPr kumimoji="1" lang="en-US" altLang="ja-JP" sz="1400" kern="1200" smtClean="0"/>
          </a:br>
          <a:r>
            <a:rPr kumimoji="1" lang="ja-JP" altLang="en-US" sz="1400" kern="1200" smtClean="0"/>
            <a:t>ＩＣＴ活用を進める</a:t>
          </a:r>
          <a:endParaRPr kumimoji="1" lang="ja-JP" altLang="en-US" sz="1400" kern="1200" dirty="0"/>
        </a:p>
      </dsp:txBody>
      <dsp:txXfrm>
        <a:off x="4988007" y="0"/>
        <a:ext cx="1781166" cy="773831"/>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2220" tIns="46111" rIns="92220" bIns="4611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2220" tIns="46111" rIns="92220" bIns="46111" rtlCol="0"/>
          <a:lstStyle>
            <a:lvl1pPr algn="r">
              <a:defRPr sz="1200"/>
            </a:lvl1pPr>
          </a:lstStyle>
          <a:p>
            <a:fld id="{EE903972-F862-4C04-99DB-67B1CA285DCC}" type="datetimeFigureOut">
              <a:rPr kumimoji="1" lang="ja-JP" altLang="en-US" smtClean="0"/>
              <a:t>2018/4/27</a:t>
            </a:fld>
            <a:endParaRPr kumimoji="1" lang="ja-JP" altLang="en-US"/>
          </a:p>
        </p:txBody>
      </p:sp>
      <p:sp>
        <p:nvSpPr>
          <p:cNvPr id="4" name="スライド イメージ プレースホルダー 3"/>
          <p:cNvSpPr>
            <a:spLocks noGrp="1" noRot="1" noChangeAspect="1"/>
          </p:cNvSpPr>
          <p:nvPr>
            <p:ph type="sldImg" idx="2"/>
          </p:nvPr>
        </p:nvSpPr>
        <p:spPr>
          <a:xfrm>
            <a:off x="919163" y="744538"/>
            <a:ext cx="4968875" cy="3727450"/>
          </a:xfrm>
          <a:prstGeom prst="rect">
            <a:avLst/>
          </a:prstGeom>
          <a:noFill/>
          <a:ln w="12700">
            <a:solidFill>
              <a:prstClr val="black"/>
            </a:solidFill>
          </a:ln>
        </p:spPr>
        <p:txBody>
          <a:bodyPr vert="horz" lIns="92220" tIns="46111" rIns="92220" bIns="46111"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2220" tIns="46111" rIns="92220" bIns="4611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2220" tIns="46111" rIns="92220" bIns="4611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2220" tIns="46111" rIns="92220" bIns="46111" rtlCol="0" anchor="b"/>
          <a:lstStyle>
            <a:lvl1pPr algn="r">
              <a:defRPr sz="1200"/>
            </a:lvl1pPr>
          </a:lstStyle>
          <a:p>
            <a:fld id="{E3FC1DDD-E1FC-4685-BB65-C272BFCD2A79}" type="slidenum">
              <a:rPr kumimoji="1" lang="ja-JP" altLang="en-US" smtClean="0"/>
              <a:t>‹#›</a:t>
            </a:fld>
            <a:endParaRPr kumimoji="1" lang="ja-JP" altLang="en-US"/>
          </a:p>
        </p:txBody>
      </p:sp>
    </p:spTree>
    <p:extLst>
      <p:ext uri="{BB962C8B-B14F-4D97-AF65-F5344CB8AC3E}">
        <p14:creationId xmlns:p14="http://schemas.microsoft.com/office/powerpoint/2010/main" val="3650497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ja-JP" smtClean="0"/>
              <a:t>〈</a:t>
            </a:r>
            <a:r>
              <a:rPr lang="ja-JP" altLang="en-US" smtClean="0"/>
              <a:t>タイトル</a:t>
            </a:r>
            <a:r>
              <a:rPr lang="en-US" altLang="ja-JP" smtClean="0"/>
              <a:t>〉</a:t>
            </a:r>
          </a:p>
          <a:p>
            <a:r>
              <a:rPr lang="ja-JP" altLang="en-US" smtClean="0"/>
              <a:t>ここでは、教育の情報化と</a:t>
            </a:r>
            <a:r>
              <a:rPr lang="en-US" altLang="ja-JP" smtClean="0"/>
              <a:t>ICT</a:t>
            </a:r>
            <a:r>
              <a:rPr lang="ja-JP" altLang="en-US" smtClean="0"/>
              <a:t>活用について学びます。</a:t>
            </a:r>
          </a:p>
          <a:p>
            <a:endParaRPr lang="en-US" altLang="ja-JP" smtClean="0"/>
          </a:p>
        </p:txBody>
      </p:sp>
      <p:sp>
        <p:nvSpPr>
          <p:cNvPr id="3072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49414" indent="-288236">
              <a:defRPr kumimoji="1">
                <a:solidFill>
                  <a:schemeClr val="tx1"/>
                </a:solidFill>
                <a:latin typeface="Arial" pitchFamily="34" charset="0"/>
                <a:ea typeface="ＭＳ Ｐゴシック" pitchFamily="50" charset="-128"/>
              </a:defRPr>
            </a:lvl2pPr>
            <a:lvl3pPr marL="1152944" indent="-230589">
              <a:defRPr kumimoji="1">
                <a:solidFill>
                  <a:schemeClr val="tx1"/>
                </a:solidFill>
                <a:latin typeface="Arial" pitchFamily="34" charset="0"/>
                <a:ea typeface="ＭＳ Ｐゴシック" pitchFamily="50" charset="-128"/>
              </a:defRPr>
            </a:lvl3pPr>
            <a:lvl4pPr marL="1614122" indent="-230589">
              <a:defRPr kumimoji="1">
                <a:solidFill>
                  <a:schemeClr val="tx1"/>
                </a:solidFill>
                <a:latin typeface="Arial" pitchFamily="34" charset="0"/>
                <a:ea typeface="ＭＳ Ｐゴシック" pitchFamily="50" charset="-128"/>
              </a:defRPr>
            </a:lvl4pPr>
            <a:lvl5pPr marL="2075299" indent="-230589">
              <a:defRPr kumimoji="1">
                <a:solidFill>
                  <a:schemeClr val="tx1"/>
                </a:solidFill>
                <a:latin typeface="Arial" pitchFamily="34" charset="0"/>
                <a:ea typeface="ＭＳ Ｐゴシック" pitchFamily="50" charset="-128"/>
              </a:defRPr>
            </a:lvl5pPr>
            <a:lvl6pPr marL="2536477"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97655"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58832"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20010"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2AC37CB0-51A8-4245-9ED0-60CDF1C3E2E1}" type="slidenum">
              <a:rPr lang="ja-JP" altLang="en-US" smtClean="0">
                <a:latin typeface="Calibri" pitchFamily="34" charset="0"/>
              </a:rPr>
              <a:pPr/>
              <a:t>1</a:t>
            </a:fld>
            <a:endParaRPr lang="ja-JP" altLang="en-US" smtClean="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ja-JP" smtClean="0"/>
              <a:t>〈</a:t>
            </a:r>
            <a:r>
              <a:rPr lang="ja-JP" altLang="en-US" smtClean="0"/>
              <a:t>タイトル</a:t>
            </a:r>
            <a:r>
              <a:rPr lang="en-US" altLang="ja-JP" smtClean="0"/>
              <a:t>〉</a:t>
            </a:r>
          </a:p>
          <a:p>
            <a:endParaRPr lang="ja-JP" altLang="en-US" smtClean="0"/>
          </a:p>
        </p:txBody>
      </p:sp>
      <p:sp>
        <p:nvSpPr>
          <p:cNvPr id="3174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49414" indent="-288236">
              <a:defRPr kumimoji="1">
                <a:solidFill>
                  <a:schemeClr val="tx1"/>
                </a:solidFill>
                <a:latin typeface="Arial" pitchFamily="34" charset="0"/>
                <a:ea typeface="ＭＳ Ｐゴシック" pitchFamily="50" charset="-128"/>
              </a:defRPr>
            </a:lvl2pPr>
            <a:lvl3pPr marL="1152944" indent="-230589">
              <a:defRPr kumimoji="1">
                <a:solidFill>
                  <a:schemeClr val="tx1"/>
                </a:solidFill>
                <a:latin typeface="Arial" pitchFamily="34" charset="0"/>
                <a:ea typeface="ＭＳ Ｐゴシック" pitchFamily="50" charset="-128"/>
              </a:defRPr>
            </a:lvl3pPr>
            <a:lvl4pPr marL="1614122" indent="-230589">
              <a:defRPr kumimoji="1">
                <a:solidFill>
                  <a:schemeClr val="tx1"/>
                </a:solidFill>
                <a:latin typeface="Arial" pitchFamily="34" charset="0"/>
                <a:ea typeface="ＭＳ Ｐゴシック" pitchFamily="50" charset="-128"/>
              </a:defRPr>
            </a:lvl4pPr>
            <a:lvl5pPr marL="2075299" indent="-230589">
              <a:defRPr kumimoji="1">
                <a:solidFill>
                  <a:schemeClr val="tx1"/>
                </a:solidFill>
                <a:latin typeface="Arial" pitchFamily="34" charset="0"/>
                <a:ea typeface="ＭＳ Ｐゴシック" pitchFamily="50" charset="-128"/>
              </a:defRPr>
            </a:lvl5pPr>
            <a:lvl6pPr marL="2536477"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97655"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58832"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20010"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B2A1B13B-98E4-4F46-BDE3-087060B48C1F}" type="slidenum">
              <a:rPr lang="ja-JP" altLang="en-US" smtClean="0">
                <a:latin typeface="Calibri" pitchFamily="34" charset="0"/>
              </a:rPr>
              <a:pPr/>
              <a:t>2</a:t>
            </a:fld>
            <a:endParaRPr lang="ja-JP" altLang="en-US" smtClean="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研修内容</a:t>
            </a:r>
            <a:r>
              <a:rPr kumimoji="1" lang="en-US" altLang="ja-JP" dirty="0" smtClean="0"/>
              <a:t>〉</a:t>
            </a:r>
          </a:p>
          <a:p>
            <a:pPr defTabSz="922355">
              <a:defRPr/>
            </a:pPr>
            <a:r>
              <a:rPr kumimoji="1" lang="ja-JP" altLang="en-US" dirty="0" smtClean="0"/>
              <a:t>・研修体制づくり</a:t>
            </a:r>
            <a:endParaRPr kumimoji="1" lang="en-US" altLang="ja-JP" dirty="0" smtClean="0"/>
          </a:p>
          <a:p>
            <a:r>
              <a:rPr kumimoji="1" lang="ja-JP" altLang="en-US" dirty="0" smtClean="0"/>
              <a:t>・自校のＩＣＴ活用の現状分析</a:t>
            </a:r>
            <a:endParaRPr kumimoji="1" lang="en-US" altLang="ja-JP" dirty="0" smtClean="0"/>
          </a:p>
          <a:p>
            <a:r>
              <a:rPr kumimoji="1" lang="ja-JP" altLang="en-US" dirty="0" smtClean="0"/>
              <a:t>・自校が目指すＩＣＴ活用の姿（短・中期的な視点で）</a:t>
            </a:r>
            <a:endParaRPr kumimoji="1" lang="en-US" altLang="ja-JP" dirty="0" smtClean="0"/>
          </a:p>
          <a:p>
            <a:r>
              <a:rPr kumimoji="1" lang="ja-JP" altLang="en-US" dirty="0" smtClean="0"/>
              <a:t>・研修カリキュラムづくり（文科省「研修モジュール」を活用して）</a:t>
            </a:r>
            <a:endParaRPr kumimoji="1" lang="en-US" altLang="ja-JP" dirty="0" smtClean="0"/>
          </a:p>
          <a:p>
            <a:endParaRPr kumimoji="1" lang="en-US" altLang="ja-JP" dirty="0" smtClean="0"/>
          </a:p>
          <a:p>
            <a:r>
              <a:rPr kumimoji="1" lang="ja-JP" altLang="en-US" dirty="0" smtClean="0"/>
              <a:t>この研修では、自校のＩＣＴ活用研修の在り方を考えます。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3</a:t>
            </a:fld>
            <a:endParaRPr kumimoji="1" lang="ja-JP" altLang="en-US"/>
          </a:p>
        </p:txBody>
      </p:sp>
    </p:spTree>
    <p:extLst>
      <p:ext uri="{BB962C8B-B14F-4D97-AF65-F5344CB8AC3E}">
        <p14:creationId xmlns:p14="http://schemas.microsoft.com/office/powerpoint/2010/main" val="1719188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めざすＩＣＴ活用の姿</a:t>
            </a:r>
            <a:r>
              <a:rPr kumimoji="1" lang="en-US" altLang="ja-JP" dirty="0" smtClean="0"/>
              <a:t>〉</a:t>
            </a:r>
          </a:p>
          <a:p>
            <a:r>
              <a:rPr kumimoji="1" lang="ja-JP" altLang="en-US" dirty="0" smtClean="0"/>
              <a:t>自校の現状を明らかにした上で、今後数年で実現したＩＣＴ活用の姿をイメージすれば、今後どのような研修を行っていけばよいかが明確になります。</a:t>
            </a:r>
            <a:endParaRPr kumimoji="1" lang="en-US" altLang="ja-JP" dirty="0" smtClean="0"/>
          </a:p>
          <a:p>
            <a:endParaRPr kumimoji="1" lang="en-US" altLang="ja-JP" dirty="0" smtClean="0"/>
          </a:p>
          <a:p>
            <a:r>
              <a:rPr kumimoji="1" lang="ja-JP" altLang="en-US" dirty="0" smtClean="0"/>
              <a:t>ＩＣＴを活用した授業実践は、①教員がＩＣＴを活用した教育の有効性を理解する。　② 授業にＩＣＴを取り入れ、教員自身が活用を進める。　③ 児童生徒が主体的にＩＣＴ活用を進める。とステップを踏んで進めるのが一般的です。各ステップで教員がどのようなスキルを身につけるとよいかをワークシート等の「研修目標」に書き込みます。</a:t>
            </a:r>
            <a:endParaRPr kumimoji="1" lang="en-US" altLang="ja-JP" dirty="0" smtClean="0"/>
          </a:p>
          <a:p>
            <a:r>
              <a:rPr kumimoji="1" lang="ja-JP" altLang="en-US" dirty="0" smtClean="0"/>
              <a:t>これをもとに、「いつ（時期）」、「どこで（場所）」、「だれが（講師）」、「何を（内容）」、「どのように（使用機器、形態、方法等）」、（「いくらで（費用）」）やるかを年間計画として整理します。ここで、既存の研修等とリンクさせれば、教員の負担感も増えることなく、ＩＣＴ活用研修が実施できることになります。</a:t>
            </a:r>
            <a:endParaRPr kumimoji="1" lang="en-US" altLang="ja-JP" dirty="0" smtClean="0"/>
          </a:p>
          <a:p>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4</a:t>
            </a:fld>
            <a:endParaRPr kumimoji="1" lang="ja-JP" altLang="en-US"/>
          </a:p>
        </p:txBody>
      </p:sp>
    </p:spTree>
    <p:extLst>
      <p:ext uri="{BB962C8B-B14F-4D97-AF65-F5344CB8AC3E}">
        <p14:creationId xmlns:p14="http://schemas.microsoft.com/office/powerpoint/2010/main" val="1831515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22207"/>
            <a:r>
              <a:rPr kumimoji="1" lang="en-US" altLang="ja-JP" dirty="0" smtClean="0"/>
              <a:t>〈</a:t>
            </a:r>
            <a:r>
              <a:rPr kumimoji="1" lang="ja-JP" altLang="en-US" dirty="0" smtClean="0"/>
              <a:t>研修カリキュラムづくり</a:t>
            </a:r>
            <a:r>
              <a:rPr kumimoji="1" lang="en-US" altLang="ja-JP" dirty="0" smtClean="0"/>
              <a:t>〉</a:t>
            </a:r>
          </a:p>
          <a:p>
            <a:pPr defTabSz="922207"/>
            <a:r>
              <a:rPr kumimoji="1" lang="ja-JP" altLang="en-US" dirty="0" smtClean="0"/>
              <a:t>次に研修の実施に向けて、年間計画に沿って個々の研修内容や進め方を考えていくことになります。</a:t>
            </a:r>
            <a:endParaRPr kumimoji="1" lang="en-US" altLang="ja-JP" dirty="0" smtClean="0"/>
          </a:p>
          <a:p>
            <a:pPr defTabSz="922207"/>
            <a:r>
              <a:rPr kumimoji="1" lang="ja-JP" altLang="en-US" dirty="0" smtClean="0"/>
              <a:t>研修の内容を一から組み立てるとかなり労力が必要ですので、既存のコンテンツやパッケージを利用することが有効です。</a:t>
            </a:r>
            <a:endParaRPr kumimoji="1" lang="en-US" altLang="ja-JP" dirty="0" smtClean="0"/>
          </a:p>
          <a:p>
            <a:pPr defTabSz="922207"/>
            <a:endParaRPr kumimoji="1" lang="en-US" altLang="ja-JP" dirty="0" smtClean="0"/>
          </a:p>
          <a:p>
            <a:pPr defTabSz="922207"/>
            <a:r>
              <a:rPr kumimoji="1" lang="ja-JP" altLang="en-US" dirty="0" smtClean="0"/>
              <a:t>文部科学省の委託事業の成果物として「校内研修リーダー養成のための研修手引き」がＷｅｂ上で公開されています。</a:t>
            </a:r>
            <a:endParaRPr kumimoji="1" lang="en-US" altLang="ja-JP" dirty="0" smtClean="0"/>
          </a:p>
          <a:p>
            <a:pPr defTabSz="922207"/>
            <a:r>
              <a:rPr kumimoji="1" lang="ja-JP" altLang="en-US" dirty="0" smtClean="0"/>
              <a:t>校内研修に有効な各種モジュールが整理されているので、これらを組み合わせて研修を組み立てることができます。</a:t>
            </a:r>
            <a:endParaRPr kumimoji="1" lang="en-US" altLang="ja-JP" dirty="0" smtClean="0"/>
          </a:p>
          <a:p>
            <a:pPr defTabSz="922207"/>
            <a:r>
              <a:rPr kumimoji="1" lang="ja-JP" altLang="en-US" dirty="0" smtClean="0"/>
              <a:t>このモジュールや映像資料は、各市町の教育委員会にＤＶＤ，ＣＤのデジタル資料として配布されています。</a:t>
            </a:r>
            <a:endParaRPr kumimoji="1" lang="en-US" altLang="ja-JP" dirty="0" smtClean="0"/>
          </a:p>
          <a:p>
            <a:pPr defTabSz="922207"/>
            <a:endParaRPr kumimoji="1" lang="en-US" altLang="ja-JP" dirty="0" smtClean="0"/>
          </a:p>
          <a:p>
            <a:pPr defTabSz="922207"/>
            <a:r>
              <a:rPr kumimoji="1" lang="ja-JP" altLang="en-US" dirty="0" smtClean="0"/>
              <a:t>また、兵庫県教育委員会教育企画課がＩＣＴ活用実践例や情報モラルの校内研修資料パッケージをＷｅｂ上で公開しています。</a:t>
            </a:r>
            <a:endParaRPr kumimoji="1" lang="en-US" altLang="ja-JP" dirty="0" smtClean="0"/>
          </a:p>
          <a:p>
            <a:pPr defTabSz="922207"/>
            <a:r>
              <a:rPr kumimoji="1" lang="ja-JP" altLang="en-US" dirty="0" smtClean="0"/>
              <a:t>自校の現状や課題に応じてカスタマイズすれば、有効な資料として活用できます。</a:t>
            </a:r>
            <a:endParaRPr kumimoji="1" lang="en-US" altLang="ja-JP" dirty="0" smtClean="0"/>
          </a:p>
          <a:p>
            <a:pPr defTabSz="922207"/>
            <a:endParaRPr kumimoji="1" lang="en-US" altLang="ja-JP" dirty="0" smtClean="0"/>
          </a:p>
          <a:p>
            <a:pPr defTabSz="922207"/>
            <a:r>
              <a:rPr kumimoji="1" lang="ja-JP" altLang="en-US" dirty="0" smtClean="0"/>
              <a:t>実際に校内研修を組み立てるときには、時間や内容を欲張らず、複数回に分けて実施することも視野に入れることが大切です。</a:t>
            </a:r>
            <a:endParaRPr kumimoji="1" lang="en-US" altLang="ja-JP" dirty="0" smtClean="0"/>
          </a:p>
          <a:p>
            <a:pPr defTabSz="922207"/>
            <a:r>
              <a:rPr kumimoji="1" lang="ja-JP" altLang="en-US" dirty="0" smtClean="0"/>
              <a:t>６０分や９０分の研修時間を放課後に取ることが難しければ、３０分程度のミニ研修を数回に分けて実施することも必要です。</a:t>
            </a:r>
            <a:endParaRPr kumimoji="1" lang="en-US" altLang="ja-JP" dirty="0" smtClean="0"/>
          </a:p>
          <a:p>
            <a:pPr defTabSz="922207"/>
            <a:r>
              <a:rPr kumimoji="1" lang="ja-JP" altLang="en-US" dirty="0" smtClean="0"/>
              <a:t>その際は、次回研修までの「課題」を準備するなどして、研修内容に連続性を持たせるなどの工夫が必要ではないでしょうか。</a:t>
            </a:r>
            <a:endParaRPr kumimoji="1" lang="ja-JP" altLang="en-US" dirty="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5</a:t>
            </a:fld>
            <a:endParaRPr kumimoji="1" lang="ja-JP" altLang="en-US"/>
          </a:p>
        </p:txBody>
      </p:sp>
    </p:spTree>
    <p:extLst>
      <p:ext uri="{BB962C8B-B14F-4D97-AF65-F5344CB8AC3E}">
        <p14:creationId xmlns:p14="http://schemas.microsoft.com/office/powerpoint/2010/main" val="3830742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22207"/>
            <a:endParaRPr kumimoji="1" lang="ja-JP" altLang="en-US" dirty="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6</a:t>
            </a:fld>
            <a:endParaRPr kumimoji="1" lang="ja-JP" altLang="en-US"/>
          </a:p>
        </p:txBody>
      </p:sp>
    </p:spTree>
    <p:extLst>
      <p:ext uri="{BB962C8B-B14F-4D97-AF65-F5344CB8AC3E}">
        <p14:creationId xmlns:p14="http://schemas.microsoft.com/office/powerpoint/2010/main" val="3830742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22207"/>
            <a:endParaRPr kumimoji="1" lang="ja-JP" altLang="en-US" dirty="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7</a:t>
            </a:fld>
            <a:endParaRPr kumimoji="1" lang="ja-JP" altLang="en-US"/>
          </a:p>
        </p:txBody>
      </p:sp>
    </p:spTree>
    <p:extLst>
      <p:ext uri="{BB962C8B-B14F-4D97-AF65-F5344CB8AC3E}">
        <p14:creationId xmlns:p14="http://schemas.microsoft.com/office/powerpoint/2010/main" val="38307422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まとめ</a:t>
            </a:r>
            <a:r>
              <a:rPr kumimoji="1" lang="en-US" altLang="ja-JP" dirty="0" smtClean="0"/>
              <a:t>〉</a:t>
            </a:r>
          </a:p>
          <a:p>
            <a:r>
              <a:rPr kumimoji="1" lang="ja-JP" altLang="en-US" dirty="0" smtClean="0"/>
              <a:t>授業でのＩＣＴ活用が進むと、分かる授業の実現で児童生徒にとってよい影響を及ぼすだけではなく、目に見えない水面下の部分では教員同士の互恵的な関係づくりにもよい影響を及ぼします。</a:t>
            </a:r>
            <a:endParaRPr kumimoji="1" lang="en-US" altLang="ja-JP" dirty="0" smtClean="0"/>
          </a:p>
          <a:p>
            <a:r>
              <a:rPr kumimoji="1" lang="ja-JP" altLang="en-US" dirty="0" smtClean="0"/>
              <a:t>学校を活性化させるという視点からも、研修計画にＩＣＴ活用研修を位置づけていきましょう。</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8</a:t>
            </a:fld>
            <a:endParaRPr kumimoji="1" lang="ja-JP" altLang="en-US"/>
          </a:p>
        </p:txBody>
      </p:sp>
    </p:spTree>
    <p:extLst>
      <p:ext uri="{BB962C8B-B14F-4D97-AF65-F5344CB8AC3E}">
        <p14:creationId xmlns:p14="http://schemas.microsoft.com/office/powerpoint/2010/main" val="2461457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9B84B09-3751-4C67-B9B0-562283B92BC0}" type="datetime1">
              <a:rPr kumimoji="1" lang="ja-JP" altLang="en-US" smtClean="0"/>
              <a:t>2018/4/27</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校内研修づくり</a:t>
            </a:r>
            <a:endParaRPr kumimoji="1" lang="ja-JP" altLang="en-US"/>
          </a:p>
        </p:txBody>
      </p:sp>
      <p:sp>
        <p:nvSpPr>
          <p:cNvPr id="6" name="スライド番号プレースホルダー 5"/>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2849341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B514B15-D8B0-4E49-82ED-18274C2B55F8}" type="datetime1">
              <a:rPr kumimoji="1" lang="ja-JP" altLang="en-US" smtClean="0"/>
              <a:t>2018/4/27</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校内研修づくり</a:t>
            </a:r>
            <a:endParaRPr kumimoji="1" lang="ja-JP" altLang="en-US"/>
          </a:p>
        </p:txBody>
      </p:sp>
      <p:sp>
        <p:nvSpPr>
          <p:cNvPr id="6" name="スライド番号プレースホルダー 5"/>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3575432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C304DEE-856E-48CA-8B7D-34AA5A6B42AC}" type="datetime1">
              <a:rPr kumimoji="1" lang="ja-JP" altLang="en-US" smtClean="0"/>
              <a:t>2018/4/27</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校内研修づくり</a:t>
            </a:r>
            <a:endParaRPr kumimoji="1" lang="ja-JP" altLang="en-US"/>
          </a:p>
        </p:txBody>
      </p:sp>
      <p:sp>
        <p:nvSpPr>
          <p:cNvPr id="6" name="スライド番号プレースホルダー 5"/>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3066367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0F27DB9-16FC-4473-8D7F-48A4C311B388}" type="datetime1">
              <a:rPr kumimoji="1" lang="ja-JP" altLang="en-US" smtClean="0"/>
              <a:t>2018/4/27</a:t>
            </a:fld>
            <a:endParaRPr kumimoji="1" lang="ja-JP" altLang="en-US"/>
          </a:p>
        </p:txBody>
      </p:sp>
      <p:sp>
        <p:nvSpPr>
          <p:cNvPr id="5" name="フッター プレースホルダー 4"/>
          <p:cNvSpPr>
            <a:spLocks noGrp="1"/>
          </p:cNvSpPr>
          <p:nvPr>
            <p:ph type="ftr" sz="quarter" idx="11"/>
          </p:nvPr>
        </p:nvSpPr>
        <p:spPr>
          <a:xfrm>
            <a:off x="6012160" y="6492875"/>
            <a:ext cx="2895600" cy="365125"/>
          </a:xfrm>
        </p:spPr>
        <p:txBody>
          <a:bodyPr/>
          <a:lstStyle>
            <a:lvl1pPr algn="r">
              <a:defRPr/>
            </a:lvl1pPr>
          </a:lstStyle>
          <a:p>
            <a:r>
              <a:rPr lang="ja-JP" altLang="en-US" smtClean="0"/>
              <a:t>校内研修づくり</a:t>
            </a:r>
            <a:endParaRPr lang="ja-JP" altLang="en-US" dirty="0"/>
          </a:p>
        </p:txBody>
      </p:sp>
    </p:spTree>
    <p:extLst>
      <p:ext uri="{BB962C8B-B14F-4D97-AF65-F5344CB8AC3E}">
        <p14:creationId xmlns:p14="http://schemas.microsoft.com/office/powerpoint/2010/main" val="3237871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4388A7E-0976-4A13-BF89-AD11EC736208}" type="datetime1">
              <a:rPr kumimoji="1" lang="ja-JP" altLang="en-US" smtClean="0"/>
              <a:t>2018/4/27</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校内研修づくり</a:t>
            </a:r>
            <a:endParaRPr kumimoji="1" lang="ja-JP" altLang="en-US"/>
          </a:p>
        </p:txBody>
      </p:sp>
      <p:sp>
        <p:nvSpPr>
          <p:cNvPr id="6" name="スライド番号プレースホルダー 5"/>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30761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31F8494-9B8E-4613-BC5A-226E507CB21A}" type="datetime1">
              <a:rPr kumimoji="1" lang="ja-JP" altLang="en-US" smtClean="0"/>
              <a:t>2018/4/27</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校内研修づくり</a:t>
            </a:r>
            <a:endParaRPr kumimoji="1" lang="ja-JP" altLang="en-US"/>
          </a:p>
        </p:txBody>
      </p:sp>
      <p:sp>
        <p:nvSpPr>
          <p:cNvPr id="7" name="スライド番号プレースホルダー 6"/>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2198470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CB2EDF8-BE3F-450C-8CB8-B9735EBD046F}" type="datetime1">
              <a:rPr kumimoji="1" lang="ja-JP" altLang="en-US" smtClean="0"/>
              <a:t>2018/4/27</a:t>
            </a:fld>
            <a:endParaRPr kumimoji="1" lang="ja-JP" altLang="en-US"/>
          </a:p>
        </p:txBody>
      </p:sp>
      <p:sp>
        <p:nvSpPr>
          <p:cNvPr id="8" name="フッター プレースホルダー 7"/>
          <p:cNvSpPr>
            <a:spLocks noGrp="1"/>
          </p:cNvSpPr>
          <p:nvPr>
            <p:ph type="ftr" sz="quarter" idx="11"/>
          </p:nvPr>
        </p:nvSpPr>
        <p:spPr/>
        <p:txBody>
          <a:bodyPr/>
          <a:lstStyle/>
          <a:p>
            <a:r>
              <a:rPr kumimoji="1" lang="ja-JP" altLang="en-US" smtClean="0"/>
              <a:t>校内研修づくり</a:t>
            </a:r>
            <a:endParaRPr kumimoji="1" lang="ja-JP" altLang="en-US"/>
          </a:p>
        </p:txBody>
      </p:sp>
      <p:sp>
        <p:nvSpPr>
          <p:cNvPr id="9" name="スライド番号プレースホルダー 8"/>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3694284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7336B61-940C-4F51-906C-D3164770B950}" type="datetime1">
              <a:rPr kumimoji="1" lang="ja-JP" altLang="en-US" smtClean="0"/>
              <a:t>2018/4/27</a:t>
            </a:fld>
            <a:endParaRPr kumimoji="1" lang="ja-JP" altLang="en-US"/>
          </a:p>
        </p:txBody>
      </p:sp>
      <p:sp>
        <p:nvSpPr>
          <p:cNvPr id="4" name="フッター プレースホルダー 3"/>
          <p:cNvSpPr>
            <a:spLocks noGrp="1"/>
          </p:cNvSpPr>
          <p:nvPr>
            <p:ph type="ftr" sz="quarter" idx="11"/>
          </p:nvPr>
        </p:nvSpPr>
        <p:spPr/>
        <p:txBody>
          <a:bodyPr/>
          <a:lstStyle/>
          <a:p>
            <a:r>
              <a:rPr kumimoji="1" lang="ja-JP" altLang="en-US" smtClean="0"/>
              <a:t>校内研修づくり</a:t>
            </a:r>
            <a:endParaRPr kumimoji="1" lang="ja-JP" altLang="en-US"/>
          </a:p>
        </p:txBody>
      </p:sp>
      <p:sp>
        <p:nvSpPr>
          <p:cNvPr id="5" name="スライド番号プレースホルダー 4"/>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2934256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3EFE517-3124-4410-9925-ED0C6E791549}" type="datetime1">
              <a:rPr kumimoji="1" lang="ja-JP" altLang="en-US" smtClean="0"/>
              <a:t>2018/4/27</a:t>
            </a:fld>
            <a:endParaRPr kumimoji="1" lang="ja-JP" altLang="en-US"/>
          </a:p>
        </p:txBody>
      </p:sp>
      <p:sp>
        <p:nvSpPr>
          <p:cNvPr id="3" name="フッター プレースホルダー 2"/>
          <p:cNvSpPr>
            <a:spLocks noGrp="1"/>
          </p:cNvSpPr>
          <p:nvPr>
            <p:ph type="ftr" sz="quarter" idx="11"/>
          </p:nvPr>
        </p:nvSpPr>
        <p:spPr/>
        <p:txBody>
          <a:bodyPr/>
          <a:lstStyle/>
          <a:p>
            <a:r>
              <a:rPr kumimoji="1" lang="ja-JP" altLang="en-US" smtClean="0"/>
              <a:t>校内研修づくり</a:t>
            </a:r>
            <a:endParaRPr kumimoji="1" lang="ja-JP" altLang="en-US"/>
          </a:p>
        </p:txBody>
      </p:sp>
      <p:sp>
        <p:nvSpPr>
          <p:cNvPr id="4" name="スライド番号プレースホルダー 3"/>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2757272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F8A3C90-0177-4311-9CDC-9458D27E330D}" type="datetime1">
              <a:rPr kumimoji="1" lang="ja-JP" altLang="en-US" smtClean="0"/>
              <a:t>2018/4/27</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校内研修づくり</a:t>
            </a:r>
            <a:endParaRPr kumimoji="1" lang="ja-JP" altLang="en-US"/>
          </a:p>
        </p:txBody>
      </p:sp>
      <p:sp>
        <p:nvSpPr>
          <p:cNvPr id="7" name="スライド番号プレースホルダー 6"/>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3716504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A60AAF3-52EC-4A2E-98D0-9A8A24FC6EC2}" type="datetime1">
              <a:rPr kumimoji="1" lang="ja-JP" altLang="en-US" smtClean="0"/>
              <a:t>2018/4/27</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校内研修づくり</a:t>
            </a:r>
            <a:endParaRPr kumimoji="1" lang="ja-JP" altLang="en-US"/>
          </a:p>
        </p:txBody>
      </p:sp>
      <p:sp>
        <p:nvSpPr>
          <p:cNvPr id="7" name="スライド番号プレースホルダー 6"/>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3384243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9EEF3E-36EC-4FA6-BAB3-FD5642A730B7}" type="datetime1">
              <a:rPr kumimoji="1" lang="ja-JP" altLang="en-US" smtClean="0"/>
              <a:t>2018/4/27</a:t>
            </a:fld>
            <a:endParaRPr kumimoji="1" lang="ja-JP" altLang="en-US"/>
          </a:p>
        </p:txBody>
      </p:sp>
      <p:sp>
        <p:nvSpPr>
          <p:cNvPr id="5" name="フッター プレースホルダー 4"/>
          <p:cNvSpPr>
            <a:spLocks noGrp="1"/>
          </p:cNvSpPr>
          <p:nvPr>
            <p:ph type="ftr" sz="quarter" idx="3"/>
          </p:nvPr>
        </p:nvSpPr>
        <p:spPr>
          <a:xfrm>
            <a:off x="5796136" y="6381328"/>
            <a:ext cx="2895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ja-JP" altLang="en-US" smtClean="0"/>
              <a:t>校内研修づくり</a:t>
            </a: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2103240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tmp"/><Relationship Id="rId5" Type="http://schemas.openxmlformats.org/officeDocument/2006/relationships/image" Target="../media/image1.wmf"/><Relationship Id="rId4" Type="http://schemas.openxmlformats.org/officeDocument/2006/relationships/package" Target="../embeddings/Microsoft_Excel_Worksheet1.xlsx"/></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ctrTitle"/>
          </p:nvPr>
        </p:nvSpPr>
        <p:spPr>
          <a:xfrm>
            <a:off x="685800" y="2679700"/>
            <a:ext cx="7772400" cy="1901825"/>
          </a:xfrm>
        </p:spPr>
        <p:txBody>
          <a:bodyPr>
            <a:normAutofit/>
          </a:bodyPr>
          <a:lstStyle/>
          <a:p>
            <a:pPr eaLnBrk="1" hangingPunct="1"/>
            <a:r>
              <a:rPr lang="ja-JP" altLang="en-US" sz="6000" dirty="0" smtClean="0">
                <a:latin typeface="メイリオ" pitchFamily="50" charset="-128"/>
                <a:ea typeface="メイリオ" pitchFamily="50" charset="-128"/>
                <a:cs typeface="メイリオ" pitchFamily="50" charset="-128"/>
              </a:rPr>
              <a:t>校内研修の活性化</a:t>
            </a:r>
            <a:endParaRPr lang="ja-JP" altLang="en-US" sz="6000" dirty="0" smtClean="0">
              <a:latin typeface="メイリオ" pitchFamily="50" charset="-128"/>
              <a:ea typeface="メイリオ" pitchFamily="50" charset="-128"/>
              <a:cs typeface="メイリオ" pitchFamily="50" charset="-128"/>
            </a:endParaRPr>
          </a:p>
        </p:txBody>
      </p:sp>
      <p:sp>
        <p:nvSpPr>
          <p:cNvPr id="2051" name="タイトル 1"/>
          <p:cNvSpPr txBox="1">
            <a:spLocks/>
          </p:cNvSpPr>
          <p:nvPr/>
        </p:nvSpPr>
        <p:spPr bwMode="auto">
          <a:xfrm>
            <a:off x="5435600" y="6122988"/>
            <a:ext cx="3679825" cy="73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2400">
                <a:latin typeface="メイリオ" pitchFamily="50" charset="-128"/>
                <a:ea typeface="メイリオ" pitchFamily="50" charset="-128"/>
                <a:cs typeface="メイリオ" pitchFamily="50" charset="-128"/>
              </a:rPr>
              <a:t>兵庫県版研修プログラム</a:t>
            </a:r>
          </a:p>
        </p:txBody>
      </p:sp>
      <p:sp>
        <p:nvSpPr>
          <p:cNvPr id="2052" name="テキスト ボックス 3"/>
          <p:cNvSpPr txBox="1">
            <a:spLocks noChangeArrowheads="1"/>
          </p:cNvSpPr>
          <p:nvPr/>
        </p:nvSpPr>
        <p:spPr bwMode="auto">
          <a:xfrm>
            <a:off x="1303338" y="1125538"/>
            <a:ext cx="66262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a:spcBef>
                <a:spcPct val="0"/>
              </a:spcBef>
              <a:buFontTx/>
              <a:buNone/>
            </a:pPr>
            <a:r>
              <a:rPr lang="ja-JP" altLang="en-US" sz="4400" dirty="0">
                <a:latin typeface="メイリオ" pitchFamily="50" charset="-128"/>
                <a:ea typeface="メイリオ" pitchFamily="50" charset="-128"/>
                <a:cs typeface="メイリオ" pitchFamily="50" charset="-128"/>
              </a:rPr>
              <a:t>スライド資料　</a:t>
            </a:r>
            <a:r>
              <a:rPr lang="ja-JP" altLang="en-US" sz="4400" dirty="0">
                <a:latin typeface="メイリオ" pitchFamily="50" charset="-128"/>
                <a:ea typeface="メイリオ" pitchFamily="50" charset="-128"/>
                <a:cs typeface="メイリオ" pitchFamily="50" charset="-128"/>
              </a:rPr>
              <a:t>Ｆ</a:t>
            </a:r>
            <a:r>
              <a:rPr lang="en-US" altLang="ja-JP" sz="4400" dirty="0" smtClean="0">
                <a:latin typeface="メイリオ" pitchFamily="50" charset="-128"/>
                <a:ea typeface="メイリオ" pitchFamily="50" charset="-128"/>
                <a:cs typeface="メイリオ" pitchFamily="50" charset="-128"/>
              </a:rPr>
              <a:t>1</a:t>
            </a:r>
            <a:endParaRPr lang="ja-JP" altLang="en-US" sz="4400" dirty="0">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2774576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679700"/>
            <a:ext cx="7772400" cy="1901825"/>
          </a:xfrm>
        </p:spPr>
        <p:txBody>
          <a:bodyPr rtlCol="0">
            <a:normAutofit/>
          </a:bodyPr>
          <a:lstStyle/>
          <a:p>
            <a:pPr eaLnBrk="1" fontAlgn="auto" hangingPunct="1">
              <a:spcAft>
                <a:spcPts val="0"/>
              </a:spcAft>
              <a:defRPr/>
            </a:pPr>
            <a:r>
              <a:rPr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校内研修の立案</a:t>
            </a:r>
            <a:endParaRPr lang="ja-JP" altLang="en-US" sz="6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75" name="テキスト ボックス 3"/>
          <p:cNvSpPr txBox="1">
            <a:spLocks noChangeArrowheads="1"/>
          </p:cNvSpPr>
          <p:nvPr/>
        </p:nvSpPr>
        <p:spPr bwMode="auto">
          <a:xfrm>
            <a:off x="2268538" y="1504950"/>
            <a:ext cx="45354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a:spcBef>
                <a:spcPct val="0"/>
              </a:spcBef>
              <a:buFontTx/>
              <a:buNone/>
            </a:pPr>
            <a:r>
              <a:rPr lang="ja-JP" altLang="en-US" dirty="0">
                <a:latin typeface="メイリオ" pitchFamily="50" charset="-128"/>
                <a:ea typeface="メイリオ" pitchFamily="50" charset="-128"/>
                <a:cs typeface="メイリオ" pitchFamily="50" charset="-128"/>
              </a:rPr>
              <a:t>スライド資料　</a:t>
            </a:r>
            <a:r>
              <a:rPr lang="ja-JP" altLang="en-US" dirty="0">
                <a:latin typeface="メイリオ" pitchFamily="50" charset="-128"/>
                <a:ea typeface="メイリオ" pitchFamily="50" charset="-128"/>
                <a:cs typeface="メイリオ" pitchFamily="50" charset="-128"/>
              </a:rPr>
              <a:t>Ｆ</a:t>
            </a:r>
            <a:r>
              <a:rPr lang="en-US" altLang="ja-JP" dirty="0" smtClean="0">
                <a:latin typeface="メイリオ" pitchFamily="50" charset="-128"/>
                <a:ea typeface="メイリオ" pitchFamily="50" charset="-128"/>
                <a:cs typeface="メイリオ" pitchFamily="50" charset="-128"/>
              </a:rPr>
              <a:t>1-</a:t>
            </a:r>
            <a:r>
              <a:rPr lang="ja-JP" altLang="en-US" dirty="0" smtClean="0">
                <a:latin typeface="メイリオ" pitchFamily="50" charset="-128"/>
                <a:ea typeface="メイリオ" pitchFamily="50" charset="-128"/>
                <a:cs typeface="メイリオ" pitchFamily="50" charset="-128"/>
              </a:rPr>
              <a:t>２</a:t>
            </a:r>
            <a:endParaRPr lang="ja-JP" altLang="en-US" dirty="0">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3152776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683568" y="764704"/>
            <a:ext cx="4536504" cy="707886"/>
          </a:xfrm>
          <a:prstGeom prst="rect">
            <a:avLst/>
          </a:prstGeom>
          <a:noFill/>
        </p:spPr>
        <p:txBody>
          <a:bodyPr wrap="square" rtlCol="0">
            <a:spAutoFit/>
          </a:bodyPr>
          <a:lstStyle/>
          <a:p>
            <a:r>
              <a:rPr kumimoji="1" lang="ja-JP" altLang="en-US" sz="4000" dirty="0" smtClean="0">
                <a:latin typeface="メイリオ" panose="020B0604030504040204" pitchFamily="50" charset="-128"/>
                <a:ea typeface="メイリオ" panose="020B0604030504040204" pitchFamily="50" charset="-128"/>
                <a:cs typeface="メイリオ" panose="020B0604030504040204" pitchFamily="50" charset="-128"/>
              </a:rPr>
              <a:t>本日の研修内容</a:t>
            </a:r>
            <a:endParaRPr kumimoji="1" lang="ja-JP" altLang="en-US" sz="4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1331640" y="2001034"/>
            <a:ext cx="7272808" cy="707886"/>
          </a:xfrm>
          <a:prstGeom prst="rect">
            <a:avLst/>
          </a:prstGeom>
          <a:noFill/>
        </p:spPr>
        <p:txBody>
          <a:bodyPr wrap="square" rtlCol="0">
            <a:spAutoFit/>
          </a:bodyPr>
          <a:lstStyle/>
          <a:p>
            <a:r>
              <a:rPr lang="ja-JP" altLang="en-US" sz="4000" dirty="0" smtClean="0">
                <a:latin typeface="メイリオ" panose="020B0604030504040204" pitchFamily="50" charset="-128"/>
                <a:ea typeface="メイリオ" panose="020B0604030504040204" pitchFamily="50" charset="-128"/>
                <a:cs typeface="メイリオ" panose="020B0604030504040204" pitchFamily="50" charset="-128"/>
              </a:rPr>
              <a:t>１　研修の体制づくり</a:t>
            </a:r>
            <a:endParaRPr kumimoji="1" lang="ja-JP" altLang="en-US" sz="4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1331640" y="2789057"/>
            <a:ext cx="7056784" cy="707886"/>
          </a:xfrm>
          <a:prstGeom prst="rect">
            <a:avLst/>
          </a:prstGeom>
          <a:noFill/>
        </p:spPr>
        <p:txBody>
          <a:bodyPr wrap="square" rtlCol="0">
            <a:spAutoFit/>
          </a:bodyPr>
          <a:lstStyle/>
          <a:p>
            <a:r>
              <a:rPr lang="ja-JP" altLang="en-US" sz="4000" dirty="0" smtClean="0">
                <a:latin typeface="メイリオ" panose="020B0604030504040204" pitchFamily="50" charset="-128"/>
                <a:ea typeface="メイリオ" panose="020B0604030504040204" pitchFamily="50" charset="-128"/>
                <a:cs typeface="メイリオ" panose="020B0604030504040204" pitchFamily="50" charset="-128"/>
              </a:rPr>
              <a:t>２　自校のＩＣＴ活用の現状</a:t>
            </a:r>
            <a:endParaRPr kumimoji="1" lang="ja-JP" altLang="en-US" sz="4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1331640" y="3577080"/>
            <a:ext cx="6768752" cy="707886"/>
          </a:xfrm>
          <a:prstGeom prst="rect">
            <a:avLst/>
          </a:prstGeom>
          <a:noFill/>
        </p:spPr>
        <p:txBody>
          <a:bodyPr wrap="square" rtlCol="0">
            <a:spAutoFit/>
          </a:bodyPr>
          <a:lstStyle/>
          <a:p>
            <a:r>
              <a:rPr lang="ja-JP" altLang="en-US" sz="4000" dirty="0" smtClean="0">
                <a:latin typeface="メイリオ" panose="020B0604030504040204" pitchFamily="50" charset="-128"/>
                <a:ea typeface="メイリオ" panose="020B0604030504040204" pitchFamily="50" charset="-128"/>
                <a:cs typeface="メイリオ" panose="020B0604030504040204" pitchFamily="50" charset="-128"/>
              </a:rPr>
              <a:t>３　めざすＩＣＴ</a:t>
            </a:r>
            <a:r>
              <a:rPr lang="ja-JP" altLang="en-US" sz="4000" dirty="0">
                <a:latin typeface="メイリオ" panose="020B0604030504040204" pitchFamily="50" charset="-128"/>
                <a:ea typeface="メイリオ" panose="020B0604030504040204" pitchFamily="50" charset="-128"/>
                <a:cs typeface="メイリオ" panose="020B0604030504040204" pitchFamily="50" charset="-128"/>
              </a:rPr>
              <a:t>活用の姿</a:t>
            </a:r>
            <a:endParaRPr kumimoji="1" lang="ja-JP" altLang="en-US" sz="4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1331640" y="4365104"/>
            <a:ext cx="7560840" cy="1323439"/>
          </a:xfrm>
          <a:prstGeom prst="rect">
            <a:avLst/>
          </a:prstGeom>
          <a:noFill/>
        </p:spPr>
        <p:txBody>
          <a:bodyPr wrap="square" rtlCol="0">
            <a:spAutoFit/>
          </a:bodyPr>
          <a:lstStyle/>
          <a:p>
            <a:r>
              <a:rPr lang="ja-JP" altLang="en-US" sz="4000" dirty="0" smtClean="0">
                <a:latin typeface="メイリオ" panose="020B0604030504040204" pitchFamily="50" charset="-128"/>
                <a:ea typeface="メイリオ" panose="020B0604030504040204" pitchFamily="50" charset="-128"/>
                <a:cs typeface="メイリオ" panose="020B0604030504040204" pitchFamily="50" charset="-128"/>
              </a:rPr>
              <a:t>４　研修カリキュラムづくり</a:t>
            </a:r>
            <a:endParaRPr lang="en-US" altLang="ja-JP" sz="4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4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40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（文部科学省「研修モジュール」を使って）</a:t>
            </a:r>
            <a:r>
              <a:rPr lang="ja-JP" altLang="en-US" sz="40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4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6553200" y="6356350"/>
            <a:ext cx="21336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0CD09B54-5292-45CD-829D-A1912863E2CF}" type="slidenum">
              <a:rPr lang="ja-JP" altLang="en-US" sz="1200" smtClean="0">
                <a:solidFill>
                  <a:schemeClr val="tx1">
                    <a:lumMod val="50000"/>
                    <a:lumOff val="50000"/>
                  </a:schemeClr>
                </a:solidFill>
              </a:rPr>
              <a:pPr algn="r"/>
              <a:t>3</a:t>
            </a:fld>
            <a:endParaRPr lang="ja-JP" altLang="en-US" sz="1200" dirty="0">
              <a:solidFill>
                <a:schemeClr val="tx1">
                  <a:lumMod val="50000"/>
                  <a:lumOff val="50000"/>
                </a:schemeClr>
              </a:solidFill>
            </a:endParaRPr>
          </a:p>
        </p:txBody>
      </p:sp>
      <p:sp>
        <p:nvSpPr>
          <p:cNvPr id="2" name="正方形/長方形 1"/>
          <p:cNvSpPr/>
          <p:nvPr/>
        </p:nvSpPr>
        <p:spPr>
          <a:xfrm>
            <a:off x="683568" y="3548505"/>
            <a:ext cx="7920880" cy="1449743"/>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41323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95536" y="332656"/>
            <a:ext cx="7776864" cy="461665"/>
          </a:xfrm>
          <a:prstGeom prst="rect">
            <a:avLst/>
          </a:prstGeom>
          <a:noFill/>
        </p:spPr>
        <p:txBody>
          <a:bodyPr wrap="square" rtlCol="0">
            <a:spAutoFit/>
          </a:bodyPr>
          <a:lstStyle/>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めざすＩＣＴ活用の姿</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5" name="コンテンツ プレースホルダー 4"/>
          <p:cNvGraphicFramePr>
            <a:graphicFrameLocks/>
          </p:cNvGraphicFramePr>
          <p:nvPr>
            <p:extLst>
              <p:ext uri="{D42A27DB-BD31-4B8C-83A1-F6EECF244321}">
                <p14:modId xmlns:p14="http://schemas.microsoft.com/office/powerpoint/2010/main" val="3978973214"/>
              </p:ext>
            </p:extLst>
          </p:nvPr>
        </p:nvGraphicFramePr>
        <p:xfrm>
          <a:off x="1547664" y="833483"/>
          <a:ext cx="7158186" cy="7738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 name="正方形/長方形 16"/>
          <p:cNvSpPr/>
          <p:nvPr/>
        </p:nvSpPr>
        <p:spPr>
          <a:xfrm>
            <a:off x="2051720" y="2060848"/>
            <a:ext cx="6624735" cy="352839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sz="2000" dirty="0"/>
          </a:p>
        </p:txBody>
      </p:sp>
      <p:sp>
        <p:nvSpPr>
          <p:cNvPr id="18" name="正方形/長方形 17"/>
          <p:cNvSpPr/>
          <p:nvPr/>
        </p:nvSpPr>
        <p:spPr>
          <a:xfrm>
            <a:off x="251520" y="1412776"/>
            <a:ext cx="648072" cy="48675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t>学</a:t>
            </a:r>
            <a:endParaRPr kumimoji="1" lang="en-US" altLang="ja-JP" sz="3200" dirty="0" smtClean="0"/>
          </a:p>
          <a:p>
            <a:pPr algn="ctr"/>
            <a:r>
              <a:rPr kumimoji="1" lang="ja-JP" altLang="en-US" sz="3200" dirty="0" smtClean="0"/>
              <a:t>校</a:t>
            </a:r>
            <a:endParaRPr kumimoji="1" lang="en-US" altLang="ja-JP" sz="3200" dirty="0" smtClean="0"/>
          </a:p>
          <a:p>
            <a:pPr algn="ctr"/>
            <a:r>
              <a:rPr kumimoji="1" lang="ja-JP" altLang="en-US" sz="3200" dirty="0" smtClean="0"/>
              <a:t>の</a:t>
            </a:r>
            <a:endParaRPr kumimoji="1" lang="en-US" altLang="ja-JP" sz="3200" dirty="0" smtClean="0"/>
          </a:p>
          <a:p>
            <a:pPr algn="ctr"/>
            <a:r>
              <a:rPr kumimoji="1" lang="ja-JP" altLang="en-US" sz="3200" dirty="0" smtClean="0"/>
              <a:t>現</a:t>
            </a:r>
            <a:endParaRPr kumimoji="1" lang="en-US" altLang="ja-JP" sz="3200" dirty="0" smtClean="0"/>
          </a:p>
          <a:p>
            <a:pPr algn="ctr"/>
            <a:r>
              <a:rPr kumimoji="1" lang="ja-JP" altLang="en-US" sz="3200" dirty="0" smtClean="0"/>
              <a:t>状</a:t>
            </a:r>
            <a:endParaRPr kumimoji="1" lang="ja-JP" altLang="en-US" sz="3200" dirty="0"/>
          </a:p>
        </p:txBody>
      </p:sp>
      <p:grpSp>
        <p:nvGrpSpPr>
          <p:cNvPr id="19" name="グループ化 18"/>
          <p:cNvGrpSpPr/>
          <p:nvPr/>
        </p:nvGrpSpPr>
        <p:grpSpPr>
          <a:xfrm>
            <a:off x="1907704" y="1607314"/>
            <a:ext cx="6552728" cy="338554"/>
            <a:chOff x="1907704" y="1916832"/>
            <a:chExt cx="6552728" cy="338554"/>
          </a:xfrm>
        </p:grpSpPr>
        <p:cxnSp>
          <p:nvCxnSpPr>
            <p:cNvPr id="20" name="直線矢印コネクタ 19"/>
            <p:cNvCxnSpPr/>
            <p:nvPr/>
          </p:nvCxnSpPr>
          <p:spPr>
            <a:xfrm>
              <a:off x="1907704" y="2204864"/>
              <a:ext cx="4320480" cy="0"/>
            </a:xfrm>
            <a:prstGeom prst="straightConnector1">
              <a:avLst/>
            </a:prstGeom>
            <a:ln w="57150">
              <a:solidFill>
                <a:srgbClr val="FF99FF"/>
              </a:solidFill>
              <a:tailEnd type="arrow"/>
            </a:ln>
          </p:spPr>
          <p:style>
            <a:lnRef idx="1">
              <a:schemeClr val="accent2"/>
            </a:lnRef>
            <a:fillRef idx="0">
              <a:schemeClr val="accent2"/>
            </a:fillRef>
            <a:effectRef idx="0">
              <a:schemeClr val="accent2"/>
            </a:effectRef>
            <a:fontRef idx="minor">
              <a:schemeClr val="tx1"/>
            </a:fontRef>
          </p:style>
        </p:cxnSp>
        <p:cxnSp>
          <p:nvCxnSpPr>
            <p:cNvPr id="21" name="直線矢印コネクタ 20"/>
            <p:cNvCxnSpPr/>
            <p:nvPr/>
          </p:nvCxnSpPr>
          <p:spPr>
            <a:xfrm>
              <a:off x="6346336" y="2204864"/>
              <a:ext cx="2114096" cy="0"/>
            </a:xfrm>
            <a:prstGeom prst="straightConnector1">
              <a:avLst/>
            </a:prstGeom>
            <a:ln w="73025">
              <a:solidFill>
                <a:srgbClr val="00B050"/>
              </a:solidFill>
              <a:tailEnd type="arrow"/>
            </a:ln>
          </p:spPr>
          <p:style>
            <a:lnRef idx="1">
              <a:schemeClr val="accent2"/>
            </a:lnRef>
            <a:fillRef idx="0">
              <a:schemeClr val="accent2"/>
            </a:fillRef>
            <a:effectRef idx="0">
              <a:schemeClr val="accent2"/>
            </a:effectRef>
            <a:fontRef idx="minor">
              <a:schemeClr val="tx1"/>
            </a:fontRef>
          </p:style>
        </p:cxnSp>
        <p:sp>
          <p:nvSpPr>
            <p:cNvPr id="23" name="テキスト ボックス 22"/>
            <p:cNvSpPr txBox="1"/>
            <p:nvPr/>
          </p:nvSpPr>
          <p:spPr>
            <a:xfrm>
              <a:off x="3518324" y="1916832"/>
              <a:ext cx="739305" cy="338554"/>
            </a:xfrm>
            <a:prstGeom prst="rect">
              <a:avLst/>
            </a:prstGeom>
            <a:noFill/>
          </p:spPr>
          <p:txBody>
            <a:bodyPr wrap="none" rtlCol="0">
              <a:spAutoFit/>
            </a:bodyPr>
            <a:lstStyle/>
            <a:p>
              <a:r>
                <a:rPr lang="ja-JP" altLang="en-US" sz="1600" b="1" dirty="0"/>
                <a:t>１</a:t>
              </a:r>
              <a:r>
                <a:rPr kumimoji="1" lang="ja-JP" altLang="en-US" sz="1600" b="1" dirty="0" smtClean="0"/>
                <a:t>年目</a:t>
              </a:r>
              <a:endParaRPr kumimoji="1" lang="ja-JP" altLang="en-US" sz="1600" b="1" dirty="0"/>
            </a:p>
          </p:txBody>
        </p:sp>
        <p:sp>
          <p:nvSpPr>
            <p:cNvPr id="25" name="テキスト ボックス 24"/>
            <p:cNvSpPr txBox="1"/>
            <p:nvPr/>
          </p:nvSpPr>
          <p:spPr>
            <a:xfrm>
              <a:off x="7016899" y="1916832"/>
              <a:ext cx="739305" cy="338554"/>
            </a:xfrm>
            <a:prstGeom prst="rect">
              <a:avLst/>
            </a:prstGeom>
            <a:noFill/>
          </p:spPr>
          <p:txBody>
            <a:bodyPr wrap="none" rtlCol="0">
              <a:spAutoFit/>
            </a:bodyPr>
            <a:lstStyle/>
            <a:p>
              <a:r>
                <a:rPr lang="ja-JP" altLang="en-US" sz="1600" b="1" dirty="0"/>
                <a:t>２</a:t>
              </a:r>
              <a:r>
                <a:rPr kumimoji="1" lang="ja-JP" altLang="en-US" sz="1600" b="1" dirty="0" smtClean="0"/>
                <a:t>年目</a:t>
              </a:r>
              <a:endParaRPr kumimoji="1" lang="ja-JP" altLang="en-US" sz="1600" b="1" dirty="0"/>
            </a:p>
          </p:txBody>
        </p:sp>
      </p:grpSp>
      <p:sp>
        <p:nvSpPr>
          <p:cNvPr id="26" name="正方形/長方形 25"/>
          <p:cNvSpPr/>
          <p:nvPr/>
        </p:nvSpPr>
        <p:spPr>
          <a:xfrm>
            <a:off x="1475656" y="2060849"/>
            <a:ext cx="504056" cy="35283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研修目標例</a:t>
            </a:r>
            <a:endParaRPr kumimoji="1" lang="ja-JP" altLang="en-US" sz="2000" b="1" dirty="0"/>
          </a:p>
        </p:txBody>
      </p:sp>
      <p:grpSp>
        <p:nvGrpSpPr>
          <p:cNvPr id="27" name="グループ化 26"/>
          <p:cNvGrpSpPr/>
          <p:nvPr/>
        </p:nvGrpSpPr>
        <p:grpSpPr>
          <a:xfrm>
            <a:off x="2291942" y="2276872"/>
            <a:ext cx="6168490" cy="3158748"/>
            <a:chOff x="2291942" y="2780928"/>
            <a:chExt cx="6168490" cy="3158748"/>
          </a:xfrm>
          <a:solidFill>
            <a:schemeClr val="bg1"/>
          </a:solidFill>
        </p:grpSpPr>
        <p:sp>
          <p:nvSpPr>
            <p:cNvPr id="28" name="テキスト ボックス 27"/>
            <p:cNvSpPr txBox="1"/>
            <p:nvPr/>
          </p:nvSpPr>
          <p:spPr>
            <a:xfrm>
              <a:off x="2291942" y="2787874"/>
              <a:ext cx="1944216" cy="830997"/>
            </a:xfrm>
            <a:prstGeom prst="rect">
              <a:avLst/>
            </a:prstGeom>
            <a:grpFill/>
            <a:ln>
              <a:solidFill>
                <a:schemeClr val="tx1"/>
              </a:solidFill>
            </a:ln>
          </p:spPr>
          <p:txBody>
            <a:bodyPr wrap="square" rtlCol="0">
              <a:spAutoFit/>
            </a:bodyPr>
            <a:lstStyle/>
            <a:p>
              <a:r>
                <a:rPr kumimoji="1" lang="ja-JP" altLang="en-US" sz="1600" dirty="0" smtClean="0">
                  <a:solidFill>
                    <a:sysClr val="windowText" lastClr="000000"/>
                  </a:solidFill>
                </a:rPr>
                <a:t>ＩＣＴ活用の意義・目的を地域の現状に即して説明できる</a:t>
              </a:r>
              <a:endParaRPr kumimoji="1" lang="ja-JP" altLang="en-US" sz="1600" dirty="0">
                <a:solidFill>
                  <a:sysClr val="windowText" lastClr="000000"/>
                </a:solidFill>
              </a:endParaRPr>
            </a:p>
          </p:txBody>
        </p:sp>
        <p:sp>
          <p:nvSpPr>
            <p:cNvPr id="29" name="テキスト ボックス 28"/>
            <p:cNvSpPr txBox="1"/>
            <p:nvPr/>
          </p:nvSpPr>
          <p:spPr>
            <a:xfrm>
              <a:off x="2771800" y="3962672"/>
              <a:ext cx="1944216" cy="830997"/>
            </a:xfrm>
            <a:prstGeom prst="rect">
              <a:avLst/>
            </a:prstGeom>
            <a:grpFill/>
            <a:ln>
              <a:solidFill>
                <a:schemeClr val="tx1"/>
              </a:solidFill>
            </a:ln>
          </p:spPr>
          <p:txBody>
            <a:bodyPr wrap="square" rtlCol="0">
              <a:spAutoFit/>
            </a:bodyPr>
            <a:lstStyle/>
            <a:p>
              <a:r>
                <a:rPr kumimoji="1" lang="ja-JP" altLang="en-US" sz="1600" dirty="0" smtClean="0">
                  <a:solidFill>
                    <a:sysClr val="windowText" lastClr="000000"/>
                  </a:solidFill>
                </a:rPr>
                <a:t>ＩＣＴを活用した複数の授業例をイメージできる</a:t>
              </a:r>
              <a:endParaRPr kumimoji="1" lang="ja-JP" altLang="en-US" sz="1600" dirty="0">
                <a:solidFill>
                  <a:sysClr val="windowText" lastClr="000000"/>
                </a:solidFill>
              </a:endParaRPr>
            </a:p>
          </p:txBody>
        </p:sp>
        <p:sp>
          <p:nvSpPr>
            <p:cNvPr id="30" name="テキスト ボックス 29"/>
            <p:cNvSpPr txBox="1"/>
            <p:nvPr/>
          </p:nvSpPr>
          <p:spPr>
            <a:xfrm>
              <a:off x="2291942" y="5108679"/>
              <a:ext cx="2064034" cy="830997"/>
            </a:xfrm>
            <a:prstGeom prst="rect">
              <a:avLst/>
            </a:prstGeom>
            <a:grpFill/>
            <a:ln>
              <a:solidFill>
                <a:schemeClr val="tx1"/>
              </a:solidFill>
            </a:ln>
          </p:spPr>
          <p:txBody>
            <a:bodyPr wrap="square" rtlCol="0">
              <a:spAutoFit/>
            </a:bodyPr>
            <a:lstStyle/>
            <a:p>
              <a:r>
                <a:rPr kumimoji="1" lang="ja-JP" altLang="en-US" sz="1600" dirty="0" smtClean="0">
                  <a:solidFill>
                    <a:sysClr val="windowText" lastClr="000000"/>
                  </a:solidFill>
                </a:rPr>
                <a:t>保護者や地域の理解を深めるための方策を検討し実施する</a:t>
              </a:r>
              <a:endParaRPr kumimoji="1" lang="ja-JP" altLang="en-US" sz="1600" dirty="0">
                <a:solidFill>
                  <a:sysClr val="windowText" lastClr="000000"/>
                </a:solidFill>
              </a:endParaRPr>
            </a:p>
          </p:txBody>
        </p:sp>
        <p:sp>
          <p:nvSpPr>
            <p:cNvPr id="31" name="テキスト ボックス 30"/>
            <p:cNvSpPr txBox="1"/>
            <p:nvPr/>
          </p:nvSpPr>
          <p:spPr>
            <a:xfrm>
              <a:off x="4416071" y="2780928"/>
              <a:ext cx="1944216" cy="830997"/>
            </a:xfrm>
            <a:prstGeom prst="rect">
              <a:avLst/>
            </a:prstGeom>
            <a:grpFill/>
            <a:ln>
              <a:solidFill>
                <a:schemeClr val="tx1"/>
              </a:solidFill>
            </a:ln>
          </p:spPr>
          <p:txBody>
            <a:bodyPr wrap="square" rtlCol="0">
              <a:spAutoFit/>
            </a:bodyPr>
            <a:lstStyle/>
            <a:p>
              <a:r>
                <a:rPr kumimoji="1" lang="ja-JP" altLang="en-US" sz="1600" dirty="0" smtClean="0">
                  <a:solidFill>
                    <a:sysClr val="windowText" lastClr="000000"/>
                  </a:solidFill>
                </a:rPr>
                <a:t>授業づくりをテーマにした校内研修を企画・実施する</a:t>
              </a:r>
              <a:endParaRPr kumimoji="1" lang="ja-JP" altLang="en-US" sz="1600" dirty="0">
                <a:solidFill>
                  <a:sysClr val="windowText" lastClr="000000"/>
                </a:solidFill>
              </a:endParaRPr>
            </a:p>
          </p:txBody>
        </p:sp>
        <p:sp>
          <p:nvSpPr>
            <p:cNvPr id="32" name="テキスト ボックス 31"/>
            <p:cNvSpPr txBox="1"/>
            <p:nvPr/>
          </p:nvSpPr>
          <p:spPr>
            <a:xfrm>
              <a:off x="4548174" y="4862458"/>
              <a:ext cx="1812113" cy="1077218"/>
            </a:xfrm>
            <a:prstGeom prst="rect">
              <a:avLst/>
            </a:prstGeom>
            <a:grpFill/>
            <a:ln>
              <a:solidFill>
                <a:schemeClr val="tx1"/>
              </a:solidFill>
            </a:ln>
          </p:spPr>
          <p:txBody>
            <a:bodyPr wrap="square" rtlCol="0">
              <a:spAutoFit/>
            </a:bodyPr>
            <a:lstStyle/>
            <a:p>
              <a:r>
                <a:rPr kumimoji="1" lang="ja-JP" altLang="en-US" sz="1600" dirty="0" smtClean="0">
                  <a:solidFill>
                    <a:sysClr val="windowText" lastClr="000000"/>
                  </a:solidFill>
                </a:rPr>
                <a:t>「関心意欲」「思考力」「表現力」等の向上に注目した授業例を紹介できる</a:t>
              </a:r>
              <a:endParaRPr kumimoji="1" lang="ja-JP" altLang="en-US" sz="1600" dirty="0">
                <a:solidFill>
                  <a:sysClr val="windowText" lastClr="000000"/>
                </a:solidFill>
              </a:endParaRPr>
            </a:p>
          </p:txBody>
        </p:sp>
        <p:sp>
          <p:nvSpPr>
            <p:cNvPr id="33" name="テキスト ボックス 32"/>
            <p:cNvSpPr txBox="1"/>
            <p:nvPr/>
          </p:nvSpPr>
          <p:spPr>
            <a:xfrm>
              <a:off x="5077619" y="3694028"/>
              <a:ext cx="1282668" cy="1077218"/>
            </a:xfrm>
            <a:prstGeom prst="rect">
              <a:avLst/>
            </a:prstGeom>
            <a:grpFill/>
            <a:ln>
              <a:solidFill>
                <a:schemeClr val="tx1"/>
              </a:solidFill>
            </a:ln>
          </p:spPr>
          <p:txBody>
            <a:bodyPr wrap="square" rtlCol="0">
              <a:spAutoFit/>
            </a:bodyPr>
            <a:lstStyle/>
            <a:p>
              <a:r>
                <a:rPr kumimoji="1" lang="ja-JP" altLang="en-US" sz="1600" dirty="0" smtClean="0">
                  <a:solidFill>
                    <a:sysClr val="windowText" lastClr="000000"/>
                  </a:solidFill>
                </a:rPr>
                <a:t>校内の教員の思いや悩みを共有する場を作る</a:t>
              </a:r>
              <a:endParaRPr kumimoji="1" lang="ja-JP" altLang="en-US" sz="1600" dirty="0">
                <a:solidFill>
                  <a:sysClr val="windowText" lastClr="000000"/>
                </a:solidFill>
              </a:endParaRPr>
            </a:p>
          </p:txBody>
        </p:sp>
        <p:sp>
          <p:nvSpPr>
            <p:cNvPr id="34" name="テキスト ボックス 33"/>
            <p:cNvSpPr txBox="1"/>
            <p:nvPr/>
          </p:nvSpPr>
          <p:spPr>
            <a:xfrm>
              <a:off x="6648319" y="4943178"/>
              <a:ext cx="1812113" cy="830997"/>
            </a:xfrm>
            <a:prstGeom prst="rect">
              <a:avLst/>
            </a:prstGeom>
            <a:grpFill/>
            <a:ln>
              <a:solidFill>
                <a:schemeClr val="tx1"/>
              </a:solidFill>
            </a:ln>
          </p:spPr>
          <p:txBody>
            <a:bodyPr wrap="square" rtlCol="0">
              <a:spAutoFit/>
            </a:bodyPr>
            <a:lstStyle/>
            <a:p>
              <a:r>
                <a:rPr lang="ja-JP" altLang="en-US" sz="1600" dirty="0" smtClean="0">
                  <a:solidFill>
                    <a:sysClr val="windowText" lastClr="000000"/>
                  </a:solidFill>
                </a:rPr>
                <a:t>ＩＣＴを活用した効果について検証し情報発信ができる</a:t>
              </a:r>
              <a:endParaRPr kumimoji="1" lang="ja-JP" altLang="en-US" sz="1600" dirty="0">
                <a:solidFill>
                  <a:sysClr val="windowText" lastClr="000000"/>
                </a:solidFill>
              </a:endParaRPr>
            </a:p>
          </p:txBody>
        </p:sp>
        <p:sp>
          <p:nvSpPr>
            <p:cNvPr id="35" name="テキスト ボックス 34"/>
            <p:cNvSpPr txBox="1"/>
            <p:nvPr/>
          </p:nvSpPr>
          <p:spPr>
            <a:xfrm>
              <a:off x="6648319" y="3363870"/>
              <a:ext cx="1812113" cy="1077218"/>
            </a:xfrm>
            <a:prstGeom prst="rect">
              <a:avLst/>
            </a:prstGeom>
            <a:grpFill/>
            <a:ln>
              <a:solidFill>
                <a:schemeClr val="tx1"/>
              </a:solidFill>
            </a:ln>
          </p:spPr>
          <p:txBody>
            <a:bodyPr wrap="square" rtlCol="0">
              <a:spAutoFit/>
            </a:bodyPr>
            <a:lstStyle/>
            <a:p>
              <a:r>
                <a:rPr kumimoji="1" lang="ja-JP" altLang="en-US" sz="1600" dirty="0" smtClean="0">
                  <a:solidFill>
                    <a:sysClr val="windowText" lastClr="000000"/>
                  </a:solidFill>
                </a:rPr>
                <a:t>「思考力」「表現力」の育成に焦点を当てて授業研究ができる</a:t>
              </a:r>
              <a:endParaRPr kumimoji="1" lang="ja-JP" altLang="en-US" sz="1600" dirty="0">
                <a:solidFill>
                  <a:sysClr val="windowText" lastClr="000000"/>
                </a:solidFill>
              </a:endParaRPr>
            </a:p>
          </p:txBody>
        </p:sp>
      </p:grpSp>
      <p:sp>
        <p:nvSpPr>
          <p:cNvPr id="36" name="右矢印 35"/>
          <p:cNvSpPr/>
          <p:nvPr/>
        </p:nvSpPr>
        <p:spPr>
          <a:xfrm>
            <a:off x="971600" y="2802414"/>
            <a:ext cx="432048" cy="2229279"/>
          </a:xfrm>
          <a:prstGeom prst="rightArrow">
            <a:avLst/>
          </a:prstGeom>
          <a:solidFill>
            <a:schemeClr val="tx2">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37" name="正方形/長方形 36"/>
          <p:cNvSpPr/>
          <p:nvPr/>
        </p:nvSpPr>
        <p:spPr>
          <a:xfrm>
            <a:off x="2051720" y="5778261"/>
            <a:ext cx="6624734" cy="53105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2000" dirty="0" smtClean="0"/>
              <a:t>教育目標や研究テーマと結びつけると負担が少ない</a:t>
            </a:r>
            <a:endParaRPr lang="zh-TW" altLang="en-US" sz="2000" dirty="0"/>
          </a:p>
        </p:txBody>
      </p:sp>
      <p:sp>
        <p:nvSpPr>
          <p:cNvPr id="2" name="スライド番号プレースホルダー 1"/>
          <p:cNvSpPr>
            <a:spLocks noGrp="1"/>
          </p:cNvSpPr>
          <p:nvPr>
            <p:ph type="sldNum" sz="quarter" idx="12"/>
          </p:nvPr>
        </p:nvSpPr>
        <p:spPr/>
        <p:txBody>
          <a:bodyPr/>
          <a:lstStyle/>
          <a:p>
            <a:fld id="{0CD09B54-5292-45CD-829D-A1912863E2CF}" type="slidenum">
              <a:rPr kumimoji="1" lang="ja-JP" altLang="en-US" smtClean="0"/>
              <a:t>4</a:t>
            </a:fld>
            <a:endParaRPr kumimoji="1" lang="ja-JP" altLang="en-US"/>
          </a:p>
        </p:txBody>
      </p:sp>
    </p:spTree>
    <p:extLst>
      <p:ext uri="{BB962C8B-B14F-4D97-AF65-F5344CB8AC3E}">
        <p14:creationId xmlns:p14="http://schemas.microsoft.com/office/powerpoint/2010/main" val="4105245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95536" y="332656"/>
            <a:ext cx="6768752" cy="461665"/>
          </a:xfrm>
          <a:prstGeom prst="rect">
            <a:avLst/>
          </a:prstGeom>
          <a:noFill/>
        </p:spPr>
        <p:txBody>
          <a:bodyPr wrap="square" rtlCol="0">
            <a:spAutoFit/>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４ 研修カリキュラムづくり</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 name="オブジェクト 5"/>
          <p:cNvGraphicFramePr>
            <a:graphicFrameLocks noChangeAspect="1"/>
          </p:cNvGraphicFramePr>
          <p:nvPr>
            <p:extLst>
              <p:ext uri="{D42A27DB-BD31-4B8C-83A1-F6EECF244321}">
                <p14:modId xmlns:p14="http://schemas.microsoft.com/office/powerpoint/2010/main" val="1651992616"/>
              </p:ext>
            </p:extLst>
          </p:nvPr>
        </p:nvGraphicFramePr>
        <p:xfrm>
          <a:off x="4283968" y="981224"/>
          <a:ext cx="4146654" cy="4320480"/>
        </p:xfrm>
        <a:graphic>
          <a:graphicData uri="http://schemas.openxmlformats.org/presentationml/2006/ole">
            <mc:AlternateContent xmlns:mc="http://schemas.openxmlformats.org/markup-compatibility/2006">
              <mc:Choice xmlns:v="urn:schemas-microsoft-com:vml" Requires="v">
                <p:oleObj spid="_x0000_s3090" name="ブック" r:id="rId4" imgW="7334280" imgH="7867800" progId="JustCalc.Worksheet.2">
                  <p:embed/>
                </p:oleObj>
              </mc:Choice>
              <mc:Fallback>
                <p:oleObj name="ブック" r:id="rId4" imgW="7334280" imgH="7867800" progId="JustCalc.Worksheet.2">
                  <p:embed/>
                  <p:pic>
                    <p:nvPicPr>
                      <p:cNvPr id="0" name=""/>
                      <p:cNvPicPr>
                        <a:picLocks noChangeAspect="1" noChangeArrowheads="1"/>
                      </p:cNvPicPr>
                      <p:nvPr/>
                    </p:nvPicPr>
                    <p:blipFill>
                      <a:blip r:embed="rId5"/>
                      <a:srcRect/>
                      <a:stretch>
                        <a:fillRect/>
                      </a:stretch>
                    </p:blipFill>
                    <p:spPr bwMode="auto">
                      <a:xfrm>
                        <a:off x="4283968" y="981224"/>
                        <a:ext cx="4146654" cy="4320480"/>
                      </a:xfrm>
                      <a:prstGeom prst="rect">
                        <a:avLst/>
                      </a:prstGeom>
                      <a:noFill/>
                      <a:ln>
                        <a:noFill/>
                      </a:ln>
                    </p:spPr>
                  </p:pic>
                </p:oleObj>
              </mc:Fallback>
            </mc:AlternateContent>
          </a:graphicData>
        </a:graphic>
      </p:graphicFrame>
      <p:pic>
        <p:nvPicPr>
          <p:cNvPr id="7" name="図 6" descr="画面の領域"/>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13590" y="981224"/>
            <a:ext cx="3056988" cy="4320480"/>
          </a:xfrm>
          <a:prstGeom prst="rect">
            <a:avLst/>
          </a:prstGeom>
          <a:ln>
            <a:solidFill>
              <a:schemeClr val="accent1"/>
            </a:solidFill>
          </a:ln>
        </p:spPr>
      </p:pic>
      <p:sp>
        <p:nvSpPr>
          <p:cNvPr id="2" name="正方形/長方形 1"/>
          <p:cNvSpPr/>
          <p:nvPr/>
        </p:nvSpPr>
        <p:spPr>
          <a:xfrm>
            <a:off x="4355976" y="5733256"/>
            <a:ext cx="3753272" cy="369332"/>
          </a:xfrm>
          <a:prstGeom prst="rect">
            <a:avLst/>
          </a:prstGeom>
        </p:spPr>
        <p:txBody>
          <a:bodyPr wrap="none">
            <a:spAutoFit/>
          </a:bodyPr>
          <a:lstStyle/>
          <a:p>
            <a:r>
              <a:rPr lang="en-US" altLang="ja-JP" dirty="0"/>
              <a:t>http://www.hyogo-c.ed.jp/~somu-bo/</a:t>
            </a:r>
            <a:endParaRPr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2733050899"/>
              </p:ext>
            </p:extLst>
          </p:nvPr>
        </p:nvGraphicFramePr>
        <p:xfrm>
          <a:off x="471612" y="788887"/>
          <a:ext cx="8276852" cy="5592441"/>
        </p:xfrm>
        <a:graphic>
          <a:graphicData uri="http://schemas.openxmlformats.org/drawingml/2006/table">
            <a:tbl>
              <a:tblPr firstRow="1" bandRow="1">
                <a:tableStyleId>{5940675A-B579-460E-94D1-54222C63F5DA}</a:tableStyleId>
              </a:tblPr>
              <a:tblGrid>
                <a:gridCol w="3596332"/>
                <a:gridCol w="4680520"/>
              </a:tblGrid>
              <a:tr h="4656337">
                <a:tc>
                  <a:txBody>
                    <a:bodyPr/>
                    <a:lstStyle/>
                    <a:p>
                      <a:endParaRPr kumimoji="1" lang="ja-JP" altLang="en-US" dirty="0"/>
                    </a:p>
                  </a:txBody>
                  <a:tcPr/>
                </a:tc>
                <a:tc>
                  <a:txBody>
                    <a:bodyPr/>
                    <a:lstStyle/>
                    <a:p>
                      <a:endParaRPr kumimoji="1" lang="ja-JP" altLang="en-US"/>
                    </a:p>
                  </a:txBody>
                  <a:tcPr/>
                </a:tc>
              </a:tr>
              <a:tr h="936104">
                <a:tc>
                  <a:txBody>
                    <a:bodyPr/>
                    <a:lstStyle/>
                    <a:p>
                      <a:pPr algn="ctr"/>
                      <a:r>
                        <a:rPr kumimoji="1" lang="ja-JP" altLang="en-US" dirty="0" smtClean="0"/>
                        <a:t>兵庫県教育委員会事務局</a:t>
                      </a:r>
                      <a:r>
                        <a:rPr kumimoji="1" lang="en-US" altLang="ja-JP" dirty="0" smtClean="0"/>
                        <a:t/>
                      </a:r>
                      <a:br>
                        <a:rPr kumimoji="1" lang="en-US" altLang="ja-JP" dirty="0" smtClean="0"/>
                      </a:br>
                      <a:r>
                        <a:rPr kumimoji="1" lang="ja-JP" altLang="en-US" dirty="0" smtClean="0"/>
                        <a:t>教育企画課ホームページ</a:t>
                      </a:r>
                      <a:endParaRPr kumimoji="1" lang="ja-JP" altLang="en-US" dirty="0"/>
                    </a:p>
                  </a:txBody>
                  <a:tcPr anchor="ctr"/>
                </a:tc>
                <a:tc>
                  <a:txBody>
                    <a:bodyPr/>
                    <a:lstStyle/>
                    <a:p>
                      <a:endParaRPr kumimoji="1" lang="ja-JP" altLang="en-US" dirty="0"/>
                    </a:p>
                  </a:txBody>
                  <a:tcPr/>
                </a:tc>
              </a:tr>
            </a:tbl>
          </a:graphicData>
        </a:graphic>
      </p:graphicFrame>
      <p:sp>
        <p:nvSpPr>
          <p:cNvPr id="8" name="スライド番号プレースホルダー 4"/>
          <p:cNvSpPr txBox="1">
            <a:spLocks/>
          </p:cNvSpPr>
          <p:nvPr/>
        </p:nvSpPr>
        <p:spPr>
          <a:xfrm>
            <a:off x="6553200" y="6356350"/>
            <a:ext cx="21336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0CD09B54-5292-45CD-829D-A1912863E2CF}" type="slidenum">
              <a:rPr lang="ja-JP" altLang="en-US" sz="1200" smtClean="0">
                <a:solidFill>
                  <a:schemeClr val="tx1">
                    <a:lumMod val="50000"/>
                    <a:lumOff val="50000"/>
                  </a:schemeClr>
                </a:solidFill>
              </a:rPr>
              <a:pPr algn="r"/>
              <a:t>5</a:t>
            </a:fld>
            <a:endParaRPr lang="ja-JP" altLang="en-US" sz="1200" dirty="0">
              <a:solidFill>
                <a:schemeClr val="tx1">
                  <a:lumMod val="50000"/>
                  <a:lumOff val="50000"/>
                </a:schemeClr>
              </a:solidFill>
            </a:endParaRPr>
          </a:p>
        </p:txBody>
      </p:sp>
    </p:spTree>
    <p:extLst>
      <p:ext uri="{BB962C8B-B14F-4D97-AF65-F5344CB8AC3E}">
        <p14:creationId xmlns:p14="http://schemas.microsoft.com/office/powerpoint/2010/main" val="31183059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95536" y="332656"/>
            <a:ext cx="6768752" cy="461665"/>
          </a:xfrm>
          <a:prstGeom prst="rect">
            <a:avLst/>
          </a:prstGeom>
          <a:noFill/>
        </p:spPr>
        <p:txBody>
          <a:bodyPr wrap="square" rtlCol="0">
            <a:spAutoFit/>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４ </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校内研修の立案</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スライド番号プレースホルダー 4"/>
          <p:cNvSpPr txBox="1">
            <a:spLocks/>
          </p:cNvSpPr>
          <p:nvPr/>
        </p:nvSpPr>
        <p:spPr>
          <a:xfrm>
            <a:off x="6553200" y="6356350"/>
            <a:ext cx="21336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0CD09B54-5292-45CD-829D-A1912863E2CF}" type="slidenum">
              <a:rPr lang="ja-JP" altLang="en-US" sz="1200" smtClean="0">
                <a:solidFill>
                  <a:schemeClr val="tx1">
                    <a:lumMod val="50000"/>
                    <a:lumOff val="50000"/>
                  </a:schemeClr>
                </a:solidFill>
              </a:rPr>
              <a:pPr algn="r"/>
              <a:t>6</a:t>
            </a:fld>
            <a:endParaRPr lang="ja-JP" altLang="en-US" sz="1200" dirty="0">
              <a:solidFill>
                <a:schemeClr val="tx1">
                  <a:lumMod val="50000"/>
                  <a:lumOff val="50000"/>
                </a:schemeClr>
              </a:solidFill>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0550" y="938213"/>
            <a:ext cx="7962900" cy="4981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616681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95536" y="332656"/>
            <a:ext cx="6768752" cy="461665"/>
          </a:xfrm>
          <a:prstGeom prst="rect">
            <a:avLst/>
          </a:prstGeom>
          <a:noFill/>
        </p:spPr>
        <p:txBody>
          <a:bodyPr wrap="square" rtlCol="0">
            <a:spAutoFit/>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４ </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校内研修の立案</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スライド番号プレースホルダー 4"/>
          <p:cNvSpPr txBox="1">
            <a:spLocks/>
          </p:cNvSpPr>
          <p:nvPr/>
        </p:nvSpPr>
        <p:spPr>
          <a:xfrm>
            <a:off x="6553200" y="6356350"/>
            <a:ext cx="21336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0CD09B54-5292-45CD-829D-A1912863E2CF}" type="slidenum">
              <a:rPr lang="ja-JP" altLang="en-US" sz="1200" smtClean="0">
                <a:solidFill>
                  <a:schemeClr val="tx1">
                    <a:lumMod val="50000"/>
                    <a:lumOff val="50000"/>
                  </a:schemeClr>
                </a:solidFill>
              </a:rPr>
              <a:pPr algn="r"/>
              <a:t>7</a:t>
            </a:fld>
            <a:endParaRPr lang="ja-JP" altLang="en-US" sz="1200" dirty="0">
              <a:solidFill>
                <a:schemeClr val="tx1">
                  <a:lumMod val="50000"/>
                  <a:lumOff val="50000"/>
                </a:schemeClr>
              </a:solidFill>
            </a:endParaRPr>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0550" y="1204913"/>
            <a:ext cx="7962900" cy="4448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58528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95536" y="332656"/>
            <a:ext cx="7992888" cy="461665"/>
          </a:xfrm>
          <a:prstGeom prst="rect">
            <a:avLst/>
          </a:prstGeom>
          <a:noFill/>
        </p:spPr>
        <p:txBody>
          <a:bodyPr wrap="square" rtlCol="0">
            <a:spAutoFit/>
          </a:bodyPr>
          <a:lstStyle/>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６</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ＩＣＴ活用研修がもたらすもの</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8" name="グループ化 7"/>
          <p:cNvGrpSpPr/>
          <p:nvPr/>
        </p:nvGrpSpPr>
        <p:grpSpPr>
          <a:xfrm>
            <a:off x="4777025" y="889641"/>
            <a:ext cx="4556521" cy="5156489"/>
            <a:chOff x="4777025" y="1279561"/>
            <a:chExt cx="4556521" cy="5137827"/>
          </a:xfrm>
        </p:grpSpPr>
        <p:sp>
          <p:nvSpPr>
            <p:cNvPr id="9" name="正方形/長方形 8"/>
            <p:cNvSpPr/>
            <p:nvPr/>
          </p:nvSpPr>
          <p:spPr>
            <a:xfrm>
              <a:off x="4777025" y="2308640"/>
              <a:ext cx="4295264" cy="4077643"/>
            </a:xfrm>
            <a:prstGeom prst="rect">
              <a:avLst/>
            </a:prstGeom>
            <a:solidFill>
              <a:srgbClr val="4F81BD"/>
            </a:solidFill>
            <a:ln w="25400" cap="flat" cmpd="sng" algn="ctr">
              <a:solidFill>
                <a:srgbClr val="4F81BD">
                  <a:shade val="50000"/>
                </a:srgbClr>
              </a:solidFill>
              <a:prstDash val="solid"/>
            </a:ln>
            <a:effectLst/>
          </p:spPr>
          <p:txBody>
            <a:bodyPr rtlCol="0" anchor="ctr"/>
            <a:lstStyle/>
            <a:p>
              <a:pPr algn="ctr">
                <a:defRPr/>
              </a:pPr>
              <a:endParaRPr kumimoji="0" lang="ja-JP" altLang="en-US" kern="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フリーフォーム 9"/>
            <p:cNvSpPr/>
            <p:nvPr/>
          </p:nvSpPr>
          <p:spPr>
            <a:xfrm>
              <a:off x="4869754" y="1279561"/>
              <a:ext cx="4182604" cy="5137827"/>
            </a:xfrm>
            <a:custGeom>
              <a:avLst/>
              <a:gdLst>
                <a:gd name="connsiteX0" fmla="*/ 1772693 w 4182604"/>
                <a:gd name="connsiteY0" fmla="*/ 178637 h 4587337"/>
                <a:gd name="connsiteX1" fmla="*/ 1259737 w 4182604"/>
                <a:gd name="connsiteY1" fmla="*/ 490872 h 4587337"/>
                <a:gd name="connsiteX2" fmla="*/ 1159376 w 4182604"/>
                <a:gd name="connsiteY2" fmla="*/ 736198 h 4587337"/>
                <a:gd name="connsiteX3" fmla="*/ 947503 w 4182604"/>
                <a:gd name="connsiteY3" fmla="*/ 970374 h 4587337"/>
                <a:gd name="connsiteX4" fmla="*/ 757932 w 4182604"/>
                <a:gd name="connsiteY4" fmla="*/ 992676 h 4587337"/>
                <a:gd name="connsiteX5" fmla="*/ 601815 w 4182604"/>
                <a:gd name="connsiteY5" fmla="*/ 1349515 h 4587337"/>
                <a:gd name="connsiteX6" fmla="*/ 233825 w 4182604"/>
                <a:gd name="connsiteY6" fmla="*/ 1561389 h 4587337"/>
                <a:gd name="connsiteX7" fmla="*/ 289581 w 4182604"/>
                <a:gd name="connsiteY7" fmla="*/ 1851320 h 4587337"/>
                <a:gd name="connsiteX8" fmla="*/ 10801 w 4182604"/>
                <a:gd name="connsiteY8" fmla="*/ 2386579 h 4587337"/>
                <a:gd name="connsiteX9" fmla="*/ 66557 w 4182604"/>
                <a:gd name="connsiteY9" fmla="*/ 2643057 h 4587337"/>
                <a:gd name="connsiteX10" fmla="*/ 155766 w 4182604"/>
                <a:gd name="connsiteY10" fmla="*/ 2988745 h 4587337"/>
                <a:gd name="connsiteX11" fmla="*/ 33103 w 4182604"/>
                <a:gd name="connsiteY11" fmla="*/ 3278676 h 4587337"/>
                <a:gd name="connsiteX12" fmla="*/ 323035 w 4182604"/>
                <a:gd name="connsiteY12" fmla="*/ 3590911 h 4587337"/>
                <a:gd name="connsiteX13" fmla="*/ 434547 w 4182604"/>
                <a:gd name="connsiteY13" fmla="*/ 3947750 h 4587337"/>
                <a:gd name="connsiteX14" fmla="*/ 713327 w 4182604"/>
                <a:gd name="connsiteY14" fmla="*/ 4025808 h 4587337"/>
                <a:gd name="connsiteX15" fmla="*/ 958654 w 4182604"/>
                <a:gd name="connsiteY15" fmla="*/ 4204228 h 4587337"/>
                <a:gd name="connsiteX16" fmla="*/ 1203981 w 4182604"/>
                <a:gd name="connsiteY16" fmla="*/ 4393798 h 4587337"/>
                <a:gd name="connsiteX17" fmla="*/ 1583123 w 4182604"/>
                <a:gd name="connsiteY17" fmla="*/ 4293437 h 4587337"/>
                <a:gd name="connsiteX18" fmla="*/ 2029171 w 4182604"/>
                <a:gd name="connsiteY18" fmla="*/ 4304589 h 4587337"/>
                <a:gd name="connsiteX19" fmla="*/ 2285649 w 4182604"/>
                <a:gd name="connsiteY19" fmla="*/ 4505311 h 4587337"/>
                <a:gd name="connsiteX20" fmla="*/ 2374859 w 4182604"/>
                <a:gd name="connsiteY20" fmla="*/ 4583369 h 4587337"/>
                <a:gd name="connsiteX21" fmla="*/ 2754001 w 4182604"/>
                <a:gd name="connsiteY21" fmla="*/ 4393798 h 4587337"/>
                <a:gd name="connsiteX22" fmla="*/ 3255806 w 4182604"/>
                <a:gd name="connsiteY22" fmla="*/ 4349193 h 4587337"/>
                <a:gd name="connsiteX23" fmla="*/ 3489981 w 4182604"/>
                <a:gd name="connsiteY23" fmla="*/ 4326891 h 4587337"/>
                <a:gd name="connsiteX24" fmla="*/ 3869123 w 4182604"/>
                <a:gd name="connsiteY24" fmla="*/ 3947750 h 4587337"/>
                <a:gd name="connsiteX25" fmla="*/ 3857971 w 4182604"/>
                <a:gd name="connsiteY25" fmla="*/ 3457096 h 4587337"/>
                <a:gd name="connsiteX26" fmla="*/ 4170206 w 4182604"/>
                <a:gd name="connsiteY26" fmla="*/ 3100257 h 4587337"/>
                <a:gd name="connsiteX27" fmla="*/ 4002937 w 4182604"/>
                <a:gd name="connsiteY27" fmla="*/ 2631906 h 4587337"/>
                <a:gd name="connsiteX28" fmla="*/ 4181357 w 4182604"/>
                <a:gd name="connsiteY28" fmla="*/ 2431184 h 4587337"/>
                <a:gd name="connsiteX29" fmla="*/ 3891425 w 4182604"/>
                <a:gd name="connsiteY29" fmla="*/ 1918228 h 4587337"/>
                <a:gd name="connsiteX30" fmla="*/ 4136752 w 4182604"/>
                <a:gd name="connsiteY30" fmla="*/ 1572540 h 4587337"/>
                <a:gd name="connsiteX31" fmla="*/ 3779913 w 4182604"/>
                <a:gd name="connsiteY31" fmla="*/ 1349515 h 4587337"/>
                <a:gd name="connsiteX32" fmla="*/ 3701854 w 4182604"/>
                <a:gd name="connsiteY32" fmla="*/ 1193398 h 4587337"/>
                <a:gd name="connsiteX33" fmla="*/ 3233503 w 4182604"/>
                <a:gd name="connsiteY33" fmla="*/ 747350 h 4587337"/>
                <a:gd name="connsiteX34" fmla="*/ 3166596 w 4182604"/>
                <a:gd name="connsiteY34" fmla="*/ 568930 h 4587337"/>
                <a:gd name="connsiteX35" fmla="*/ 2787454 w 4182604"/>
                <a:gd name="connsiteY35" fmla="*/ 379359 h 4587337"/>
                <a:gd name="connsiteX36" fmla="*/ 2196440 w 4182604"/>
                <a:gd name="connsiteY36" fmla="*/ 223242 h 4587337"/>
                <a:gd name="connsiteX37" fmla="*/ 1995718 w 4182604"/>
                <a:gd name="connsiteY37" fmla="*/ 218 h 4587337"/>
                <a:gd name="connsiteX38" fmla="*/ 1772693 w 4182604"/>
                <a:gd name="connsiteY38" fmla="*/ 178637 h 45873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182604" h="4587337">
                  <a:moveTo>
                    <a:pt x="1772693" y="178637"/>
                  </a:moveTo>
                  <a:cubicBezTo>
                    <a:pt x="1650030" y="260413"/>
                    <a:pt x="1361956" y="397945"/>
                    <a:pt x="1259737" y="490872"/>
                  </a:cubicBezTo>
                  <a:cubicBezTo>
                    <a:pt x="1157518" y="583799"/>
                    <a:pt x="1211415" y="656281"/>
                    <a:pt x="1159376" y="736198"/>
                  </a:cubicBezTo>
                  <a:cubicBezTo>
                    <a:pt x="1107337" y="816115"/>
                    <a:pt x="1014410" y="927628"/>
                    <a:pt x="947503" y="970374"/>
                  </a:cubicBezTo>
                  <a:cubicBezTo>
                    <a:pt x="880596" y="1013120"/>
                    <a:pt x="815547" y="929486"/>
                    <a:pt x="757932" y="992676"/>
                  </a:cubicBezTo>
                  <a:cubicBezTo>
                    <a:pt x="700317" y="1055866"/>
                    <a:pt x="689166" y="1254730"/>
                    <a:pt x="601815" y="1349515"/>
                  </a:cubicBezTo>
                  <a:cubicBezTo>
                    <a:pt x="514464" y="1444300"/>
                    <a:pt x="285864" y="1477755"/>
                    <a:pt x="233825" y="1561389"/>
                  </a:cubicBezTo>
                  <a:cubicBezTo>
                    <a:pt x="181786" y="1645023"/>
                    <a:pt x="326752" y="1713788"/>
                    <a:pt x="289581" y="1851320"/>
                  </a:cubicBezTo>
                  <a:cubicBezTo>
                    <a:pt x="252410" y="1988852"/>
                    <a:pt x="47972" y="2254623"/>
                    <a:pt x="10801" y="2386579"/>
                  </a:cubicBezTo>
                  <a:cubicBezTo>
                    <a:pt x="-26370" y="2518535"/>
                    <a:pt x="42396" y="2542696"/>
                    <a:pt x="66557" y="2643057"/>
                  </a:cubicBezTo>
                  <a:cubicBezTo>
                    <a:pt x="90718" y="2743418"/>
                    <a:pt x="161342" y="2882809"/>
                    <a:pt x="155766" y="2988745"/>
                  </a:cubicBezTo>
                  <a:cubicBezTo>
                    <a:pt x="150190" y="3094682"/>
                    <a:pt x="5225" y="3178315"/>
                    <a:pt x="33103" y="3278676"/>
                  </a:cubicBezTo>
                  <a:cubicBezTo>
                    <a:pt x="60981" y="3379037"/>
                    <a:pt x="256128" y="3479399"/>
                    <a:pt x="323035" y="3590911"/>
                  </a:cubicBezTo>
                  <a:cubicBezTo>
                    <a:pt x="389942" y="3702423"/>
                    <a:pt x="369498" y="3875267"/>
                    <a:pt x="434547" y="3947750"/>
                  </a:cubicBezTo>
                  <a:cubicBezTo>
                    <a:pt x="499596" y="4020233"/>
                    <a:pt x="625976" y="3983062"/>
                    <a:pt x="713327" y="4025808"/>
                  </a:cubicBezTo>
                  <a:cubicBezTo>
                    <a:pt x="800678" y="4068554"/>
                    <a:pt x="876878" y="4142896"/>
                    <a:pt x="958654" y="4204228"/>
                  </a:cubicBezTo>
                  <a:cubicBezTo>
                    <a:pt x="1040430" y="4265560"/>
                    <a:pt x="1099903" y="4378930"/>
                    <a:pt x="1203981" y="4393798"/>
                  </a:cubicBezTo>
                  <a:cubicBezTo>
                    <a:pt x="1308059" y="4408666"/>
                    <a:pt x="1445591" y="4308305"/>
                    <a:pt x="1583123" y="4293437"/>
                  </a:cubicBezTo>
                  <a:cubicBezTo>
                    <a:pt x="1720655" y="4278569"/>
                    <a:pt x="1912083" y="4269277"/>
                    <a:pt x="2029171" y="4304589"/>
                  </a:cubicBezTo>
                  <a:cubicBezTo>
                    <a:pt x="2146259" y="4339901"/>
                    <a:pt x="2228034" y="4458848"/>
                    <a:pt x="2285649" y="4505311"/>
                  </a:cubicBezTo>
                  <a:cubicBezTo>
                    <a:pt x="2343264" y="4551774"/>
                    <a:pt x="2296800" y="4601954"/>
                    <a:pt x="2374859" y="4583369"/>
                  </a:cubicBezTo>
                  <a:cubicBezTo>
                    <a:pt x="2452918" y="4564784"/>
                    <a:pt x="2607177" y="4432827"/>
                    <a:pt x="2754001" y="4393798"/>
                  </a:cubicBezTo>
                  <a:cubicBezTo>
                    <a:pt x="2900826" y="4354769"/>
                    <a:pt x="3255806" y="4349193"/>
                    <a:pt x="3255806" y="4349193"/>
                  </a:cubicBezTo>
                  <a:cubicBezTo>
                    <a:pt x="3378469" y="4338042"/>
                    <a:pt x="3387762" y="4393798"/>
                    <a:pt x="3489981" y="4326891"/>
                  </a:cubicBezTo>
                  <a:cubicBezTo>
                    <a:pt x="3592200" y="4259984"/>
                    <a:pt x="3807791" y="4092716"/>
                    <a:pt x="3869123" y="3947750"/>
                  </a:cubicBezTo>
                  <a:cubicBezTo>
                    <a:pt x="3930455" y="3802784"/>
                    <a:pt x="3807791" y="3598345"/>
                    <a:pt x="3857971" y="3457096"/>
                  </a:cubicBezTo>
                  <a:cubicBezTo>
                    <a:pt x="3908152" y="3315847"/>
                    <a:pt x="4146045" y="3237789"/>
                    <a:pt x="4170206" y="3100257"/>
                  </a:cubicBezTo>
                  <a:cubicBezTo>
                    <a:pt x="4194367" y="2962725"/>
                    <a:pt x="4001079" y="2743418"/>
                    <a:pt x="4002937" y="2631906"/>
                  </a:cubicBezTo>
                  <a:cubicBezTo>
                    <a:pt x="4004795" y="2520394"/>
                    <a:pt x="4199942" y="2550130"/>
                    <a:pt x="4181357" y="2431184"/>
                  </a:cubicBezTo>
                  <a:cubicBezTo>
                    <a:pt x="4162772" y="2312238"/>
                    <a:pt x="3898859" y="2061335"/>
                    <a:pt x="3891425" y="1918228"/>
                  </a:cubicBezTo>
                  <a:cubicBezTo>
                    <a:pt x="3883991" y="1775121"/>
                    <a:pt x="4155337" y="1667326"/>
                    <a:pt x="4136752" y="1572540"/>
                  </a:cubicBezTo>
                  <a:cubicBezTo>
                    <a:pt x="4118167" y="1477754"/>
                    <a:pt x="3852396" y="1412705"/>
                    <a:pt x="3779913" y="1349515"/>
                  </a:cubicBezTo>
                  <a:cubicBezTo>
                    <a:pt x="3707430" y="1286325"/>
                    <a:pt x="3792922" y="1293759"/>
                    <a:pt x="3701854" y="1193398"/>
                  </a:cubicBezTo>
                  <a:cubicBezTo>
                    <a:pt x="3610786" y="1093037"/>
                    <a:pt x="3322713" y="851428"/>
                    <a:pt x="3233503" y="747350"/>
                  </a:cubicBezTo>
                  <a:cubicBezTo>
                    <a:pt x="3144293" y="643272"/>
                    <a:pt x="3240938" y="630262"/>
                    <a:pt x="3166596" y="568930"/>
                  </a:cubicBezTo>
                  <a:cubicBezTo>
                    <a:pt x="3092255" y="507598"/>
                    <a:pt x="2949147" y="436974"/>
                    <a:pt x="2787454" y="379359"/>
                  </a:cubicBezTo>
                  <a:cubicBezTo>
                    <a:pt x="2625761" y="321744"/>
                    <a:pt x="2328396" y="286432"/>
                    <a:pt x="2196440" y="223242"/>
                  </a:cubicBezTo>
                  <a:cubicBezTo>
                    <a:pt x="2064484" y="160052"/>
                    <a:pt x="2062625" y="5793"/>
                    <a:pt x="1995718" y="218"/>
                  </a:cubicBezTo>
                  <a:cubicBezTo>
                    <a:pt x="1928811" y="-5358"/>
                    <a:pt x="1895356" y="96861"/>
                    <a:pt x="1772693" y="178637"/>
                  </a:cubicBezTo>
                  <a:close/>
                </a:path>
              </a:pathLst>
            </a:custGeom>
            <a:solidFill>
              <a:sysClr val="window" lastClr="FFFFFF"/>
            </a:solidFill>
            <a:ln w="25400" cap="flat" cmpd="sng" algn="ctr">
              <a:solidFill>
                <a:srgbClr val="4F81BD">
                  <a:shade val="50000"/>
                </a:srgbClr>
              </a:solidFill>
              <a:prstDash val="solid"/>
            </a:ln>
            <a:effectLst/>
          </p:spPr>
          <p:txBody>
            <a:bodyPr rtlCol="0" anchor="ctr"/>
            <a:lstStyle/>
            <a:p>
              <a:pPr algn="ctr">
                <a:defRPr/>
              </a:pPr>
              <a:endParaRPr kumimoji="0" lang="ja-JP" altLang="en-US" kern="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1" name="直線コネクタ 10"/>
            <p:cNvCxnSpPr/>
            <p:nvPr/>
          </p:nvCxnSpPr>
          <p:spPr>
            <a:xfrm>
              <a:off x="4869050" y="2317323"/>
              <a:ext cx="4464496" cy="0"/>
            </a:xfrm>
            <a:prstGeom prst="line">
              <a:avLst/>
            </a:prstGeom>
            <a:noFill/>
            <a:ln w="28575" cap="flat" cmpd="sng" algn="ctr">
              <a:solidFill>
                <a:srgbClr val="4F81BD">
                  <a:shade val="95000"/>
                  <a:satMod val="105000"/>
                </a:srgbClr>
              </a:solidFill>
              <a:prstDash val="dash"/>
            </a:ln>
            <a:effectLst/>
          </p:spPr>
        </p:cxnSp>
        <p:cxnSp>
          <p:nvCxnSpPr>
            <p:cNvPr id="12" name="直線コネクタ 11"/>
            <p:cNvCxnSpPr/>
            <p:nvPr/>
          </p:nvCxnSpPr>
          <p:spPr>
            <a:xfrm>
              <a:off x="4869050" y="3626990"/>
              <a:ext cx="4464496" cy="0"/>
            </a:xfrm>
            <a:prstGeom prst="line">
              <a:avLst/>
            </a:prstGeom>
            <a:noFill/>
            <a:ln w="28575" cap="flat" cmpd="sng" algn="ctr">
              <a:solidFill>
                <a:srgbClr val="4F81BD">
                  <a:shade val="95000"/>
                  <a:satMod val="105000"/>
                </a:srgbClr>
              </a:solidFill>
              <a:prstDash val="dash"/>
            </a:ln>
            <a:effectLst/>
          </p:spPr>
        </p:cxnSp>
        <p:cxnSp>
          <p:nvCxnSpPr>
            <p:cNvPr id="13" name="直線コネクタ 12"/>
            <p:cNvCxnSpPr/>
            <p:nvPr/>
          </p:nvCxnSpPr>
          <p:spPr>
            <a:xfrm>
              <a:off x="4840774" y="4923134"/>
              <a:ext cx="4464496" cy="0"/>
            </a:xfrm>
            <a:prstGeom prst="line">
              <a:avLst/>
            </a:prstGeom>
            <a:noFill/>
            <a:ln w="28575" cap="flat" cmpd="sng" algn="ctr">
              <a:solidFill>
                <a:srgbClr val="4F81BD">
                  <a:shade val="95000"/>
                  <a:satMod val="105000"/>
                </a:srgbClr>
              </a:solidFill>
              <a:prstDash val="dash"/>
            </a:ln>
            <a:effectLst/>
          </p:spPr>
        </p:cxnSp>
        <p:sp>
          <p:nvSpPr>
            <p:cNvPr id="14" name="テキスト ボックス 13"/>
            <p:cNvSpPr txBox="1"/>
            <p:nvPr/>
          </p:nvSpPr>
          <p:spPr>
            <a:xfrm>
              <a:off x="5884364" y="1447510"/>
              <a:ext cx="2262158" cy="923330"/>
            </a:xfrm>
            <a:prstGeom prst="rect">
              <a:avLst/>
            </a:prstGeom>
            <a:noFill/>
          </p:spPr>
          <p:txBody>
            <a:bodyPr wrap="none" rtlCol="0">
              <a:spAutoFit/>
            </a:bodyPr>
            <a:lstStyle/>
            <a:p>
              <a:pPr algn="ctr">
                <a:defRPr/>
              </a:pPr>
              <a:r>
                <a:rPr kumimoji="0" lang="ja-JP" altLang="en-US" b="1"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不安の軽減</a:t>
              </a:r>
              <a:endParaRPr kumimoji="0" lang="en-US" altLang="ja-JP" b="1"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kumimoji="0" lang="ja-JP" altLang="en-US" kern="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子供に活用定着</a:t>
              </a:r>
              <a:endParaRPr kumimoji="0" lang="en-US" altLang="ja-JP" kern="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kumimoji="0" lang="ja-JP" altLang="en-US"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手引作成、計画研修</a:t>
              </a:r>
              <a:endParaRPr kumimoji="0" lang="en-US" altLang="ja-JP"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5862555" y="2197792"/>
              <a:ext cx="2262158" cy="1754326"/>
            </a:xfrm>
            <a:prstGeom prst="rect">
              <a:avLst/>
            </a:prstGeom>
            <a:noFill/>
          </p:spPr>
          <p:txBody>
            <a:bodyPr wrap="none" rtlCol="0">
              <a:spAutoFit/>
            </a:bodyPr>
            <a:lstStyle/>
            <a:p>
              <a:pPr>
                <a:defRPr/>
              </a:pPr>
              <a:endParaRPr kumimoji="0" lang="en-US" altLang="ja-JP"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b="1" kern="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目的達成のため</a:t>
              </a:r>
              <a:endParaRPr kumimoji="0" lang="en-US" altLang="ja-JP" b="1" kern="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b="1"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授業方法改善</a:t>
              </a:r>
              <a:endParaRPr kumimoji="0" lang="en-US" altLang="ja-JP"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b="1"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子供理解の共有</a:t>
              </a:r>
              <a:r>
                <a:rPr kumimoji="0" lang="ja-JP" altLang="en-US"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en-US" altLang="ja-JP"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b="1"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教員の専門的協働</a:t>
              </a:r>
            </a:p>
            <a:p>
              <a:pPr>
                <a:defRPr/>
              </a:pPr>
              <a:endParaRPr kumimoji="0" lang="ja-JP" altLang="en-US"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p:cNvSpPr txBox="1"/>
            <p:nvPr/>
          </p:nvSpPr>
          <p:spPr>
            <a:xfrm>
              <a:off x="5772466" y="3692711"/>
              <a:ext cx="3185487" cy="1200329"/>
            </a:xfrm>
            <a:prstGeom prst="rect">
              <a:avLst/>
            </a:prstGeom>
            <a:noFill/>
          </p:spPr>
          <p:txBody>
            <a:bodyPr wrap="none" rtlCol="0">
              <a:spAutoFit/>
            </a:bodyPr>
            <a:lstStyle/>
            <a:p>
              <a:pPr>
                <a:defRPr/>
              </a:pPr>
              <a:r>
                <a:rPr kumimoji="0" lang="ja-JP" altLang="en-US" b="1"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取組の計画・組織化</a:t>
              </a:r>
              <a:endParaRPr kumimoji="0" lang="en-US" altLang="ja-JP" b="1"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b="1"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b="1" kern="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学年間や教科部会の機能で</a:t>
              </a:r>
              <a:endParaRPr kumimoji="0" lang="en-US" altLang="ja-JP" kern="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b="1"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研修時間・場の確保</a:t>
              </a:r>
              <a:endParaRPr kumimoji="0" lang="en-US" altLang="ja-JP"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b="1"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互恵的な関係</a:t>
              </a:r>
              <a:endParaRPr kumimoji="0" lang="ja-JP" altLang="en-US"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p:cNvSpPr txBox="1"/>
            <p:nvPr/>
          </p:nvSpPr>
          <p:spPr>
            <a:xfrm>
              <a:off x="5466921" y="4961353"/>
              <a:ext cx="3342843" cy="1200329"/>
            </a:xfrm>
            <a:prstGeom prst="rect">
              <a:avLst/>
            </a:prstGeom>
            <a:noFill/>
          </p:spPr>
          <p:txBody>
            <a:bodyPr wrap="square" rtlCol="0">
              <a:spAutoFit/>
            </a:bodyPr>
            <a:lstStyle/>
            <a:p>
              <a:pPr algn="ctr">
                <a:defRPr/>
              </a:pPr>
              <a:r>
                <a:rPr kumimoji="0" lang="ja-JP" altLang="en-US"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各教員の教育観相互理解</a:t>
              </a:r>
            </a:p>
            <a:p>
              <a:pPr algn="ctr">
                <a:defRPr/>
              </a:pPr>
              <a:r>
                <a:rPr kumimoji="0" lang="ja-JP" altLang="en-US"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やってみると、手ごたえ</a:t>
              </a:r>
              <a:endParaRPr kumimoji="0" lang="en-US" altLang="ja-JP"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kumimoji="0" lang="ja-JP" altLang="en-US"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子供理解</a:t>
              </a:r>
              <a:r>
                <a:rPr kumimoji="0" lang="en-US" altLang="ja-JP"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学力把握深まる感覚</a:t>
              </a:r>
              <a:endParaRPr kumimoji="0" lang="en-US" altLang="ja-JP"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kumimoji="0" lang="ja-JP" altLang="en-US" b="1" kern="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互いの取組に感謝と尊重</a:t>
              </a:r>
            </a:p>
          </p:txBody>
        </p:sp>
      </p:grpSp>
      <p:grpSp>
        <p:nvGrpSpPr>
          <p:cNvPr id="18" name="グループ化 17"/>
          <p:cNvGrpSpPr/>
          <p:nvPr/>
        </p:nvGrpSpPr>
        <p:grpSpPr>
          <a:xfrm>
            <a:off x="46249" y="889641"/>
            <a:ext cx="5284427" cy="5125385"/>
            <a:chOff x="46249" y="1260900"/>
            <a:chExt cx="5284427" cy="5125385"/>
          </a:xfrm>
        </p:grpSpPr>
        <p:sp>
          <p:nvSpPr>
            <p:cNvPr id="19" name="正方形/長方形 18"/>
            <p:cNvSpPr/>
            <p:nvPr/>
          </p:nvSpPr>
          <p:spPr>
            <a:xfrm>
              <a:off x="46249" y="2271565"/>
              <a:ext cx="4680520" cy="4114719"/>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フリーフォーム 19"/>
            <p:cNvSpPr/>
            <p:nvPr/>
          </p:nvSpPr>
          <p:spPr>
            <a:xfrm>
              <a:off x="225655" y="1260900"/>
              <a:ext cx="4182604" cy="5125385"/>
            </a:xfrm>
            <a:custGeom>
              <a:avLst/>
              <a:gdLst>
                <a:gd name="connsiteX0" fmla="*/ 1772693 w 4182604"/>
                <a:gd name="connsiteY0" fmla="*/ 178637 h 4587337"/>
                <a:gd name="connsiteX1" fmla="*/ 1259737 w 4182604"/>
                <a:gd name="connsiteY1" fmla="*/ 490872 h 4587337"/>
                <a:gd name="connsiteX2" fmla="*/ 1159376 w 4182604"/>
                <a:gd name="connsiteY2" fmla="*/ 736198 h 4587337"/>
                <a:gd name="connsiteX3" fmla="*/ 947503 w 4182604"/>
                <a:gd name="connsiteY3" fmla="*/ 970374 h 4587337"/>
                <a:gd name="connsiteX4" fmla="*/ 757932 w 4182604"/>
                <a:gd name="connsiteY4" fmla="*/ 992676 h 4587337"/>
                <a:gd name="connsiteX5" fmla="*/ 601815 w 4182604"/>
                <a:gd name="connsiteY5" fmla="*/ 1349515 h 4587337"/>
                <a:gd name="connsiteX6" fmla="*/ 233825 w 4182604"/>
                <a:gd name="connsiteY6" fmla="*/ 1561389 h 4587337"/>
                <a:gd name="connsiteX7" fmla="*/ 289581 w 4182604"/>
                <a:gd name="connsiteY7" fmla="*/ 1851320 h 4587337"/>
                <a:gd name="connsiteX8" fmla="*/ 10801 w 4182604"/>
                <a:gd name="connsiteY8" fmla="*/ 2386579 h 4587337"/>
                <a:gd name="connsiteX9" fmla="*/ 66557 w 4182604"/>
                <a:gd name="connsiteY9" fmla="*/ 2643057 h 4587337"/>
                <a:gd name="connsiteX10" fmla="*/ 155766 w 4182604"/>
                <a:gd name="connsiteY10" fmla="*/ 2988745 h 4587337"/>
                <a:gd name="connsiteX11" fmla="*/ 33103 w 4182604"/>
                <a:gd name="connsiteY11" fmla="*/ 3278676 h 4587337"/>
                <a:gd name="connsiteX12" fmla="*/ 323035 w 4182604"/>
                <a:gd name="connsiteY12" fmla="*/ 3590911 h 4587337"/>
                <a:gd name="connsiteX13" fmla="*/ 434547 w 4182604"/>
                <a:gd name="connsiteY13" fmla="*/ 3947750 h 4587337"/>
                <a:gd name="connsiteX14" fmla="*/ 713327 w 4182604"/>
                <a:gd name="connsiteY14" fmla="*/ 4025808 h 4587337"/>
                <a:gd name="connsiteX15" fmla="*/ 958654 w 4182604"/>
                <a:gd name="connsiteY15" fmla="*/ 4204228 h 4587337"/>
                <a:gd name="connsiteX16" fmla="*/ 1203981 w 4182604"/>
                <a:gd name="connsiteY16" fmla="*/ 4393798 h 4587337"/>
                <a:gd name="connsiteX17" fmla="*/ 1583123 w 4182604"/>
                <a:gd name="connsiteY17" fmla="*/ 4293437 h 4587337"/>
                <a:gd name="connsiteX18" fmla="*/ 2029171 w 4182604"/>
                <a:gd name="connsiteY18" fmla="*/ 4304589 h 4587337"/>
                <a:gd name="connsiteX19" fmla="*/ 2285649 w 4182604"/>
                <a:gd name="connsiteY19" fmla="*/ 4505311 h 4587337"/>
                <a:gd name="connsiteX20" fmla="*/ 2374859 w 4182604"/>
                <a:gd name="connsiteY20" fmla="*/ 4583369 h 4587337"/>
                <a:gd name="connsiteX21" fmla="*/ 2754001 w 4182604"/>
                <a:gd name="connsiteY21" fmla="*/ 4393798 h 4587337"/>
                <a:gd name="connsiteX22" fmla="*/ 3255806 w 4182604"/>
                <a:gd name="connsiteY22" fmla="*/ 4349193 h 4587337"/>
                <a:gd name="connsiteX23" fmla="*/ 3489981 w 4182604"/>
                <a:gd name="connsiteY23" fmla="*/ 4326891 h 4587337"/>
                <a:gd name="connsiteX24" fmla="*/ 3869123 w 4182604"/>
                <a:gd name="connsiteY24" fmla="*/ 3947750 h 4587337"/>
                <a:gd name="connsiteX25" fmla="*/ 3857971 w 4182604"/>
                <a:gd name="connsiteY25" fmla="*/ 3457096 h 4587337"/>
                <a:gd name="connsiteX26" fmla="*/ 4170206 w 4182604"/>
                <a:gd name="connsiteY26" fmla="*/ 3100257 h 4587337"/>
                <a:gd name="connsiteX27" fmla="*/ 4002937 w 4182604"/>
                <a:gd name="connsiteY27" fmla="*/ 2631906 h 4587337"/>
                <a:gd name="connsiteX28" fmla="*/ 4181357 w 4182604"/>
                <a:gd name="connsiteY28" fmla="*/ 2431184 h 4587337"/>
                <a:gd name="connsiteX29" fmla="*/ 3891425 w 4182604"/>
                <a:gd name="connsiteY29" fmla="*/ 1918228 h 4587337"/>
                <a:gd name="connsiteX30" fmla="*/ 4136752 w 4182604"/>
                <a:gd name="connsiteY30" fmla="*/ 1572540 h 4587337"/>
                <a:gd name="connsiteX31" fmla="*/ 3779913 w 4182604"/>
                <a:gd name="connsiteY31" fmla="*/ 1349515 h 4587337"/>
                <a:gd name="connsiteX32" fmla="*/ 3701854 w 4182604"/>
                <a:gd name="connsiteY32" fmla="*/ 1193398 h 4587337"/>
                <a:gd name="connsiteX33" fmla="*/ 3233503 w 4182604"/>
                <a:gd name="connsiteY33" fmla="*/ 747350 h 4587337"/>
                <a:gd name="connsiteX34" fmla="*/ 3166596 w 4182604"/>
                <a:gd name="connsiteY34" fmla="*/ 568930 h 4587337"/>
                <a:gd name="connsiteX35" fmla="*/ 2787454 w 4182604"/>
                <a:gd name="connsiteY35" fmla="*/ 379359 h 4587337"/>
                <a:gd name="connsiteX36" fmla="*/ 2196440 w 4182604"/>
                <a:gd name="connsiteY36" fmla="*/ 223242 h 4587337"/>
                <a:gd name="connsiteX37" fmla="*/ 1995718 w 4182604"/>
                <a:gd name="connsiteY37" fmla="*/ 218 h 4587337"/>
                <a:gd name="connsiteX38" fmla="*/ 1772693 w 4182604"/>
                <a:gd name="connsiteY38" fmla="*/ 178637 h 45873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182604" h="4587337">
                  <a:moveTo>
                    <a:pt x="1772693" y="178637"/>
                  </a:moveTo>
                  <a:cubicBezTo>
                    <a:pt x="1650030" y="260413"/>
                    <a:pt x="1361956" y="397945"/>
                    <a:pt x="1259737" y="490872"/>
                  </a:cubicBezTo>
                  <a:cubicBezTo>
                    <a:pt x="1157518" y="583799"/>
                    <a:pt x="1211415" y="656281"/>
                    <a:pt x="1159376" y="736198"/>
                  </a:cubicBezTo>
                  <a:cubicBezTo>
                    <a:pt x="1107337" y="816115"/>
                    <a:pt x="1014410" y="927628"/>
                    <a:pt x="947503" y="970374"/>
                  </a:cubicBezTo>
                  <a:cubicBezTo>
                    <a:pt x="880596" y="1013120"/>
                    <a:pt x="815547" y="929486"/>
                    <a:pt x="757932" y="992676"/>
                  </a:cubicBezTo>
                  <a:cubicBezTo>
                    <a:pt x="700317" y="1055866"/>
                    <a:pt x="689166" y="1254730"/>
                    <a:pt x="601815" y="1349515"/>
                  </a:cubicBezTo>
                  <a:cubicBezTo>
                    <a:pt x="514464" y="1444300"/>
                    <a:pt x="285864" y="1477755"/>
                    <a:pt x="233825" y="1561389"/>
                  </a:cubicBezTo>
                  <a:cubicBezTo>
                    <a:pt x="181786" y="1645023"/>
                    <a:pt x="326752" y="1713788"/>
                    <a:pt x="289581" y="1851320"/>
                  </a:cubicBezTo>
                  <a:cubicBezTo>
                    <a:pt x="252410" y="1988852"/>
                    <a:pt x="47972" y="2254623"/>
                    <a:pt x="10801" y="2386579"/>
                  </a:cubicBezTo>
                  <a:cubicBezTo>
                    <a:pt x="-26370" y="2518535"/>
                    <a:pt x="42396" y="2542696"/>
                    <a:pt x="66557" y="2643057"/>
                  </a:cubicBezTo>
                  <a:cubicBezTo>
                    <a:pt x="90718" y="2743418"/>
                    <a:pt x="161342" y="2882809"/>
                    <a:pt x="155766" y="2988745"/>
                  </a:cubicBezTo>
                  <a:cubicBezTo>
                    <a:pt x="150190" y="3094682"/>
                    <a:pt x="5225" y="3178315"/>
                    <a:pt x="33103" y="3278676"/>
                  </a:cubicBezTo>
                  <a:cubicBezTo>
                    <a:pt x="60981" y="3379037"/>
                    <a:pt x="256128" y="3479399"/>
                    <a:pt x="323035" y="3590911"/>
                  </a:cubicBezTo>
                  <a:cubicBezTo>
                    <a:pt x="389942" y="3702423"/>
                    <a:pt x="369498" y="3875267"/>
                    <a:pt x="434547" y="3947750"/>
                  </a:cubicBezTo>
                  <a:cubicBezTo>
                    <a:pt x="499596" y="4020233"/>
                    <a:pt x="625976" y="3983062"/>
                    <a:pt x="713327" y="4025808"/>
                  </a:cubicBezTo>
                  <a:cubicBezTo>
                    <a:pt x="800678" y="4068554"/>
                    <a:pt x="876878" y="4142896"/>
                    <a:pt x="958654" y="4204228"/>
                  </a:cubicBezTo>
                  <a:cubicBezTo>
                    <a:pt x="1040430" y="4265560"/>
                    <a:pt x="1099903" y="4378930"/>
                    <a:pt x="1203981" y="4393798"/>
                  </a:cubicBezTo>
                  <a:cubicBezTo>
                    <a:pt x="1308059" y="4408666"/>
                    <a:pt x="1445591" y="4308305"/>
                    <a:pt x="1583123" y="4293437"/>
                  </a:cubicBezTo>
                  <a:cubicBezTo>
                    <a:pt x="1720655" y="4278569"/>
                    <a:pt x="1912083" y="4269277"/>
                    <a:pt x="2029171" y="4304589"/>
                  </a:cubicBezTo>
                  <a:cubicBezTo>
                    <a:pt x="2146259" y="4339901"/>
                    <a:pt x="2228034" y="4458848"/>
                    <a:pt x="2285649" y="4505311"/>
                  </a:cubicBezTo>
                  <a:cubicBezTo>
                    <a:pt x="2343264" y="4551774"/>
                    <a:pt x="2296800" y="4601954"/>
                    <a:pt x="2374859" y="4583369"/>
                  </a:cubicBezTo>
                  <a:cubicBezTo>
                    <a:pt x="2452918" y="4564784"/>
                    <a:pt x="2607177" y="4432827"/>
                    <a:pt x="2754001" y="4393798"/>
                  </a:cubicBezTo>
                  <a:cubicBezTo>
                    <a:pt x="2900826" y="4354769"/>
                    <a:pt x="3255806" y="4349193"/>
                    <a:pt x="3255806" y="4349193"/>
                  </a:cubicBezTo>
                  <a:cubicBezTo>
                    <a:pt x="3378469" y="4338042"/>
                    <a:pt x="3387762" y="4393798"/>
                    <a:pt x="3489981" y="4326891"/>
                  </a:cubicBezTo>
                  <a:cubicBezTo>
                    <a:pt x="3592200" y="4259984"/>
                    <a:pt x="3807791" y="4092716"/>
                    <a:pt x="3869123" y="3947750"/>
                  </a:cubicBezTo>
                  <a:cubicBezTo>
                    <a:pt x="3930455" y="3802784"/>
                    <a:pt x="3807791" y="3598345"/>
                    <a:pt x="3857971" y="3457096"/>
                  </a:cubicBezTo>
                  <a:cubicBezTo>
                    <a:pt x="3908152" y="3315847"/>
                    <a:pt x="4146045" y="3237789"/>
                    <a:pt x="4170206" y="3100257"/>
                  </a:cubicBezTo>
                  <a:cubicBezTo>
                    <a:pt x="4194367" y="2962725"/>
                    <a:pt x="4001079" y="2743418"/>
                    <a:pt x="4002937" y="2631906"/>
                  </a:cubicBezTo>
                  <a:cubicBezTo>
                    <a:pt x="4004795" y="2520394"/>
                    <a:pt x="4199942" y="2550130"/>
                    <a:pt x="4181357" y="2431184"/>
                  </a:cubicBezTo>
                  <a:cubicBezTo>
                    <a:pt x="4162772" y="2312238"/>
                    <a:pt x="3898859" y="2061335"/>
                    <a:pt x="3891425" y="1918228"/>
                  </a:cubicBezTo>
                  <a:cubicBezTo>
                    <a:pt x="3883991" y="1775121"/>
                    <a:pt x="4155337" y="1667326"/>
                    <a:pt x="4136752" y="1572540"/>
                  </a:cubicBezTo>
                  <a:cubicBezTo>
                    <a:pt x="4118167" y="1477754"/>
                    <a:pt x="3852396" y="1412705"/>
                    <a:pt x="3779913" y="1349515"/>
                  </a:cubicBezTo>
                  <a:cubicBezTo>
                    <a:pt x="3707430" y="1286325"/>
                    <a:pt x="3792922" y="1293759"/>
                    <a:pt x="3701854" y="1193398"/>
                  </a:cubicBezTo>
                  <a:cubicBezTo>
                    <a:pt x="3610786" y="1093037"/>
                    <a:pt x="3322713" y="851428"/>
                    <a:pt x="3233503" y="747350"/>
                  </a:cubicBezTo>
                  <a:cubicBezTo>
                    <a:pt x="3144293" y="643272"/>
                    <a:pt x="3240938" y="630262"/>
                    <a:pt x="3166596" y="568930"/>
                  </a:cubicBezTo>
                  <a:cubicBezTo>
                    <a:pt x="3092255" y="507598"/>
                    <a:pt x="2949147" y="436974"/>
                    <a:pt x="2787454" y="379359"/>
                  </a:cubicBezTo>
                  <a:cubicBezTo>
                    <a:pt x="2625761" y="321744"/>
                    <a:pt x="2328396" y="286432"/>
                    <a:pt x="2196440" y="223242"/>
                  </a:cubicBezTo>
                  <a:cubicBezTo>
                    <a:pt x="2064484" y="160052"/>
                    <a:pt x="2062625" y="5793"/>
                    <a:pt x="1995718" y="218"/>
                  </a:cubicBezTo>
                  <a:cubicBezTo>
                    <a:pt x="1928811" y="-5358"/>
                    <a:pt x="1895356" y="96861"/>
                    <a:pt x="1772693" y="178637"/>
                  </a:cubicBezTo>
                  <a:close/>
                </a:path>
              </a:pathLst>
            </a:custGeom>
            <a:solidFill>
              <a:sysClr val="window" lastClr="FFFFFF"/>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1" name="直線コネクタ 20"/>
            <p:cNvCxnSpPr/>
            <p:nvPr/>
          </p:nvCxnSpPr>
          <p:spPr>
            <a:xfrm>
              <a:off x="262273" y="2280248"/>
              <a:ext cx="4464496" cy="0"/>
            </a:xfrm>
            <a:prstGeom prst="line">
              <a:avLst/>
            </a:prstGeom>
            <a:noFill/>
            <a:ln w="28575" cap="flat" cmpd="sng" algn="ctr">
              <a:solidFill>
                <a:srgbClr val="4F81BD">
                  <a:shade val="95000"/>
                  <a:satMod val="105000"/>
                </a:srgbClr>
              </a:solidFill>
              <a:prstDash val="dash"/>
            </a:ln>
            <a:effectLst/>
          </p:spPr>
        </p:cxnSp>
        <p:cxnSp>
          <p:nvCxnSpPr>
            <p:cNvPr id="22" name="直線コネクタ 21"/>
            <p:cNvCxnSpPr/>
            <p:nvPr/>
          </p:nvCxnSpPr>
          <p:spPr>
            <a:xfrm>
              <a:off x="262273" y="3589915"/>
              <a:ext cx="4464496" cy="0"/>
            </a:xfrm>
            <a:prstGeom prst="line">
              <a:avLst/>
            </a:prstGeom>
            <a:noFill/>
            <a:ln w="28575" cap="flat" cmpd="sng" algn="ctr">
              <a:solidFill>
                <a:srgbClr val="4F81BD">
                  <a:shade val="95000"/>
                  <a:satMod val="105000"/>
                </a:srgbClr>
              </a:solidFill>
              <a:prstDash val="dash"/>
            </a:ln>
            <a:effectLst/>
          </p:spPr>
        </p:cxnSp>
        <p:cxnSp>
          <p:nvCxnSpPr>
            <p:cNvPr id="23" name="直線コネクタ 22"/>
            <p:cNvCxnSpPr/>
            <p:nvPr/>
          </p:nvCxnSpPr>
          <p:spPr>
            <a:xfrm>
              <a:off x="233997" y="4886059"/>
              <a:ext cx="4464496" cy="0"/>
            </a:xfrm>
            <a:prstGeom prst="line">
              <a:avLst/>
            </a:prstGeom>
            <a:noFill/>
            <a:ln w="28575" cap="flat" cmpd="sng" algn="ctr">
              <a:solidFill>
                <a:srgbClr val="4F81BD">
                  <a:shade val="95000"/>
                  <a:satMod val="105000"/>
                </a:srgbClr>
              </a:solidFill>
              <a:prstDash val="dash"/>
            </a:ln>
            <a:effectLst/>
          </p:spPr>
        </p:cxnSp>
        <p:sp>
          <p:nvSpPr>
            <p:cNvPr id="24" name="テキスト ボックス 23"/>
            <p:cNvSpPr txBox="1"/>
            <p:nvPr/>
          </p:nvSpPr>
          <p:spPr>
            <a:xfrm>
              <a:off x="1883964" y="1902234"/>
              <a:ext cx="184731" cy="369332"/>
            </a:xfrm>
            <a:prstGeom prst="rect">
              <a:avLst/>
            </a:prstGeom>
            <a:solidFill>
              <a:sysClr val="window" lastClr="FFFFFF"/>
            </a:solid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1120976" y="1456607"/>
              <a:ext cx="2411192" cy="92333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可能性と不安</a:t>
              </a:r>
              <a:endParaRPr kumimoji="0" lang="en-US" altLang="ja-JP" sz="18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一過性取組</a:t>
              </a:r>
              <a:endParaRPr kumimoji="0" lang="en-US" altLang="ja-JP" sz="1800" b="0" i="0" u="none" strike="noStrike" kern="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一時的手ごたえ</a:t>
              </a:r>
              <a:endParaRPr kumimoji="0" lang="en-US" altLang="ja-JP"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25"/>
            <p:cNvSpPr txBox="1"/>
            <p:nvPr/>
          </p:nvSpPr>
          <p:spPr>
            <a:xfrm>
              <a:off x="1170507" y="2529004"/>
              <a:ext cx="2492990" cy="92333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ICT</a:t>
              </a:r>
              <a:r>
                <a:rPr kumimoji="0" lang="ja-JP" altLang="en-US" sz="1800" b="1" i="0" u="none" strike="noStrike" kern="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活用自体が目的</a:t>
              </a:r>
              <a:endParaRPr kumimoji="0" lang="en-US" altLang="ja-JP" sz="1800" b="1" i="0" u="none" strike="noStrike" kern="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続かない</a:t>
              </a:r>
              <a:endParaRPr kumimoji="0" lang="en-US" altLang="ja-JP" sz="18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多忙さを感じる雰囲気</a:t>
              </a:r>
              <a:endParaRPr kumimoji="0" lang="ja-JP" altLang="en-US"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テキスト ボックス 26"/>
            <p:cNvSpPr txBox="1"/>
            <p:nvPr/>
          </p:nvSpPr>
          <p:spPr>
            <a:xfrm>
              <a:off x="722261" y="3729129"/>
              <a:ext cx="3911992" cy="92333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使う・</a:t>
              </a:r>
              <a:r>
                <a:rPr kumimoji="0" lang="ja-JP" altLang="en-US" sz="1800" b="0" i="0" u="none" strike="noStrike" kern="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使わないの</a:t>
              </a:r>
              <a:r>
                <a:rPr kumimoji="0" lang="ja-JP" altLang="en-US" sz="1800" b="1" i="0" u="none" strike="noStrike" kern="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取組分離</a:t>
              </a:r>
              <a:endParaRPr kumimoji="0" lang="en-US" altLang="ja-JP" sz="1800" b="0" i="0" u="none" strike="noStrike" kern="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研究主任中心</a:t>
              </a:r>
              <a:endParaRPr kumimoji="0" lang="en-US" altLang="ja-JP"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研修時間・場が作れない</a:t>
              </a:r>
            </a:p>
          </p:txBody>
        </p:sp>
        <p:sp>
          <p:nvSpPr>
            <p:cNvPr id="28" name="テキスト ボックス 27"/>
            <p:cNvSpPr txBox="1"/>
            <p:nvPr/>
          </p:nvSpPr>
          <p:spPr>
            <a:xfrm>
              <a:off x="927661" y="4958695"/>
              <a:ext cx="3874779" cy="92333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自分で努力</a:t>
              </a:r>
              <a:endParaRPr kumimoji="0" lang="en-US" altLang="ja-JP"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今までのやり方・</a:t>
              </a:r>
              <a:r>
                <a:rPr kumimoji="0" lang="ja-JP" altLang="en-US" sz="1800" b="1" i="0" u="none" strike="noStrike" kern="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今で精一杯</a:t>
              </a:r>
              <a:endParaRPr kumimoji="0" lang="en-US" altLang="ja-JP" sz="1800" b="1" i="0" u="none" strike="noStrike" kern="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成功しないという思い</a:t>
              </a:r>
              <a:endParaRPr kumimoji="0" lang="ja-JP" altLang="en-US"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9" name="直線コネクタ 28"/>
            <p:cNvCxnSpPr/>
            <p:nvPr/>
          </p:nvCxnSpPr>
          <p:spPr>
            <a:xfrm>
              <a:off x="555814" y="3561615"/>
              <a:ext cx="3828870" cy="0"/>
            </a:xfrm>
            <a:prstGeom prst="line">
              <a:avLst/>
            </a:prstGeom>
            <a:noFill/>
            <a:ln w="9525" cap="flat" cmpd="sng" algn="ctr">
              <a:solidFill>
                <a:srgbClr val="4F81BD">
                  <a:shade val="95000"/>
                  <a:satMod val="105000"/>
                </a:srgbClr>
              </a:solidFill>
              <a:prstDash val="dash"/>
            </a:ln>
            <a:effectLst/>
          </p:spPr>
        </p:cxnSp>
        <p:cxnSp>
          <p:nvCxnSpPr>
            <p:cNvPr id="30" name="直線コネクタ 29"/>
            <p:cNvCxnSpPr/>
            <p:nvPr/>
          </p:nvCxnSpPr>
          <p:spPr>
            <a:xfrm>
              <a:off x="452081" y="2271566"/>
              <a:ext cx="3828870" cy="0"/>
            </a:xfrm>
            <a:prstGeom prst="line">
              <a:avLst/>
            </a:prstGeom>
            <a:noFill/>
            <a:ln w="9525" cap="flat" cmpd="sng" algn="ctr">
              <a:solidFill>
                <a:srgbClr val="4F81BD">
                  <a:shade val="95000"/>
                  <a:satMod val="105000"/>
                </a:srgbClr>
              </a:solidFill>
              <a:prstDash val="dash"/>
            </a:ln>
            <a:effectLst/>
          </p:spPr>
        </p:cxnSp>
        <p:sp>
          <p:nvSpPr>
            <p:cNvPr id="31" name="右矢印 30"/>
            <p:cNvSpPr/>
            <p:nvPr/>
          </p:nvSpPr>
          <p:spPr>
            <a:xfrm>
              <a:off x="4130992" y="1753889"/>
              <a:ext cx="1100299" cy="461445"/>
            </a:xfrm>
            <a:prstGeom prst="rightArrow">
              <a:avLst/>
            </a:prstGeom>
            <a:solidFill>
              <a:srgbClr val="FFFF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endParaRPr>
            </a:p>
          </p:txBody>
        </p:sp>
        <p:sp>
          <p:nvSpPr>
            <p:cNvPr id="32" name="テキスト ボックス 31"/>
            <p:cNvSpPr txBox="1"/>
            <p:nvPr/>
          </p:nvSpPr>
          <p:spPr>
            <a:xfrm>
              <a:off x="4087827" y="1859327"/>
              <a:ext cx="110799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できごと</a:t>
              </a:r>
            </a:p>
          </p:txBody>
        </p:sp>
        <p:sp>
          <p:nvSpPr>
            <p:cNvPr id="33" name="右矢印 32"/>
            <p:cNvSpPr/>
            <p:nvPr/>
          </p:nvSpPr>
          <p:spPr>
            <a:xfrm>
              <a:off x="4208748" y="2876675"/>
              <a:ext cx="1100299" cy="461445"/>
            </a:xfrm>
            <a:prstGeom prst="rightArrow">
              <a:avLst/>
            </a:prstGeom>
            <a:solidFill>
              <a:srgbClr val="FFFF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endParaRPr>
            </a:p>
          </p:txBody>
        </p:sp>
        <p:sp>
          <p:nvSpPr>
            <p:cNvPr id="34" name="右矢印 33"/>
            <p:cNvSpPr/>
            <p:nvPr/>
          </p:nvSpPr>
          <p:spPr>
            <a:xfrm>
              <a:off x="4099893" y="4074099"/>
              <a:ext cx="1100299" cy="461445"/>
            </a:xfrm>
            <a:prstGeom prst="rightArrow">
              <a:avLst/>
            </a:prstGeom>
            <a:solidFill>
              <a:srgbClr val="FFFF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endParaRPr>
            </a:p>
          </p:txBody>
        </p:sp>
        <p:sp>
          <p:nvSpPr>
            <p:cNvPr id="35" name="右矢印 34"/>
            <p:cNvSpPr/>
            <p:nvPr/>
          </p:nvSpPr>
          <p:spPr>
            <a:xfrm>
              <a:off x="4087828" y="4980014"/>
              <a:ext cx="1242848" cy="1187412"/>
            </a:xfrm>
            <a:prstGeom prst="rightArrow">
              <a:avLst>
                <a:gd name="adj1" fmla="val 50000"/>
                <a:gd name="adj2" fmla="val 41293"/>
              </a:avLst>
            </a:prstGeom>
            <a:solidFill>
              <a:srgbClr val="FFFF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endParaRPr>
            </a:p>
          </p:txBody>
        </p:sp>
        <p:sp>
          <p:nvSpPr>
            <p:cNvPr id="36" name="テキスト ボックス 35"/>
            <p:cNvSpPr txBox="1"/>
            <p:nvPr/>
          </p:nvSpPr>
          <p:spPr>
            <a:xfrm>
              <a:off x="4145416" y="2931170"/>
              <a:ext cx="110799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パターン</a:t>
              </a:r>
            </a:p>
          </p:txBody>
        </p:sp>
        <p:sp>
          <p:nvSpPr>
            <p:cNvPr id="37" name="テキスト ボックス 36"/>
            <p:cNvSpPr txBox="1"/>
            <p:nvPr/>
          </p:nvSpPr>
          <p:spPr>
            <a:xfrm>
              <a:off x="4353899" y="4153103"/>
              <a:ext cx="646331"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構造</a:t>
              </a:r>
            </a:p>
          </p:txBody>
        </p:sp>
        <p:sp>
          <p:nvSpPr>
            <p:cNvPr id="38" name="テキスト ボックス 37"/>
            <p:cNvSpPr txBox="1"/>
            <p:nvPr/>
          </p:nvSpPr>
          <p:spPr>
            <a:xfrm>
              <a:off x="4130992" y="5249438"/>
              <a:ext cx="1107996" cy="646331"/>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メンタル</a:t>
              </a:r>
              <a:endParaRPr kumimoji="0" lang="en-US" altLang="ja-JP"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・モデル</a:t>
              </a:r>
            </a:p>
          </p:txBody>
        </p:sp>
      </p:grpSp>
      <p:sp>
        <p:nvSpPr>
          <p:cNvPr id="39" name="スライド番号プレースホルダー 4"/>
          <p:cNvSpPr txBox="1">
            <a:spLocks/>
          </p:cNvSpPr>
          <p:nvPr/>
        </p:nvSpPr>
        <p:spPr>
          <a:xfrm>
            <a:off x="6553200" y="6356350"/>
            <a:ext cx="21336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0CD09B54-5292-45CD-829D-A1912863E2CF}" type="slidenum">
              <a:rPr lang="ja-JP" altLang="en-US" sz="1200" smtClean="0">
                <a:solidFill>
                  <a:schemeClr val="tx1">
                    <a:lumMod val="50000"/>
                    <a:lumOff val="50000"/>
                  </a:schemeClr>
                </a:solidFill>
              </a:rPr>
              <a:pPr algn="r"/>
              <a:t>8</a:t>
            </a:fld>
            <a:endParaRPr lang="ja-JP" altLang="en-US" sz="1200" dirty="0">
              <a:solidFill>
                <a:schemeClr val="tx1">
                  <a:lumMod val="50000"/>
                  <a:lumOff val="50000"/>
                </a:schemeClr>
              </a:solidFill>
            </a:endParaRPr>
          </a:p>
        </p:txBody>
      </p:sp>
    </p:spTree>
    <p:extLst>
      <p:ext uri="{BB962C8B-B14F-4D97-AF65-F5344CB8AC3E}">
        <p14:creationId xmlns:p14="http://schemas.microsoft.com/office/powerpoint/2010/main" val="846564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barn(inVertical)">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1511</TotalTime>
  <Words>791</Words>
  <Application>Microsoft Office PowerPoint</Application>
  <PresentationFormat>画面に合わせる (4:3)</PresentationFormat>
  <Paragraphs>117</Paragraphs>
  <Slides>8</Slides>
  <Notes>8</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Office ​​テーマ</vt:lpstr>
      <vt:lpstr>ブック</vt:lpstr>
      <vt:lpstr>校内研修の活性化</vt:lpstr>
      <vt:lpstr>校内研修の立案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兵庫県教育委員会</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県立教育研修所</dc:creator>
  <cp:lastModifiedBy>兵庫県</cp:lastModifiedBy>
  <cp:revision>79</cp:revision>
  <cp:lastPrinted>2016-05-06T06:46:41Z</cp:lastPrinted>
  <dcterms:created xsi:type="dcterms:W3CDTF">2015-10-16T04:17:47Z</dcterms:created>
  <dcterms:modified xsi:type="dcterms:W3CDTF">2018-04-27T07:59:41Z</dcterms:modified>
</cp:coreProperties>
</file>