
<file path=[Content_Types].xml><?xml version="1.0" encoding="utf-8"?>
<Types xmlns="http://schemas.openxmlformats.org/package/2006/content-types">
  <Default Extension="bin" ContentType="application/vnd.openxmlformats-officedocument.oleObject"/>
  <Default Extension="png" ContentType="image/png"/>
  <Default Extension="tmp"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5" r:id="rId2"/>
    <p:sldId id="276" r:id="rId3"/>
    <p:sldId id="266" r:id="rId4"/>
    <p:sldId id="272" r:id="rId5"/>
    <p:sldId id="273" r:id="rId6"/>
    <p:sldId id="268" r:id="rId7"/>
    <p:sldId id="256" r:id="rId8"/>
    <p:sldId id="261" r:id="rId9"/>
    <p:sldId id="274" r:id="rId10"/>
    <p:sldId id="269"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27" autoAdjust="0"/>
    <p:restoredTop sz="50205" autoAdjust="0"/>
  </p:normalViewPr>
  <p:slideViewPr>
    <p:cSldViewPr>
      <p:cViewPr>
        <p:scale>
          <a:sx n="33" d="100"/>
          <a:sy n="33" d="100"/>
        </p:scale>
        <p:origin x="-18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A94536-22EC-4750-A9E4-FE0DE287A6E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B9C46B26-49EF-4856-BDC4-43EC4A8B57A3}">
      <dgm:prSet phldrT="[テキスト]" custT="1"/>
      <dgm:spPr/>
      <dgm:t>
        <a:bodyPr/>
        <a:lstStyle/>
        <a:p>
          <a:r>
            <a:rPr lang="ja-JP" altLang="en-US" sz="2000" dirty="0" smtClean="0">
              <a:latin typeface="ＭＳ Ｐゴシック" panose="020B0600070205080204" pitchFamily="50" charset="-128"/>
              <a:ea typeface="ＭＳ Ｐゴシック" panose="020B0600070205080204" pitchFamily="50" charset="-128"/>
            </a:rPr>
            <a:t>「生きる力」を育む教育の推進</a:t>
          </a:r>
          <a:endParaRPr lang="ja-JP" altLang="en-US" sz="2000" dirty="0">
            <a:latin typeface="ＭＳ Ｐゴシック" panose="020B0600070205080204" pitchFamily="50" charset="-128"/>
            <a:ea typeface="ＭＳ Ｐゴシック" panose="020B0600070205080204" pitchFamily="50" charset="-128"/>
          </a:endParaRPr>
        </a:p>
      </dgm:t>
    </dgm:pt>
    <dgm:pt modelId="{21223F36-935E-443E-A847-4B2B3A1A3E57}" type="parTrans" cxnId="{33260F2B-8453-4B9F-BABD-610075EACD4F}">
      <dgm:prSet/>
      <dgm:spPr/>
      <dgm:t>
        <a:bodyPr/>
        <a:lstStyle/>
        <a:p>
          <a:endParaRPr lang="ja-JP" altLang="en-US"/>
        </a:p>
      </dgm:t>
    </dgm:pt>
    <dgm:pt modelId="{83B05446-09B8-4EB9-9F49-162274B85584}" type="sibTrans" cxnId="{33260F2B-8453-4B9F-BABD-610075EACD4F}">
      <dgm:prSet/>
      <dgm:spPr/>
      <dgm:t>
        <a:bodyPr/>
        <a:lstStyle/>
        <a:p>
          <a:endParaRPr lang="ja-JP" altLang="en-US"/>
        </a:p>
      </dgm:t>
    </dgm:pt>
    <dgm:pt modelId="{EFFD8F3C-E4DD-4963-B843-A9CD3F482399}">
      <dgm:prSet phldrT="[テキスト]" custT="1"/>
      <dgm:spPr/>
      <dgm:t>
        <a:bodyPr/>
        <a:lstStyle/>
        <a:p>
          <a:r>
            <a:rPr lang="ja-JP" altLang="en-US" sz="2000" dirty="0" smtClean="0">
              <a:latin typeface="ＭＳ Ｐゴシック" panose="020B0600070205080204" pitchFamily="50" charset="-128"/>
              <a:ea typeface="ＭＳ Ｐゴシック" panose="020B0600070205080204" pitchFamily="50" charset="-128"/>
            </a:rPr>
            <a:t>子どもたちの学びを支える仕組みの確立</a:t>
          </a:r>
          <a:endParaRPr lang="ja-JP" altLang="en-US" sz="2000" dirty="0">
            <a:latin typeface="ＭＳ Ｐゴシック" panose="020B0600070205080204" pitchFamily="50" charset="-128"/>
            <a:ea typeface="ＭＳ Ｐゴシック" panose="020B0600070205080204" pitchFamily="50" charset="-128"/>
          </a:endParaRPr>
        </a:p>
      </dgm:t>
    </dgm:pt>
    <dgm:pt modelId="{9FE5F62B-C992-4859-9A0C-2FA4A621E7BC}" type="parTrans" cxnId="{959796A1-5B38-4106-912F-9D120BF1F932}">
      <dgm:prSet/>
      <dgm:spPr/>
      <dgm:t>
        <a:bodyPr/>
        <a:lstStyle/>
        <a:p>
          <a:endParaRPr lang="ja-JP" altLang="en-US"/>
        </a:p>
      </dgm:t>
    </dgm:pt>
    <dgm:pt modelId="{84242031-3868-47CC-A2E7-83129C4D7BE2}" type="sibTrans" cxnId="{959796A1-5B38-4106-912F-9D120BF1F932}">
      <dgm:prSet/>
      <dgm:spPr/>
      <dgm:t>
        <a:bodyPr/>
        <a:lstStyle/>
        <a:p>
          <a:endParaRPr lang="ja-JP" altLang="en-US"/>
        </a:p>
      </dgm:t>
    </dgm:pt>
    <dgm:pt modelId="{2113C7ED-17E3-46C0-AC09-19EFC7D68577}">
      <dgm:prSet phldrT="[テキスト]"/>
      <dgm:spPr/>
      <dgm:t>
        <a:bodyPr/>
        <a:lstStyle/>
        <a:p>
          <a:r>
            <a:rPr lang="ja-JP" altLang="en-US" dirty="0" smtClean="0">
              <a:latin typeface="ＭＳ Ｐゴシック" panose="020B0600070205080204" pitchFamily="50" charset="-128"/>
              <a:ea typeface="ＭＳ Ｐゴシック" panose="020B0600070205080204" pitchFamily="50" charset="-128"/>
            </a:rPr>
            <a:t>ＩＣＴ活用、情報モラル指導等に関する校内研修を実施している学校（小・中・高）</a:t>
          </a:r>
          <a:r>
            <a:rPr lang="en-US" altLang="ja-JP" dirty="0" smtClean="0">
              <a:latin typeface="ＭＳ Ｐゴシック" panose="020B0600070205080204" pitchFamily="50" charset="-128"/>
              <a:ea typeface="ＭＳ Ｐゴシック" panose="020B0600070205080204" pitchFamily="50" charset="-128"/>
            </a:rPr>
            <a:t/>
          </a:r>
          <a:br>
            <a:rPr lang="en-US" altLang="ja-JP" dirty="0" smtClean="0">
              <a:latin typeface="ＭＳ Ｐゴシック" panose="020B0600070205080204" pitchFamily="50" charset="-128"/>
              <a:ea typeface="ＭＳ Ｐゴシック" panose="020B0600070205080204" pitchFamily="50" charset="-128"/>
            </a:rPr>
          </a:br>
          <a:r>
            <a:rPr lang="en-US" altLang="ja-JP" dirty="0" smtClean="0">
              <a:latin typeface="ＭＳ Ｐゴシック" panose="020B0600070205080204" pitchFamily="50" charset="-128"/>
              <a:ea typeface="ＭＳ Ｐゴシック" panose="020B0600070205080204" pitchFamily="50" charset="-128"/>
            </a:rPr>
            <a:t>	49.0</a:t>
          </a:r>
          <a:r>
            <a:rPr lang="ja-JP" altLang="en-US" dirty="0" smtClean="0">
              <a:latin typeface="ＭＳ Ｐゴシック" panose="020B0600070205080204" pitchFamily="50" charset="-128"/>
              <a:ea typeface="ＭＳ Ｐゴシック" panose="020B0600070205080204" pitchFamily="50" charset="-128"/>
            </a:rPr>
            <a:t>％　⇒　</a:t>
          </a:r>
          <a:r>
            <a:rPr lang="en-US" altLang="ja-JP" dirty="0" smtClean="0">
              <a:latin typeface="ＭＳ Ｐゴシック" panose="020B0600070205080204" pitchFamily="50" charset="-128"/>
              <a:ea typeface="ＭＳ Ｐゴシック" panose="020B0600070205080204" pitchFamily="50" charset="-128"/>
            </a:rPr>
            <a:t>100</a:t>
          </a: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H30</a:t>
          </a:r>
          <a:r>
            <a:rPr lang="ja-JP" altLang="en-US" dirty="0" smtClean="0">
              <a:latin typeface="ＭＳ Ｐゴシック" panose="020B0600070205080204" pitchFamily="50" charset="-128"/>
              <a:ea typeface="ＭＳ Ｐゴシック" panose="020B0600070205080204" pitchFamily="50" charset="-128"/>
            </a:rPr>
            <a:t>）</a:t>
          </a:r>
          <a:endParaRPr lang="ja-JP" altLang="en-US" dirty="0">
            <a:latin typeface="ＭＳ Ｐゴシック" panose="020B0600070205080204" pitchFamily="50" charset="-128"/>
            <a:ea typeface="ＭＳ Ｐゴシック" panose="020B0600070205080204" pitchFamily="50" charset="-128"/>
          </a:endParaRPr>
        </a:p>
      </dgm:t>
    </dgm:pt>
    <dgm:pt modelId="{8660925F-2B55-4A04-8397-A069B171100D}" type="parTrans" cxnId="{BE7846DB-97B1-4DA1-AA49-AD0043A87C33}">
      <dgm:prSet/>
      <dgm:spPr/>
      <dgm:t>
        <a:bodyPr/>
        <a:lstStyle/>
        <a:p>
          <a:endParaRPr lang="ja-JP" altLang="en-US"/>
        </a:p>
      </dgm:t>
    </dgm:pt>
    <dgm:pt modelId="{2B534F2C-9235-4D2E-BD54-7E6DAEABD491}" type="sibTrans" cxnId="{BE7846DB-97B1-4DA1-AA49-AD0043A87C33}">
      <dgm:prSet/>
      <dgm:spPr/>
      <dgm:t>
        <a:bodyPr/>
        <a:lstStyle/>
        <a:p>
          <a:endParaRPr lang="ja-JP" altLang="en-US"/>
        </a:p>
      </dgm:t>
    </dgm:pt>
    <dgm:pt modelId="{8CEF9759-BFC6-40CE-979B-7BECA1BCB176}">
      <dgm:prSet phldrT="[テキスト]"/>
      <dgm:spPr/>
      <dgm:t>
        <a:bodyPr/>
        <a:lstStyle/>
        <a:p>
          <a:r>
            <a:rPr lang="ja-JP" altLang="en-US" dirty="0" smtClean="0">
              <a:latin typeface="ＭＳ Ｐゴシック" panose="020B0600070205080204" pitchFamily="50" charset="-128"/>
              <a:ea typeface="ＭＳ Ｐゴシック" panose="020B0600070205080204" pitchFamily="50" charset="-128"/>
            </a:rPr>
            <a:t>授業中にＩＣＴを活用して指導することができる教員（小・中・高・特）</a:t>
          </a:r>
          <a:r>
            <a:rPr lang="en-US" altLang="ja-JP" dirty="0" smtClean="0">
              <a:latin typeface="ＭＳ Ｐゴシック" panose="020B0600070205080204" pitchFamily="50" charset="-128"/>
              <a:ea typeface="ＭＳ Ｐゴシック" panose="020B0600070205080204" pitchFamily="50" charset="-128"/>
            </a:rPr>
            <a:t/>
          </a:r>
          <a:br>
            <a:rPr lang="en-US" altLang="ja-JP" dirty="0" smtClean="0">
              <a:latin typeface="ＭＳ Ｐゴシック" panose="020B0600070205080204" pitchFamily="50" charset="-128"/>
              <a:ea typeface="ＭＳ Ｐゴシック" panose="020B0600070205080204" pitchFamily="50" charset="-128"/>
            </a:rPr>
          </a:br>
          <a:r>
            <a:rPr lang="en-US" altLang="ja-JP" dirty="0" smtClean="0">
              <a:latin typeface="ＭＳ Ｐゴシック" panose="020B0600070205080204" pitchFamily="50" charset="-128"/>
              <a:ea typeface="ＭＳ Ｐゴシック" panose="020B0600070205080204" pitchFamily="50" charset="-128"/>
            </a:rPr>
            <a:t>	67.1</a:t>
          </a:r>
          <a:r>
            <a:rPr lang="ja-JP" altLang="en-US" dirty="0" smtClean="0">
              <a:latin typeface="ＭＳ Ｐゴシック" panose="020B0600070205080204" pitchFamily="50" charset="-128"/>
              <a:ea typeface="ＭＳ Ｐゴシック" panose="020B0600070205080204" pitchFamily="50" charset="-128"/>
            </a:rPr>
            <a:t>％　⇒　</a:t>
          </a:r>
          <a:r>
            <a:rPr lang="en-US" altLang="ja-JP" dirty="0" smtClean="0">
              <a:latin typeface="ＭＳ Ｐゴシック" panose="020B0600070205080204" pitchFamily="50" charset="-128"/>
              <a:ea typeface="ＭＳ Ｐゴシック" panose="020B0600070205080204" pitchFamily="50" charset="-128"/>
            </a:rPr>
            <a:t>90</a:t>
          </a: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H30</a:t>
          </a:r>
          <a:r>
            <a:rPr lang="ja-JP" altLang="en-US" dirty="0" smtClean="0">
              <a:latin typeface="ＭＳ Ｐゴシック" panose="020B0600070205080204" pitchFamily="50" charset="-128"/>
              <a:ea typeface="ＭＳ Ｐゴシック" panose="020B0600070205080204" pitchFamily="50" charset="-128"/>
            </a:rPr>
            <a:t>）</a:t>
          </a:r>
          <a:endParaRPr lang="ja-JP" altLang="en-US" dirty="0">
            <a:latin typeface="ＭＳ Ｐゴシック" panose="020B0600070205080204" pitchFamily="50" charset="-128"/>
            <a:ea typeface="ＭＳ Ｐゴシック" panose="020B0600070205080204" pitchFamily="50" charset="-128"/>
          </a:endParaRPr>
        </a:p>
      </dgm:t>
    </dgm:pt>
    <dgm:pt modelId="{9AF6D2B6-84CF-45D5-8C5A-A7D0DE13330D}" type="parTrans" cxnId="{E9F4ADE0-B519-47C8-9035-A007C7652CDB}">
      <dgm:prSet/>
      <dgm:spPr/>
      <dgm:t>
        <a:bodyPr/>
        <a:lstStyle/>
        <a:p>
          <a:endParaRPr lang="ja-JP" altLang="en-US"/>
        </a:p>
      </dgm:t>
    </dgm:pt>
    <dgm:pt modelId="{CF8A60AB-6FBA-459B-98D6-A0E187814A11}" type="sibTrans" cxnId="{E9F4ADE0-B519-47C8-9035-A007C7652CDB}">
      <dgm:prSet/>
      <dgm:spPr/>
      <dgm:t>
        <a:bodyPr/>
        <a:lstStyle/>
        <a:p>
          <a:endParaRPr lang="ja-JP" altLang="en-US"/>
        </a:p>
      </dgm:t>
    </dgm:pt>
    <dgm:pt modelId="{BFA151D1-0835-4A06-B3E9-1F1B4641AE2E}" type="pres">
      <dgm:prSet presAssocID="{5FA94536-22EC-4750-A9E4-FE0DE287A6E6}" presName="linear" presStyleCnt="0">
        <dgm:presLayoutVars>
          <dgm:dir/>
          <dgm:animLvl val="lvl"/>
          <dgm:resizeHandles val="exact"/>
        </dgm:presLayoutVars>
      </dgm:prSet>
      <dgm:spPr/>
      <dgm:t>
        <a:bodyPr/>
        <a:lstStyle/>
        <a:p>
          <a:endParaRPr kumimoji="1" lang="ja-JP" altLang="en-US"/>
        </a:p>
      </dgm:t>
    </dgm:pt>
    <dgm:pt modelId="{3A4E119E-5FA6-470E-B0B3-FB9793942E6B}" type="pres">
      <dgm:prSet presAssocID="{B9C46B26-49EF-4856-BDC4-43EC4A8B57A3}" presName="parentLin" presStyleCnt="0"/>
      <dgm:spPr/>
      <dgm:t>
        <a:bodyPr/>
        <a:lstStyle/>
        <a:p>
          <a:endParaRPr kumimoji="1" lang="ja-JP" altLang="en-US"/>
        </a:p>
      </dgm:t>
    </dgm:pt>
    <dgm:pt modelId="{43ACFB8C-07DE-4B50-B52F-E30F47C1206D}" type="pres">
      <dgm:prSet presAssocID="{B9C46B26-49EF-4856-BDC4-43EC4A8B57A3}" presName="parentLeftMargin" presStyleLbl="node1" presStyleIdx="0" presStyleCnt="2"/>
      <dgm:spPr/>
      <dgm:t>
        <a:bodyPr/>
        <a:lstStyle/>
        <a:p>
          <a:endParaRPr kumimoji="1" lang="ja-JP" altLang="en-US"/>
        </a:p>
      </dgm:t>
    </dgm:pt>
    <dgm:pt modelId="{34495A6E-8DB1-42B2-A561-294389C121F7}" type="pres">
      <dgm:prSet presAssocID="{B9C46B26-49EF-4856-BDC4-43EC4A8B57A3}" presName="parentText" presStyleLbl="node1" presStyleIdx="0" presStyleCnt="2" custScaleX="130523">
        <dgm:presLayoutVars>
          <dgm:chMax val="0"/>
          <dgm:bulletEnabled val="1"/>
        </dgm:presLayoutVars>
      </dgm:prSet>
      <dgm:spPr/>
      <dgm:t>
        <a:bodyPr/>
        <a:lstStyle/>
        <a:p>
          <a:endParaRPr kumimoji="1" lang="ja-JP" altLang="en-US"/>
        </a:p>
      </dgm:t>
    </dgm:pt>
    <dgm:pt modelId="{67DC3731-A159-4E38-8BF4-611DBFEFF37B}" type="pres">
      <dgm:prSet presAssocID="{B9C46B26-49EF-4856-BDC4-43EC4A8B57A3}" presName="negativeSpace" presStyleCnt="0"/>
      <dgm:spPr/>
      <dgm:t>
        <a:bodyPr/>
        <a:lstStyle/>
        <a:p>
          <a:endParaRPr kumimoji="1" lang="ja-JP" altLang="en-US"/>
        </a:p>
      </dgm:t>
    </dgm:pt>
    <dgm:pt modelId="{1A1D64B4-01DE-4BD0-841F-29270ED0D1A1}" type="pres">
      <dgm:prSet presAssocID="{B9C46B26-49EF-4856-BDC4-43EC4A8B57A3}" presName="childText" presStyleLbl="conFgAcc1" presStyleIdx="0" presStyleCnt="2">
        <dgm:presLayoutVars>
          <dgm:bulletEnabled val="1"/>
        </dgm:presLayoutVars>
      </dgm:prSet>
      <dgm:spPr/>
      <dgm:t>
        <a:bodyPr/>
        <a:lstStyle/>
        <a:p>
          <a:endParaRPr kumimoji="1" lang="ja-JP" altLang="en-US"/>
        </a:p>
      </dgm:t>
    </dgm:pt>
    <dgm:pt modelId="{3FF06C72-543C-435D-A17C-031A2054DDC0}" type="pres">
      <dgm:prSet presAssocID="{83B05446-09B8-4EB9-9F49-162274B85584}" presName="spaceBetweenRectangles" presStyleCnt="0"/>
      <dgm:spPr/>
      <dgm:t>
        <a:bodyPr/>
        <a:lstStyle/>
        <a:p>
          <a:endParaRPr kumimoji="1" lang="ja-JP" altLang="en-US"/>
        </a:p>
      </dgm:t>
    </dgm:pt>
    <dgm:pt modelId="{4B5E1C97-2413-4909-83C0-472C78F4F6DC}" type="pres">
      <dgm:prSet presAssocID="{EFFD8F3C-E4DD-4963-B843-A9CD3F482399}" presName="parentLin" presStyleCnt="0"/>
      <dgm:spPr/>
      <dgm:t>
        <a:bodyPr/>
        <a:lstStyle/>
        <a:p>
          <a:endParaRPr kumimoji="1" lang="ja-JP" altLang="en-US"/>
        </a:p>
      </dgm:t>
    </dgm:pt>
    <dgm:pt modelId="{909664B5-47E5-49AA-A58B-50A64FECDE33}" type="pres">
      <dgm:prSet presAssocID="{EFFD8F3C-E4DD-4963-B843-A9CD3F482399}" presName="parentLeftMargin" presStyleLbl="node1" presStyleIdx="0" presStyleCnt="2"/>
      <dgm:spPr/>
      <dgm:t>
        <a:bodyPr/>
        <a:lstStyle/>
        <a:p>
          <a:endParaRPr kumimoji="1" lang="ja-JP" altLang="en-US"/>
        </a:p>
      </dgm:t>
    </dgm:pt>
    <dgm:pt modelId="{F3FA1877-CABA-42D3-9885-A0D16C4EA3F5}" type="pres">
      <dgm:prSet presAssocID="{EFFD8F3C-E4DD-4963-B843-A9CD3F482399}" presName="parentText" presStyleLbl="node1" presStyleIdx="1" presStyleCnt="2" custScaleX="130524">
        <dgm:presLayoutVars>
          <dgm:chMax val="0"/>
          <dgm:bulletEnabled val="1"/>
        </dgm:presLayoutVars>
      </dgm:prSet>
      <dgm:spPr/>
      <dgm:t>
        <a:bodyPr/>
        <a:lstStyle/>
        <a:p>
          <a:endParaRPr kumimoji="1" lang="ja-JP" altLang="en-US"/>
        </a:p>
      </dgm:t>
    </dgm:pt>
    <dgm:pt modelId="{33F5193F-6FEB-432E-84EC-CCFF2AF5DB19}" type="pres">
      <dgm:prSet presAssocID="{EFFD8F3C-E4DD-4963-B843-A9CD3F482399}" presName="negativeSpace" presStyleCnt="0"/>
      <dgm:spPr/>
      <dgm:t>
        <a:bodyPr/>
        <a:lstStyle/>
        <a:p>
          <a:endParaRPr kumimoji="1" lang="ja-JP" altLang="en-US"/>
        </a:p>
      </dgm:t>
    </dgm:pt>
    <dgm:pt modelId="{C145AC09-2D34-43B8-9512-F7971C87FF83}" type="pres">
      <dgm:prSet presAssocID="{EFFD8F3C-E4DD-4963-B843-A9CD3F482399}" presName="childText" presStyleLbl="conFgAcc1" presStyleIdx="1" presStyleCnt="2">
        <dgm:presLayoutVars>
          <dgm:bulletEnabled val="1"/>
        </dgm:presLayoutVars>
      </dgm:prSet>
      <dgm:spPr/>
      <dgm:t>
        <a:bodyPr/>
        <a:lstStyle/>
        <a:p>
          <a:endParaRPr kumimoji="1" lang="ja-JP" altLang="en-US"/>
        </a:p>
      </dgm:t>
    </dgm:pt>
  </dgm:ptLst>
  <dgm:cxnLst>
    <dgm:cxn modelId="{82BDA7BC-70AE-4038-9946-69A0E5A7AFDA}" type="presOf" srcId="{5FA94536-22EC-4750-A9E4-FE0DE287A6E6}" destId="{BFA151D1-0835-4A06-B3E9-1F1B4641AE2E}" srcOrd="0" destOrd="0" presId="urn:microsoft.com/office/officeart/2005/8/layout/list1"/>
    <dgm:cxn modelId="{6663D26E-876C-468A-8A90-5244CB257B0F}" type="presOf" srcId="{B9C46B26-49EF-4856-BDC4-43EC4A8B57A3}" destId="{34495A6E-8DB1-42B2-A561-294389C121F7}" srcOrd="1" destOrd="0" presId="urn:microsoft.com/office/officeart/2005/8/layout/list1"/>
    <dgm:cxn modelId="{959796A1-5B38-4106-912F-9D120BF1F932}" srcId="{5FA94536-22EC-4750-A9E4-FE0DE287A6E6}" destId="{EFFD8F3C-E4DD-4963-B843-A9CD3F482399}" srcOrd="1" destOrd="0" parTransId="{9FE5F62B-C992-4859-9A0C-2FA4A621E7BC}" sibTransId="{84242031-3868-47CC-A2E7-83129C4D7BE2}"/>
    <dgm:cxn modelId="{1E906D14-E3C4-4EDC-A04B-BC8602F607AC}" type="presOf" srcId="{EFFD8F3C-E4DD-4963-B843-A9CD3F482399}" destId="{F3FA1877-CABA-42D3-9885-A0D16C4EA3F5}" srcOrd="1" destOrd="0" presId="urn:microsoft.com/office/officeart/2005/8/layout/list1"/>
    <dgm:cxn modelId="{33260F2B-8453-4B9F-BABD-610075EACD4F}" srcId="{5FA94536-22EC-4750-A9E4-FE0DE287A6E6}" destId="{B9C46B26-49EF-4856-BDC4-43EC4A8B57A3}" srcOrd="0" destOrd="0" parTransId="{21223F36-935E-443E-A847-4B2B3A1A3E57}" sibTransId="{83B05446-09B8-4EB9-9F49-162274B85584}"/>
    <dgm:cxn modelId="{595BD3E8-95A7-40AE-9170-1B2FE56CA9FF}" type="presOf" srcId="{2113C7ED-17E3-46C0-AC09-19EFC7D68577}" destId="{C145AC09-2D34-43B8-9512-F7971C87FF83}" srcOrd="0" destOrd="0" presId="urn:microsoft.com/office/officeart/2005/8/layout/list1"/>
    <dgm:cxn modelId="{E9F4ADE0-B519-47C8-9035-A007C7652CDB}" srcId="{B9C46B26-49EF-4856-BDC4-43EC4A8B57A3}" destId="{8CEF9759-BFC6-40CE-979B-7BECA1BCB176}" srcOrd="0" destOrd="0" parTransId="{9AF6D2B6-84CF-45D5-8C5A-A7D0DE13330D}" sibTransId="{CF8A60AB-6FBA-459B-98D6-A0E187814A11}"/>
    <dgm:cxn modelId="{BE7846DB-97B1-4DA1-AA49-AD0043A87C33}" srcId="{EFFD8F3C-E4DD-4963-B843-A9CD3F482399}" destId="{2113C7ED-17E3-46C0-AC09-19EFC7D68577}" srcOrd="0" destOrd="0" parTransId="{8660925F-2B55-4A04-8397-A069B171100D}" sibTransId="{2B534F2C-9235-4D2E-BD54-7E6DAEABD491}"/>
    <dgm:cxn modelId="{67790AD9-D044-4111-BB34-B55D28DBACDB}" type="presOf" srcId="{8CEF9759-BFC6-40CE-979B-7BECA1BCB176}" destId="{1A1D64B4-01DE-4BD0-841F-29270ED0D1A1}" srcOrd="0" destOrd="0" presId="urn:microsoft.com/office/officeart/2005/8/layout/list1"/>
    <dgm:cxn modelId="{053B19E8-21C7-479E-B8D2-35FC39747786}" type="presOf" srcId="{EFFD8F3C-E4DD-4963-B843-A9CD3F482399}" destId="{909664B5-47E5-49AA-A58B-50A64FECDE33}" srcOrd="0" destOrd="0" presId="urn:microsoft.com/office/officeart/2005/8/layout/list1"/>
    <dgm:cxn modelId="{C935CC28-564C-40E4-95BB-35E523176CDB}" type="presOf" srcId="{B9C46B26-49EF-4856-BDC4-43EC4A8B57A3}" destId="{43ACFB8C-07DE-4B50-B52F-E30F47C1206D}" srcOrd="0" destOrd="0" presId="urn:microsoft.com/office/officeart/2005/8/layout/list1"/>
    <dgm:cxn modelId="{B9649D10-5251-44AE-B0A0-48D733C4BDF9}" type="presParOf" srcId="{BFA151D1-0835-4A06-B3E9-1F1B4641AE2E}" destId="{3A4E119E-5FA6-470E-B0B3-FB9793942E6B}" srcOrd="0" destOrd="0" presId="urn:microsoft.com/office/officeart/2005/8/layout/list1"/>
    <dgm:cxn modelId="{E4F1B713-55D5-46F3-865C-C248C1DFB872}" type="presParOf" srcId="{3A4E119E-5FA6-470E-B0B3-FB9793942E6B}" destId="{43ACFB8C-07DE-4B50-B52F-E30F47C1206D}" srcOrd="0" destOrd="0" presId="urn:microsoft.com/office/officeart/2005/8/layout/list1"/>
    <dgm:cxn modelId="{97124BB8-AFDA-4746-940C-31ADDC903250}" type="presParOf" srcId="{3A4E119E-5FA6-470E-B0B3-FB9793942E6B}" destId="{34495A6E-8DB1-42B2-A561-294389C121F7}" srcOrd="1" destOrd="0" presId="urn:microsoft.com/office/officeart/2005/8/layout/list1"/>
    <dgm:cxn modelId="{87907A72-6DBC-464E-A82F-991EEB23CC90}" type="presParOf" srcId="{BFA151D1-0835-4A06-B3E9-1F1B4641AE2E}" destId="{67DC3731-A159-4E38-8BF4-611DBFEFF37B}" srcOrd="1" destOrd="0" presId="urn:microsoft.com/office/officeart/2005/8/layout/list1"/>
    <dgm:cxn modelId="{FC82A16A-BF8A-499E-A4A2-6B64952AAAEC}" type="presParOf" srcId="{BFA151D1-0835-4A06-B3E9-1F1B4641AE2E}" destId="{1A1D64B4-01DE-4BD0-841F-29270ED0D1A1}" srcOrd="2" destOrd="0" presId="urn:microsoft.com/office/officeart/2005/8/layout/list1"/>
    <dgm:cxn modelId="{65FD0025-37A1-43C5-B875-7A22B756E182}" type="presParOf" srcId="{BFA151D1-0835-4A06-B3E9-1F1B4641AE2E}" destId="{3FF06C72-543C-435D-A17C-031A2054DDC0}" srcOrd="3" destOrd="0" presId="urn:microsoft.com/office/officeart/2005/8/layout/list1"/>
    <dgm:cxn modelId="{2ED83EC1-7E47-4F96-A1E9-46F671F1D60F}" type="presParOf" srcId="{BFA151D1-0835-4A06-B3E9-1F1B4641AE2E}" destId="{4B5E1C97-2413-4909-83C0-472C78F4F6DC}" srcOrd="4" destOrd="0" presId="urn:microsoft.com/office/officeart/2005/8/layout/list1"/>
    <dgm:cxn modelId="{74D7290D-0E2F-4605-B657-8231FAADAC6E}" type="presParOf" srcId="{4B5E1C97-2413-4909-83C0-472C78F4F6DC}" destId="{909664B5-47E5-49AA-A58B-50A64FECDE33}" srcOrd="0" destOrd="0" presId="urn:microsoft.com/office/officeart/2005/8/layout/list1"/>
    <dgm:cxn modelId="{1EB198D4-2E90-4856-910B-D9E2BEE983FB}" type="presParOf" srcId="{4B5E1C97-2413-4909-83C0-472C78F4F6DC}" destId="{F3FA1877-CABA-42D3-9885-A0D16C4EA3F5}" srcOrd="1" destOrd="0" presId="urn:microsoft.com/office/officeart/2005/8/layout/list1"/>
    <dgm:cxn modelId="{4C08EF63-B2EC-4CA6-9F96-F4B98F1E6A96}" type="presParOf" srcId="{BFA151D1-0835-4A06-B3E9-1F1B4641AE2E}" destId="{33F5193F-6FEB-432E-84EC-CCFF2AF5DB19}" srcOrd="5" destOrd="0" presId="urn:microsoft.com/office/officeart/2005/8/layout/list1"/>
    <dgm:cxn modelId="{B3E068CA-6475-4403-9C32-F629A0C08B8A}" type="presParOf" srcId="{BFA151D1-0835-4A06-B3E9-1F1B4641AE2E}" destId="{C145AC09-2D34-43B8-9512-F7971C87FF83}"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0B0F3C-CAA5-40CB-A5FF-25F14AAC8931}" type="doc">
      <dgm:prSet loTypeId="urn:microsoft.com/office/officeart/2005/8/layout/chevron1" loCatId="process" qsTypeId="urn:microsoft.com/office/officeart/2005/8/quickstyle/simple3" qsCatId="simple" csTypeId="urn:microsoft.com/office/officeart/2005/8/colors/colorful1" csCatId="colorful" phldr="1"/>
      <dgm:spPr/>
    </dgm:pt>
    <dgm:pt modelId="{95C23B65-CBCA-4544-AB04-DD7D81B2C99E}">
      <dgm:prSet phldrT="[テキスト]"/>
      <dgm:spPr/>
      <dgm:t>
        <a:bodyPr/>
        <a:lstStyle/>
        <a:p>
          <a:pPr algn="l"/>
          <a:r>
            <a:rPr kumimoji="1" lang="ja-JP" altLang="en-US" smtClean="0"/>
            <a:t>ＩＣＴを活用した教育の</a:t>
          </a:r>
          <a:r>
            <a:rPr kumimoji="1" lang="en-US" altLang="ja-JP" smtClean="0"/>
            <a:t/>
          </a:r>
          <a:br>
            <a:rPr kumimoji="1" lang="en-US" altLang="ja-JP" smtClean="0"/>
          </a:br>
          <a:r>
            <a:rPr kumimoji="1" lang="ja-JP" altLang="en-US" smtClean="0"/>
            <a:t>有効性を理解する</a:t>
          </a:r>
          <a:endParaRPr kumimoji="1" lang="ja-JP" altLang="en-US" dirty="0"/>
        </a:p>
      </dgm:t>
    </dgm:pt>
    <dgm:pt modelId="{8EEB6307-6A60-4B45-AAB7-0EF024D82BA1}" type="parTrans" cxnId="{E3E43F44-E4C1-48C4-9023-00E8163341E6}">
      <dgm:prSet/>
      <dgm:spPr/>
      <dgm:t>
        <a:bodyPr/>
        <a:lstStyle/>
        <a:p>
          <a:pPr algn="l"/>
          <a:endParaRPr kumimoji="1" lang="ja-JP" altLang="en-US">
            <a:solidFill>
              <a:schemeClr val="tx1"/>
            </a:solidFill>
          </a:endParaRPr>
        </a:p>
      </dgm:t>
    </dgm:pt>
    <dgm:pt modelId="{D2E423C9-C803-44DE-BFE2-2789E12FC69C}" type="sibTrans" cxnId="{E3E43F44-E4C1-48C4-9023-00E8163341E6}">
      <dgm:prSet/>
      <dgm:spPr/>
      <dgm:t>
        <a:bodyPr/>
        <a:lstStyle/>
        <a:p>
          <a:pPr algn="l"/>
          <a:endParaRPr kumimoji="1" lang="ja-JP" altLang="en-US">
            <a:solidFill>
              <a:schemeClr val="tx1"/>
            </a:solidFill>
          </a:endParaRPr>
        </a:p>
      </dgm:t>
    </dgm:pt>
    <dgm:pt modelId="{13C5E0EC-80F9-4A30-9981-786E91CCC851}">
      <dgm:prSet phldrT="[テキスト]"/>
      <dgm:spPr/>
      <dgm:t>
        <a:bodyPr/>
        <a:lstStyle/>
        <a:p>
          <a:pPr algn="l"/>
          <a:r>
            <a:rPr kumimoji="1" lang="ja-JP" altLang="en-US" smtClean="0"/>
            <a:t>授業にＩＣＴを取り入れ</a:t>
          </a:r>
          <a:r>
            <a:rPr kumimoji="1" lang="en-US" altLang="ja-JP" smtClean="0"/>
            <a:t/>
          </a:r>
          <a:br>
            <a:rPr kumimoji="1" lang="en-US" altLang="ja-JP" smtClean="0"/>
          </a:br>
          <a:r>
            <a:rPr kumimoji="1" lang="ja-JP" altLang="en-US" smtClean="0"/>
            <a:t>教員自身が活用を進める</a:t>
          </a:r>
          <a:endParaRPr kumimoji="1" lang="ja-JP" altLang="en-US" dirty="0"/>
        </a:p>
      </dgm:t>
    </dgm:pt>
    <dgm:pt modelId="{B43F7F83-77D6-4C05-9F93-AA187E00DF3F}" type="parTrans" cxnId="{831649F5-8B67-4B67-9DC4-8C78FDEAF3A1}">
      <dgm:prSet/>
      <dgm:spPr/>
      <dgm:t>
        <a:bodyPr/>
        <a:lstStyle/>
        <a:p>
          <a:pPr algn="l"/>
          <a:endParaRPr kumimoji="1" lang="ja-JP" altLang="en-US">
            <a:solidFill>
              <a:schemeClr val="tx1"/>
            </a:solidFill>
          </a:endParaRPr>
        </a:p>
      </dgm:t>
    </dgm:pt>
    <dgm:pt modelId="{BC7E22BE-2B94-4E4B-87A1-0B4BD05D2D95}" type="sibTrans" cxnId="{831649F5-8B67-4B67-9DC4-8C78FDEAF3A1}">
      <dgm:prSet/>
      <dgm:spPr/>
      <dgm:t>
        <a:bodyPr/>
        <a:lstStyle/>
        <a:p>
          <a:pPr algn="l"/>
          <a:endParaRPr kumimoji="1" lang="ja-JP" altLang="en-US">
            <a:solidFill>
              <a:schemeClr val="tx1"/>
            </a:solidFill>
          </a:endParaRPr>
        </a:p>
      </dgm:t>
    </dgm:pt>
    <dgm:pt modelId="{6D0B7061-039D-4F0E-8E44-E076C6BD845E}">
      <dgm:prSet phldrT="[テキスト]"/>
      <dgm:spPr/>
      <dgm:t>
        <a:bodyPr/>
        <a:lstStyle/>
        <a:p>
          <a:pPr algn="l"/>
          <a:r>
            <a:rPr kumimoji="1" lang="ja-JP" altLang="en-US" smtClean="0"/>
            <a:t>児童生徒が主体的に</a:t>
          </a:r>
          <a:r>
            <a:rPr kumimoji="1" lang="en-US" altLang="ja-JP" smtClean="0"/>
            <a:t/>
          </a:r>
          <a:br>
            <a:rPr kumimoji="1" lang="en-US" altLang="ja-JP" smtClean="0"/>
          </a:br>
          <a:r>
            <a:rPr kumimoji="1" lang="ja-JP" altLang="en-US" smtClean="0"/>
            <a:t>ＩＣＴ活用を進める</a:t>
          </a:r>
          <a:endParaRPr kumimoji="1" lang="ja-JP" altLang="en-US" dirty="0"/>
        </a:p>
      </dgm:t>
    </dgm:pt>
    <dgm:pt modelId="{7E378E68-7E75-4ED9-B471-0C28CF4C66DA}" type="parTrans" cxnId="{ECAB4B4B-53D1-4169-BF7B-176AD79082FE}">
      <dgm:prSet/>
      <dgm:spPr/>
      <dgm:t>
        <a:bodyPr/>
        <a:lstStyle/>
        <a:p>
          <a:pPr algn="l"/>
          <a:endParaRPr kumimoji="1" lang="ja-JP" altLang="en-US">
            <a:solidFill>
              <a:schemeClr val="tx1"/>
            </a:solidFill>
          </a:endParaRPr>
        </a:p>
      </dgm:t>
    </dgm:pt>
    <dgm:pt modelId="{D4557F06-668E-4781-BA0E-9C1026CB2E93}" type="sibTrans" cxnId="{ECAB4B4B-53D1-4169-BF7B-176AD79082FE}">
      <dgm:prSet/>
      <dgm:spPr/>
      <dgm:t>
        <a:bodyPr/>
        <a:lstStyle/>
        <a:p>
          <a:pPr algn="l"/>
          <a:endParaRPr kumimoji="1" lang="ja-JP" altLang="en-US">
            <a:solidFill>
              <a:schemeClr val="tx1"/>
            </a:solidFill>
          </a:endParaRPr>
        </a:p>
      </dgm:t>
    </dgm:pt>
    <dgm:pt modelId="{2385F026-1CDF-4B20-B449-540AE8DAF5A0}" type="pres">
      <dgm:prSet presAssocID="{270B0F3C-CAA5-40CB-A5FF-25F14AAC8931}" presName="Name0" presStyleCnt="0">
        <dgm:presLayoutVars>
          <dgm:dir/>
          <dgm:animLvl val="lvl"/>
          <dgm:resizeHandles val="exact"/>
        </dgm:presLayoutVars>
      </dgm:prSet>
      <dgm:spPr/>
    </dgm:pt>
    <dgm:pt modelId="{A9C11632-E325-44F1-B754-80260A9F45CD}" type="pres">
      <dgm:prSet presAssocID="{95C23B65-CBCA-4544-AB04-DD7D81B2C99E}" presName="parTxOnly" presStyleLbl="node1" presStyleIdx="0" presStyleCnt="3">
        <dgm:presLayoutVars>
          <dgm:chMax val="0"/>
          <dgm:chPref val="0"/>
          <dgm:bulletEnabled val="1"/>
        </dgm:presLayoutVars>
      </dgm:prSet>
      <dgm:spPr/>
      <dgm:t>
        <a:bodyPr/>
        <a:lstStyle/>
        <a:p>
          <a:endParaRPr kumimoji="1" lang="ja-JP" altLang="en-US"/>
        </a:p>
      </dgm:t>
    </dgm:pt>
    <dgm:pt modelId="{1F95F4F0-7E3E-44EA-8A9B-4EDF16235F33}" type="pres">
      <dgm:prSet presAssocID="{D2E423C9-C803-44DE-BFE2-2789E12FC69C}" presName="parTxOnlySpace" presStyleCnt="0"/>
      <dgm:spPr/>
    </dgm:pt>
    <dgm:pt modelId="{DAD34B71-1AA4-4E67-BECC-C812D782EE67}" type="pres">
      <dgm:prSet presAssocID="{13C5E0EC-80F9-4A30-9981-786E91CCC851}" presName="parTxOnly" presStyleLbl="node1" presStyleIdx="1" presStyleCnt="3">
        <dgm:presLayoutVars>
          <dgm:chMax val="0"/>
          <dgm:chPref val="0"/>
          <dgm:bulletEnabled val="1"/>
        </dgm:presLayoutVars>
      </dgm:prSet>
      <dgm:spPr/>
      <dgm:t>
        <a:bodyPr/>
        <a:lstStyle/>
        <a:p>
          <a:endParaRPr kumimoji="1" lang="ja-JP" altLang="en-US"/>
        </a:p>
      </dgm:t>
    </dgm:pt>
    <dgm:pt modelId="{202192F6-FDFD-44AC-A26B-A615D37E6197}" type="pres">
      <dgm:prSet presAssocID="{BC7E22BE-2B94-4E4B-87A1-0B4BD05D2D95}" presName="parTxOnlySpace" presStyleCnt="0"/>
      <dgm:spPr/>
    </dgm:pt>
    <dgm:pt modelId="{1498351E-2C8C-4820-BA8F-B106BE23711F}" type="pres">
      <dgm:prSet presAssocID="{6D0B7061-039D-4F0E-8E44-E076C6BD845E}" presName="parTxOnly" presStyleLbl="node1" presStyleIdx="2" presStyleCnt="3">
        <dgm:presLayoutVars>
          <dgm:chMax val="0"/>
          <dgm:chPref val="0"/>
          <dgm:bulletEnabled val="1"/>
        </dgm:presLayoutVars>
      </dgm:prSet>
      <dgm:spPr/>
      <dgm:t>
        <a:bodyPr/>
        <a:lstStyle/>
        <a:p>
          <a:endParaRPr kumimoji="1" lang="ja-JP" altLang="en-US"/>
        </a:p>
      </dgm:t>
    </dgm:pt>
  </dgm:ptLst>
  <dgm:cxnLst>
    <dgm:cxn modelId="{707E4C27-4044-4783-B592-95A4F8EB0123}" type="presOf" srcId="{13C5E0EC-80F9-4A30-9981-786E91CCC851}" destId="{DAD34B71-1AA4-4E67-BECC-C812D782EE67}" srcOrd="0" destOrd="0" presId="urn:microsoft.com/office/officeart/2005/8/layout/chevron1"/>
    <dgm:cxn modelId="{831649F5-8B67-4B67-9DC4-8C78FDEAF3A1}" srcId="{270B0F3C-CAA5-40CB-A5FF-25F14AAC8931}" destId="{13C5E0EC-80F9-4A30-9981-786E91CCC851}" srcOrd="1" destOrd="0" parTransId="{B43F7F83-77D6-4C05-9F93-AA187E00DF3F}" sibTransId="{BC7E22BE-2B94-4E4B-87A1-0B4BD05D2D95}"/>
    <dgm:cxn modelId="{B7B55987-5D89-4F16-92ED-8B3C8E0D444E}" type="presOf" srcId="{270B0F3C-CAA5-40CB-A5FF-25F14AAC8931}" destId="{2385F026-1CDF-4B20-B449-540AE8DAF5A0}" srcOrd="0" destOrd="0" presId="urn:microsoft.com/office/officeart/2005/8/layout/chevron1"/>
    <dgm:cxn modelId="{E3E43F44-E4C1-48C4-9023-00E8163341E6}" srcId="{270B0F3C-CAA5-40CB-A5FF-25F14AAC8931}" destId="{95C23B65-CBCA-4544-AB04-DD7D81B2C99E}" srcOrd="0" destOrd="0" parTransId="{8EEB6307-6A60-4B45-AAB7-0EF024D82BA1}" sibTransId="{D2E423C9-C803-44DE-BFE2-2789E12FC69C}"/>
    <dgm:cxn modelId="{5B001379-2677-4DE2-BB13-3714524FD642}" type="presOf" srcId="{6D0B7061-039D-4F0E-8E44-E076C6BD845E}" destId="{1498351E-2C8C-4820-BA8F-B106BE23711F}" srcOrd="0" destOrd="0" presId="urn:microsoft.com/office/officeart/2005/8/layout/chevron1"/>
    <dgm:cxn modelId="{ECAB4B4B-53D1-4169-BF7B-176AD79082FE}" srcId="{270B0F3C-CAA5-40CB-A5FF-25F14AAC8931}" destId="{6D0B7061-039D-4F0E-8E44-E076C6BD845E}" srcOrd="2" destOrd="0" parTransId="{7E378E68-7E75-4ED9-B471-0C28CF4C66DA}" sibTransId="{D4557F06-668E-4781-BA0E-9C1026CB2E93}"/>
    <dgm:cxn modelId="{0CBB7257-BF79-4B6E-98D7-A64A3EAA3002}" type="presOf" srcId="{95C23B65-CBCA-4544-AB04-DD7D81B2C99E}" destId="{A9C11632-E325-44F1-B754-80260A9F45CD}" srcOrd="0" destOrd="0" presId="urn:microsoft.com/office/officeart/2005/8/layout/chevron1"/>
    <dgm:cxn modelId="{A656F845-701A-4DAE-B8F6-84E25B8EE8DF}" type="presParOf" srcId="{2385F026-1CDF-4B20-B449-540AE8DAF5A0}" destId="{A9C11632-E325-44F1-B754-80260A9F45CD}" srcOrd="0" destOrd="0" presId="urn:microsoft.com/office/officeart/2005/8/layout/chevron1"/>
    <dgm:cxn modelId="{56F31E4D-1C60-4FCC-B8D0-ED21664A5902}" type="presParOf" srcId="{2385F026-1CDF-4B20-B449-540AE8DAF5A0}" destId="{1F95F4F0-7E3E-44EA-8A9B-4EDF16235F33}" srcOrd="1" destOrd="0" presId="urn:microsoft.com/office/officeart/2005/8/layout/chevron1"/>
    <dgm:cxn modelId="{C528FB85-BAFB-4CE4-877B-DEA9FA5FC624}" type="presParOf" srcId="{2385F026-1CDF-4B20-B449-540AE8DAF5A0}" destId="{DAD34B71-1AA4-4E67-BECC-C812D782EE67}" srcOrd="2" destOrd="0" presId="urn:microsoft.com/office/officeart/2005/8/layout/chevron1"/>
    <dgm:cxn modelId="{D3CD82EE-33AE-43C2-9CCA-4C10E6EA5498}" type="presParOf" srcId="{2385F026-1CDF-4B20-B449-540AE8DAF5A0}" destId="{202192F6-FDFD-44AC-A26B-A615D37E6197}" srcOrd="3" destOrd="0" presId="urn:microsoft.com/office/officeart/2005/8/layout/chevron1"/>
    <dgm:cxn modelId="{5B3AF67F-3FAC-4178-BD33-BEFC922066B9}" type="presParOf" srcId="{2385F026-1CDF-4B20-B449-540AE8DAF5A0}" destId="{1498351E-2C8C-4820-BA8F-B106BE23711F}"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1D64B4-01DE-4BD0-841F-29270ED0D1A1}">
      <dsp:nvSpPr>
        <dsp:cNvPr id="0" name=""/>
        <dsp:cNvSpPr/>
      </dsp:nvSpPr>
      <dsp:spPr>
        <a:xfrm>
          <a:off x="0" y="592592"/>
          <a:ext cx="5242336" cy="17025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864" tIns="479044" rIns="406864" bIns="163576" numCol="1" spcCol="1270" anchor="t" anchorCtr="0">
          <a:noAutofit/>
        </a:bodyPr>
        <a:lstStyle/>
        <a:p>
          <a:pPr marL="228600" lvl="1" indent="-228600" algn="l" defTabSz="1022350">
            <a:lnSpc>
              <a:spcPct val="90000"/>
            </a:lnSpc>
            <a:spcBef>
              <a:spcPct val="0"/>
            </a:spcBef>
            <a:spcAft>
              <a:spcPct val="15000"/>
            </a:spcAft>
            <a:buChar char="••"/>
          </a:pPr>
          <a:r>
            <a:rPr lang="ja-JP" altLang="en-US" sz="2300" kern="1200" dirty="0" smtClean="0">
              <a:latin typeface="ＭＳ Ｐゴシック" panose="020B0600070205080204" pitchFamily="50" charset="-128"/>
              <a:ea typeface="ＭＳ Ｐゴシック" panose="020B0600070205080204" pitchFamily="50" charset="-128"/>
            </a:rPr>
            <a:t>授業中にＩＣＴを活用して指導することができる教員（小・中・高・特）</a:t>
          </a:r>
          <a:r>
            <a:rPr lang="en-US" altLang="ja-JP" sz="2300" kern="1200" dirty="0" smtClean="0">
              <a:latin typeface="ＭＳ Ｐゴシック" panose="020B0600070205080204" pitchFamily="50" charset="-128"/>
              <a:ea typeface="ＭＳ Ｐゴシック" panose="020B0600070205080204" pitchFamily="50" charset="-128"/>
            </a:rPr>
            <a:t/>
          </a:r>
          <a:br>
            <a:rPr lang="en-US" altLang="ja-JP" sz="2300" kern="1200" dirty="0" smtClean="0">
              <a:latin typeface="ＭＳ Ｐゴシック" panose="020B0600070205080204" pitchFamily="50" charset="-128"/>
              <a:ea typeface="ＭＳ Ｐゴシック" panose="020B0600070205080204" pitchFamily="50" charset="-128"/>
            </a:rPr>
          </a:br>
          <a:r>
            <a:rPr lang="en-US" altLang="ja-JP" sz="2300" kern="1200" dirty="0" smtClean="0">
              <a:latin typeface="ＭＳ Ｐゴシック" panose="020B0600070205080204" pitchFamily="50" charset="-128"/>
              <a:ea typeface="ＭＳ Ｐゴシック" panose="020B0600070205080204" pitchFamily="50" charset="-128"/>
            </a:rPr>
            <a:t>	67.1</a:t>
          </a:r>
          <a:r>
            <a:rPr lang="ja-JP" altLang="en-US" sz="2300" kern="1200" dirty="0" smtClean="0">
              <a:latin typeface="ＭＳ Ｐゴシック" panose="020B0600070205080204" pitchFamily="50" charset="-128"/>
              <a:ea typeface="ＭＳ Ｐゴシック" panose="020B0600070205080204" pitchFamily="50" charset="-128"/>
            </a:rPr>
            <a:t>％　⇒　</a:t>
          </a:r>
          <a:r>
            <a:rPr lang="en-US" altLang="ja-JP" sz="2300" kern="1200" dirty="0" smtClean="0">
              <a:latin typeface="ＭＳ Ｐゴシック" panose="020B0600070205080204" pitchFamily="50" charset="-128"/>
              <a:ea typeface="ＭＳ Ｐゴシック" panose="020B0600070205080204" pitchFamily="50" charset="-128"/>
            </a:rPr>
            <a:t>90</a:t>
          </a:r>
          <a:r>
            <a:rPr lang="ja-JP" altLang="en-US" sz="2300" kern="1200" dirty="0" smtClean="0">
              <a:latin typeface="ＭＳ Ｐゴシック" panose="020B0600070205080204" pitchFamily="50" charset="-128"/>
              <a:ea typeface="ＭＳ Ｐゴシック" panose="020B0600070205080204" pitchFamily="50" charset="-128"/>
            </a:rPr>
            <a:t>％（</a:t>
          </a:r>
          <a:r>
            <a:rPr lang="en-US" altLang="ja-JP" sz="2300" kern="1200" dirty="0" smtClean="0">
              <a:latin typeface="ＭＳ Ｐゴシック" panose="020B0600070205080204" pitchFamily="50" charset="-128"/>
              <a:ea typeface="ＭＳ Ｐゴシック" panose="020B0600070205080204" pitchFamily="50" charset="-128"/>
            </a:rPr>
            <a:t>H30</a:t>
          </a:r>
          <a:r>
            <a:rPr lang="ja-JP" altLang="en-US" sz="2300" kern="1200" dirty="0" smtClean="0">
              <a:latin typeface="ＭＳ Ｐゴシック" panose="020B0600070205080204" pitchFamily="50" charset="-128"/>
              <a:ea typeface="ＭＳ Ｐゴシック" panose="020B0600070205080204" pitchFamily="50" charset="-128"/>
            </a:rPr>
            <a:t>）</a:t>
          </a:r>
          <a:endParaRPr lang="ja-JP" altLang="en-US" sz="2300" kern="1200" dirty="0">
            <a:latin typeface="ＭＳ Ｐゴシック" panose="020B0600070205080204" pitchFamily="50" charset="-128"/>
            <a:ea typeface="ＭＳ Ｐゴシック" panose="020B0600070205080204" pitchFamily="50" charset="-128"/>
          </a:endParaRPr>
        </a:p>
      </dsp:txBody>
      <dsp:txXfrm>
        <a:off x="0" y="592592"/>
        <a:ext cx="5242336" cy="1702575"/>
      </dsp:txXfrm>
    </dsp:sp>
    <dsp:sp modelId="{34495A6E-8DB1-42B2-A561-294389C121F7}">
      <dsp:nvSpPr>
        <dsp:cNvPr id="0" name=""/>
        <dsp:cNvSpPr/>
      </dsp:nvSpPr>
      <dsp:spPr>
        <a:xfrm>
          <a:off x="262116" y="253112"/>
          <a:ext cx="4789717" cy="67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8703" tIns="0" rIns="138703" bIns="0" numCol="1" spcCol="1270" anchor="ctr" anchorCtr="0">
          <a:noAutofit/>
        </a:bodyPr>
        <a:lstStyle/>
        <a:p>
          <a:pPr lvl="0" algn="l" defTabSz="889000">
            <a:lnSpc>
              <a:spcPct val="90000"/>
            </a:lnSpc>
            <a:spcBef>
              <a:spcPct val="0"/>
            </a:spcBef>
            <a:spcAft>
              <a:spcPct val="35000"/>
            </a:spcAft>
          </a:pPr>
          <a:r>
            <a:rPr lang="ja-JP" altLang="en-US" sz="2000" kern="1200" dirty="0" smtClean="0">
              <a:latin typeface="ＭＳ Ｐゴシック" panose="020B0600070205080204" pitchFamily="50" charset="-128"/>
              <a:ea typeface="ＭＳ Ｐゴシック" panose="020B0600070205080204" pitchFamily="50" charset="-128"/>
            </a:rPr>
            <a:t>「生きる力」を育む教育の推進</a:t>
          </a:r>
          <a:endParaRPr lang="ja-JP" altLang="en-US" sz="2000" kern="1200" dirty="0">
            <a:latin typeface="ＭＳ Ｐゴシック" panose="020B0600070205080204" pitchFamily="50" charset="-128"/>
            <a:ea typeface="ＭＳ Ｐゴシック" panose="020B0600070205080204" pitchFamily="50" charset="-128"/>
          </a:endParaRPr>
        </a:p>
      </dsp:txBody>
      <dsp:txXfrm>
        <a:off x="295260" y="286256"/>
        <a:ext cx="4723429" cy="612672"/>
      </dsp:txXfrm>
    </dsp:sp>
    <dsp:sp modelId="{C145AC09-2D34-43B8-9512-F7971C87FF83}">
      <dsp:nvSpPr>
        <dsp:cNvPr id="0" name=""/>
        <dsp:cNvSpPr/>
      </dsp:nvSpPr>
      <dsp:spPr>
        <a:xfrm>
          <a:off x="0" y="2758847"/>
          <a:ext cx="5242336" cy="2028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864" tIns="479044" rIns="406864" bIns="163576" numCol="1" spcCol="1270" anchor="t" anchorCtr="0">
          <a:noAutofit/>
        </a:bodyPr>
        <a:lstStyle/>
        <a:p>
          <a:pPr marL="228600" lvl="1" indent="-228600" algn="l" defTabSz="1022350">
            <a:lnSpc>
              <a:spcPct val="90000"/>
            </a:lnSpc>
            <a:spcBef>
              <a:spcPct val="0"/>
            </a:spcBef>
            <a:spcAft>
              <a:spcPct val="15000"/>
            </a:spcAft>
            <a:buChar char="••"/>
          </a:pPr>
          <a:r>
            <a:rPr lang="ja-JP" altLang="en-US" sz="2300" kern="1200" dirty="0" smtClean="0">
              <a:latin typeface="ＭＳ Ｐゴシック" panose="020B0600070205080204" pitchFamily="50" charset="-128"/>
              <a:ea typeface="ＭＳ Ｐゴシック" panose="020B0600070205080204" pitchFamily="50" charset="-128"/>
            </a:rPr>
            <a:t>ＩＣＴ活用、情報モラル指導等に関する校内研修を実施している学校（小・中・高）</a:t>
          </a:r>
          <a:r>
            <a:rPr lang="en-US" altLang="ja-JP" sz="2300" kern="1200" dirty="0" smtClean="0">
              <a:latin typeface="ＭＳ Ｐゴシック" panose="020B0600070205080204" pitchFamily="50" charset="-128"/>
              <a:ea typeface="ＭＳ Ｐゴシック" panose="020B0600070205080204" pitchFamily="50" charset="-128"/>
            </a:rPr>
            <a:t/>
          </a:r>
          <a:br>
            <a:rPr lang="en-US" altLang="ja-JP" sz="2300" kern="1200" dirty="0" smtClean="0">
              <a:latin typeface="ＭＳ Ｐゴシック" panose="020B0600070205080204" pitchFamily="50" charset="-128"/>
              <a:ea typeface="ＭＳ Ｐゴシック" panose="020B0600070205080204" pitchFamily="50" charset="-128"/>
            </a:rPr>
          </a:br>
          <a:r>
            <a:rPr lang="en-US" altLang="ja-JP" sz="2300" kern="1200" dirty="0" smtClean="0">
              <a:latin typeface="ＭＳ Ｐゴシック" panose="020B0600070205080204" pitchFamily="50" charset="-128"/>
              <a:ea typeface="ＭＳ Ｐゴシック" panose="020B0600070205080204" pitchFamily="50" charset="-128"/>
            </a:rPr>
            <a:t>	49.0</a:t>
          </a:r>
          <a:r>
            <a:rPr lang="ja-JP" altLang="en-US" sz="2300" kern="1200" dirty="0" smtClean="0">
              <a:latin typeface="ＭＳ Ｐゴシック" panose="020B0600070205080204" pitchFamily="50" charset="-128"/>
              <a:ea typeface="ＭＳ Ｐゴシック" panose="020B0600070205080204" pitchFamily="50" charset="-128"/>
            </a:rPr>
            <a:t>％　⇒　</a:t>
          </a:r>
          <a:r>
            <a:rPr lang="en-US" altLang="ja-JP" sz="2300" kern="1200" dirty="0" smtClean="0">
              <a:latin typeface="ＭＳ Ｐゴシック" panose="020B0600070205080204" pitchFamily="50" charset="-128"/>
              <a:ea typeface="ＭＳ Ｐゴシック" panose="020B0600070205080204" pitchFamily="50" charset="-128"/>
            </a:rPr>
            <a:t>100</a:t>
          </a:r>
          <a:r>
            <a:rPr lang="ja-JP" altLang="en-US" sz="2300" kern="1200" dirty="0" smtClean="0">
              <a:latin typeface="ＭＳ Ｐゴシック" panose="020B0600070205080204" pitchFamily="50" charset="-128"/>
              <a:ea typeface="ＭＳ Ｐゴシック" panose="020B0600070205080204" pitchFamily="50" charset="-128"/>
            </a:rPr>
            <a:t>％（</a:t>
          </a:r>
          <a:r>
            <a:rPr lang="en-US" altLang="ja-JP" sz="2300" kern="1200" dirty="0" smtClean="0">
              <a:latin typeface="ＭＳ Ｐゴシック" panose="020B0600070205080204" pitchFamily="50" charset="-128"/>
              <a:ea typeface="ＭＳ Ｐゴシック" panose="020B0600070205080204" pitchFamily="50" charset="-128"/>
            </a:rPr>
            <a:t>H30</a:t>
          </a:r>
          <a:r>
            <a:rPr lang="ja-JP" altLang="en-US" sz="2300" kern="1200" dirty="0" smtClean="0">
              <a:latin typeface="ＭＳ Ｐゴシック" panose="020B0600070205080204" pitchFamily="50" charset="-128"/>
              <a:ea typeface="ＭＳ Ｐゴシック" panose="020B0600070205080204" pitchFamily="50" charset="-128"/>
            </a:rPr>
            <a:t>）</a:t>
          </a:r>
          <a:endParaRPr lang="ja-JP" altLang="en-US" sz="2300" kern="1200" dirty="0">
            <a:latin typeface="ＭＳ Ｐゴシック" panose="020B0600070205080204" pitchFamily="50" charset="-128"/>
            <a:ea typeface="ＭＳ Ｐゴシック" panose="020B0600070205080204" pitchFamily="50" charset="-128"/>
          </a:endParaRPr>
        </a:p>
      </dsp:txBody>
      <dsp:txXfrm>
        <a:off x="0" y="2758847"/>
        <a:ext cx="5242336" cy="2028600"/>
      </dsp:txXfrm>
    </dsp:sp>
    <dsp:sp modelId="{F3FA1877-CABA-42D3-9885-A0D16C4EA3F5}">
      <dsp:nvSpPr>
        <dsp:cNvPr id="0" name=""/>
        <dsp:cNvSpPr/>
      </dsp:nvSpPr>
      <dsp:spPr>
        <a:xfrm>
          <a:off x="262116" y="2419367"/>
          <a:ext cx="4789754" cy="67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8703" tIns="0" rIns="138703" bIns="0" numCol="1" spcCol="1270" anchor="ctr" anchorCtr="0">
          <a:noAutofit/>
        </a:bodyPr>
        <a:lstStyle/>
        <a:p>
          <a:pPr lvl="0" algn="l" defTabSz="889000">
            <a:lnSpc>
              <a:spcPct val="90000"/>
            </a:lnSpc>
            <a:spcBef>
              <a:spcPct val="0"/>
            </a:spcBef>
            <a:spcAft>
              <a:spcPct val="35000"/>
            </a:spcAft>
          </a:pPr>
          <a:r>
            <a:rPr lang="ja-JP" altLang="en-US" sz="2000" kern="1200" dirty="0" smtClean="0">
              <a:latin typeface="ＭＳ Ｐゴシック" panose="020B0600070205080204" pitchFamily="50" charset="-128"/>
              <a:ea typeface="ＭＳ Ｐゴシック" panose="020B0600070205080204" pitchFamily="50" charset="-128"/>
            </a:rPr>
            <a:t>子どもたちの学びを支える仕組みの確立</a:t>
          </a:r>
          <a:endParaRPr lang="ja-JP" altLang="en-US" sz="2000" kern="1200" dirty="0">
            <a:latin typeface="ＭＳ Ｐゴシック" panose="020B0600070205080204" pitchFamily="50" charset="-128"/>
            <a:ea typeface="ＭＳ Ｐゴシック" panose="020B0600070205080204" pitchFamily="50" charset="-128"/>
          </a:endParaRPr>
        </a:p>
      </dsp:txBody>
      <dsp:txXfrm>
        <a:off x="295260" y="2452511"/>
        <a:ext cx="4723466"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11632-E325-44F1-B754-80260A9F45CD}">
      <dsp:nvSpPr>
        <dsp:cNvPr id="0" name=""/>
        <dsp:cNvSpPr/>
      </dsp:nvSpPr>
      <dsp:spPr>
        <a:xfrm>
          <a:off x="2097" y="0"/>
          <a:ext cx="2554997" cy="773831"/>
        </a:xfrm>
        <a:prstGeom prst="chevron">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lvl="0" algn="l" defTabSz="622300">
            <a:lnSpc>
              <a:spcPct val="90000"/>
            </a:lnSpc>
            <a:spcBef>
              <a:spcPct val="0"/>
            </a:spcBef>
            <a:spcAft>
              <a:spcPct val="35000"/>
            </a:spcAft>
          </a:pPr>
          <a:r>
            <a:rPr kumimoji="1" lang="ja-JP" altLang="en-US" sz="1400" kern="1200" smtClean="0"/>
            <a:t>ＩＣＴを活用した教育の</a:t>
          </a:r>
          <a:r>
            <a:rPr kumimoji="1" lang="en-US" altLang="ja-JP" sz="1400" kern="1200" smtClean="0"/>
            <a:t/>
          </a:r>
          <a:br>
            <a:rPr kumimoji="1" lang="en-US" altLang="ja-JP" sz="1400" kern="1200" smtClean="0"/>
          </a:br>
          <a:r>
            <a:rPr kumimoji="1" lang="ja-JP" altLang="en-US" sz="1400" kern="1200" smtClean="0"/>
            <a:t>有効性を理解する</a:t>
          </a:r>
          <a:endParaRPr kumimoji="1" lang="ja-JP" altLang="en-US" sz="1400" kern="1200" dirty="0"/>
        </a:p>
      </dsp:txBody>
      <dsp:txXfrm>
        <a:off x="389013" y="0"/>
        <a:ext cx="1781166" cy="773831"/>
      </dsp:txXfrm>
    </dsp:sp>
    <dsp:sp modelId="{DAD34B71-1AA4-4E67-BECC-C812D782EE67}">
      <dsp:nvSpPr>
        <dsp:cNvPr id="0" name=""/>
        <dsp:cNvSpPr/>
      </dsp:nvSpPr>
      <dsp:spPr>
        <a:xfrm>
          <a:off x="2301594" y="0"/>
          <a:ext cx="2554997" cy="773831"/>
        </a:xfrm>
        <a:prstGeom prst="chevron">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lvl="0" algn="l" defTabSz="622300">
            <a:lnSpc>
              <a:spcPct val="90000"/>
            </a:lnSpc>
            <a:spcBef>
              <a:spcPct val="0"/>
            </a:spcBef>
            <a:spcAft>
              <a:spcPct val="35000"/>
            </a:spcAft>
          </a:pPr>
          <a:r>
            <a:rPr kumimoji="1" lang="ja-JP" altLang="en-US" sz="1400" kern="1200" smtClean="0"/>
            <a:t>授業にＩＣＴを取り入れ</a:t>
          </a:r>
          <a:r>
            <a:rPr kumimoji="1" lang="en-US" altLang="ja-JP" sz="1400" kern="1200" smtClean="0"/>
            <a:t/>
          </a:r>
          <a:br>
            <a:rPr kumimoji="1" lang="en-US" altLang="ja-JP" sz="1400" kern="1200" smtClean="0"/>
          </a:br>
          <a:r>
            <a:rPr kumimoji="1" lang="ja-JP" altLang="en-US" sz="1400" kern="1200" smtClean="0"/>
            <a:t>教員自身が活用を進める</a:t>
          </a:r>
          <a:endParaRPr kumimoji="1" lang="ja-JP" altLang="en-US" sz="1400" kern="1200" dirty="0"/>
        </a:p>
      </dsp:txBody>
      <dsp:txXfrm>
        <a:off x="2688510" y="0"/>
        <a:ext cx="1781166" cy="773831"/>
      </dsp:txXfrm>
    </dsp:sp>
    <dsp:sp modelId="{1498351E-2C8C-4820-BA8F-B106BE23711F}">
      <dsp:nvSpPr>
        <dsp:cNvPr id="0" name=""/>
        <dsp:cNvSpPr/>
      </dsp:nvSpPr>
      <dsp:spPr>
        <a:xfrm>
          <a:off x="4601091" y="0"/>
          <a:ext cx="2554997" cy="773831"/>
        </a:xfrm>
        <a:prstGeom prst="chevron">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lvl="0" algn="l" defTabSz="622300">
            <a:lnSpc>
              <a:spcPct val="90000"/>
            </a:lnSpc>
            <a:spcBef>
              <a:spcPct val="0"/>
            </a:spcBef>
            <a:spcAft>
              <a:spcPct val="35000"/>
            </a:spcAft>
          </a:pPr>
          <a:r>
            <a:rPr kumimoji="1" lang="ja-JP" altLang="en-US" sz="1400" kern="1200" smtClean="0"/>
            <a:t>児童生徒が主体的に</a:t>
          </a:r>
          <a:r>
            <a:rPr kumimoji="1" lang="en-US" altLang="ja-JP" sz="1400" kern="1200" smtClean="0"/>
            <a:t/>
          </a:r>
          <a:br>
            <a:rPr kumimoji="1" lang="en-US" altLang="ja-JP" sz="1400" kern="1200" smtClean="0"/>
          </a:br>
          <a:r>
            <a:rPr kumimoji="1" lang="ja-JP" altLang="en-US" sz="1400" kern="1200" smtClean="0"/>
            <a:t>ＩＣＴ活用を進める</a:t>
          </a:r>
          <a:endParaRPr kumimoji="1" lang="ja-JP" altLang="en-US" sz="1400" kern="1200" dirty="0"/>
        </a:p>
      </dsp:txBody>
      <dsp:txXfrm>
        <a:off x="4988007" y="0"/>
        <a:ext cx="1781166" cy="77383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2220" tIns="46111" rIns="92220" bIns="461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2220" tIns="46111" rIns="92220" bIns="46111" rtlCol="0"/>
          <a:lstStyle>
            <a:lvl1pPr algn="r">
              <a:defRPr sz="1200"/>
            </a:lvl1pPr>
          </a:lstStyle>
          <a:p>
            <a:fld id="{EE903972-F862-4C04-99DB-67B1CA285DCC}"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68875" cy="3727450"/>
          </a:xfrm>
          <a:prstGeom prst="rect">
            <a:avLst/>
          </a:prstGeom>
          <a:noFill/>
          <a:ln w="12700">
            <a:solidFill>
              <a:prstClr val="black"/>
            </a:solidFill>
          </a:ln>
        </p:spPr>
        <p:txBody>
          <a:bodyPr vert="horz" lIns="92220" tIns="46111" rIns="92220" bIns="46111"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20" tIns="46111" rIns="92220" bIns="461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2220" tIns="46111" rIns="92220" bIns="461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2220" tIns="46111" rIns="92220" bIns="46111" rtlCol="0" anchor="b"/>
          <a:lstStyle>
            <a:lvl1pPr algn="r">
              <a:defRPr sz="1200"/>
            </a:lvl1pPr>
          </a:lstStyle>
          <a:p>
            <a:fld id="{E3FC1DDD-E1FC-4685-BB65-C272BFCD2A79}" type="slidenum">
              <a:rPr kumimoji="1" lang="ja-JP" altLang="en-US" smtClean="0"/>
              <a:t>‹#›</a:t>
            </a:fld>
            <a:endParaRPr kumimoji="1" lang="ja-JP" altLang="en-US"/>
          </a:p>
        </p:txBody>
      </p:sp>
    </p:spTree>
    <p:extLst>
      <p:ext uri="{BB962C8B-B14F-4D97-AF65-F5344CB8AC3E}">
        <p14:creationId xmlns:p14="http://schemas.microsoft.com/office/powerpoint/2010/main" val="3650497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r>
              <a:rPr lang="ja-JP" altLang="en-US" smtClean="0"/>
              <a:t>ここでは、教育の情報化と</a:t>
            </a:r>
            <a:r>
              <a:rPr lang="en-US" altLang="ja-JP" smtClean="0"/>
              <a:t>ICT</a:t>
            </a:r>
            <a:r>
              <a:rPr lang="ja-JP" altLang="en-US" smtClean="0"/>
              <a:t>活用について学びます。</a:t>
            </a:r>
          </a:p>
          <a:p>
            <a:endParaRPr lang="en-US" altLang="ja-JP" smtClean="0"/>
          </a:p>
        </p:txBody>
      </p:sp>
      <p:sp>
        <p:nvSpPr>
          <p:cNvPr id="307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2AC37CB0-51A8-4245-9ED0-60CDF1C3E2E1}" type="slidenum">
              <a:rPr lang="ja-JP" altLang="en-US" smtClean="0">
                <a:latin typeface="Calibri" pitchFamily="34" charset="0"/>
              </a:rPr>
              <a:pPr/>
              <a:t>1</a:t>
            </a:fld>
            <a:endParaRPr lang="ja-JP" altLang="en-US"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まとめ</a:t>
            </a:r>
            <a:r>
              <a:rPr kumimoji="1" lang="en-US" altLang="ja-JP" dirty="0" smtClean="0"/>
              <a:t>〉</a:t>
            </a:r>
          </a:p>
          <a:p>
            <a:r>
              <a:rPr kumimoji="1" lang="ja-JP" altLang="en-US" dirty="0" smtClean="0"/>
              <a:t>授業でのＩＣＴ活用が進むと、分かる授業の実現で児童生徒にとってよい影響を及ぼすだけではなく、目に見えない水面下の部分では教員同士の互恵的な関係づくりにもよい影響を及ぼします。</a:t>
            </a:r>
            <a:endParaRPr kumimoji="1" lang="en-US" altLang="ja-JP" dirty="0" smtClean="0"/>
          </a:p>
          <a:p>
            <a:r>
              <a:rPr kumimoji="1" lang="ja-JP" altLang="en-US" dirty="0" smtClean="0"/>
              <a:t>学校を活性化させるという視点からも、研修計画にＩＣＴ活用研修を位置づけていきましょう。</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10</a:t>
            </a:fld>
            <a:endParaRPr kumimoji="1" lang="ja-JP" altLang="en-US"/>
          </a:p>
        </p:txBody>
      </p:sp>
    </p:spTree>
    <p:extLst>
      <p:ext uri="{BB962C8B-B14F-4D97-AF65-F5344CB8AC3E}">
        <p14:creationId xmlns:p14="http://schemas.microsoft.com/office/powerpoint/2010/main" val="2461457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endParaRPr lang="ja-JP" altLang="en-US" smtClean="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B2A1B13B-98E4-4F46-BDE3-087060B48C1F}" type="slidenum">
              <a:rPr lang="ja-JP" altLang="en-US" smtClean="0">
                <a:latin typeface="Calibri" pitchFamily="34" charset="0"/>
              </a:rPr>
              <a:pPr/>
              <a:t>2</a:t>
            </a:fld>
            <a:endParaRPr lang="ja-JP"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研修内容</a:t>
            </a:r>
            <a:r>
              <a:rPr kumimoji="1" lang="en-US" altLang="ja-JP" dirty="0" smtClean="0"/>
              <a:t>〉</a:t>
            </a:r>
          </a:p>
          <a:p>
            <a:pPr defTabSz="922355">
              <a:defRPr/>
            </a:pPr>
            <a:r>
              <a:rPr kumimoji="1" lang="ja-JP" altLang="en-US" dirty="0" smtClean="0"/>
              <a:t>・研修体制づくり</a:t>
            </a:r>
            <a:endParaRPr kumimoji="1" lang="en-US" altLang="ja-JP" smtClean="0"/>
          </a:p>
          <a:p>
            <a:r>
              <a:rPr kumimoji="1" lang="ja-JP" altLang="en-US" smtClean="0"/>
              <a:t>・</a:t>
            </a:r>
            <a:r>
              <a:rPr kumimoji="1" lang="ja-JP" altLang="en-US" dirty="0" smtClean="0"/>
              <a:t>自校のＩＣＴ活用の現状分析</a:t>
            </a:r>
            <a:endParaRPr kumimoji="1" lang="en-US" altLang="ja-JP" dirty="0" smtClean="0"/>
          </a:p>
          <a:p>
            <a:r>
              <a:rPr kumimoji="1" lang="ja-JP" altLang="en-US" dirty="0" smtClean="0"/>
              <a:t>・自校が目指すＩＣＴ活用の姿（短・中期的な視点で）</a:t>
            </a:r>
            <a:endParaRPr kumimoji="1" lang="en-US" altLang="ja-JP" dirty="0" smtClean="0"/>
          </a:p>
          <a:p>
            <a:r>
              <a:rPr kumimoji="1" lang="ja-JP" altLang="en-US" dirty="0" smtClean="0"/>
              <a:t>・研修カリキュラムづくり（文科省「研修モジュール」を活用して）</a:t>
            </a:r>
            <a:endParaRPr kumimoji="1" lang="en-US" altLang="ja-JP" dirty="0" smtClean="0"/>
          </a:p>
          <a:p>
            <a:endParaRPr kumimoji="1" lang="en-US" altLang="ja-JP" dirty="0" smtClean="0"/>
          </a:p>
          <a:p>
            <a:r>
              <a:rPr kumimoji="1" lang="ja-JP" altLang="en-US" dirty="0" smtClean="0"/>
              <a:t>この研修では、自校のＩＣＴ活用研修の在り方を考えます。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3</a:t>
            </a:fld>
            <a:endParaRPr kumimoji="1" lang="ja-JP" altLang="en-US"/>
          </a:p>
        </p:txBody>
      </p:sp>
    </p:spTree>
    <p:extLst>
      <p:ext uri="{BB962C8B-B14F-4D97-AF65-F5344CB8AC3E}">
        <p14:creationId xmlns:p14="http://schemas.microsoft.com/office/powerpoint/2010/main" val="1719188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2207">
              <a:defRPr/>
            </a:pPr>
            <a:r>
              <a:rPr kumimoji="1" lang="en-US" altLang="ja-JP" dirty="0" smtClean="0"/>
              <a:t>〈</a:t>
            </a:r>
            <a:r>
              <a:rPr kumimoji="1" lang="ja-JP" altLang="en-US" dirty="0" smtClean="0"/>
              <a:t>教員のＩＣＴ活用指導力の状況</a:t>
            </a:r>
            <a:r>
              <a:rPr kumimoji="1" lang="en-US" altLang="ja-JP" dirty="0" smtClean="0"/>
              <a:t>〉</a:t>
            </a:r>
          </a:p>
          <a:p>
            <a:r>
              <a:rPr kumimoji="1" lang="ja-JP" altLang="en-US" dirty="0" smtClean="0"/>
              <a:t>「平成</a:t>
            </a:r>
            <a:r>
              <a:rPr kumimoji="1" lang="en-US" altLang="ja-JP" dirty="0" smtClean="0"/>
              <a:t>26</a:t>
            </a:r>
            <a:r>
              <a:rPr kumimoji="1" lang="ja-JP" altLang="en-US" dirty="0" smtClean="0"/>
              <a:t>年度学校における教育の情報化の実態等に関する調査結果（概要）」によると、兵庫県の教員のＩＣＴ活用指導力について表のような結果となっています。</a:t>
            </a:r>
            <a:endParaRPr kumimoji="1" lang="en-US" altLang="ja-JP" dirty="0" smtClean="0"/>
          </a:p>
          <a:p>
            <a:r>
              <a:rPr kumimoji="1" lang="ja-JP" altLang="en-US" dirty="0" smtClean="0"/>
              <a:t>小学校については大項目Ａ（教材研究・指導の準備・評価などにＩＣＴを活用する能力 ）とＣ（</a:t>
            </a:r>
            <a:r>
              <a:rPr lang="ja-JP" altLang="en-US" dirty="0">
                <a:solidFill>
                  <a:srgbClr val="062466"/>
                </a:solidFill>
                <a:latin typeface="ＭＳ Ｐゴシック" panose="020B0600070205080204" pitchFamily="50" charset="-128"/>
                <a:ea typeface="ＭＳ Ｐゴシック" panose="020B0600070205080204" pitchFamily="50" charset="-128"/>
              </a:rPr>
              <a:t>児童・生徒のＩＣＴ活用を指導する能力 </a:t>
            </a:r>
            <a:r>
              <a:rPr kumimoji="1" lang="ja-JP" altLang="en-US" dirty="0" smtClean="0"/>
              <a:t>）の結果が全国平均に劣り、中学校については全項目で全国平均に劣っているという結果です。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4</a:t>
            </a:fld>
            <a:endParaRPr kumimoji="1" lang="ja-JP" altLang="en-US"/>
          </a:p>
        </p:txBody>
      </p:sp>
    </p:spTree>
    <p:extLst>
      <p:ext uri="{BB962C8B-B14F-4D97-AF65-F5344CB8AC3E}">
        <p14:creationId xmlns:p14="http://schemas.microsoft.com/office/powerpoint/2010/main" val="3946933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2207">
              <a:defRPr/>
            </a:pPr>
            <a:r>
              <a:rPr kumimoji="1" lang="en-US" altLang="ja-JP" dirty="0" smtClean="0"/>
              <a:t>〈</a:t>
            </a:r>
            <a:r>
              <a:rPr kumimoji="1" lang="ja-JP" altLang="en-US" dirty="0" smtClean="0"/>
              <a:t>県の方向性</a:t>
            </a:r>
            <a:r>
              <a:rPr kumimoji="1" lang="en-US" altLang="ja-JP" dirty="0" smtClean="0"/>
              <a:t>〉</a:t>
            </a:r>
          </a:p>
          <a:p>
            <a:r>
              <a:rPr kumimoji="1" lang="ja-JP" altLang="en-US" dirty="0" smtClean="0"/>
              <a:t>県の教育基本計画では、授業中にＩＣＴを活用して指導することができる教員の割合を平成</a:t>
            </a:r>
            <a:r>
              <a:rPr kumimoji="1" lang="en-US" altLang="ja-JP" dirty="0" smtClean="0"/>
              <a:t>30</a:t>
            </a:r>
            <a:r>
              <a:rPr kumimoji="1" lang="ja-JP" altLang="en-US" dirty="0" smtClean="0"/>
              <a:t>年度までに</a:t>
            </a:r>
            <a:r>
              <a:rPr kumimoji="1" lang="en-US" altLang="ja-JP" dirty="0" smtClean="0"/>
              <a:t>90%</a:t>
            </a:r>
            <a:r>
              <a:rPr kumimoji="1" lang="ja-JP" altLang="en-US" dirty="0" smtClean="0"/>
              <a:t>にするという目標を立てており、その達成のためにも各校で行うＩＣＴ活用に関する校内研修の充実が望まれています。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5</a:t>
            </a:fld>
            <a:endParaRPr kumimoji="1" lang="ja-JP" altLang="en-US"/>
          </a:p>
        </p:txBody>
      </p:sp>
    </p:spTree>
    <p:extLst>
      <p:ext uri="{BB962C8B-B14F-4D97-AF65-F5344CB8AC3E}">
        <p14:creationId xmlns:p14="http://schemas.microsoft.com/office/powerpoint/2010/main" val="1283493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研修体制づくり</a:t>
            </a:r>
            <a:r>
              <a:rPr kumimoji="1" lang="en-US" altLang="ja-JP" dirty="0" smtClean="0"/>
              <a:t>〉</a:t>
            </a:r>
          </a:p>
          <a:p>
            <a:r>
              <a:rPr kumimoji="1" lang="ja-JP" altLang="en-US" dirty="0" smtClean="0"/>
              <a:t>ＩＣＴ活用研修を進めるにあたっての体制づくりでは、管理職のリーダーシップが必要なことはもちろん、校内に研修リーダーを位置づけ、組織的機動的に教員に関わる体制が重要になります。</a:t>
            </a:r>
            <a:endParaRPr kumimoji="1" lang="en-US" altLang="ja-JP" dirty="0" smtClean="0"/>
          </a:p>
          <a:p>
            <a:r>
              <a:rPr kumimoji="1" lang="ja-JP" altLang="en-US" dirty="0" smtClean="0"/>
              <a:t>校内研修リーダーは、１人の教員に全てを任せてしまうのではなく、３人程度でチームを作り対応するべきです。リーダーに求められるのは、ＩＣＴについての知識だけではなく、授業力や日常的なサポートにも対応できることも必要です。１人の教師に全ての負担を負わせるのではなく、授業力のあるベテランや学年間を見渡せる教員がチームにいれば、日常的な疑問やＩＣＴを活用した授業づくりへの悩みなどにも対応できることになります。</a:t>
            </a:r>
            <a:endParaRPr kumimoji="1" lang="en-US" altLang="ja-JP" dirty="0" smtClean="0"/>
          </a:p>
          <a:p>
            <a:r>
              <a:rPr kumimoji="1" lang="ja-JP" altLang="en-US" dirty="0" smtClean="0"/>
              <a:t>さらに、外部の研修機関の講師を招聘し、校内研修の側面からの支援を仰ぐことで、人間関係にも配慮した教員のＩＣＴ活用スキル向上が目指せます。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6</a:t>
            </a:fld>
            <a:endParaRPr kumimoji="1" lang="ja-JP" altLang="en-US"/>
          </a:p>
        </p:txBody>
      </p:sp>
    </p:spTree>
    <p:extLst>
      <p:ext uri="{BB962C8B-B14F-4D97-AF65-F5344CB8AC3E}">
        <p14:creationId xmlns:p14="http://schemas.microsoft.com/office/powerpoint/2010/main" val="3173083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実物投影機の機能</a:t>
            </a:r>
            <a:r>
              <a:rPr kumimoji="1" lang="en-US" altLang="ja-JP" dirty="0" smtClean="0"/>
              <a:t>〉</a:t>
            </a:r>
          </a:p>
          <a:p>
            <a:r>
              <a:rPr kumimoji="1" lang="ja-JP" altLang="en-US" dirty="0" smtClean="0"/>
              <a:t>「ＩＣＴ活用」ということを念頭に置いて、自校の現状を見つめなおしてみましょう。スライドに挙げた事がらに注目し、ワークシートなどに客観的な事実を挙げ、その事実をプラスの面とマイナスの面から分析してみましょう。</a:t>
            </a:r>
            <a:endParaRPr kumimoji="1" lang="en-US" altLang="ja-JP" dirty="0" smtClean="0"/>
          </a:p>
          <a:p>
            <a:endParaRPr kumimoji="1" lang="en-US" altLang="ja-JP" dirty="0" smtClean="0"/>
          </a:p>
          <a:p>
            <a:r>
              <a:rPr kumimoji="1" lang="ja-JP" altLang="en-US" dirty="0" smtClean="0"/>
              <a:t>・学校教育目標や研究テーマ・今年度、来年度取り組んでいること（取り組もうとしていること）</a:t>
            </a:r>
            <a:endParaRPr kumimoji="1" lang="en-US" altLang="ja-JP" dirty="0" smtClean="0"/>
          </a:p>
          <a:p>
            <a:r>
              <a:rPr kumimoji="1" lang="ja-JP" altLang="en-US" dirty="0" smtClean="0"/>
              <a:t>　教育目標や研究テーマに「基礎学力の定着」が取り上げられていれば、わかりやすい授業の実現にＩＣＴを活用した資料の提示を取り入れたり、「言語活動の充実」を図るならば、ＩＣＴを活用した情報発信の活動に取り組んだりできます。学校教育目標や研究テーマにＩＣＴ研修が位置付けられれば、全校的な研修が行いやすくなるので、ＩＣＴ活用が広がるチャンスになりますし、今学校で取り組んでいること、これから取り組もうとしていることにＩＣＴが位置付けられれば、中期的な視野でＩＣＴ活用が推進できます。</a:t>
            </a:r>
            <a:endParaRPr kumimoji="1" lang="en-US" altLang="ja-JP" dirty="0" smtClean="0"/>
          </a:p>
          <a:p>
            <a:endParaRPr kumimoji="1" lang="en-US" altLang="ja-JP" dirty="0" smtClean="0"/>
          </a:p>
          <a:p>
            <a:r>
              <a:rPr kumimoji="1" lang="ja-JP" altLang="en-US" dirty="0" smtClean="0"/>
              <a:t>・環境整備</a:t>
            </a:r>
            <a:endParaRPr kumimoji="1" lang="en-US" altLang="ja-JP" dirty="0" smtClean="0"/>
          </a:p>
          <a:p>
            <a:r>
              <a:rPr kumimoji="1" lang="ja-JP" altLang="en-US" dirty="0" smtClean="0"/>
              <a:t>　ＩＣＴ機器が少ないならば、そのＩＣＴ機器の効果的な使い方について全職員が焦点を絞って研修できるという見方もできます。逆にＩＣＴ整備がされていても、学級間での活用格差から、保護者の不信を招く可能性が否定できません。</a:t>
            </a:r>
            <a:endParaRPr kumimoji="1" lang="en-US" altLang="ja-JP" dirty="0" smtClean="0"/>
          </a:p>
          <a:p>
            <a:endParaRPr kumimoji="1" lang="en-US" altLang="ja-JP" dirty="0" smtClean="0"/>
          </a:p>
          <a:p>
            <a:r>
              <a:rPr kumimoji="1" lang="ja-JP" altLang="en-US" dirty="0" smtClean="0"/>
              <a:t>・職員構成</a:t>
            </a:r>
            <a:endParaRPr kumimoji="1" lang="en-US" altLang="ja-JP" dirty="0" smtClean="0"/>
          </a:p>
          <a:p>
            <a:r>
              <a:rPr kumimoji="1" lang="ja-JP" altLang="en-US" dirty="0" smtClean="0"/>
              <a:t>　授業でのＩＣＴの効果的な活用には「授業力」が欠かせません。どちらかといえばベテランの先生のほうが、ＩＣＴを有効に使いこなしている例を多く見ます。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7</a:t>
            </a:fld>
            <a:endParaRPr kumimoji="1" lang="ja-JP" altLang="en-US"/>
          </a:p>
        </p:txBody>
      </p:sp>
    </p:spTree>
    <p:extLst>
      <p:ext uri="{BB962C8B-B14F-4D97-AF65-F5344CB8AC3E}">
        <p14:creationId xmlns:p14="http://schemas.microsoft.com/office/powerpoint/2010/main" val="2077318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めざすＩＣＴ活用の姿</a:t>
            </a:r>
            <a:r>
              <a:rPr kumimoji="1" lang="en-US" altLang="ja-JP" dirty="0" smtClean="0"/>
              <a:t>〉</a:t>
            </a:r>
          </a:p>
          <a:p>
            <a:r>
              <a:rPr kumimoji="1" lang="ja-JP" altLang="en-US" dirty="0" smtClean="0"/>
              <a:t>自校の現状を明らかにした上で、今後数年で実現したＩＣＴ活用の姿をイメージすれば、今後どのような研修を行っていけばよいかが明確になります。</a:t>
            </a:r>
            <a:endParaRPr kumimoji="1" lang="en-US" altLang="ja-JP" dirty="0" smtClean="0"/>
          </a:p>
          <a:p>
            <a:endParaRPr kumimoji="1" lang="en-US" altLang="ja-JP" dirty="0" smtClean="0"/>
          </a:p>
          <a:p>
            <a:r>
              <a:rPr kumimoji="1" lang="ja-JP" altLang="en-US" dirty="0" smtClean="0"/>
              <a:t>ＩＣＴを活用した授業実践は、①教員がＩＣＴを活用した教育の有効性を理解する。　② 授業にＩＣＴを取り入れ、教員自身が活用を進める。　③ 児童生徒が主体的にＩＣＴ活用を進める。とステップを踏んで進めるのが一般的です。各ステップで教員がどのようなスキルを身につけるとよいかをワークシート等の「研修目標」に書き込みます。</a:t>
            </a:r>
            <a:endParaRPr kumimoji="1" lang="en-US" altLang="ja-JP" dirty="0" smtClean="0"/>
          </a:p>
          <a:p>
            <a:r>
              <a:rPr kumimoji="1" lang="ja-JP" altLang="en-US" dirty="0" smtClean="0"/>
              <a:t>これをもとに、「いつ（時期）」、「どこで（場所）」、「だれが（講師）」、「何を（内容）」、「どのように（使用機器、形態、方法等）」、（「いくらで（費用）」）やるかを年間計画として整理します。ここで、既存の研修等とリンクさせれば、教員の負担感も増えることなく、ＩＣＴ活用研修が実施できることになります。</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8</a:t>
            </a:fld>
            <a:endParaRPr kumimoji="1" lang="ja-JP" altLang="en-US"/>
          </a:p>
        </p:txBody>
      </p:sp>
    </p:spTree>
    <p:extLst>
      <p:ext uri="{BB962C8B-B14F-4D97-AF65-F5344CB8AC3E}">
        <p14:creationId xmlns:p14="http://schemas.microsoft.com/office/powerpoint/2010/main" val="183151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2207"/>
            <a:r>
              <a:rPr kumimoji="1" lang="en-US" altLang="ja-JP" dirty="0" smtClean="0"/>
              <a:t>〈</a:t>
            </a:r>
            <a:r>
              <a:rPr kumimoji="1" lang="ja-JP" altLang="en-US" dirty="0" smtClean="0"/>
              <a:t>研修カリキュラムづくり</a:t>
            </a:r>
            <a:r>
              <a:rPr kumimoji="1" lang="en-US" altLang="ja-JP" dirty="0" smtClean="0"/>
              <a:t>〉</a:t>
            </a:r>
          </a:p>
          <a:p>
            <a:pPr defTabSz="922207"/>
            <a:r>
              <a:rPr kumimoji="1" lang="ja-JP" altLang="en-US" dirty="0" smtClean="0"/>
              <a:t>次に研修の実施に向けて、年間計画に沿って個々の研修内容や進め方を考えていくことになります。</a:t>
            </a:r>
            <a:endParaRPr kumimoji="1" lang="en-US" altLang="ja-JP" dirty="0" smtClean="0"/>
          </a:p>
          <a:p>
            <a:pPr defTabSz="922207"/>
            <a:r>
              <a:rPr kumimoji="1" lang="ja-JP" altLang="en-US" dirty="0" smtClean="0"/>
              <a:t>研修の内容を一から組み立てるとかなり労力が必要ですので、既存のコンテンツやパッケージを利用することが有効です。</a:t>
            </a:r>
            <a:endParaRPr kumimoji="1" lang="en-US" altLang="ja-JP" dirty="0" smtClean="0"/>
          </a:p>
          <a:p>
            <a:pPr defTabSz="922207"/>
            <a:endParaRPr kumimoji="1" lang="en-US" altLang="ja-JP" dirty="0" smtClean="0"/>
          </a:p>
          <a:p>
            <a:pPr defTabSz="922207"/>
            <a:r>
              <a:rPr kumimoji="1" lang="ja-JP" altLang="en-US" dirty="0" smtClean="0"/>
              <a:t>文部科学省の委託事業の成果物として「校内研修リーダー養成のための研修手引き」がＷｅｂ上で公開されています。</a:t>
            </a:r>
            <a:endParaRPr kumimoji="1" lang="en-US" altLang="ja-JP" dirty="0" smtClean="0"/>
          </a:p>
          <a:p>
            <a:pPr defTabSz="922207"/>
            <a:r>
              <a:rPr kumimoji="1" lang="ja-JP" altLang="en-US" dirty="0" smtClean="0"/>
              <a:t>校内研修に有効な各種モジュールが整理されているので、これらを組み合わせて研修を組み立てることができます。</a:t>
            </a:r>
            <a:endParaRPr kumimoji="1" lang="en-US" altLang="ja-JP" dirty="0" smtClean="0"/>
          </a:p>
          <a:p>
            <a:pPr defTabSz="922207"/>
            <a:r>
              <a:rPr kumimoji="1" lang="ja-JP" altLang="en-US" dirty="0" smtClean="0"/>
              <a:t>このモジュールや映像資料は、各市町の教育委員会にＤＶＤ，ＣＤのデジタル資料として配布されています。</a:t>
            </a:r>
            <a:endParaRPr kumimoji="1" lang="en-US" altLang="ja-JP" dirty="0" smtClean="0"/>
          </a:p>
          <a:p>
            <a:pPr defTabSz="922207"/>
            <a:endParaRPr kumimoji="1" lang="en-US" altLang="ja-JP" dirty="0" smtClean="0"/>
          </a:p>
          <a:p>
            <a:pPr defTabSz="922207"/>
            <a:r>
              <a:rPr kumimoji="1" lang="ja-JP" altLang="en-US" dirty="0" smtClean="0"/>
              <a:t>また、兵庫県教育委員会教育企画課がＩＣＴ活用実践例や情報モラルの校内研修資料パッケージをＷｅｂ上で公開しています。</a:t>
            </a:r>
            <a:endParaRPr kumimoji="1" lang="en-US" altLang="ja-JP" dirty="0" smtClean="0"/>
          </a:p>
          <a:p>
            <a:pPr defTabSz="922207"/>
            <a:r>
              <a:rPr kumimoji="1" lang="ja-JP" altLang="en-US" dirty="0" smtClean="0"/>
              <a:t>自校の現状や課題に応じてカスタマイズすれば、有効な資料として活用できます。</a:t>
            </a:r>
            <a:endParaRPr kumimoji="1" lang="en-US" altLang="ja-JP" dirty="0" smtClean="0"/>
          </a:p>
          <a:p>
            <a:pPr defTabSz="922207"/>
            <a:endParaRPr kumimoji="1" lang="en-US" altLang="ja-JP" dirty="0" smtClean="0"/>
          </a:p>
          <a:p>
            <a:pPr defTabSz="922207"/>
            <a:r>
              <a:rPr kumimoji="1" lang="ja-JP" altLang="en-US" dirty="0" smtClean="0"/>
              <a:t>実際に校内研修を組み立てるときには、時間や内容を欲張らず、複数回に分けて実施することも視野に入れることが大切です。</a:t>
            </a:r>
            <a:endParaRPr kumimoji="1" lang="en-US" altLang="ja-JP" dirty="0" smtClean="0"/>
          </a:p>
          <a:p>
            <a:pPr defTabSz="922207"/>
            <a:r>
              <a:rPr kumimoji="1" lang="ja-JP" altLang="en-US" dirty="0" smtClean="0"/>
              <a:t>６０分や９０分の研修時間を放課後に取ることが難しければ、３０分程度のミニ研修を数回に分けて実施することも必要です。</a:t>
            </a:r>
            <a:endParaRPr kumimoji="1" lang="en-US" altLang="ja-JP" dirty="0" smtClean="0"/>
          </a:p>
          <a:p>
            <a:pPr defTabSz="922207"/>
            <a:r>
              <a:rPr kumimoji="1" lang="ja-JP" altLang="en-US" dirty="0" smtClean="0"/>
              <a:t>その際は、次回研修までの「課題」を準備するなどして、研修内容に連続性を持たせるなどの工夫が必要ではないでしょうか。</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9</a:t>
            </a:fld>
            <a:endParaRPr kumimoji="1" lang="ja-JP" altLang="en-US"/>
          </a:p>
        </p:txBody>
      </p:sp>
    </p:spTree>
    <p:extLst>
      <p:ext uri="{BB962C8B-B14F-4D97-AF65-F5344CB8AC3E}">
        <p14:creationId xmlns:p14="http://schemas.microsoft.com/office/powerpoint/2010/main" val="3830742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9B84B09-3751-4C67-B9B0-562283B92BC0}"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校内研修づくり</a:t>
            </a:r>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84934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514B15-D8B0-4E49-82ED-18274C2B55F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校内研修づくり</a:t>
            </a:r>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575432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304DEE-856E-48CA-8B7D-34AA5A6B42AC}"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校内研修づくり</a:t>
            </a:r>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066367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F27DB9-16FC-4473-8D7F-48A4C311B38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a:xfrm>
            <a:off x="6012160" y="6492875"/>
            <a:ext cx="2895600" cy="365125"/>
          </a:xfrm>
        </p:spPr>
        <p:txBody>
          <a:bodyPr/>
          <a:lstStyle>
            <a:lvl1pPr algn="r">
              <a:defRPr/>
            </a:lvl1pPr>
          </a:lstStyle>
          <a:p>
            <a:r>
              <a:rPr lang="ja-JP" altLang="en-US" smtClean="0"/>
              <a:t>校内研修づくり</a:t>
            </a:r>
            <a:endParaRPr lang="ja-JP" altLang="en-US" dirty="0"/>
          </a:p>
        </p:txBody>
      </p:sp>
    </p:spTree>
    <p:extLst>
      <p:ext uri="{BB962C8B-B14F-4D97-AF65-F5344CB8AC3E}">
        <p14:creationId xmlns:p14="http://schemas.microsoft.com/office/powerpoint/2010/main" val="323787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4388A7E-0976-4A13-BF89-AD11EC73620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校内研修づくり</a:t>
            </a:r>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076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31F8494-9B8E-4613-BC5A-226E507CB21A}"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校内研修づくり</a:t>
            </a:r>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19847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CB2EDF8-BE3F-450C-8CB8-B9735EBD046F}" type="datetime1">
              <a:rPr kumimoji="1" lang="ja-JP" altLang="en-US" smtClean="0"/>
              <a:t>2018/4/27</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校内研修づくり</a:t>
            </a:r>
            <a:endParaRPr kumimoji="1" lang="ja-JP" altLang="en-US"/>
          </a:p>
        </p:txBody>
      </p:sp>
      <p:sp>
        <p:nvSpPr>
          <p:cNvPr id="9" name="スライド番号プレースホルダー 8"/>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69428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7336B61-940C-4F51-906C-D3164770B950}" type="datetime1">
              <a:rPr kumimoji="1" lang="ja-JP" altLang="en-US" smtClean="0"/>
              <a:t>2018/4/27</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校内研修づくり</a:t>
            </a:r>
            <a:endParaRPr kumimoji="1" lang="ja-JP" altLang="en-US"/>
          </a:p>
        </p:txBody>
      </p:sp>
      <p:sp>
        <p:nvSpPr>
          <p:cNvPr id="5" name="スライド番号プレースホルダー 4"/>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934256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EFE517-3124-4410-9925-ED0C6E791549}" type="datetime1">
              <a:rPr kumimoji="1" lang="ja-JP" altLang="en-US" smtClean="0"/>
              <a:t>2018/4/27</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校内研修づくり</a:t>
            </a:r>
            <a:endParaRPr kumimoji="1" lang="ja-JP" altLang="en-US"/>
          </a:p>
        </p:txBody>
      </p:sp>
      <p:sp>
        <p:nvSpPr>
          <p:cNvPr id="4" name="スライド番号プレースホルダー 3"/>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75727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8A3C90-0177-4311-9CDC-9458D27E330D}"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校内研修づくり</a:t>
            </a:r>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71650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60AAF3-52EC-4A2E-98D0-9A8A24FC6EC2}"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校内研修づくり</a:t>
            </a:r>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38424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EF3E-36EC-4FA6-BAB3-FD5642A730B7}" type="datetime1">
              <a:rPr kumimoji="1" lang="ja-JP" altLang="en-US" smtClean="0"/>
              <a:t>2018/4/27</a:t>
            </a:fld>
            <a:endParaRPr kumimoji="1" lang="ja-JP" altLang="en-US"/>
          </a:p>
        </p:txBody>
      </p:sp>
      <p:sp>
        <p:nvSpPr>
          <p:cNvPr id="5" name="フッター プレースホルダー 4"/>
          <p:cNvSpPr>
            <a:spLocks noGrp="1"/>
          </p:cNvSpPr>
          <p:nvPr>
            <p:ph type="ftr" sz="quarter" idx="3"/>
          </p:nvPr>
        </p:nvSpPr>
        <p:spPr>
          <a:xfrm>
            <a:off x="5796136" y="6381328"/>
            <a:ext cx="2895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ja-JP" altLang="en-US" smtClean="0"/>
              <a:t>校内研修づくり</a:t>
            </a: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103240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4.tmp"/><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685800" y="2679700"/>
            <a:ext cx="7772400" cy="1901825"/>
          </a:xfrm>
        </p:spPr>
        <p:txBody>
          <a:bodyPr>
            <a:normAutofit/>
          </a:bodyPr>
          <a:lstStyle/>
          <a:p>
            <a:pPr eaLnBrk="1" hangingPunct="1"/>
            <a:r>
              <a:rPr lang="ja-JP" altLang="en-US" sz="6000" dirty="0" smtClean="0">
                <a:latin typeface="メイリオ" pitchFamily="50" charset="-128"/>
                <a:ea typeface="メイリオ" pitchFamily="50" charset="-128"/>
                <a:cs typeface="メイリオ" pitchFamily="50" charset="-128"/>
              </a:rPr>
              <a:t>校内研修の活性化</a:t>
            </a:r>
          </a:p>
        </p:txBody>
      </p:sp>
      <p:sp>
        <p:nvSpPr>
          <p:cNvPr id="2051"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a:latin typeface="メイリオ" pitchFamily="50" charset="-128"/>
                <a:ea typeface="メイリオ" pitchFamily="50" charset="-128"/>
                <a:cs typeface="メイリオ" pitchFamily="50" charset="-128"/>
              </a:rPr>
              <a:t>兵庫県版研修プログラム</a:t>
            </a:r>
          </a:p>
        </p:txBody>
      </p:sp>
      <p:sp>
        <p:nvSpPr>
          <p:cNvPr id="2052"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sz="4400" dirty="0">
                <a:latin typeface="メイリオ" pitchFamily="50" charset="-128"/>
                <a:ea typeface="メイリオ" pitchFamily="50" charset="-128"/>
                <a:cs typeface="メイリオ" pitchFamily="50" charset="-128"/>
              </a:rPr>
              <a:t>スライド資料　Ｆ</a:t>
            </a:r>
            <a:r>
              <a:rPr lang="en-US" altLang="ja-JP" sz="4400" dirty="0" smtClean="0">
                <a:latin typeface="メイリオ" pitchFamily="50" charset="-128"/>
                <a:ea typeface="メイリオ" pitchFamily="50" charset="-128"/>
                <a:cs typeface="メイリオ" pitchFamily="50" charset="-128"/>
              </a:rPr>
              <a:t>1</a:t>
            </a:r>
            <a:endParaRPr lang="ja-JP" altLang="en-US" sz="44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774576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7992888"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５</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ＩＣＴ活用研修がもたらすもの</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4777025" y="889641"/>
            <a:ext cx="4556521" cy="5156489"/>
            <a:chOff x="4777025" y="1279561"/>
            <a:chExt cx="4556521" cy="5137827"/>
          </a:xfrm>
        </p:grpSpPr>
        <p:sp>
          <p:nvSpPr>
            <p:cNvPr id="9" name="正方形/長方形 8"/>
            <p:cNvSpPr/>
            <p:nvPr/>
          </p:nvSpPr>
          <p:spPr>
            <a:xfrm>
              <a:off x="4777025" y="2308640"/>
              <a:ext cx="4295264" cy="4077643"/>
            </a:xfrm>
            <a:prstGeom prst="rect">
              <a:avLst/>
            </a:prstGeom>
            <a:solidFill>
              <a:srgbClr val="4F81BD"/>
            </a:solidFill>
            <a:ln w="25400" cap="flat" cmpd="sng" algn="ctr">
              <a:solidFill>
                <a:srgbClr val="4F81BD">
                  <a:shade val="50000"/>
                </a:srgbClr>
              </a:solidFill>
              <a:prstDash val="solid"/>
            </a:ln>
            <a:effectLst/>
          </p:spPr>
          <p:txBody>
            <a:bodyPr rtlCol="0" anchor="ctr"/>
            <a:lstStyle/>
            <a:p>
              <a:pPr algn="ctr">
                <a:defRPr/>
              </a:pPr>
              <a:endParaRPr kumimoji="0" lang="ja-JP" altLang="en-US" kern="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フリーフォーム 9"/>
            <p:cNvSpPr/>
            <p:nvPr/>
          </p:nvSpPr>
          <p:spPr>
            <a:xfrm>
              <a:off x="4869754" y="1279561"/>
              <a:ext cx="4182604" cy="5137827"/>
            </a:xfrm>
            <a:custGeom>
              <a:avLst/>
              <a:gdLst>
                <a:gd name="connsiteX0" fmla="*/ 1772693 w 4182604"/>
                <a:gd name="connsiteY0" fmla="*/ 178637 h 4587337"/>
                <a:gd name="connsiteX1" fmla="*/ 1259737 w 4182604"/>
                <a:gd name="connsiteY1" fmla="*/ 490872 h 4587337"/>
                <a:gd name="connsiteX2" fmla="*/ 1159376 w 4182604"/>
                <a:gd name="connsiteY2" fmla="*/ 736198 h 4587337"/>
                <a:gd name="connsiteX3" fmla="*/ 947503 w 4182604"/>
                <a:gd name="connsiteY3" fmla="*/ 970374 h 4587337"/>
                <a:gd name="connsiteX4" fmla="*/ 757932 w 4182604"/>
                <a:gd name="connsiteY4" fmla="*/ 992676 h 4587337"/>
                <a:gd name="connsiteX5" fmla="*/ 601815 w 4182604"/>
                <a:gd name="connsiteY5" fmla="*/ 1349515 h 4587337"/>
                <a:gd name="connsiteX6" fmla="*/ 233825 w 4182604"/>
                <a:gd name="connsiteY6" fmla="*/ 1561389 h 4587337"/>
                <a:gd name="connsiteX7" fmla="*/ 289581 w 4182604"/>
                <a:gd name="connsiteY7" fmla="*/ 1851320 h 4587337"/>
                <a:gd name="connsiteX8" fmla="*/ 10801 w 4182604"/>
                <a:gd name="connsiteY8" fmla="*/ 2386579 h 4587337"/>
                <a:gd name="connsiteX9" fmla="*/ 66557 w 4182604"/>
                <a:gd name="connsiteY9" fmla="*/ 2643057 h 4587337"/>
                <a:gd name="connsiteX10" fmla="*/ 155766 w 4182604"/>
                <a:gd name="connsiteY10" fmla="*/ 2988745 h 4587337"/>
                <a:gd name="connsiteX11" fmla="*/ 33103 w 4182604"/>
                <a:gd name="connsiteY11" fmla="*/ 3278676 h 4587337"/>
                <a:gd name="connsiteX12" fmla="*/ 323035 w 4182604"/>
                <a:gd name="connsiteY12" fmla="*/ 3590911 h 4587337"/>
                <a:gd name="connsiteX13" fmla="*/ 434547 w 4182604"/>
                <a:gd name="connsiteY13" fmla="*/ 3947750 h 4587337"/>
                <a:gd name="connsiteX14" fmla="*/ 713327 w 4182604"/>
                <a:gd name="connsiteY14" fmla="*/ 4025808 h 4587337"/>
                <a:gd name="connsiteX15" fmla="*/ 958654 w 4182604"/>
                <a:gd name="connsiteY15" fmla="*/ 4204228 h 4587337"/>
                <a:gd name="connsiteX16" fmla="*/ 1203981 w 4182604"/>
                <a:gd name="connsiteY16" fmla="*/ 4393798 h 4587337"/>
                <a:gd name="connsiteX17" fmla="*/ 1583123 w 4182604"/>
                <a:gd name="connsiteY17" fmla="*/ 4293437 h 4587337"/>
                <a:gd name="connsiteX18" fmla="*/ 2029171 w 4182604"/>
                <a:gd name="connsiteY18" fmla="*/ 4304589 h 4587337"/>
                <a:gd name="connsiteX19" fmla="*/ 2285649 w 4182604"/>
                <a:gd name="connsiteY19" fmla="*/ 4505311 h 4587337"/>
                <a:gd name="connsiteX20" fmla="*/ 2374859 w 4182604"/>
                <a:gd name="connsiteY20" fmla="*/ 4583369 h 4587337"/>
                <a:gd name="connsiteX21" fmla="*/ 2754001 w 4182604"/>
                <a:gd name="connsiteY21" fmla="*/ 4393798 h 4587337"/>
                <a:gd name="connsiteX22" fmla="*/ 3255806 w 4182604"/>
                <a:gd name="connsiteY22" fmla="*/ 4349193 h 4587337"/>
                <a:gd name="connsiteX23" fmla="*/ 3489981 w 4182604"/>
                <a:gd name="connsiteY23" fmla="*/ 4326891 h 4587337"/>
                <a:gd name="connsiteX24" fmla="*/ 3869123 w 4182604"/>
                <a:gd name="connsiteY24" fmla="*/ 3947750 h 4587337"/>
                <a:gd name="connsiteX25" fmla="*/ 3857971 w 4182604"/>
                <a:gd name="connsiteY25" fmla="*/ 3457096 h 4587337"/>
                <a:gd name="connsiteX26" fmla="*/ 4170206 w 4182604"/>
                <a:gd name="connsiteY26" fmla="*/ 3100257 h 4587337"/>
                <a:gd name="connsiteX27" fmla="*/ 4002937 w 4182604"/>
                <a:gd name="connsiteY27" fmla="*/ 2631906 h 4587337"/>
                <a:gd name="connsiteX28" fmla="*/ 4181357 w 4182604"/>
                <a:gd name="connsiteY28" fmla="*/ 2431184 h 4587337"/>
                <a:gd name="connsiteX29" fmla="*/ 3891425 w 4182604"/>
                <a:gd name="connsiteY29" fmla="*/ 1918228 h 4587337"/>
                <a:gd name="connsiteX30" fmla="*/ 4136752 w 4182604"/>
                <a:gd name="connsiteY30" fmla="*/ 1572540 h 4587337"/>
                <a:gd name="connsiteX31" fmla="*/ 3779913 w 4182604"/>
                <a:gd name="connsiteY31" fmla="*/ 1349515 h 4587337"/>
                <a:gd name="connsiteX32" fmla="*/ 3701854 w 4182604"/>
                <a:gd name="connsiteY32" fmla="*/ 1193398 h 4587337"/>
                <a:gd name="connsiteX33" fmla="*/ 3233503 w 4182604"/>
                <a:gd name="connsiteY33" fmla="*/ 747350 h 4587337"/>
                <a:gd name="connsiteX34" fmla="*/ 3166596 w 4182604"/>
                <a:gd name="connsiteY34" fmla="*/ 568930 h 4587337"/>
                <a:gd name="connsiteX35" fmla="*/ 2787454 w 4182604"/>
                <a:gd name="connsiteY35" fmla="*/ 379359 h 4587337"/>
                <a:gd name="connsiteX36" fmla="*/ 2196440 w 4182604"/>
                <a:gd name="connsiteY36" fmla="*/ 223242 h 4587337"/>
                <a:gd name="connsiteX37" fmla="*/ 1995718 w 4182604"/>
                <a:gd name="connsiteY37" fmla="*/ 218 h 4587337"/>
                <a:gd name="connsiteX38" fmla="*/ 1772693 w 4182604"/>
                <a:gd name="connsiteY38" fmla="*/ 178637 h 4587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182604" h="4587337">
                  <a:moveTo>
                    <a:pt x="1772693" y="178637"/>
                  </a:moveTo>
                  <a:cubicBezTo>
                    <a:pt x="1650030" y="260413"/>
                    <a:pt x="1361956" y="397945"/>
                    <a:pt x="1259737" y="490872"/>
                  </a:cubicBezTo>
                  <a:cubicBezTo>
                    <a:pt x="1157518" y="583799"/>
                    <a:pt x="1211415" y="656281"/>
                    <a:pt x="1159376" y="736198"/>
                  </a:cubicBezTo>
                  <a:cubicBezTo>
                    <a:pt x="1107337" y="816115"/>
                    <a:pt x="1014410" y="927628"/>
                    <a:pt x="947503" y="970374"/>
                  </a:cubicBezTo>
                  <a:cubicBezTo>
                    <a:pt x="880596" y="1013120"/>
                    <a:pt x="815547" y="929486"/>
                    <a:pt x="757932" y="992676"/>
                  </a:cubicBezTo>
                  <a:cubicBezTo>
                    <a:pt x="700317" y="1055866"/>
                    <a:pt x="689166" y="1254730"/>
                    <a:pt x="601815" y="1349515"/>
                  </a:cubicBezTo>
                  <a:cubicBezTo>
                    <a:pt x="514464" y="1444300"/>
                    <a:pt x="285864" y="1477755"/>
                    <a:pt x="233825" y="1561389"/>
                  </a:cubicBezTo>
                  <a:cubicBezTo>
                    <a:pt x="181786" y="1645023"/>
                    <a:pt x="326752" y="1713788"/>
                    <a:pt x="289581" y="1851320"/>
                  </a:cubicBezTo>
                  <a:cubicBezTo>
                    <a:pt x="252410" y="1988852"/>
                    <a:pt x="47972" y="2254623"/>
                    <a:pt x="10801" y="2386579"/>
                  </a:cubicBezTo>
                  <a:cubicBezTo>
                    <a:pt x="-26370" y="2518535"/>
                    <a:pt x="42396" y="2542696"/>
                    <a:pt x="66557" y="2643057"/>
                  </a:cubicBezTo>
                  <a:cubicBezTo>
                    <a:pt x="90718" y="2743418"/>
                    <a:pt x="161342" y="2882809"/>
                    <a:pt x="155766" y="2988745"/>
                  </a:cubicBezTo>
                  <a:cubicBezTo>
                    <a:pt x="150190" y="3094682"/>
                    <a:pt x="5225" y="3178315"/>
                    <a:pt x="33103" y="3278676"/>
                  </a:cubicBezTo>
                  <a:cubicBezTo>
                    <a:pt x="60981" y="3379037"/>
                    <a:pt x="256128" y="3479399"/>
                    <a:pt x="323035" y="3590911"/>
                  </a:cubicBezTo>
                  <a:cubicBezTo>
                    <a:pt x="389942" y="3702423"/>
                    <a:pt x="369498" y="3875267"/>
                    <a:pt x="434547" y="3947750"/>
                  </a:cubicBezTo>
                  <a:cubicBezTo>
                    <a:pt x="499596" y="4020233"/>
                    <a:pt x="625976" y="3983062"/>
                    <a:pt x="713327" y="4025808"/>
                  </a:cubicBezTo>
                  <a:cubicBezTo>
                    <a:pt x="800678" y="4068554"/>
                    <a:pt x="876878" y="4142896"/>
                    <a:pt x="958654" y="4204228"/>
                  </a:cubicBezTo>
                  <a:cubicBezTo>
                    <a:pt x="1040430" y="4265560"/>
                    <a:pt x="1099903" y="4378930"/>
                    <a:pt x="1203981" y="4393798"/>
                  </a:cubicBezTo>
                  <a:cubicBezTo>
                    <a:pt x="1308059" y="4408666"/>
                    <a:pt x="1445591" y="4308305"/>
                    <a:pt x="1583123" y="4293437"/>
                  </a:cubicBezTo>
                  <a:cubicBezTo>
                    <a:pt x="1720655" y="4278569"/>
                    <a:pt x="1912083" y="4269277"/>
                    <a:pt x="2029171" y="4304589"/>
                  </a:cubicBezTo>
                  <a:cubicBezTo>
                    <a:pt x="2146259" y="4339901"/>
                    <a:pt x="2228034" y="4458848"/>
                    <a:pt x="2285649" y="4505311"/>
                  </a:cubicBezTo>
                  <a:cubicBezTo>
                    <a:pt x="2343264" y="4551774"/>
                    <a:pt x="2296800" y="4601954"/>
                    <a:pt x="2374859" y="4583369"/>
                  </a:cubicBezTo>
                  <a:cubicBezTo>
                    <a:pt x="2452918" y="4564784"/>
                    <a:pt x="2607177" y="4432827"/>
                    <a:pt x="2754001" y="4393798"/>
                  </a:cubicBezTo>
                  <a:cubicBezTo>
                    <a:pt x="2900826" y="4354769"/>
                    <a:pt x="3255806" y="4349193"/>
                    <a:pt x="3255806" y="4349193"/>
                  </a:cubicBezTo>
                  <a:cubicBezTo>
                    <a:pt x="3378469" y="4338042"/>
                    <a:pt x="3387762" y="4393798"/>
                    <a:pt x="3489981" y="4326891"/>
                  </a:cubicBezTo>
                  <a:cubicBezTo>
                    <a:pt x="3592200" y="4259984"/>
                    <a:pt x="3807791" y="4092716"/>
                    <a:pt x="3869123" y="3947750"/>
                  </a:cubicBezTo>
                  <a:cubicBezTo>
                    <a:pt x="3930455" y="3802784"/>
                    <a:pt x="3807791" y="3598345"/>
                    <a:pt x="3857971" y="3457096"/>
                  </a:cubicBezTo>
                  <a:cubicBezTo>
                    <a:pt x="3908152" y="3315847"/>
                    <a:pt x="4146045" y="3237789"/>
                    <a:pt x="4170206" y="3100257"/>
                  </a:cubicBezTo>
                  <a:cubicBezTo>
                    <a:pt x="4194367" y="2962725"/>
                    <a:pt x="4001079" y="2743418"/>
                    <a:pt x="4002937" y="2631906"/>
                  </a:cubicBezTo>
                  <a:cubicBezTo>
                    <a:pt x="4004795" y="2520394"/>
                    <a:pt x="4199942" y="2550130"/>
                    <a:pt x="4181357" y="2431184"/>
                  </a:cubicBezTo>
                  <a:cubicBezTo>
                    <a:pt x="4162772" y="2312238"/>
                    <a:pt x="3898859" y="2061335"/>
                    <a:pt x="3891425" y="1918228"/>
                  </a:cubicBezTo>
                  <a:cubicBezTo>
                    <a:pt x="3883991" y="1775121"/>
                    <a:pt x="4155337" y="1667326"/>
                    <a:pt x="4136752" y="1572540"/>
                  </a:cubicBezTo>
                  <a:cubicBezTo>
                    <a:pt x="4118167" y="1477754"/>
                    <a:pt x="3852396" y="1412705"/>
                    <a:pt x="3779913" y="1349515"/>
                  </a:cubicBezTo>
                  <a:cubicBezTo>
                    <a:pt x="3707430" y="1286325"/>
                    <a:pt x="3792922" y="1293759"/>
                    <a:pt x="3701854" y="1193398"/>
                  </a:cubicBezTo>
                  <a:cubicBezTo>
                    <a:pt x="3610786" y="1093037"/>
                    <a:pt x="3322713" y="851428"/>
                    <a:pt x="3233503" y="747350"/>
                  </a:cubicBezTo>
                  <a:cubicBezTo>
                    <a:pt x="3144293" y="643272"/>
                    <a:pt x="3240938" y="630262"/>
                    <a:pt x="3166596" y="568930"/>
                  </a:cubicBezTo>
                  <a:cubicBezTo>
                    <a:pt x="3092255" y="507598"/>
                    <a:pt x="2949147" y="436974"/>
                    <a:pt x="2787454" y="379359"/>
                  </a:cubicBezTo>
                  <a:cubicBezTo>
                    <a:pt x="2625761" y="321744"/>
                    <a:pt x="2328396" y="286432"/>
                    <a:pt x="2196440" y="223242"/>
                  </a:cubicBezTo>
                  <a:cubicBezTo>
                    <a:pt x="2064484" y="160052"/>
                    <a:pt x="2062625" y="5793"/>
                    <a:pt x="1995718" y="218"/>
                  </a:cubicBezTo>
                  <a:cubicBezTo>
                    <a:pt x="1928811" y="-5358"/>
                    <a:pt x="1895356" y="96861"/>
                    <a:pt x="1772693" y="178637"/>
                  </a:cubicBezTo>
                  <a:close/>
                </a:path>
              </a:pathLst>
            </a:custGeom>
            <a:solidFill>
              <a:sysClr val="window" lastClr="FFFFFF"/>
            </a:solidFill>
            <a:ln w="25400" cap="flat" cmpd="sng" algn="ctr">
              <a:solidFill>
                <a:srgbClr val="4F81BD">
                  <a:shade val="50000"/>
                </a:srgbClr>
              </a:solidFill>
              <a:prstDash val="solid"/>
            </a:ln>
            <a:effectLst/>
          </p:spPr>
          <p:txBody>
            <a:bodyPr rtlCol="0" anchor="ctr"/>
            <a:lstStyle/>
            <a:p>
              <a:pPr algn="ctr">
                <a:defRPr/>
              </a:pPr>
              <a:endParaRPr kumimoji="0" lang="ja-JP" altLang="en-US" kern="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直線コネクタ 10"/>
            <p:cNvCxnSpPr/>
            <p:nvPr/>
          </p:nvCxnSpPr>
          <p:spPr>
            <a:xfrm>
              <a:off x="4869050" y="2317323"/>
              <a:ext cx="4464496" cy="0"/>
            </a:xfrm>
            <a:prstGeom prst="line">
              <a:avLst/>
            </a:prstGeom>
            <a:noFill/>
            <a:ln w="28575" cap="flat" cmpd="sng" algn="ctr">
              <a:solidFill>
                <a:srgbClr val="4F81BD">
                  <a:shade val="95000"/>
                  <a:satMod val="105000"/>
                </a:srgbClr>
              </a:solidFill>
              <a:prstDash val="dash"/>
            </a:ln>
            <a:effectLst/>
          </p:spPr>
        </p:cxnSp>
        <p:cxnSp>
          <p:nvCxnSpPr>
            <p:cNvPr id="12" name="直線コネクタ 11"/>
            <p:cNvCxnSpPr/>
            <p:nvPr/>
          </p:nvCxnSpPr>
          <p:spPr>
            <a:xfrm>
              <a:off x="4869050" y="3626990"/>
              <a:ext cx="4464496" cy="0"/>
            </a:xfrm>
            <a:prstGeom prst="line">
              <a:avLst/>
            </a:prstGeom>
            <a:noFill/>
            <a:ln w="28575" cap="flat" cmpd="sng" algn="ctr">
              <a:solidFill>
                <a:srgbClr val="4F81BD">
                  <a:shade val="95000"/>
                  <a:satMod val="105000"/>
                </a:srgbClr>
              </a:solidFill>
              <a:prstDash val="dash"/>
            </a:ln>
            <a:effectLst/>
          </p:spPr>
        </p:cxnSp>
        <p:cxnSp>
          <p:nvCxnSpPr>
            <p:cNvPr id="13" name="直線コネクタ 12"/>
            <p:cNvCxnSpPr/>
            <p:nvPr/>
          </p:nvCxnSpPr>
          <p:spPr>
            <a:xfrm>
              <a:off x="4840774" y="4923134"/>
              <a:ext cx="4464496" cy="0"/>
            </a:xfrm>
            <a:prstGeom prst="line">
              <a:avLst/>
            </a:prstGeom>
            <a:noFill/>
            <a:ln w="28575" cap="flat" cmpd="sng" algn="ctr">
              <a:solidFill>
                <a:srgbClr val="4F81BD">
                  <a:shade val="95000"/>
                  <a:satMod val="105000"/>
                </a:srgbClr>
              </a:solidFill>
              <a:prstDash val="dash"/>
            </a:ln>
            <a:effectLst/>
          </p:spPr>
        </p:cxnSp>
        <p:sp>
          <p:nvSpPr>
            <p:cNvPr id="14" name="テキスト ボックス 13"/>
            <p:cNvSpPr txBox="1"/>
            <p:nvPr/>
          </p:nvSpPr>
          <p:spPr>
            <a:xfrm>
              <a:off x="5884364" y="1447510"/>
              <a:ext cx="2262158" cy="923330"/>
            </a:xfrm>
            <a:prstGeom prst="rect">
              <a:avLst/>
            </a:prstGeom>
            <a:noFill/>
          </p:spPr>
          <p:txBody>
            <a:bodyPr wrap="none" rtlCol="0">
              <a:spAutoFit/>
            </a:bodyPr>
            <a:lstStyle/>
            <a:p>
              <a:pPr algn="ct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不安の軽減</a:t>
              </a:r>
              <a:endParaRPr kumimoji="0" lang="en-US" altLang="ja-JP"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子供に活用定着</a:t>
              </a:r>
              <a:endParaRPr kumimoji="0" lang="en-US" altLang="ja-JP"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手引作成、計画研修</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5862555" y="2197792"/>
              <a:ext cx="2262158" cy="1754326"/>
            </a:xfrm>
            <a:prstGeom prst="rect">
              <a:avLst/>
            </a:prstGeom>
            <a:noFill/>
          </p:spPr>
          <p:txBody>
            <a:bodyPr wrap="none" rtlCol="0">
              <a:spAutoFit/>
            </a:bodyPr>
            <a:lstStyle/>
            <a:p>
              <a:pPr>
                <a:defRPr/>
              </a:pP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目的達成のため</a:t>
              </a:r>
              <a:endParaRPr kumimoji="0" lang="en-US" altLang="ja-JP" b="1"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授業方法改善</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子供理解の共有</a:t>
              </a: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教員の専門的協働</a:t>
              </a:r>
            </a:p>
            <a:p>
              <a:pPr>
                <a:defRPr/>
              </a:pPr>
              <a:endPar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5772466" y="3692711"/>
              <a:ext cx="3185487" cy="1200329"/>
            </a:xfrm>
            <a:prstGeom prst="rect">
              <a:avLst/>
            </a:prstGeom>
            <a:noFill/>
          </p:spPr>
          <p:txBody>
            <a:bodyPr wrap="none" rtlCol="0">
              <a:spAutoFit/>
            </a:bodyPr>
            <a:lstStyle/>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取組の計画・組織化</a:t>
              </a:r>
              <a:endParaRPr kumimoji="0" lang="en-US" altLang="ja-JP"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b="1"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学年間や教科部会の機能で</a:t>
              </a:r>
              <a:endParaRPr kumimoji="0" lang="en-US" altLang="ja-JP"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研修時間・場の確保</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互恵的な関係</a:t>
              </a:r>
              <a:endPar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5466921" y="4961353"/>
              <a:ext cx="3342843" cy="1200329"/>
            </a:xfrm>
            <a:prstGeom prst="rect">
              <a:avLst/>
            </a:prstGeom>
            <a:noFill/>
          </p:spPr>
          <p:txBody>
            <a:bodyPr wrap="square" rtlCol="0">
              <a:spAutoFit/>
            </a:bodyPr>
            <a:lstStyle/>
            <a:p>
              <a:pPr algn="ctr">
                <a:defRPr/>
              </a:pP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各教員の教育観相互理解</a:t>
              </a:r>
            </a:p>
            <a:p>
              <a:pPr algn="ctr">
                <a:defRPr/>
              </a:pP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やってみると、手ごたえ</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子供理解</a:t>
              </a:r>
              <a:r>
                <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学力把握深まる感覚</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b="1"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互いの取組に感謝と尊重</a:t>
              </a:r>
            </a:p>
          </p:txBody>
        </p:sp>
      </p:grpSp>
      <p:grpSp>
        <p:nvGrpSpPr>
          <p:cNvPr id="18" name="グループ化 17"/>
          <p:cNvGrpSpPr/>
          <p:nvPr/>
        </p:nvGrpSpPr>
        <p:grpSpPr>
          <a:xfrm>
            <a:off x="46249" y="889641"/>
            <a:ext cx="5284427" cy="5125385"/>
            <a:chOff x="46249" y="1260900"/>
            <a:chExt cx="5284427" cy="5125385"/>
          </a:xfrm>
        </p:grpSpPr>
        <p:sp>
          <p:nvSpPr>
            <p:cNvPr id="19" name="正方形/長方形 18"/>
            <p:cNvSpPr/>
            <p:nvPr/>
          </p:nvSpPr>
          <p:spPr>
            <a:xfrm>
              <a:off x="46249" y="2271565"/>
              <a:ext cx="4680520" cy="4114719"/>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フリーフォーム 19"/>
            <p:cNvSpPr/>
            <p:nvPr/>
          </p:nvSpPr>
          <p:spPr>
            <a:xfrm>
              <a:off x="225655" y="1260900"/>
              <a:ext cx="4182604" cy="5125385"/>
            </a:xfrm>
            <a:custGeom>
              <a:avLst/>
              <a:gdLst>
                <a:gd name="connsiteX0" fmla="*/ 1772693 w 4182604"/>
                <a:gd name="connsiteY0" fmla="*/ 178637 h 4587337"/>
                <a:gd name="connsiteX1" fmla="*/ 1259737 w 4182604"/>
                <a:gd name="connsiteY1" fmla="*/ 490872 h 4587337"/>
                <a:gd name="connsiteX2" fmla="*/ 1159376 w 4182604"/>
                <a:gd name="connsiteY2" fmla="*/ 736198 h 4587337"/>
                <a:gd name="connsiteX3" fmla="*/ 947503 w 4182604"/>
                <a:gd name="connsiteY3" fmla="*/ 970374 h 4587337"/>
                <a:gd name="connsiteX4" fmla="*/ 757932 w 4182604"/>
                <a:gd name="connsiteY4" fmla="*/ 992676 h 4587337"/>
                <a:gd name="connsiteX5" fmla="*/ 601815 w 4182604"/>
                <a:gd name="connsiteY5" fmla="*/ 1349515 h 4587337"/>
                <a:gd name="connsiteX6" fmla="*/ 233825 w 4182604"/>
                <a:gd name="connsiteY6" fmla="*/ 1561389 h 4587337"/>
                <a:gd name="connsiteX7" fmla="*/ 289581 w 4182604"/>
                <a:gd name="connsiteY7" fmla="*/ 1851320 h 4587337"/>
                <a:gd name="connsiteX8" fmla="*/ 10801 w 4182604"/>
                <a:gd name="connsiteY8" fmla="*/ 2386579 h 4587337"/>
                <a:gd name="connsiteX9" fmla="*/ 66557 w 4182604"/>
                <a:gd name="connsiteY9" fmla="*/ 2643057 h 4587337"/>
                <a:gd name="connsiteX10" fmla="*/ 155766 w 4182604"/>
                <a:gd name="connsiteY10" fmla="*/ 2988745 h 4587337"/>
                <a:gd name="connsiteX11" fmla="*/ 33103 w 4182604"/>
                <a:gd name="connsiteY11" fmla="*/ 3278676 h 4587337"/>
                <a:gd name="connsiteX12" fmla="*/ 323035 w 4182604"/>
                <a:gd name="connsiteY12" fmla="*/ 3590911 h 4587337"/>
                <a:gd name="connsiteX13" fmla="*/ 434547 w 4182604"/>
                <a:gd name="connsiteY13" fmla="*/ 3947750 h 4587337"/>
                <a:gd name="connsiteX14" fmla="*/ 713327 w 4182604"/>
                <a:gd name="connsiteY14" fmla="*/ 4025808 h 4587337"/>
                <a:gd name="connsiteX15" fmla="*/ 958654 w 4182604"/>
                <a:gd name="connsiteY15" fmla="*/ 4204228 h 4587337"/>
                <a:gd name="connsiteX16" fmla="*/ 1203981 w 4182604"/>
                <a:gd name="connsiteY16" fmla="*/ 4393798 h 4587337"/>
                <a:gd name="connsiteX17" fmla="*/ 1583123 w 4182604"/>
                <a:gd name="connsiteY17" fmla="*/ 4293437 h 4587337"/>
                <a:gd name="connsiteX18" fmla="*/ 2029171 w 4182604"/>
                <a:gd name="connsiteY18" fmla="*/ 4304589 h 4587337"/>
                <a:gd name="connsiteX19" fmla="*/ 2285649 w 4182604"/>
                <a:gd name="connsiteY19" fmla="*/ 4505311 h 4587337"/>
                <a:gd name="connsiteX20" fmla="*/ 2374859 w 4182604"/>
                <a:gd name="connsiteY20" fmla="*/ 4583369 h 4587337"/>
                <a:gd name="connsiteX21" fmla="*/ 2754001 w 4182604"/>
                <a:gd name="connsiteY21" fmla="*/ 4393798 h 4587337"/>
                <a:gd name="connsiteX22" fmla="*/ 3255806 w 4182604"/>
                <a:gd name="connsiteY22" fmla="*/ 4349193 h 4587337"/>
                <a:gd name="connsiteX23" fmla="*/ 3489981 w 4182604"/>
                <a:gd name="connsiteY23" fmla="*/ 4326891 h 4587337"/>
                <a:gd name="connsiteX24" fmla="*/ 3869123 w 4182604"/>
                <a:gd name="connsiteY24" fmla="*/ 3947750 h 4587337"/>
                <a:gd name="connsiteX25" fmla="*/ 3857971 w 4182604"/>
                <a:gd name="connsiteY25" fmla="*/ 3457096 h 4587337"/>
                <a:gd name="connsiteX26" fmla="*/ 4170206 w 4182604"/>
                <a:gd name="connsiteY26" fmla="*/ 3100257 h 4587337"/>
                <a:gd name="connsiteX27" fmla="*/ 4002937 w 4182604"/>
                <a:gd name="connsiteY27" fmla="*/ 2631906 h 4587337"/>
                <a:gd name="connsiteX28" fmla="*/ 4181357 w 4182604"/>
                <a:gd name="connsiteY28" fmla="*/ 2431184 h 4587337"/>
                <a:gd name="connsiteX29" fmla="*/ 3891425 w 4182604"/>
                <a:gd name="connsiteY29" fmla="*/ 1918228 h 4587337"/>
                <a:gd name="connsiteX30" fmla="*/ 4136752 w 4182604"/>
                <a:gd name="connsiteY30" fmla="*/ 1572540 h 4587337"/>
                <a:gd name="connsiteX31" fmla="*/ 3779913 w 4182604"/>
                <a:gd name="connsiteY31" fmla="*/ 1349515 h 4587337"/>
                <a:gd name="connsiteX32" fmla="*/ 3701854 w 4182604"/>
                <a:gd name="connsiteY32" fmla="*/ 1193398 h 4587337"/>
                <a:gd name="connsiteX33" fmla="*/ 3233503 w 4182604"/>
                <a:gd name="connsiteY33" fmla="*/ 747350 h 4587337"/>
                <a:gd name="connsiteX34" fmla="*/ 3166596 w 4182604"/>
                <a:gd name="connsiteY34" fmla="*/ 568930 h 4587337"/>
                <a:gd name="connsiteX35" fmla="*/ 2787454 w 4182604"/>
                <a:gd name="connsiteY35" fmla="*/ 379359 h 4587337"/>
                <a:gd name="connsiteX36" fmla="*/ 2196440 w 4182604"/>
                <a:gd name="connsiteY36" fmla="*/ 223242 h 4587337"/>
                <a:gd name="connsiteX37" fmla="*/ 1995718 w 4182604"/>
                <a:gd name="connsiteY37" fmla="*/ 218 h 4587337"/>
                <a:gd name="connsiteX38" fmla="*/ 1772693 w 4182604"/>
                <a:gd name="connsiteY38" fmla="*/ 178637 h 4587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182604" h="4587337">
                  <a:moveTo>
                    <a:pt x="1772693" y="178637"/>
                  </a:moveTo>
                  <a:cubicBezTo>
                    <a:pt x="1650030" y="260413"/>
                    <a:pt x="1361956" y="397945"/>
                    <a:pt x="1259737" y="490872"/>
                  </a:cubicBezTo>
                  <a:cubicBezTo>
                    <a:pt x="1157518" y="583799"/>
                    <a:pt x="1211415" y="656281"/>
                    <a:pt x="1159376" y="736198"/>
                  </a:cubicBezTo>
                  <a:cubicBezTo>
                    <a:pt x="1107337" y="816115"/>
                    <a:pt x="1014410" y="927628"/>
                    <a:pt x="947503" y="970374"/>
                  </a:cubicBezTo>
                  <a:cubicBezTo>
                    <a:pt x="880596" y="1013120"/>
                    <a:pt x="815547" y="929486"/>
                    <a:pt x="757932" y="992676"/>
                  </a:cubicBezTo>
                  <a:cubicBezTo>
                    <a:pt x="700317" y="1055866"/>
                    <a:pt x="689166" y="1254730"/>
                    <a:pt x="601815" y="1349515"/>
                  </a:cubicBezTo>
                  <a:cubicBezTo>
                    <a:pt x="514464" y="1444300"/>
                    <a:pt x="285864" y="1477755"/>
                    <a:pt x="233825" y="1561389"/>
                  </a:cubicBezTo>
                  <a:cubicBezTo>
                    <a:pt x="181786" y="1645023"/>
                    <a:pt x="326752" y="1713788"/>
                    <a:pt x="289581" y="1851320"/>
                  </a:cubicBezTo>
                  <a:cubicBezTo>
                    <a:pt x="252410" y="1988852"/>
                    <a:pt x="47972" y="2254623"/>
                    <a:pt x="10801" y="2386579"/>
                  </a:cubicBezTo>
                  <a:cubicBezTo>
                    <a:pt x="-26370" y="2518535"/>
                    <a:pt x="42396" y="2542696"/>
                    <a:pt x="66557" y="2643057"/>
                  </a:cubicBezTo>
                  <a:cubicBezTo>
                    <a:pt x="90718" y="2743418"/>
                    <a:pt x="161342" y="2882809"/>
                    <a:pt x="155766" y="2988745"/>
                  </a:cubicBezTo>
                  <a:cubicBezTo>
                    <a:pt x="150190" y="3094682"/>
                    <a:pt x="5225" y="3178315"/>
                    <a:pt x="33103" y="3278676"/>
                  </a:cubicBezTo>
                  <a:cubicBezTo>
                    <a:pt x="60981" y="3379037"/>
                    <a:pt x="256128" y="3479399"/>
                    <a:pt x="323035" y="3590911"/>
                  </a:cubicBezTo>
                  <a:cubicBezTo>
                    <a:pt x="389942" y="3702423"/>
                    <a:pt x="369498" y="3875267"/>
                    <a:pt x="434547" y="3947750"/>
                  </a:cubicBezTo>
                  <a:cubicBezTo>
                    <a:pt x="499596" y="4020233"/>
                    <a:pt x="625976" y="3983062"/>
                    <a:pt x="713327" y="4025808"/>
                  </a:cubicBezTo>
                  <a:cubicBezTo>
                    <a:pt x="800678" y="4068554"/>
                    <a:pt x="876878" y="4142896"/>
                    <a:pt x="958654" y="4204228"/>
                  </a:cubicBezTo>
                  <a:cubicBezTo>
                    <a:pt x="1040430" y="4265560"/>
                    <a:pt x="1099903" y="4378930"/>
                    <a:pt x="1203981" y="4393798"/>
                  </a:cubicBezTo>
                  <a:cubicBezTo>
                    <a:pt x="1308059" y="4408666"/>
                    <a:pt x="1445591" y="4308305"/>
                    <a:pt x="1583123" y="4293437"/>
                  </a:cubicBezTo>
                  <a:cubicBezTo>
                    <a:pt x="1720655" y="4278569"/>
                    <a:pt x="1912083" y="4269277"/>
                    <a:pt x="2029171" y="4304589"/>
                  </a:cubicBezTo>
                  <a:cubicBezTo>
                    <a:pt x="2146259" y="4339901"/>
                    <a:pt x="2228034" y="4458848"/>
                    <a:pt x="2285649" y="4505311"/>
                  </a:cubicBezTo>
                  <a:cubicBezTo>
                    <a:pt x="2343264" y="4551774"/>
                    <a:pt x="2296800" y="4601954"/>
                    <a:pt x="2374859" y="4583369"/>
                  </a:cubicBezTo>
                  <a:cubicBezTo>
                    <a:pt x="2452918" y="4564784"/>
                    <a:pt x="2607177" y="4432827"/>
                    <a:pt x="2754001" y="4393798"/>
                  </a:cubicBezTo>
                  <a:cubicBezTo>
                    <a:pt x="2900826" y="4354769"/>
                    <a:pt x="3255806" y="4349193"/>
                    <a:pt x="3255806" y="4349193"/>
                  </a:cubicBezTo>
                  <a:cubicBezTo>
                    <a:pt x="3378469" y="4338042"/>
                    <a:pt x="3387762" y="4393798"/>
                    <a:pt x="3489981" y="4326891"/>
                  </a:cubicBezTo>
                  <a:cubicBezTo>
                    <a:pt x="3592200" y="4259984"/>
                    <a:pt x="3807791" y="4092716"/>
                    <a:pt x="3869123" y="3947750"/>
                  </a:cubicBezTo>
                  <a:cubicBezTo>
                    <a:pt x="3930455" y="3802784"/>
                    <a:pt x="3807791" y="3598345"/>
                    <a:pt x="3857971" y="3457096"/>
                  </a:cubicBezTo>
                  <a:cubicBezTo>
                    <a:pt x="3908152" y="3315847"/>
                    <a:pt x="4146045" y="3237789"/>
                    <a:pt x="4170206" y="3100257"/>
                  </a:cubicBezTo>
                  <a:cubicBezTo>
                    <a:pt x="4194367" y="2962725"/>
                    <a:pt x="4001079" y="2743418"/>
                    <a:pt x="4002937" y="2631906"/>
                  </a:cubicBezTo>
                  <a:cubicBezTo>
                    <a:pt x="4004795" y="2520394"/>
                    <a:pt x="4199942" y="2550130"/>
                    <a:pt x="4181357" y="2431184"/>
                  </a:cubicBezTo>
                  <a:cubicBezTo>
                    <a:pt x="4162772" y="2312238"/>
                    <a:pt x="3898859" y="2061335"/>
                    <a:pt x="3891425" y="1918228"/>
                  </a:cubicBezTo>
                  <a:cubicBezTo>
                    <a:pt x="3883991" y="1775121"/>
                    <a:pt x="4155337" y="1667326"/>
                    <a:pt x="4136752" y="1572540"/>
                  </a:cubicBezTo>
                  <a:cubicBezTo>
                    <a:pt x="4118167" y="1477754"/>
                    <a:pt x="3852396" y="1412705"/>
                    <a:pt x="3779913" y="1349515"/>
                  </a:cubicBezTo>
                  <a:cubicBezTo>
                    <a:pt x="3707430" y="1286325"/>
                    <a:pt x="3792922" y="1293759"/>
                    <a:pt x="3701854" y="1193398"/>
                  </a:cubicBezTo>
                  <a:cubicBezTo>
                    <a:pt x="3610786" y="1093037"/>
                    <a:pt x="3322713" y="851428"/>
                    <a:pt x="3233503" y="747350"/>
                  </a:cubicBezTo>
                  <a:cubicBezTo>
                    <a:pt x="3144293" y="643272"/>
                    <a:pt x="3240938" y="630262"/>
                    <a:pt x="3166596" y="568930"/>
                  </a:cubicBezTo>
                  <a:cubicBezTo>
                    <a:pt x="3092255" y="507598"/>
                    <a:pt x="2949147" y="436974"/>
                    <a:pt x="2787454" y="379359"/>
                  </a:cubicBezTo>
                  <a:cubicBezTo>
                    <a:pt x="2625761" y="321744"/>
                    <a:pt x="2328396" y="286432"/>
                    <a:pt x="2196440" y="223242"/>
                  </a:cubicBezTo>
                  <a:cubicBezTo>
                    <a:pt x="2064484" y="160052"/>
                    <a:pt x="2062625" y="5793"/>
                    <a:pt x="1995718" y="218"/>
                  </a:cubicBezTo>
                  <a:cubicBezTo>
                    <a:pt x="1928811" y="-5358"/>
                    <a:pt x="1895356" y="96861"/>
                    <a:pt x="1772693" y="178637"/>
                  </a:cubicBezTo>
                  <a:close/>
                </a:path>
              </a:pathLst>
            </a:custGeom>
            <a:solidFill>
              <a:sysClr val="window" lastClr="FFFFF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コネクタ 20"/>
            <p:cNvCxnSpPr/>
            <p:nvPr/>
          </p:nvCxnSpPr>
          <p:spPr>
            <a:xfrm>
              <a:off x="262273" y="2280248"/>
              <a:ext cx="4464496" cy="0"/>
            </a:xfrm>
            <a:prstGeom prst="line">
              <a:avLst/>
            </a:prstGeom>
            <a:noFill/>
            <a:ln w="28575" cap="flat" cmpd="sng" algn="ctr">
              <a:solidFill>
                <a:srgbClr val="4F81BD">
                  <a:shade val="95000"/>
                  <a:satMod val="105000"/>
                </a:srgbClr>
              </a:solidFill>
              <a:prstDash val="dash"/>
            </a:ln>
            <a:effectLst/>
          </p:spPr>
        </p:cxnSp>
        <p:cxnSp>
          <p:nvCxnSpPr>
            <p:cNvPr id="22" name="直線コネクタ 21"/>
            <p:cNvCxnSpPr/>
            <p:nvPr/>
          </p:nvCxnSpPr>
          <p:spPr>
            <a:xfrm>
              <a:off x="262273" y="3589915"/>
              <a:ext cx="4464496" cy="0"/>
            </a:xfrm>
            <a:prstGeom prst="line">
              <a:avLst/>
            </a:prstGeom>
            <a:noFill/>
            <a:ln w="28575" cap="flat" cmpd="sng" algn="ctr">
              <a:solidFill>
                <a:srgbClr val="4F81BD">
                  <a:shade val="95000"/>
                  <a:satMod val="105000"/>
                </a:srgbClr>
              </a:solidFill>
              <a:prstDash val="dash"/>
            </a:ln>
            <a:effectLst/>
          </p:spPr>
        </p:cxnSp>
        <p:cxnSp>
          <p:nvCxnSpPr>
            <p:cNvPr id="23" name="直線コネクタ 22"/>
            <p:cNvCxnSpPr/>
            <p:nvPr/>
          </p:nvCxnSpPr>
          <p:spPr>
            <a:xfrm>
              <a:off x="233997" y="4886059"/>
              <a:ext cx="4464496" cy="0"/>
            </a:xfrm>
            <a:prstGeom prst="line">
              <a:avLst/>
            </a:prstGeom>
            <a:noFill/>
            <a:ln w="28575" cap="flat" cmpd="sng" algn="ctr">
              <a:solidFill>
                <a:srgbClr val="4F81BD">
                  <a:shade val="95000"/>
                  <a:satMod val="105000"/>
                </a:srgbClr>
              </a:solidFill>
              <a:prstDash val="dash"/>
            </a:ln>
            <a:effectLst/>
          </p:spPr>
        </p:cxnSp>
        <p:sp>
          <p:nvSpPr>
            <p:cNvPr id="24" name="テキスト ボックス 23"/>
            <p:cNvSpPr txBox="1"/>
            <p:nvPr/>
          </p:nvSpPr>
          <p:spPr>
            <a:xfrm>
              <a:off x="1883964" y="1902234"/>
              <a:ext cx="184731" cy="369332"/>
            </a:xfrm>
            <a:prstGeom prst="rect">
              <a:avLst/>
            </a:prstGeom>
            <a:solidFill>
              <a:sysClr val="window" lastClr="FFFFFF"/>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1120976" y="1456607"/>
              <a:ext cx="2411192" cy="92333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可能性と不安</a:t>
              </a:r>
              <a:endParaRPr kumimoji="0" lang="en-US" altLang="ja-JP"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一過性取組</a:t>
              </a:r>
              <a:endParaRPr kumimoji="0" lang="en-US" altLang="ja-JP" sz="1800" b="0"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一時的手ごたえ</a:t>
              </a:r>
              <a:endPar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1170507" y="2529004"/>
              <a:ext cx="2492990" cy="92333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ICT</a:t>
              </a:r>
              <a:r>
                <a:rPr kumimoji="0" lang="ja-JP" altLang="en-US"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活用自体が目的</a:t>
              </a:r>
              <a:endParaRPr kumimoji="0" lang="en-US" altLang="ja-JP"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続かない</a:t>
              </a:r>
              <a:endParaRPr kumimoji="0" lang="en-US" altLang="ja-JP"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多忙さを感じる雰囲気</a:t>
              </a:r>
              <a:endPar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722261" y="3729129"/>
              <a:ext cx="3911992"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使う・</a:t>
              </a:r>
              <a:r>
                <a:rPr kumimoji="0" lang="ja-JP" altLang="en-US" sz="1800" b="0" i="0" u="none" strike="noStrike" kern="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使わないの</a:t>
              </a:r>
              <a:r>
                <a:rPr kumimoji="0" lang="ja-JP" altLang="en-US"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取組分離</a:t>
              </a:r>
              <a:endParaRPr kumimoji="0" lang="en-US" altLang="ja-JP" sz="1800" b="0"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研究主任中心</a:t>
              </a:r>
              <a:endPar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研修時間・場が作れない</a:t>
              </a:r>
            </a:p>
          </p:txBody>
        </p:sp>
        <p:sp>
          <p:nvSpPr>
            <p:cNvPr id="28" name="テキスト ボックス 27"/>
            <p:cNvSpPr txBox="1"/>
            <p:nvPr/>
          </p:nvSpPr>
          <p:spPr>
            <a:xfrm>
              <a:off x="927661" y="4958695"/>
              <a:ext cx="3874779"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自分で努力</a:t>
              </a:r>
              <a:endPar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今までのやり方・</a:t>
              </a:r>
              <a:r>
                <a:rPr kumimoji="0" lang="ja-JP" altLang="en-US"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今で精一杯</a:t>
              </a:r>
              <a:endParaRPr kumimoji="0" lang="en-US" altLang="ja-JP"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成功しないという思い</a:t>
              </a:r>
              <a:endPar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9" name="直線コネクタ 28"/>
            <p:cNvCxnSpPr/>
            <p:nvPr/>
          </p:nvCxnSpPr>
          <p:spPr>
            <a:xfrm>
              <a:off x="555814" y="3561615"/>
              <a:ext cx="3828870" cy="0"/>
            </a:xfrm>
            <a:prstGeom prst="line">
              <a:avLst/>
            </a:prstGeom>
            <a:noFill/>
            <a:ln w="9525" cap="flat" cmpd="sng" algn="ctr">
              <a:solidFill>
                <a:srgbClr val="4F81BD">
                  <a:shade val="95000"/>
                  <a:satMod val="105000"/>
                </a:srgbClr>
              </a:solidFill>
              <a:prstDash val="dash"/>
            </a:ln>
            <a:effectLst/>
          </p:spPr>
        </p:cxnSp>
        <p:cxnSp>
          <p:nvCxnSpPr>
            <p:cNvPr id="30" name="直線コネクタ 29"/>
            <p:cNvCxnSpPr/>
            <p:nvPr/>
          </p:nvCxnSpPr>
          <p:spPr>
            <a:xfrm>
              <a:off x="452081" y="2271566"/>
              <a:ext cx="3828870" cy="0"/>
            </a:xfrm>
            <a:prstGeom prst="line">
              <a:avLst/>
            </a:prstGeom>
            <a:noFill/>
            <a:ln w="9525" cap="flat" cmpd="sng" algn="ctr">
              <a:solidFill>
                <a:srgbClr val="4F81BD">
                  <a:shade val="95000"/>
                  <a:satMod val="105000"/>
                </a:srgbClr>
              </a:solidFill>
              <a:prstDash val="dash"/>
            </a:ln>
            <a:effectLst/>
          </p:spPr>
        </p:cxnSp>
        <p:sp>
          <p:nvSpPr>
            <p:cNvPr id="31" name="右矢印 30"/>
            <p:cNvSpPr/>
            <p:nvPr/>
          </p:nvSpPr>
          <p:spPr>
            <a:xfrm>
              <a:off x="4130992" y="1753889"/>
              <a:ext cx="1100299" cy="461445"/>
            </a:xfrm>
            <a:prstGeom prst="rightArrow">
              <a:avLst/>
            </a:prstGeom>
            <a:solidFill>
              <a:srgbClr val="FFFF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endParaRPr>
            </a:p>
          </p:txBody>
        </p:sp>
        <p:sp>
          <p:nvSpPr>
            <p:cNvPr id="32" name="テキスト ボックス 31"/>
            <p:cNvSpPr txBox="1"/>
            <p:nvPr/>
          </p:nvSpPr>
          <p:spPr>
            <a:xfrm>
              <a:off x="4087827" y="1859327"/>
              <a:ext cx="110799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できごと</a:t>
              </a:r>
            </a:p>
          </p:txBody>
        </p:sp>
        <p:sp>
          <p:nvSpPr>
            <p:cNvPr id="33" name="右矢印 32"/>
            <p:cNvSpPr/>
            <p:nvPr/>
          </p:nvSpPr>
          <p:spPr>
            <a:xfrm>
              <a:off x="4208748" y="2876675"/>
              <a:ext cx="1100299" cy="461445"/>
            </a:xfrm>
            <a:prstGeom prst="rightArrow">
              <a:avLst/>
            </a:prstGeom>
            <a:solidFill>
              <a:srgbClr val="FFFF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endParaRPr>
            </a:p>
          </p:txBody>
        </p:sp>
        <p:sp>
          <p:nvSpPr>
            <p:cNvPr id="34" name="右矢印 33"/>
            <p:cNvSpPr/>
            <p:nvPr/>
          </p:nvSpPr>
          <p:spPr>
            <a:xfrm>
              <a:off x="4099893" y="4074099"/>
              <a:ext cx="1100299" cy="461445"/>
            </a:xfrm>
            <a:prstGeom prst="rightArrow">
              <a:avLst/>
            </a:prstGeom>
            <a:solidFill>
              <a:srgbClr val="FFFF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endParaRPr>
            </a:p>
          </p:txBody>
        </p:sp>
        <p:sp>
          <p:nvSpPr>
            <p:cNvPr id="35" name="右矢印 34"/>
            <p:cNvSpPr/>
            <p:nvPr/>
          </p:nvSpPr>
          <p:spPr>
            <a:xfrm>
              <a:off x="4087828" y="4980014"/>
              <a:ext cx="1242848" cy="1187412"/>
            </a:xfrm>
            <a:prstGeom prst="rightArrow">
              <a:avLst>
                <a:gd name="adj1" fmla="val 50000"/>
                <a:gd name="adj2" fmla="val 41293"/>
              </a:avLst>
            </a:prstGeom>
            <a:solidFill>
              <a:srgbClr val="FFFF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endParaRPr>
            </a:p>
          </p:txBody>
        </p:sp>
        <p:sp>
          <p:nvSpPr>
            <p:cNvPr id="36" name="テキスト ボックス 35"/>
            <p:cNvSpPr txBox="1"/>
            <p:nvPr/>
          </p:nvSpPr>
          <p:spPr>
            <a:xfrm>
              <a:off x="4145416" y="2931170"/>
              <a:ext cx="110799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パターン</a:t>
              </a:r>
            </a:p>
          </p:txBody>
        </p:sp>
        <p:sp>
          <p:nvSpPr>
            <p:cNvPr id="37" name="テキスト ボックス 36"/>
            <p:cNvSpPr txBox="1"/>
            <p:nvPr/>
          </p:nvSpPr>
          <p:spPr>
            <a:xfrm>
              <a:off x="4353899" y="4153103"/>
              <a:ext cx="64633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構造</a:t>
              </a:r>
            </a:p>
          </p:txBody>
        </p:sp>
        <p:sp>
          <p:nvSpPr>
            <p:cNvPr id="38" name="テキスト ボックス 37"/>
            <p:cNvSpPr txBox="1"/>
            <p:nvPr/>
          </p:nvSpPr>
          <p:spPr>
            <a:xfrm>
              <a:off x="4130992" y="5249438"/>
              <a:ext cx="1107996"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メンタル</a:t>
              </a:r>
              <a:endPar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・モデル</a:t>
              </a:r>
            </a:p>
          </p:txBody>
        </p:sp>
      </p:grpSp>
      <p:sp>
        <p:nvSpPr>
          <p:cNvPr id="39"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10</a:t>
            </a:fld>
            <a:endParaRPr lang="ja-JP" altLang="en-US" sz="1200" dirty="0">
              <a:solidFill>
                <a:schemeClr val="tx1">
                  <a:lumMod val="50000"/>
                  <a:lumOff val="50000"/>
                </a:schemeClr>
              </a:solidFill>
            </a:endParaRPr>
          </a:p>
        </p:txBody>
      </p:sp>
    </p:spTree>
    <p:extLst>
      <p:ext uri="{BB962C8B-B14F-4D97-AF65-F5344CB8AC3E}">
        <p14:creationId xmlns:p14="http://schemas.microsoft.com/office/powerpoint/2010/main" val="84656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rtlCol="0">
            <a:normAutofit fontScale="90000"/>
          </a:bodyPr>
          <a:lstStyle/>
          <a:p>
            <a:pPr eaLnBrk="1" fontAlgn="auto" hangingPunct="1">
              <a:spcAft>
                <a:spcPts val="0"/>
              </a:spcAft>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校内研修立案のために</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5" name="テキスト ボックス 3"/>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dirty="0">
                <a:latin typeface="メイリオ" pitchFamily="50" charset="-128"/>
                <a:ea typeface="メイリオ" pitchFamily="50" charset="-128"/>
                <a:cs typeface="メイリオ" pitchFamily="50" charset="-128"/>
              </a:rPr>
              <a:t>スライド資料　Ｆ</a:t>
            </a:r>
            <a:r>
              <a:rPr lang="en-US" altLang="ja-JP" dirty="0" smtClean="0">
                <a:latin typeface="メイリオ" pitchFamily="50" charset="-128"/>
                <a:ea typeface="メイリオ" pitchFamily="50" charset="-128"/>
                <a:cs typeface="メイリオ" pitchFamily="50" charset="-128"/>
              </a:rPr>
              <a:t>1-1</a:t>
            </a:r>
            <a:endParaRPr lang="ja-JP" altLang="en-US"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152776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8" y="764704"/>
            <a:ext cx="4536504" cy="707886"/>
          </a:xfrm>
          <a:prstGeom prst="rect">
            <a:avLst/>
          </a:prstGeom>
          <a:noFill/>
        </p:spPr>
        <p:txBody>
          <a:bodyPr wrap="square" rtlCol="0">
            <a:spAutoFit/>
          </a:bodyPr>
          <a:lstStyle/>
          <a:p>
            <a:r>
              <a:rPr kumimoji="1"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本日の研修内容</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331640" y="2001034"/>
            <a:ext cx="7272808"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１　研修の体制づくり</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1331640" y="2789057"/>
            <a:ext cx="7056784"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２　自校のＩＣＴ活用の現状</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331640" y="3577080"/>
            <a:ext cx="6768752"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３　めざすＩＣＴ</a:t>
            </a:r>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活用の姿</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1331640" y="4365104"/>
            <a:ext cx="7560840" cy="1323439"/>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４　研修カリキュラムづくり</a:t>
            </a:r>
            <a:endParaRPr lang="en-US" altLang="ja-JP" sz="4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（文部科学省「研修モジュール」を使って）</a:t>
            </a: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3</a:t>
            </a:fld>
            <a:endParaRPr lang="ja-JP" altLang="en-US" sz="1200" dirty="0">
              <a:solidFill>
                <a:schemeClr val="tx1">
                  <a:lumMod val="50000"/>
                  <a:lumOff val="50000"/>
                </a:schemeClr>
              </a:solidFill>
            </a:endParaRPr>
          </a:p>
        </p:txBody>
      </p:sp>
      <p:sp>
        <p:nvSpPr>
          <p:cNvPr id="10" name="正方形/長方形 9"/>
          <p:cNvSpPr/>
          <p:nvPr/>
        </p:nvSpPr>
        <p:spPr>
          <a:xfrm>
            <a:off x="683568" y="1979257"/>
            <a:ext cx="7920880" cy="144974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4132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332656"/>
            <a:ext cx="8748464"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０</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県の教員のＩＣＴ活用指導力の状況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827584" y="1340768"/>
            <a:ext cx="7778032" cy="3096344"/>
            <a:chOff x="827584" y="1340768"/>
            <a:chExt cx="7778032" cy="3096344"/>
          </a:xfrm>
          <a:solidFill>
            <a:srgbClr val="FFFFFF"/>
          </a:solidFill>
        </p:grpSpPr>
        <p:sp>
          <p:nvSpPr>
            <p:cNvPr id="7" name="正方形/長方形 6"/>
            <p:cNvSpPr/>
            <p:nvPr/>
          </p:nvSpPr>
          <p:spPr>
            <a:xfrm>
              <a:off x="827584" y="1340768"/>
              <a:ext cx="3816424" cy="3096344"/>
            </a:xfrm>
            <a:prstGeom prst="rect">
              <a:avLst/>
            </a:prstGeom>
            <a:grpFill/>
            <a:ln w="31750" cap="flat" cmpd="sng" algn="ctr">
              <a:solidFill>
                <a:srgbClr val="0624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3F3F3F"/>
                </a:solidFill>
                <a:effectLst/>
                <a:uLnTx/>
                <a:uFillTx/>
                <a:latin typeface="Tahoma"/>
                <a:ea typeface="ＤＨＰ平成ゴシックW5"/>
                <a:cs typeface="+mn-cs"/>
              </a:endParaRPr>
            </a:p>
          </p:txBody>
        </p:sp>
        <p:sp>
          <p:nvSpPr>
            <p:cNvPr id="8" name="正方形/長方形 7"/>
            <p:cNvSpPr/>
            <p:nvPr/>
          </p:nvSpPr>
          <p:spPr>
            <a:xfrm>
              <a:off x="4789192" y="1340768"/>
              <a:ext cx="3816424" cy="3096344"/>
            </a:xfrm>
            <a:prstGeom prst="rect">
              <a:avLst/>
            </a:prstGeom>
            <a:grpFill/>
            <a:ln w="31750" cap="flat" cmpd="sng" algn="ctr">
              <a:solidFill>
                <a:srgbClr val="0624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3F3F3F"/>
                </a:solidFill>
                <a:effectLst/>
                <a:uLnTx/>
                <a:uFillTx/>
                <a:latin typeface="Tahoma"/>
                <a:ea typeface="ＤＨＰ平成ゴシックW5"/>
                <a:cs typeface="+mn-cs"/>
              </a:endParaRPr>
            </a:p>
          </p:txBody>
        </p:sp>
      </p:grpSp>
      <p:sp>
        <p:nvSpPr>
          <p:cNvPr id="9" name="コンテンツ プレースホルダー 2"/>
          <p:cNvSpPr txBox="1">
            <a:spLocks/>
          </p:cNvSpPr>
          <p:nvPr/>
        </p:nvSpPr>
        <p:spPr>
          <a:xfrm>
            <a:off x="1619672" y="4734842"/>
            <a:ext cx="5923706" cy="1480221"/>
          </a:xfrm>
          <a:prstGeom prst="rect">
            <a:avLst/>
          </a:prstGeom>
        </p:spPr>
        <p:txBody>
          <a:bodyPr vert="horz" lIns="91440" tIns="45720" rIns="91440" bIns="45720">
            <a:normAutofit fontScale="70000" lnSpcReduction="20000"/>
          </a:bodyPr>
          <a:lstStyle>
            <a:lvl1pPr marL="361950" indent="-361950" algn="l" defTabSz="914400" rtl="0" eaLnBrk="1" latinLnBrk="1" hangingPunct="1">
              <a:spcBef>
                <a:spcPct val="20000"/>
              </a:spcBef>
              <a:buClr>
                <a:schemeClr val="accent1"/>
              </a:buClr>
              <a:buFont typeface="Wingdings"/>
              <a:buChar char="«"/>
              <a:defRPr kumimoji="1" sz="2400" kern="1200">
                <a:solidFill>
                  <a:schemeClr val="accent1"/>
                </a:solidFill>
                <a:latin typeface="ＭＳ Ｐゴシック" panose="020B0600070205080204" pitchFamily="50" charset="-128"/>
                <a:ea typeface="ＭＳ Ｐゴシック" panose="020B0600070205080204" pitchFamily="50" charset="-128"/>
                <a:cs typeface="+mn-cs"/>
              </a:defRPr>
            </a:lvl1pPr>
            <a:lvl2pPr marL="628650" indent="-266700" algn="l" defTabSz="914400" rtl="0" eaLnBrk="1" latinLnBrk="1" hangingPunct="1">
              <a:spcBef>
                <a:spcPct val="20000"/>
              </a:spcBef>
              <a:buClr>
                <a:schemeClr val="accent1"/>
              </a:buClr>
              <a:buFont typeface="Wingdings"/>
              <a:buChar char="«"/>
              <a:defRPr kumimoji="1" sz="2000" kern="1200">
                <a:solidFill>
                  <a:schemeClr val="accent1"/>
                </a:solidFill>
                <a:latin typeface="ＭＳ Ｐゴシック" panose="020B0600070205080204" pitchFamily="50" charset="-128"/>
                <a:ea typeface="ＭＳ Ｐゴシック" panose="020B0600070205080204" pitchFamily="50" charset="-128"/>
                <a:cs typeface="+mn-cs"/>
              </a:defRPr>
            </a:lvl2pPr>
            <a:lvl3pPr marL="990600" indent="-276225" algn="l" defTabSz="914400" rtl="0" eaLnBrk="1" latinLnBrk="1" hangingPunct="1">
              <a:spcBef>
                <a:spcPct val="20000"/>
              </a:spcBef>
              <a:buClr>
                <a:schemeClr val="accent1"/>
              </a:buClr>
              <a:buSzPct val="80000"/>
              <a:buFont typeface="Wingdings 2"/>
              <a:buChar char="ê"/>
              <a:defRPr kumimoji="1" sz="1800" kern="1200">
                <a:solidFill>
                  <a:schemeClr val="accent1"/>
                </a:solidFill>
                <a:latin typeface="ＭＳ Ｐゴシック" panose="020B0600070205080204" pitchFamily="50" charset="-128"/>
                <a:ea typeface="ＭＳ Ｐゴシック" panose="020B0600070205080204" pitchFamily="50" charset="-128"/>
                <a:cs typeface="+mn-cs"/>
              </a:defRPr>
            </a:lvl3pPr>
            <a:lvl4pPr marL="1362075" indent="-285750" algn="l" defTabSz="914400" rtl="0" eaLnBrk="1" latinLnBrk="1" hangingPunct="1">
              <a:spcBef>
                <a:spcPct val="20000"/>
              </a:spcBef>
              <a:buClr>
                <a:schemeClr val="accent1"/>
              </a:buClr>
              <a:buFont typeface="Arial"/>
              <a:buChar char="–"/>
              <a:defRPr kumimoji="1" sz="1600" kern="1200">
                <a:solidFill>
                  <a:schemeClr val="accent1"/>
                </a:solidFill>
                <a:latin typeface="ＭＳ Ｐゴシック" panose="020B0600070205080204" pitchFamily="50" charset="-128"/>
                <a:ea typeface="ＭＳ Ｐゴシック" panose="020B0600070205080204" pitchFamily="50" charset="-128"/>
                <a:cs typeface="+mn-cs"/>
              </a:defRPr>
            </a:lvl4pPr>
            <a:lvl5pPr marL="1704975" indent="-266700" algn="l" defTabSz="914400" rtl="0" eaLnBrk="1" latinLnBrk="1" hangingPunct="1">
              <a:spcBef>
                <a:spcPct val="20000"/>
              </a:spcBef>
              <a:buClr>
                <a:schemeClr val="accent1"/>
              </a:buClr>
              <a:buFont typeface="Arial"/>
              <a:buChar char="•"/>
              <a:defRPr kumimoji="1" sz="1600" kern="1200">
                <a:solidFill>
                  <a:schemeClr val="accent1"/>
                </a:solidFill>
                <a:latin typeface="ＭＳ Ｐゴシック" panose="020B0600070205080204" pitchFamily="50" charset="-128"/>
                <a:ea typeface="ＭＳ Ｐゴシック" panose="020B0600070205080204" pitchFamily="50" charset="-128"/>
                <a:cs typeface="+mn-cs"/>
              </a:defRPr>
            </a:lvl5pPr>
            <a:lvl6pPr marL="2066925" indent="-276225" algn="l" defTabSz="914400" rtl="0" eaLnBrk="1" latinLnBrk="1" hangingPunct="1">
              <a:spcBef>
                <a:spcPct val="20000"/>
              </a:spcBef>
              <a:buFont typeface="Arial"/>
              <a:buNone/>
              <a:defRPr kumimoji="1" sz="1600" kern="1200">
                <a:solidFill>
                  <a:schemeClr val="accent1"/>
                </a:solidFill>
                <a:latin typeface="+mn-lt"/>
                <a:ea typeface="+mn-ea"/>
                <a:cs typeface="+mn-cs"/>
              </a:defRPr>
            </a:lvl6pPr>
            <a:lvl7pPr marL="2419350" indent="-266700" algn="l" defTabSz="914400" rtl="0" eaLnBrk="1" latinLnBrk="1" hangingPunct="1">
              <a:spcBef>
                <a:spcPct val="20000"/>
              </a:spcBef>
              <a:buFont typeface="Arial"/>
              <a:buNone/>
              <a:defRPr kumimoji="1" sz="1600" kern="1200">
                <a:solidFill>
                  <a:schemeClr val="accent1"/>
                </a:solidFill>
                <a:latin typeface="+mn-lt"/>
                <a:ea typeface="+mn-ea"/>
                <a:cs typeface="+mn-cs"/>
              </a:defRPr>
            </a:lvl7pPr>
            <a:lvl8pPr marL="2790825" indent="-276225" algn="l" defTabSz="914400" rtl="0" eaLnBrk="1" latinLnBrk="1" hangingPunct="1">
              <a:spcBef>
                <a:spcPct val="20000"/>
              </a:spcBef>
              <a:buFont typeface="Arial"/>
              <a:buNone/>
              <a:defRPr kumimoji="1" sz="1600" kern="1200">
                <a:solidFill>
                  <a:schemeClr val="accent1"/>
                </a:solidFill>
                <a:latin typeface="+mn-lt"/>
                <a:ea typeface="+mn-ea"/>
                <a:cs typeface="+mn-cs"/>
              </a:defRPr>
            </a:lvl8pPr>
            <a:lvl9pPr marL="3143250" indent="-276225" algn="l" defTabSz="914400" rtl="0" eaLnBrk="1" latinLnBrk="1" hangingPunct="1">
              <a:spcBef>
                <a:spcPct val="20000"/>
              </a:spcBef>
              <a:buFont typeface="Arial"/>
              <a:buChar char="•"/>
              <a:defRPr kumimoji="1" sz="1600" kern="1200">
                <a:solidFill>
                  <a:schemeClr val="accent1"/>
                </a:solidFill>
                <a:latin typeface="+mn-lt"/>
                <a:ea typeface="+mn-ea"/>
                <a:cs typeface="+mn-cs"/>
              </a:defRPr>
            </a:lvl9pPr>
          </a:lstStyle>
          <a:p>
            <a:pPr marL="0" marR="0" lvl="0" indent="0" algn="l" defTabSz="914400" rtl="0" eaLnBrk="1" fontAlgn="auto" latinLnBrk="1" hangingPunct="1">
              <a:lnSpc>
                <a:spcPct val="100000"/>
              </a:lnSpc>
              <a:spcBef>
                <a:spcPct val="20000"/>
              </a:spcBef>
              <a:spcAft>
                <a:spcPts val="0"/>
              </a:spcAft>
              <a:buClr>
                <a:srgbClr val="062466"/>
              </a:buClr>
              <a:buSzTx/>
              <a:buFont typeface="Wingdings"/>
              <a:buNone/>
              <a:tabLst/>
              <a:defRPr/>
            </a:pPr>
            <a:r>
              <a:rPr kumimoji="1" lang="ja-JP" altLang="en-US" sz="2400" b="0" i="0" u="none" strike="noStrike" kern="1200" cap="none" spc="0" normalizeH="0" baseline="0" noProof="0" dirty="0" smtClean="0">
                <a:ln>
                  <a:noFill/>
                </a:ln>
                <a:solidFill>
                  <a:srgbClr val="062466"/>
                </a:solidFill>
                <a:effectLst/>
                <a:uLnTx/>
                <a:uFillTx/>
                <a:latin typeface="ＭＳ Ｐゴシック" panose="020B0600070205080204" pitchFamily="50" charset="-128"/>
                <a:ea typeface="ＭＳ Ｐゴシック" panose="020B0600070205080204" pitchFamily="50" charset="-128"/>
                <a:cs typeface="+mn-cs"/>
              </a:rPr>
              <a:t>Ａ：教材研究・指導の準備・評価などにＩＣＴを活用する能力 </a:t>
            </a:r>
          </a:p>
          <a:p>
            <a:pPr marL="0" marR="0" lvl="0" indent="0" algn="l" defTabSz="914400" rtl="0" eaLnBrk="1" fontAlgn="auto" latinLnBrk="1" hangingPunct="1">
              <a:lnSpc>
                <a:spcPct val="100000"/>
              </a:lnSpc>
              <a:spcBef>
                <a:spcPct val="20000"/>
              </a:spcBef>
              <a:spcAft>
                <a:spcPts val="0"/>
              </a:spcAft>
              <a:buClr>
                <a:srgbClr val="062466"/>
              </a:buClr>
              <a:buSzTx/>
              <a:buFont typeface="Wingdings"/>
              <a:buNone/>
              <a:tabLst/>
              <a:defRPr/>
            </a:pPr>
            <a:r>
              <a:rPr kumimoji="1" lang="ja-JP" altLang="en-US" sz="2400" b="0" i="0" u="none" strike="noStrike" kern="1200" cap="none" spc="0" normalizeH="0" baseline="0" noProof="0" dirty="0" smtClean="0">
                <a:ln>
                  <a:noFill/>
                </a:ln>
                <a:solidFill>
                  <a:srgbClr val="062466"/>
                </a:solidFill>
                <a:effectLst/>
                <a:uLnTx/>
                <a:uFillTx/>
                <a:latin typeface="ＭＳ Ｐゴシック" panose="020B0600070205080204" pitchFamily="50" charset="-128"/>
                <a:ea typeface="ＭＳ Ｐゴシック" panose="020B0600070205080204" pitchFamily="50" charset="-128"/>
                <a:cs typeface="+mn-cs"/>
              </a:rPr>
              <a:t>Ｂ：授業中にＩＣＴを活用して指導する能力 </a:t>
            </a:r>
          </a:p>
          <a:p>
            <a:pPr marL="0" marR="0" lvl="0" indent="0" algn="l" defTabSz="914400" rtl="0" eaLnBrk="1" fontAlgn="auto" latinLnBrk="1" hangingPunct="1">
              <a:lnSpc>
                <a:spcPct val="100000"/>
              </a:lnSpc>
              <a:spcBef>
                <a:spcPct val="20000"/>
              </a:spcBef>
              <a:spcAft>
                <a:spcPts val="0"/>
              </a:spcAft>
              <a:buClr>
                <a:srgbClr val="062466"/>
              </a:buClr>
              <a:buSzTx/>
              <a:buFont typeface="Wingdings"/>
              <a:buNone/>
              <a:tabLst/>
              <a:defRPr/>
            </a:pPr>
            <a:r>
              <a:rPr kumimoji="1" lang="ja-JP" altLang="en-US" sz="2400" b="0" i="0" u="none" strike="noStrike" kern="1200" cap="none" spc="0" normalizeH="0" baseline="0" noProof="0" dirty="0" smtClean="0">
                <a:ln>
                  <a:noFill/>
                </a:ln>
                <a:solidFill>
                  <a:srgbClr val="062466"/>
                </a:solidFill>
                <a:effectLst/>
                <a:uLnTx/>
                <a:uFillTx/>
                <a:latin typeface="ＭＳ Ｐゴシック" panose="020B0600070205080204" pitchFamily="50" charset="-128"/>
                <a:ea typeface="ＭＳ Ｐゴシック" panose="020B0600070205080204" pitchFamily="50" charset="-128"/>
                <a:cs typeface="+mn-cs"/>
              </a:rPr>
              <a:t>Ｃ：児童・生徒のＩＣＴ活用を指導する能力 </a:t>
            </a:r>
          </a:p>
          <a:p>
            <a:pPr marL="0" marR="0" lvl="0" indent="0" algn="l" defTabSz="914400" rtl="0" eaLnBrk="1" fontAlgn="auto" latinLnBrk="1" hangingPunct="1">
              <a:lnSpc>
                <a:spcPct val="100000"/>
              </a:lnSpc>
              <a:spcBef>
                <a:spcPct val="20000"/>
              </a:spcBef>
              <a:spcAft>
                <a:spcPts val="0"/>
              </a:spcAft>
              <a:buClr>
                <a:srgbClr val="062466"/>
              </a:buClr>
              <a:buSzTx/>
              <a:buFont typeface="Wingdings"/>
              <a:buNone/>
              <a:tabLst/>
              <a:defRPr/>
            </a:pPr>
            <a:r>
              <a:rPr kumimoji="1" lang="ja-JP" altLang="en-US" sz="2400" b="0" i="0" u="none" strike="noStrike" kern="1200" cap="none" spc="0" normalizeH="0" baseline="0" noProof="0" dirty="0" smtClean="0">
                <a:ln>
                  <a:noFill/>
                </a:ln>
                <a:solidFill>
                  <a:srgbClr val="062466"/>
                </a:solidFill>
                <a:effectLst/>
                <a:uLnTx/>
                <a:uFillTx/>
                <a:latin typeface="ＭＳ Ｐゴシック" panose="020B0600070205080204" pitchFamily="50" charset="-128"/>
                <a:ea typeface="ＭＳ Ｐゴシック" panose="020B0600070205080204" pitchFamily="50" charset="-128"/>
                <a:cs typeface="+mn-cs"/>
              </a:rPr>
              <a:t>Ｄ：情報モラルなどを指導する能力 </a:t>
            </a:r>
          </a:p>
          <a:p>
            <a:pPr marL="0" marR="0" lvl="0" indent="0" algn="l" defTabSz="914400" rtl="0" eaLnBrk="1" fontAlgn="auto" latinLnBrk="1" hangingPunct="1">
              <a:lnSpc>
                <a:spcPct val="100000"/>
              </a:lnSpc>
              <a:spcBef>
                <a:spcPct val="20000"/>
              </a:spcBef>
              <a:spcAft>
                <a:spcPts val="0"/>
              </a:spcAft>
              <a:buClr>
                <a:srgbClr val="062466"/>
              </a:buClr>
              <a:buSzTx/>
              <a:buFont typeface="Wingdings"/>
              <a:buNone/>
              <a:tabLst/>
              <a:defRPr/>
            </a:pPr>
            <a:r>
              <a:rPr kumimoji="1" lang="ja-JP" altLang="en-US" sz="2400" b="0" i="0" u="none" strike="noStrike" kern="1200" cap="none" spc="0" normalizeH="0" baseline="0" noProof="0" dirty="0" smtClean="0">
                <a:ln>
                  <a:noFill/>
                </a:ln>
                <a:solidFill>
                  <a:srgbClr val="062466"/>
                </a:solidFill>
                <a:effectLst/>
                <a:uLnTx/>
                <a:uFillTx/>
                <a:latin typeface="ＭＳ Ｐゴシック" panose="020B0600070205080204" pitchFamily="50" charset="-128"/>
                <a:ea typeface="ＭＳ Ｐゴシック" panose="020B0600070205080204" pitchFamily="50" charset="-128"/>
                <a:cs typeface="+mn-cs"/>
              </a:rPr>
              <a:t>Ｅ：校務にＩＣＴを活用する能力</a:t>
            </a:r>
            <a:endParaRPr kumimoji="1" lang="ja-JP" altLang="en-US" sz="2400" b="0" i="0" u="none" strike="noStrike" kern="1200" cap="none" spc="0" normalizeH="0" baseline="0" noProof="0" dirty="0">
              <a:ln>
                <a:noFill/>
              </a:ln>
              <a:solidFill>
                <a:srgbClr val="062466"/>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10" name="オブジェクト 9"/>
          <p:cNvGraphicFramePr>
            <a:graphicFrameLocks noChangeAspect="1"/>
          </p:cNvGraphicFramePr>
          <p:nvPr>
            <p:extLst>
              <p:ext uri="{D42A27DB-BD31-4B8C-83A1-F6EECF244321}">
                <p14:modId xmlns:p14="http://schemas.microsoft.com/office/powerpoint/2010/main" val="1659783636"/>
              </p:ext>
            </p:extLst>
          </p:nvPr>
        </p:nvGraphicFramePr>
        <p:xfrm>
          <a:off x="899592" y="1988840"/>
          <a:ext cx="7663393" cy="2304406"/>
        </p:xfrm>
        <a:graphic>
          <a:graphicData uri="http://schemas.openxmlformats.org/presentationml/2006/ole">
            <mc:AlternateContent xmlns:mc="http://schemas.openxmlformats.org/markup-compatibility/2006">
              <mc:Choice xmlns:v="urn:schemas-microsoft-com:vml" Requires="v">
                <p:oleObj spid="_x0000_s1042" name="ブック" r:id="rId5" imgW="7829640" imgH="2114640" progId="JustCalc.Worksheet.2">
                  <p:embed/>
                </p:oleObj>
              </mc:Choice>
              <mc:Fallback>
                <p:oleObj name="ブック" r:id="rId5" imgW="7829640" imgH="2114640" progId="JustCalc.Worksheet.2">
                  <p:embed/>
                  <p:pic>
                    <p:nvPicPr>
                      <p:cNvPr id="0" name=""/>
                      <p:cNvPicPr/>
                      <p:nvPr/>
                    </p:nvPicPr>
                    <p:blipFill>
                      <a:blip r:embed="rId6"/>
                      <a:stretch>
                        <a:fillRect/>
                      </a:stretch>
                    </p:blipFill>
                    <p:spPr>
                      <a:xfrm>
                        <a:off x="899592" y="1988840"/>
                        <a:ext cx="7663393" cy="2304406"/>
                      </a:xfrm>
                      <a:prstGeom prst="rect">
                        <a:avLst/>
                      </a:prstGeom>
                      <a:noFill/>
                    </p:spPr>
                  </p:pic>
                </p:oleObj>
              </mc:Fallback>
            </mc:AlternateContent>
          </a:graphicData>
        </a:graphic>
      </p:graphicFrame>
      <p:sp>
        <p:nvSpPr>
          <p:cNvPr id="11" name="角丸四角形 10"/>
          <p:cNvSpPr/>
          <p:nvPr/>
        </p:nvSpPr>
        <p:spPr>
          <a:xfrm>
            <a:off x="740304" y="1187054"/>
            <a:ext cx="1496896" cy="504056"/>
          </a:xfrm>
          <a:prstGeom prst="roundRect">
            <a:avLst/>
          </a:prstGeom>
          <a:solidFill>
            <a:srgbClr val="062466">
              <a:shade val="85000"/>
            </a:srgbClr>
          </a:solidFill>
          <a:ln w="31750" cap="flat" cmpd="sng" algn="ctr">
            <a:solidFill>
              <a:srgbClr val="062466">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smtClean="0">
                <a:ln>
                  <a:noFill/>
                </a:ln>
                <a:solidFill>
                  <a:srgbClr val="FFFFFF"/>
                </a:solidFill>
                <a:effectLst/>
                <a:uLnTx/>
                <a:uFillTx/>
                <a:latin typeface="Tahoma"/>
                <a:ea typeface="ＤＨＰ平成ゴシックW5"/>
                <a:cs typeface="+mn-cs"/>
              </a:rPr>
              <a:t>兵庫県</a:t>
            </a:r>
          </a:p>
        </p:txBody>
      </p:sp>
      <p:sp>
        <p:nvSpPr>
          <p:cNvPr id="12" name="角丸四角形 11"/>
          <p:cNvSpPr/>
          <p:nvPr/>
        </p:nvSpPr>
        <p:spPr>
          <a:xfrm>
            <a:off x="4731288" y="1187054"/>
            <a:ext cx="1496896" cy="504056"/>
          </a:xfrm>
          <a:prstGeom prst="roundRect">
            <a:avLst/>
          </a:prstGeom>
          <a:solidFill>
            <a:srgbClr val="062466">
              <a:shade val="85000"/>
            </a:srgbClr>
          </a:solidFill>
          <a:ln w="31750" cap="flat" cmpd="sng" algn="ctr">
            <a:solidFill>
              <a:srgbClr val="062466">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smtClean="0">
                <a:ln>
                  <a:noFill/>
                </a:ln>
                <a:solidFill>
                  <a:srgbClr val="FFFFFF"/>
                </a:solidFill>
                <a:effectLst/>
                <a:uLnTx/>
                <a:uFillTx/>
                <a:latin typeface="Tahoma"/>
                <a:ea typeface="ＤＨＰ平成ゴシックW5"/>
                <a:cs typeface="+mn-cs"/>
              </a:rPr>
              <a:t>全国平均</a:t>
            </a:r>
          </a:p>
        </p:txBody>
      </p:sp>
      <p:sp>
        <p:nvSpPr>
          <p:cNvPr id="13"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4</a:t>
            </a:fld>
            <a:endParaRPr lang="ja-JP" altLang="en-US" sz="1200" dirty="0">
              <a:solidFill>
                <a:schemeClr val="tx1">
                  <a:lumMod val="50000"/>
                  <a:lumOff val="50000"/>
                </a:schemeClr>
              </a:solidFill>
            </a:endParaRPr>
          </a:p>
        </p:txBody>
      </p:sp>
    </p:spTree>
    <p:extLst>
      <p:ext uri="{BB962C8B-B14F-4D97-AF65-F5344CB8AC3E}">
        <p14:creationId xmlns:p14="http://schemas.microsoft.com/office/powerpoint/2010/main" val="2209820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332656"/>
            <a:ext cx="8748464"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０</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県の教員のＩＣＴ活用指導力の状況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コンテンツ プレースホルダー 3" descr="画面の領域"/>
          <p:cNvPicPr>
            <a:picLocks noGrp="1" noChangeAspect="1"/>
          </p:cNvPicPr>
          <p:nvPr>
            <p:ph sz="quarter" idx="4294967295"/>
          </p:nvPr>
        </p:nvPicPr>
        <p:blipFill>
          <a:blip r:embed="rId3" cstate="print">
            <a:extLst>
              <a:ext uri="{28A0092B-C50C-407E-A947-70E740481C1C}">
                <a14:useLocalDpi xmlns:a14="http://schemas.microsoft.com/office/drawing/2010/main" val="0"/>
              </a:ext>
            </a:extLst>
          </a:blip>
          <a:stretch>
            <a:fillRect/>
          </a:stretch>
        </p:blipFill>
        <p:spPr>
          <a:xfrm>
            <a:off x="395536" y="1474120"/>
            <a:ext cx="2854592" cy="3827087"/>
          </a:xfrm>
          <a:prstGeom prst="rect">
            <a:avLst/>
          </a:prstGeom>
          <a:ln>
            <a:solidFill>
              <a:schemeClr val="tx1"/>
            </a:solidFill>
          </a:ln>
        </p:spPr>
      </p:pic>
      <p:graphicFrame>
        <p:nvGraphicFramePr>
          <p:cNvPr id="9" name="図表 8"/>
          <p:cNvGraphicFramePr/>
          <p:nvPr>
            <p:extLst>
              <p:ext uri="{D42A27DB-BD31-4B8C-83A1-F6EECF244321}">
                <p14:modId xmlns:p14="http://schemas.microsoft.com/office/powerpoint/2010/main" val="3701738264"/>
              </p:ext>
            </p:extLst>
          </p:nvPr>
        </p:nvGraphicFramePr>
        <p:xfrm>
          <a:off x="3563888" y="1268760"/>
          <a:ext cx="5242336" cy="50405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5</a:t>
            </a:fld>
            <a:endParaRPr lang="ja-JP" altLang="en-US" sz="1200" dirty="0">
              <a:solidFill>
                <a:schemeClr val="tx1">
                  <a:lumMod val="50000"/>
                  <a:lumOff val="50000"/>
                </a:schemeClr>
              </a:solidFill>
            </a:endParaRPr>
          </a:p>
        </p:txBody>
      </p:sp>
    </p:spTree>
    <p:extLst>
      <p:ext uri="{BB962C8B-B14F-4D97-AF65-F5344CB8AC3E}">
        <p14:creationId xmlns:p14="http://schemas.microsoft.com/office/powerpoint/2010/main" val="325808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6"/>
                                        </p:tgtEl>
                                        <p:attrNameLst>
                                          <p:attrName>style.opacity</p:attrName>
                                        </p:attrNameLst>
                                      </p:cBhvr>
                                      <p:to>
                                        <p:strVal val="0.5"/>
                                      </p:to>
                                    </p:set>
                                    <p:animEffect filter="image" prLst="opacity: 0.5">
                                      <p:cBhvr rctx="IE">
                                        <p:cTn id="7" dur="indefinite"/>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7776864"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研修体制づくり</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 name="グループ化 9"/>
          <p:cNvGrpSpPr/>
          <p:nvPr/>
        </p:nvGrpSpPr>
        <p:grpSpPr>
          <a:xfrm rot="16200000">
            <a:off x="5150567" y="2774191"/>
            <a:ext cx="1648561" cy="492884"/>
            <a:chOff x="2475968" y="2964366"/>
            <a:chExt cx="1148827" cy="611715"/>
          </a:xfrm>
          <a:solidFill>
            <a:srgbClr val="FFC000"/>
          </a:solidFill>
        </p:grpSpPr>
        <p:sp>
          <p:nvSpPr>
            <p:cNvPr id="11" name="上矢印 10"/>
            <p:cNvSpPr/>
            <p:nvPr/>
          </p:nvSpPr>
          <p:spPr>
            <a:xfrm>
              <a:off x="2475968" y="2964366"/>
              <a:ext cx="576064" cy="611715"/>
            </a:xfrm>
            <a:prstGeom prst="upArrow">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3F3F3F"/>
                </a:solidFill>
                <a:effectLst/>
                <a:uLnTx/>
                <a:uFillTx/>
                <a:latin typeface="Tahoma"/>
                <a:ea typeface="ＤＨＰ平成ゴシックW5"/>
                <a:cs typeface="+mn-cs"/>
              </a:endParaRPr>
            </a:p>
          </p:txBody>
        </p:sp>
        <p:sp>
          <p:nvSpPr>
            <p:cNvPr id="12" name="上矢印 11"/>
            <p:cNvSpPr/>
            <p:nvPr/>
          </p:nvSpPr>
          <p:spPr>
            <a:xfrm>
              <a:off x="3048731" y="2964366"/>
              <a:ext cx="576064" cy="611715"/>
            </a:xfrm>
            <a:prstGeom prst="upArrow">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3F3F3F"/>
                </a:solidFill>
                <a:effectLst/>
                <a:uLnTx/>
                <a:uFillTx/>
                <a:latin typeface="Tahoma"/>
                <a:ea typeface="ＤＨＰ平成ゴシックW5"/>
                <a:cs typeface="+mn-cs"/>
              </a:endParaRPr>
            </a:p>
          </p:txBody>
        </p:sp>
      </p:grpSp>
      <p:sp>
        <p:nvSpPr>
          <p:cNvPr id="13" name="角丸四角形 12"/>
          <p:cNvSpPr/>
          <p:nvPr/>
        </p:nvSpPr>
        <p:spPr>
          <a:xfrm>
            <a:off x="1043608" y="1199654"/>
            <a:ext cx="4680520" cy="3672408"/>
          </a:xfrm>
          <a:prstGeom prst="roundRect">
            <a:avLst/>
          </a:prstGeom>
          <a:gradFill rotWithShape="1">
            <a:gsLst>
              <a:gs pos="0">
                <a:srgbClr val="92D050">
                  <a:tint val="50000"/>
                  <a:satMod val="300000"/>
                </a:srgbClr>
              </a:gs>
              <a:gs pos="35000">
                <a:srgbClr val="92D050">
                  <a:tint val="37000"/>
                  <a:satMod val="300000"/>
                </a:srgbClr>
              </a:gs>
              <a:gs pos="100000">
                <a:srgbClr val="92D050">
                  <a:tint val="15000"/>
                  <a:satMod val="350000"/>
                </a:srgbClr>
              </a:gs>
            </a:gsLst>
            <a:lin ang="16200000" scaled="1"/>
          </a:gradFill>
          <a:ln w="25400" cap="flat" cmpd="sng" algn="ctr">
            <a:solidFill>
              <a:srgbClr val="92D050">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3F3F3F"/>
              </a:solidFill>
              <a:effectLst/>
              <a:uLnTx/>
              <a:uFillTx/>
              <a:latin typeface="Tahoma"/>
              <a:ea typeface="ＤＨＰ平成ゴシックW5"/>
              <a:cs typeface="+mn-cs"/>
            </a:endParaRPr>
          </a:p>
        </p:txBody>
      </p:sp>
      <p:grpSp>
        <p:nvGrpSpPr>
          <p:cNvPr id="14" name="グループ化 13"/>
          <p:cNvGrpSpPr/>
          <p:nvPr/>
        </p:nvGrpSpPr>
        <p:grpSpPr>
          <a:xfrm>
            <a:off x="2000715" y="1631702"/>
            <a:ext cx="2766307" cy="825974"/>
            <a:chOff x="1691680" y="1988840"/>
            <a:chExt cx="2766307" cy="825974"/>
          </a:xfrm>
        </p:grpSpPr>
        <p:grpSp>
          <p:nvGrpSpPr>
            <p:cNvPr id="15" name="グループ化 14"/>
            <p:cNvGrpSpPr/>
            <p:nvPr/>
          </p:nvGrpSpPr>
          <p:grpSpPr>
            <a:xfrm>
              <a:off x="1691680" y="1988840"/>
              <a:ext cx="390043" cy="825974"/>
              <a:chOff x="6300192" y="3068960"/>
              <a:chExt cx="1224136" cy="2592288"/>
            </a:xfrm>
            <a:solidFill>
              <a:srgbClr val="037CD7"/>
            </a:solidFill>
          </p:grpSpPr>
          <p:sp>
            <p:nvSpPr>
              <p:cNvPr id="31" name="円/楕円 30"/>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32" name="片側の 2 つの角を切り取った四角形 31"/>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nvGrpSpPr>
            <p:cNvPr id="16" name="グループ化 15"/>
            <p:cNvGrpSpPr/>
            <p:nvPr/>
          </p:nvGrpSpPr>
          <p:grpSpPr>
            <a:xfrm>
              <a:off x="2166933" y="1988840"/>
              <a:ext cx="390043" cy="825974"/>
              <a:chOff x="6300192" y="3068960"/>
              <a:chExt cx="1224136" cy="2592288"/>
            </a:xfrm>
            <a:solidFill>
              <a:srgbClr val="037CD7"/>
            </a:solidFill>
          </p:grpSpPr>
          <p:sp>
            <p:nvSpPr>
              <p:cNvPr id="29" name="円/楕円 28"/>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30" name="片側の 2 つの角を切り取った四角形 29"/>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nvGrpSpPr>
            <p:cNvPr id="17" name="グループ化 16"/>
            <p:cNvGrpSpPr/>
            <p:nvPr/>
          </p:nvGrpSpPr>
          <p:grpSpPr>
            <a:xfrm>
              <a:off x="2642186" y="1988840"/>
              <a:ext cx="390043" cy="825974"/>
              <a:chOff x="6300192" y="3068960"/>
              <a:chExt cx="1224136" cy="2592288"/>
            </a:xfrm>
            <a:solidFill>
              <a:srgbClr val="037CD7"/>
            </a:solidFill>
          </p:grpSpPr>
          <p:sp>
            <p:nvSpPr>
              <p:cNvPr id="27" name="円/楕円 26"/>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28" name="片側の 2 つの角を切り取った四角形 27"/>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nvGrpSpPr>
            <p:cNvPr id="18" name="グループ化 17"/>
            <p:cNvGrpSpPr/>
            <p:nvPr/>
          </p:nvGrpSpPr>
          <p:grpSpPr>
            <a:xfrm>
              <a:off x="3117439" y="1988840"/>
              <a:ext cx="390043" cy="825974"/>
              <a:chOff x="6300192" y="3068960"/>
              <a:chExt cx="1224136" cy="2592288"/>
            </a:xfrm>
            <a:solidFill>
              <a:srgbClr val="037CD7"/>
            </a:solidFill>
          </p:grpSpPr>
          <p:sp>
            <p:nvSpPr>
              <p:cNvPr id="25" name="円/楕円 24"/>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26" name="片側の 2 つの角を切り取った四角形 25"/>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nvGrpSpPr>
            <p:cNvPr id="19" name="グループ化 18"/>
            <p:cNvGrpSpPr/>
            <p:nvPr/>
          </p:nvGrpSpPr>
          <p:grpSpPr>
            <a:xfrm>
              <a:off x="3592692" y="1988840"/>
              <a:ext cx="390043" cy="825974"/>
              <a:chOff x="6300192" y="3068960"/>
              <a:chExt cx="1224136" cy="2592288"/>
            </a:xfrm>
            <a:solidFill>
              <a:srgbClr val="037CD7"/>
            </a:solidFill>
          </p:grpSpPr>
          <p:sp>
            <p:nvSpPr>
              <p:cNvPr id="23" name="円/楕円 22"/>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24" name="片側の 2 つの角を切り取った四角形 23"/>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nvGrpSpPr>
            <p:cNvPr id="20" name="グループ化 19"/>
            <p:cNvGrpSpPr/>
            <p:nvPr/>
          </p:nvGrpSpPr>
          <p:grpSpPr>
            <a:xfrm>
              <a:off x="4067944" y="1988840"/>
              <a:ext cx="390043" cy="825974"/>
              <a:chOff x="6300192" y="3068960"/>
              <a:chExt cx="1224136" cy="2592288"/>
            </a:xfrm>
            <a:solidFill>
              <a:srgbClr val="037CD7"/>
            </a:solidFill>
          </p:grpSpPr>
          <p:sp>
            <p:nvSpPr>
              <p:cNvPr id="21" name="円/楕円 20"/>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22" name="片側の 2 つの角を切り取った四角形 21"/>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grpSp>
        <p:nvGrpSpPr>
          <p:cNvPr id="33" name="グループ化 32"/>
          <p:cNvGrpSpPr/>
          <p:nvPr/>
        </p:nvGrpSpPr>
        <p:grpSpPr>
          <a:xfrm>
            <a:off x="2564264" y="3395545"/>
            <a:ext cx="1639209" cy="1078355"/>
            <a:chOff x="2448796" y="3752683"/>
            <a:chExt cx="1639209" cy="1078355"/>
          </a:xfrm>
        </p:grpSpPr>
        <p:grpSp>
          <p:nvGrpSpPr>
            <p:cNvPr id="34" name="グループ化 33"/>
            <p:cNvGrpSpPr/>
            <p:nvPr/>
          </p:nvGrpSpPr>
          <p:grpSpPr>
            <a:xfrm>
              <a:off x="2448796" y="4005064"/>
              <a:ext cx="390043" cy="825974"/>
              <a:chOff x="6300192" y="3068960"/>
              <a:chExt cx="1224136" cy="2592288"/>
            </a:xfrm>
            <a:solidFill>
              <a:srgbClr val="062466"/>
            </a:solidFill>
          </p:grpSpPr>
          <p:sp>
            <p:nvSpPr>
              <p:cNvPr id="41" name="円/楕円 40"/>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42" name="片側の 2 つの角を切り取った四角形 41"/>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nvGrpSpPr>
            <p:cNvPr id="35" name="グループ化 34"/>
            <p:cNvGrpSpPr/>
            <p:nvPr/>
          </p:nvGrpSpPr>
          <p:grpSpPr>
            <a:xfrm>
              <a:off x="3071551" y="3752683"/>
              <a:ext cx="390043" cy="825974"/>
              <a:chOff x="6300192" y="3068960"/>
              <a:chExt cx="1224136" cy="2592288"/>
            </a:xfrm>
            <a:solidFill>
              <a:srgbClr val="062466"/>
            </a:solidFill>
          </p:grpSpPr>
          <p:sp>
            <p:nvSpPr>
              <p:cNvPr id="39" name="円/楕円 38"/>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40" name="片側の 2 つの角を切り取った四角形 39"/>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nvGrpSpPr>
            <p:cNvPr id="36" name="グループ化 35"/>
            <p:cNvGrpSpPr/>
            <p:nvPr/>
          </p:nvGrpSpPr>
          <p:grpSpPr>
            <a:xfrm>
              <a:off x="3697962" y="4005064"/>
              <a:ext cx="390043" cy="825974"/>
              <a:chOff x="6300192" y="3068960"/>
              <a:chExt cx="1224136" cy="2592288"/>
            </a:xfrm>
            <a:solidFill>
              <a:srgbClr val="062466"/>
            </a:solidFill>
          </p:grpSpPr>
          <p:sp>
            <p:nvSpPr>
              <p:cNvPr id="37" name="円/楕円 36"/>
              <p:cNvSpPr/>
              <p:nvPr/>
            </p:nvSpPr>
            <p:spPr>
              <a:xfrm>
                <a:off x="6444208" y="3068960"/>
                <a:ext cx="936104" cy="936104"/>
              </a:xfrm>
              <a:prstGeom prst="ellipse">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sp>
            <p:nvSpPr>
              <p:cNvPr id="38" name="片側の 2 つの角を切り取った四角形 37"/>
              <p:cNvSpPr/>
              <p:nvPr/>
            </p:nvSpPr>
            <p:spPr>
              <a:xfrm>
                <a:off x="6300192" y="4077072"/>
                <a:ext cx="1224136" cy="1584176"/>
              </a:xfrm>
              <a:prstGeom prst="snip2SameRect">
                <a:avLst/>
              </a:prstGeom>
              <a:grp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w="6350">
                    <a:noFill/>
                  </a:ln>
                  <a:solidFill>
                    <a:srgbClr val="FFFFFF"/>
                  </a:solidFill>
                  <a:effectLst/>
                  <a:uLnTx/>
                  <a:uFillTx/>
                  <a:latin typeface="Tahoma"/>
                  <a:ea typeface="ＤＨＰ平成ゴシックW5"/>
                  <a:cs typeface="+mn-cs"/>
                </a:endParaRPr>
              </a:p>
            </p:txBody>
          </p:sp>
        </p:grpSp>
      </p:grpSp>
      <p:grpSp>
        <p:nvGrpSpPr>
          <p:cNvPr id="43" name="グループ化 42"/>
          <p:cNvGrpSpPr/>
          <p:nvPr/>
        </p:nvGrpSpPr>
        <p:grpSpPr>
          <a:xfrm>
            <a:off x="2475968" y="2607228"/>
            <a:ext cx="1721591" cy="611715"/>
            <a:chOff x="2475968" y="2964366"/>
            <a:chExt cx="1721591" cy="611715"/>
          </a:xfrm>
        </p:grpSpPr>
        <p:sp>
          <p:nvSpPr>
            <p:cNvPr id="44" name="上矢印 43"/>
            <p:cNvSpPr/>
            <p:nvPr/>
          </p:nvSpPr>
          <p:spPr>
            <a:xfrm>
              <a:off x="2475968" y="2964366"/>
              <a:ext cx="576064" cy="611715"/>
            </a:xfrm>
            <a:prstGeom prst="upArrow">
              <a:avLst/>
            </a:prstGeom>
            <a:solidFill>
              <a:srgbClr val="FF99FF"/>
            </a:solid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3F3F3F"/>
                </a:solidFill>
                <a:effectLst/>
                <a:uLnTx/>
                <a:uFillTx/>
                <a:latin typeface="Tahoma"/>
                <a:ea typeface="ＤＨＰ平成ゴシックW5"/>
                <a:cs typeface="+mn-cs"/>
              </a:endParaRPr>
            </a:p>
          </p:txBody>
        </p:sp>
        <p:sp>
          <p:nvSpPr>
            <p:cNvPr id="45" name="上矢印 44"/>
            <p:cNvSpPr/>
            <p:nvPr/>
          </p:nvSpPr>
          <p:spPr>
            <a:xfrm>
              <a:off x="3048731" y="2964366"/>
              <a:ext cx="576064" cy="611715"/>
            </a:xfrm>
            <a:prstGeom prst="upArrow">
              <a:avLst/>
            </a:prstGeom>
            <a:solidFill>
              <a:srgbClr val="FF99FF"/>
            </a:solid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3F3F3F"/>
                </a:solidFill>
                <a:effectLst/>
                <a:uLnTx/>
                <a:uFillTx/>
                <a:latin typeface="Tahoma"/>
                <a:ea typeface="ＤＨＰ平成ゴシックW5"/>
                <a:cs typeface="+mn-cs"/>
              </a:endParaRPr>
            </a:p>
          </p:txBody>
        </p:sp>
        <p:sp>
          <p:nvSpPr>
            <p:cNvPr id="46" name="上矢印 45"/>
            <p:cNvSpPr/>
            <p:nvPr/>
          </p:nvSpPr>
          <p:spPr>
            <a:xfrm>
              <a:off x="3621495" y="2964366"/>
              <a:ext cx="576064" cy="611715"/>
            </a:xfrm>
            <a:prstGeom prst="upArrow">
              <a:avLst/>
            </a:prstGeom>
            <a:solidFill>
              <a:srgbClr val="FF99FF"/>
            </a:solidFill>
            <a:ln w="317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3F3F3F"/>
                </a:solidFill>
                <a:effectLst/>
                <a:uLnTx/>
                <a:uFillTx/>
                <a:latin typeface="Tahoma"/>
                <a:ea typeface="ＤＨＰ平成ゴシックW5"/>
                <a:cs typeface="+mn-cs"/>
              </a:endParaRPr>
            </a:p>
          </p:txBody>
        </p:sp>
      </p:grpSp>
      <p:sp>
        <p:nvSpPr>
          <p:cNvPr id="47" name="テキスト ボックス 46"/>
          <p:cNvSpPr txBox="1"/>
          <p:nvPr/>
        </p:nvSpPr>
        <p:spPr>
          <a:xfrm>
            <a:off x="2859323" y="1271662"/>
            <a:ext cx="954107" cy="400110"/>
          </a:xfrm>
          <a:prstGeom prst="rect">
            <a:avLst/>
          </a:prstGeom>
          <a:noFill/>
        </p:spPr>
        <p:txBody>
          <a:bodyPr wrap="none" rtlCol="0">
            <a:spAutoFit/>
          </a:bodyPr>
          <a:lstStyle/>
          <a:p>
            <a:r>
              <a:rPr lang="ja-JP" altLang="en-US" sz="2000" dirty="0" smtClean="0">
                <a:solidFill>
                  <a:srgbClr val="3F3F3F"/>
                </a:solidFill>
                <a:latin typeface="Tahoma"/>
                <a:ea typeface="ＤＨＰ平成ゴシックW5"/>
              </a:rPr>
              <a:t>先　生</a:t>
            </a:r>
            <a:endParaRPr lang="ja-JP" altLang="en-US" sz="2000" dirty="0">
              <a:solidFill>
                <a:srgbClr val="3F3F3F"/>
              </a:solidFill>
              <a:latin typeface="Tahoma"/>
              <a:ea typeface="ＤＨＰ平成ゴシックW5"/>
            </a:endParaRPr>
          </a:p>
        </p:txBody>
      </p:sp>
      <p:sp>
        <p:nvSpPr>
          <p:cNvPr id="48" name="テキスト ボックス 47"/>
          <p:cNvSpPr txBox="1"/>
          <p:nvPr/>
        </p:nvSpPr>
        <p:spPr>
          <a:xfrm>
            <a:off x="4157585" y="2599241"/>
            <a:ext cx="1168910" cy="707886"/>
          </a:xfrm>
          <a:prstGeom prst="rect">
            <a:avLst/>
          </a:prstGeom>
          <a:noFill/>
        </p:spPr>
        <p:txBody>
          <a:bodyPr wrap="none" rtlCol="0">
            <a:spAutoFit/>
          </a:bodyPr>
          <a:lstStyle/>
          <a:p>
            <a:r>
              <a:rPr lang="ja-JP" altLang="en-US" sz="2000" dirty="0">
                <a:solidFill>
                  <a:srgbClr val="3F3F3F"/>
                </a:solidFill>
                <a:latin typeface="Tahoma"/>
                <a:ea typeface="ＤＨＰ平成ゴシックW5"/>
              </a:rPr>
              <a:t>チーム</a:t>
            </a:r>
            <a:r>
              <a:rPr lang="ja-JP" altLang="en-US" sz="2000" dirty="0" smtClean="0">
                <a:solidFill>
                  <a:srgbClr val="3F3F3F"/>
                </a:solidFill>
                <a:latin typeface="Tahoma"/>
                <a:ea typeface="ＤＨＰ平成ゴシックW5"/>
              </a:rPr>
              <a:t>で</a:t>
            </a:r>
            <a:endParaRPr lang="en-US" altLang="ja-JP" sz="2000" dirty="0" smtClean="0">
              <a:solidFill>
                <a:srgbClr val="3F3F3F"/>
              </a:solidFill>
              <a:latin typeface="Tahoma"/>
              <a:ea typeface="ＤＨＰ平成ゴシックW5"/>
            </a:endParaRPr>
          </a:p>
          <a:p>
            <a:r>
              <a:rPr lang="ja-JP" altLang="en-US" sz="2000" dirty="0">
                <a:solidFill>
                  <a:srgbClr val="3F3F3F"/>
                </a:solidFill>
                <a:latin typeface="Tahoma"/>
                <a:ea typeface="ＤＨＰ平成ゴシックW5"/>
              </a:rPr>
              <a:t>サポート</a:t>
            </a:r>
          </a:p>
        </p:txBody>
      </p:sp>
      <p:sp>
        <p:nvSpPr>
          <p:cNvPr id="49" name="テキスト ボックス 48"/>
          <p:cNvSpPr txBox="1"/>
          <p:nvPr/>
        </p:nvSpPr>
        <p:spPr>
          <a:xfrm>
            <a:off x="2295043" y="4467735"/>
            <a:ext cx="2173993" cy="400110"/>
          </a:xfrm>
          <a:prstGeom prst="rect">
            <a:avLst/>
          </a:prstGeom>
          <a:noFill/>
        </p:spPr>
        <p:txBody>
          <a:bodyPr wrap="none" rtlCol="0">
            <a:spAutoFit/>
          </a:bodyPr>
          <a:lstStyle/>
          <a:p>
            <a:r>
              <a:rPr lang="ja-JP" altLang="en-US" sz="2000" dirty="0" smtClean="0">
                <a:solidFill>
                  <a:srgbClr val="3F3F3F"/>
                </a:solidFill>
                <a:latin typeface="Tahoma"/>
                <a:ea typeface="ＤＨＰ平成ゴシックW5"/>
              </a:rPr>
              <a:t>校内研修リーダー</a:t>
            </a:r>
            <a:endParaRPr lang="ja-JP" altLang="en-US" sz="2000" dirty="0">
              <a:solidFill>
                <a:srgbClr val="3F3F3F"/>
              </a:solidFill>
              <a:latin typeface="Tahoma"/>
              <a:ea typeface="ＤＨＰ平成ゴシックW5"/>
            </a:endParaRPr>
          </a:p>
        </p:txBody>
      </p:sp>
      <p:sp>
        <p:nvSpPr>
          <p:cNvPr id="50" name="テキスト ボックス 49"/>
          <p:cNvSpPr txBox="1"/>
          <p:nvPr/>
        </p:nvSpPr>
        <p:spPr>
          <a:xfrm>
            <a:off x="251520" y="2828117"/>
            <a:ext cx="800219" cy="461665"/>
          </a:xfrm>
          <a:prstGeom prst="rect">
            <a:avLst/>
          </a:prstGeom>
          <a:noFill/>
        </p:spPr>
        <p:txBody>
          <a:bodyPr wrap="none" rtlCol="0">
            <a:spAutoFit/>
          </a:bodyPr>
          <a:lstStyle/>
          <a:p>
            <a:r>
              <a:rPr lang="ja-JP" altLang="en-US" sz="2400" dirty="0" smtClean="0">
                <a:solidFill>
                  <a:srgbClr val="3F3F3F"/>
                </a:solidFill>
                <a:latin typeface="Tahoma"/>
                <a:ea typeface="ＤＨＰ平成ゴシックW5"/>
              </a:rPr>
              <a:t>学校</a:t>
            </a:r>
            <a:endParaRPr lang="ja-JP" altLang="en-US" sz="2400" dirty="0">
              <a:solidFill>
                <a:srgbClr val="3F3F3F"/>
              </a:solidFill>
              <a:latin typeface="Tahoma"/>
              <a:ea typeface="ＤＨＰ平成ゴシックW5"/>
            </a:endParaRPr>
          </a:p>
        </p:txBody>
      </p:sp>
      <p:sp>
        <p:nvSpPr>
          <p:cNvPr id="51" name="テキスト ボックス 50"/>
          <p:cNvSpPr txBox="1"/>
          <p:nvPr/>
        </p:nvSpPr>
        <p:spPr>
          <a:xfrm>
            <a:off x="6816241" y="1671772"/>
            <a:ext cx="1415772" cy="461665"/>
          </a:xfrm>
          <a:prstGeom prst="rect">
            <a:avLst/>
          </a:prstGeom>
          <a:noFill/>
        </p:spPr>
        <p:txBody>
          <a:bodyPr wrap="none" rtlCol="0">
            <a:spAutoFit/>
          </a:bodyPr>
          <a:lstStyle/>
          <a:p>
            <a:r>
              <a:rPr lang="ja-JP" altLang="en-US" sz="2400" dirty="0" smtClean="0">
                <a:solidFill>
                  <a:srgbClr val="3F3F3F"/>
                </a:solidFill>
                <a:latin typeface="Tahoma"/>
                <a:ea typeface="ＤＨＰ平成ゴシックW5"/>
              </a:rPr>
              <a:t>研修機関</a:t>
            </a:r>
            <a:endParaRPr lang="ja-JP" altLang="en-US" sz="2400" dirty="0">
              <a:solidFill>
                <a:srgbClr val="3F3F3F"/>
              </a:solidFill>
              <a:latin typeface="Tahoma"/>
              <a:ea typeface="ＤＨＰ平成ゴシックW5"/>
            </a:endParaRPr>
          </a:p>
        </p:txBody>
      </p:sp>
      <p:sp>
        <p:nvSpPr>
          <p:cNvPr id="52" name="角丸四角形 51"/>
          <p:cNvSpPr/>
          <p:nvPr/>
        </p:nvSpPr>
        <p:spPr>
          <a:xfrm>
            <a:off x="6235804" y="2154843"/>
            <a:ext cx="2515351" cy="1814296"/>
          </a:xfrm>
          <a:prstGeom prst="roundRect">
            <a:avLst/>
          </a:prstGeom>
          <a:gradFill rotWithShape="1">
            <a:gsLst>
              <a:gs pos="0">
                <a:srgbClr val="3366CC">
                  <a:tint val="50000"/>
                  <a:satMod val="300000"/>
                </a:srgbClr>
              </a:gs>
              <a:gs pos="35000">
                <a:srgbClr val="3366CC">
                  <a:tint val="37000"/>
                  <a:satMod val="300000"/>
                </a:srgbClr>
              </a:gs>
              <a:gs pos="100000">
                <a:srgbClr val="3366CC">
                  <a:tint val="15000"/>
                  <a:satMod val="350000"/>
                </a:srgbClr>
              </a:gs>
            </a:gsLst>
            <a:lin ang="16200000" scaled="1"/>
          </a:gradFill>
          <a:ln w="25400" cap="flat" cmpd="sng" algn="ctr">
            <a:solidFill>
              <a:srgbClr val="3366CC">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rgbClr val="3F3F3F"/>
                </a:solidFill>
                <a:effectLst/>
                <a:uLnTx/>
                <a:uFillTx/>
                <a:latin typeface="Tahoma"/>
                <a:ea typeface="ＤＨＰ平成ゴシックW5"/>
                <a:cs typeface="+mn-cs"/>
              </a:rPr>
              <a:t>・校内研修リー</a:t>
            </a:r>
            <a:r>
              <a:rPr kumimoji="0" lang="en-US" altLang="ja-JP" sz="2000" b="0" i="0" u="none" strike="noStrike" kern="0" cap="none" spc="0" normalizeH="0" baseline="0" noProof="0" dirty="0" smtClean="0">
                <a:ln>
                  <a:noFill/>
                </a:ln>
                <a:solidFill>
                  <a:srgbClr val="3F3F3F"/>
                </a:solidFill>
                <a:effectLst/>
                <a:uLnTx/>
                <a:uFillTx/>
                <a:latin typeface="Tahoma"/>
                <a:ea typeface="ＤＨＰ平成ゴシックW5"/>
                <a:cs typeface="+mn-cs"/>
              </a:rPr>
              <a:t/>
            </a:r>
            <a:br>
              <a:rPr kumimoji="0" lang="en-US" altLang="ja-JP" sz="2000" b="0" i="0" u="none" strike="noStrike" kern="0" cap="none" spc="0" normalizeH="0" baseline="0" noProof="0" dirty="0" smtClean="0">
                <a:ln>
                  <a:noFill/>
                </a:ln>
                <a:solidFill>
                  <a:srgbClr val="3F3F3F"/>
                </a:solidFill>
                <a:effectLst/>
                <a:uLnTx/>
                <a:uFillTx/>
                <a:latin typeface="Tahoma"/>
                <a:ea typeface="ＤＨＰ平成ゴシックW5"/>
                <a:cs typeface="+mn-cs"/>
              </a:rPr>
            </a:br>
            <a:r>
              <a:rPr kumimoji="0" lang="ja-JP" altLang="en-US" sz="2000" b="0" i="0" u="none" strike="noStrike" kern="0" cap="none" spc="0" normalizeH="0" baseline="0" noProof="0" dirty="0" smtClean="0">
                <a:ln>
                  <a:noFill/>
                </a:ln>
                <a:solidFill>
                  <a:srgbClr val="3F3F3F"/>
                </a:solidFill>
                <a:effectLst/>
                <a:uLnTx/>
                <a:uFillTx/>
                <a:latin typeface="Tahoma"/>
                <a:ea typeface="ＤＨＰ平成ゴシックW5"/>
                <a:cs typeface="+mn-cs"/>
              </a:rPr>
              <a:t>　ダーへの研修</a:t>
            </a:r>
            <a:r>
              <a:rPr kumimoji="0" lang="en-US" altLang="ja-JP" sz="2000" b="0" i="0" u="none" strike="noStrike" kern="0" cap="none" spc="0" normalizeH="0" baseline="0" noProof="0" dirty="0" smtClean="0">
                <a:ln>
                  <a:noFill/>
                </a:ln>
                <a:solidFill>
                  <a:srgbClr val="3F3F3F"/>
                </a:solidFill>
                <a:effectLst/>
                <a:uLnTx/>
                <a:uFillTx/>
                <a:latin typeface="Tahoma"/>
                <a:ea typeface="ＤＨＰ平成ゴシックW5"/>
                <a:cs typeface="+mn-cs"/>
              </a:rPr>
              <a:t/>
            </a:r>
            <a:br>
              <a:rPr kumimoji="0" lang="en-US" altLang="ja-JP" sz="2000" b="0" i="0" u="none" strike="noStrike" kern="0" cap="none" spc="0" normalizeH="0" baseline="0" noProof="0" dirty="0" smtClean="0">
                <a:ln>
                  <a:noFill/>
                </a:ln>
                <a:solidFill>
                  <a:srgbClr val="3F3F3F"/>
                </a:solidFill>
                <a:effectLst/>
                <a:uLnTx/>
                <a:uFillTx/>
                <a:latin typeface="Tahoma"/>
                <a:ea typeface="ＤＨＰ平成ゴシックW5"/>
                <a:cs typeface="+mn-cs"/>
              </a:rPr>
            </a:br>
            <a:r>
              <a:rPr kumimoji="0" lang="ja-JP" altLang="en-US" sz="2000" b="0" i="0" u="none" strike="noStrike" kern="0" cap="none" spc="0" normalizeH="0" baseline="0" noProof="0" dirty="0" smtClean="0">
                <a:ln>
                  <a:noFill/>
                </a:ln>
                <a:solidFill>
                  <a:srgbClr val="3F3F3F"/>
                </a:solidFill>
                <a:effectLst/>
                <a:uLnTx/>
                <a:uFillTx/>
                <a:latin typeface="Tahoma"/>
                <a:ea typeface="ＤＨＰ平成ゴシックW5"/>
                <a:cs typeface="+mn-cs"/>
              </a:rPr>
              <a:t>　の実施・支援</a:t>
            </a:r>
            <a:endParaRPr kumimoji="0" lang="en-US" altLang="ja-JP" sz="2000" b="0" i="0" u="none" strike="noStrike" kern="0" cap="none" spc="0" normalizeH="0" baseline="0" noProof="0" dirty="0" smtClean="0">
              <a:ln>
                <a:noFill/>
              </a:ln>
              <a:solidFill>
                <a:srgbClr val="3F3F3F"/>
              </a:solidFill>
              <a:effectLst/>
              <a:uLnTx/>
              <a:uFillTx/>
              <a:latin typeface="Tahoma"/>
              <a:ea typeface="ＤＨＰ平成ゴシックW5"/>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rgbClr val="3F3F3F"/>
                </a:solidFill>
                <a:effectLst/>
                <a:uLnTx/>
                <a:uFillTx/>
                <a:latin typeface="Tahoma"/>
                <a:ea typeface="ＤＨＰ平成ゴシックW5"/>
                <a:cs typeface="+mn-cs"/>
              </a:rPr>
              <a:t>・校内研修の支援</a:t>
            </a:r>
          </a:p>
        </p:txBody>
      </p:sp>
      <p:sp>
        <p:nvSpPr>
          <p:cNvPr id="53" name="テキスト ボックス 52"/>
          <p:cNvSpPr txBox="1"/>
          <p:nvPr/>
        </p:nvSpPr>
        <p:spPr>
          <a:xfrm>
            <a:off x="672816" y="5088086"/>
            <a:ext cx="7715608" cy="1077218"/>
          </a:xfrm>
          <a:prstGeom prst="rect">
            <a:avLst/>
          </a:prstGeom>
          <a:solidFill>
            <a:srgbClr val="FFFFFF">
              <a:shade val="85000"/>
            </a:srgbClr>
          </a:solidFill>
          <a:ln w="31750" cap="flat" cmpd="sng" algn="ctr">
            <a:solidFill>
              <a:srgbClr val="3F3F3F"/>
            </a:solidFill>
            <a:prstDash val="solid"/>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rgbClr val="3F3F3F"/>
                </a:solidFill>
                <a:effectLst/>
                <a:uLnTx/>
                <a:uFillTx/>
                <a:latin typeface="Tahoma"/>
                <a:ea typeface="ＤＨＰ平成ゴシックW5"/>
                <a:cs typeface="+mn-cs"/>
              </a:rPr>
              <a:t>【</a:t>
            </a:r>
            <a:r>
              <a:rPr kumimoji="0" lang="ja-JP" altLang="en-US" sz="2400" b="0" i="0" u="none" strike="noStrike" kern="0" cap="none" spc="0" normalizeH="0" baseline="0" noProof="0" dirty="0" smtClean="0">
                <a:ln>
                  <a:noFill/>
                </a:ln>
                <a:solidFill>
                  <a:srgbClr val="3F3F3F"/>
                </a:solidFill>
                <a:effectLst/>
                <a:uLnTx/>
                <a:uFillTx/>
                <a:latin typeface="Tahoma"/>
                <a:ea typeface="ＤＨＰ平成ゴシックW5"/>
                <a:cs typeface="+mn-cs"/>
              </a:rPr>
              <a:t>ポイント</a:t>
            </a:r>
            <a:r>
              <a:rPr kumimoji="0" lang="en-US" altLang="ja-JP" sz="2400" b="0" i="0" u="none" strike="noStrike" kern="0" cap="none" spc="0" normalizeH="0" baseline="0" noProof="0" dirty="0" smtClean="0">
                <a:ln>
                  <a:noFill/>
                </a:ln>
                <a:solidFill>
                  <a:srgbClr val="3F3F3F"/>
                </a:solidFill>
                <a:effectLst/>
                <a:uLnTx/>
                <a:uFillTx/>
                <a:latin typeface="Tahoma"/>
                <a:ea typeface="ＤＨＰ平成ゴシックW5"/>
                <a:cs typeface="+mn-cs"/>
              </a:rPr>
              <a:t>】</a:t>
            </a: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2000" b="0" i="0" u="none" strike="noStrike" kern="0" cap="none" spc="0" normalizeH="0" baseline="0" noProof="0" dirty="0" smtClean="0">
                <a:ln>
                  <a:noFill/>
                </a:ln>
                <a:solidFill>
                  <a:srgbClr val="3F3F3F"/>
                </a:solidFill>
                <a:effectLst/>
                <a:uLnTx/>
                <a:uFillTx/>
                <a:latin typeface="Tahoma"/>
                <a:ea typeface="ＤＨＰ平成ゴシックW5"/>
                <a:cs typeface="+mn-cs"/>
              </a:rPr>
              <a:t>授業力のある経験豊かな教員をリーダーに</a:t>
            </a:r>
            <a:endParaRPr kumimoji="0" lang="en-US" altLang="ja-JP" sz="2000" b="0" i="0" u="none" strike="noStrike" kern="0" cap="none" spc="0" normalizeH="0" baseline="0" noProof="0" dirty="0" smtClean="0">
              <a:ln>
                <a:noFill/>
              </a:ln>
              <a:solidFill>
                <a:srgbClr val="3F3F3F"/>
              </a:solidFill>
              <a:effectLst/>
              <a:uLnTx/>
              <a:uFillTx/>
              <a:latin typeface="Tahoma"/>
              <a:ea typeface="ＤＨＰ平成ゴシックW5"/>
              <a:cs typeface="+mn-cs"/>
            </a:endParaRPr>
          </a:p>
          <a:p>
            <a:pPr marL="742950" marR="0" lvl="1"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2000" b="0" i="0" u="none" strike="noStrike" kern="0" cap="none" spc="0" normalizeH="0" baseline="0" noProof="0" dirty="0" smtClean="0">
                <a:ln>
                  <a:noFill/>
                </a:ln>
                <a:solidFill>
                  <a:srgbClr val="3F3F3F"/>
                </a:solidFill>
                <a:effectLst/>
                <a:uLnTx/>
                <a:uFillTx/>
                <a:latin typeface="Tahoma"/>
                <a:ea typeface="ＤＨＰ平成ゴシックW5"/>
                <a:cs typeface="+mn-cs"/>
              </a:rPr>
              <a:t>リーダーは、チームで日常的なサポートや校内研修を実施</a:t>
            </a:r>
          </a:p>
        </p:txBody>
      </p:sp>
      <p:sp>
        <p:nvSpPr>
          <p:cNvPr id="2" name="スライド番号プレースホルダー 1"/>
          <p:cNvSpPr>
            <a:spLocks noGrp="1"/>
          </p:cNvSpPr>
          <p:nvPr>
            <p:ph type="sldNum" sz="quarter" idx="12"/>
          </p:nvPr>
        </p:nvSpPr>
        <p:spPr/>
        <p:txBody>
          <a:bodyPr/>
          <a:lstStyle/>
          <a:p>
            <a:fld id="{0CD09B54-5292-45CD-829D-A1912863E2CF}" type="slidenum">
              <a:rPr kumimoji="1" lang="ja-JP" altLang="en-US" smtClean="0"/>
              <a:t>6</a:t>
            </a:fld>
            <a:endParaRPr kumimoji="1" lang="ja-JP" altLang="en-US"/>
          </a:p>
        </p:txBody>
      </p:sp>
    </p:spTree>
    <p:extLst>
      <p:ext uri="{BB962C8B-B14F-4D97-AF65-F5344CB8AC3E}">
        <p14:creationId xmlns:p14="http://schemas.microsoft.com/office/powerpoint/2010/main" val="6215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8748464"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自校のＩＣＴ活用の現状</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395536" y="882842"/>
            <a:ext cx="8064896" cy="1178007"/>
            <a:chOff x="395536" y="882842"/>
            <a:chExt cx="8064896" cy="790495"/>
          </a:xfrm>
        </p:grpSpPr>
        <p:sp>
          <p:nvSpPr>
            <p:cNvPr id="3" name="角丸四角形 2"/>
            <p:cNvSpPr/>
            <p:nvPr/>
          </p:nvSpPr>
          <p:spPr>
            <a:xfrm>
              <a:off x="539552" y="1170874"/>
              <a:ext cx="7920880" cy="502463"/>
            </a:xfrm>
            <a:prstGeom prst="roundRect">
              <a:avLst/>
            </a:prstGeom>
          </p:spPr>
          <p:style>
            <a:lnRef idx="2">
              <a:schemeClr val="accent3"/>
            </a:lnRef>
            <a:fillRef idx="1">
              <a:schemeClr val="lt1"/>
            </a:fillRef>
            <a:effectRef idx="0">
              <a:schemeClr val="accent3"/>
            </a:effectRef>
            <a:fontRef idx="minor">
              <a:schemeClr val="dk1"/>
            </a:fontRef>
          </p:style>
          <p:txBody>
            <a:bodyPr rtlCol="0" anchor="b" anchorCtr="1"/>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まず自校のＩＣＴ活用の現状を見つめなおしましょう</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角丸四角形 1"/>
            <p:cNvSpPr/>
            <p:nvPr/>
          </p:nvSpPr>
          <p:spPr>
            <a:xfrm>
              <a:off x="395536" y="882842"/>
              <a:ext cx="4248472" cy="3865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スタート地点を明らかに</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5" name="コンテンツ プレースホルダー 2"/>
          <p:cNvSpPr txBox="1">
            <a:spLocks/>
          </p:cNvSpPr>
          <p:nvPr/>
        </p:nvSpPr>
        <p:spPr>
          <a:xfrm>
            <a:off x="539552" y="2773412"/>
            <a:ext cx="5184576" cy="3309538"/>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2800" dirty="0" smtClean="0">
                <a:latin typeface="+mj-ea"/>
                <a:ea typeface="+mj-ea"/>
              </a:rPr>
              <a:t>学校教育目標</a:t>
            </a:r>
            <a:r>
              <a:rPr lang="ja-JP" altLang="en-US" sz="2800" dirty="0">
                <a:latin typeface="+mj-ea"/>
                <a:ea typeface="+mj-ea"/>
              </a:rPr>
              <a:t>・</a:t>
            </a:r>
            <a:r>
              <a:rPr lang="ja-JP" altLang="en-US" sz="2800" dirty="0" smtClean="0">
                <a:latin typeface="+mj-ea"/>
                <a:ea typeface="+mj-ea"/>
              </a:rPr>
              <a:t>研究テーマ</a:t>
            </a:r>
            <a:endParaRPr lang="en-US" altLang="ja-JP" sz="2800" dirty="0" smtClean="0">
              <a:latin typeface="+mj-ea"/>
              <a:ea typeface="+mj-ea"/>
            </a:endParaRPr>
          </a:p>
          <a:p>
            <a:pPr marL="0" indent="0">
              <a:buNone/>
            </a:pPr>
            <a:r>
              <a:rPr lang="ja-JP" altLang="en-US" sz="2800" dirty="0" smtClean="0">
                <a:latin typeface="+mj-ea"/>
                <a:ea typeface="+mj-ea"/>
              </a:rPr>
              <a:t>今年度特に取り組んでいること</a:t>
            </a:r>
            <a:endParaRPr lang="en-US" altLang="ja-JP" sz="2800" dirty="0" smtClean="0">
              <a:latin typeface="+mj-ea"/>
              <a:ea typeface="+mj-ea"/>
            </a:endParaRPr>
          </a:p>
          <a:p>
            <a:pPr marL="0" indent="0">
              <a:buNone/>
            </a:pPr>
            <a:r>
              <a:rPr lang="ja-JP" altLang="en-US" sz="2800" dirty="0" smtClean="0">
                <a:latin typeface="+mj-ea"/>
                <a:ea typeface="+mj-ea"/>
              </a:rPr>
              <a:t>これから取り組もうとしていること</a:t>
            </a:r>
            <a:endParaRPr lang="en-US" altLang="ja-JP" sz="2800" dirty="0" smtClean="0">
              <a:latin typeface="+mj-ea"/>
              <a:ea typeface="+mj-ea"/>
            </a:endParaRPr>
          </a:p>
          <a:p>
            <a:pPr marL="0" indent="0">
              <a:buNone/>
            </a:pPr>
            <a:endParaRPr lang="en-US" altLang="ja-JP" sz="2800" dirty="0" smtClean="0">
              <a:latin typeface="+mj-ea"/>
              <a:ea typeface="+mj-ea"/>
            </a:endParaRPr>
          </a:p>
          <a:p>
            <a:pPr marL="0" indent="0">
              <a:buNone/>
            </a:pPr>
            <a:r>
              <a:rPr lang="ja-JP" altLang="en-US" sz="2800" dirty="0" smtClean="0">
                <a:latin typeface="+mj-ea"/>
                <a:ea typeface="+mj-ea"/>
              </a:rPr>
              <a:t>環境整備</a:t>
            </a:r>
            <a:endParaRPr lang="en-US" altLang="ja-JP" sz="2800" dirty="0" smtClean="0">
              <a:latin typeface="+mj-ea"/>
              <a:ea typeface="+mj-ea"/>
            </a:endParaRPr>
          </a:p>
          <a:p>
            <a:pPr marL="0" indent="0">
              <a:buNone/>
            </a:pPr>
            <a:r>
              <a:rPr lang="ja-JP" altLang="en-US" sz="2800" dirty="0" smtClean="0">
                <a:latin typeface="+mj-ea"/>
                <a:ea typeface="+mj-ea"/>
              </a:rPr>
              <a:t>職員構成等</a:t>
            </a:r>
            <a:endParaRPr lang="ja-JP" altLang="en-US" sz="2800" dirty="0">
              <a:latin typeface="+mj-ea"/>
              <a:ea typeface="+mj-ea"/>
            </a:endParaRPr>
          </a:p>
        </p:txBody>
      </p:sp>
      <p:sp>
        <p:nvSpPr>
          <p:cNvPr id="21" name="円/楕円 20"/>
          <p:cNvSpPr/>
          <p:nvPr/>
        </p:nvSpPr>
        <p:spPr>
          <a:xfrm>
            <a:off x="6228184" y="2914598"/>
            <a:ext cx="2808312" cy="14401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2400" dirty="0" smtClean="0"/>
              <a:t>もっと生かす</a:t>
            </a:r>
            <a:r>
              <a:rPr kumimoji="1" lang="en-US" altLang="ja-JP" sz="2400" dirty="0" smtClean="0"/>
              <a:t/>
            </a:r>
            <a:br>
              <a:rPr kumimoji="1" lang="en-US" altLang="ja-JP" sz="2400" dirty="0" smtClean="0"/>
            </a:br>
            <a:r>
              <a:rPr kumimoji="1" lang="ja-JP" altLang="en-US" sz="2400" dirty="0" smtClean="0"/>
              <a:t>取り組みは？</a:t>
            </a:r>
            <a:endParaRPr kumimoji="1" lang="ja-JP" altLang="en-US" sz="2400" dirty="0"/>
          </a:p>
        </p:txBody>
      </p:sp>
      <p:sp>
        <p:nvSpPr>
          <p:cNvPr id="22" name="円/楕円 21"/>
          <p:cNvSpPr/>
          <p:nvPr/>
        </p:nvSpPr>
        <p:spPr>
          <a:xfrm>
            <a:off x="6228184" y="4498774"/>
            <a:ext cx="2808312" cy="144016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2400" dirty="0" smtClean="0"/>
              <a:t>どのような</a:t>
            </a:r>
            <a:r>
              <a:rPr kumimoji="1" lang="en-US" altLang="ja-JP" sz="2400" dirty="0" smtClean="0"/>
              <a:t/>
            </a:r>
            <a:br>
              <a:rPr kumimoji="1" lang="en-US" altLang="ja-JP" sz="2400" dirty="0" smtClean="0"/>
            </a:br>
            <a:r>
              <a:rPr kumimoji="1" lang="ja-JP" altLang="en-US" sz="2400" dirty="0" smtClean="0"/>
              <a:t>解決策が？</a:t>
            </a:r>
            <a:endParaRPr kumimoji="1" lang="ja-JP" altLang="en-US" sz="2400" dirty="0"/>
          </a:p>
        </p:txBody>
      </p:sp>
      <p:sp>
        <p:nvSpPr>
          <p:cNvPr id="19" name="ホームベース 18"/>
          <p:cNvSpPr/>
          <p:nvPr/>
        </p:nvSpPr>
        <p:spPr>
          <a:xfrm>
            <a:off x="5508104" y="3274638"/>
            <a:ext cx="936104" cy="720080"/>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2000" b="1" dirty="0" smtClean="0">
                <a:effectLst>
                  <a:outerShdw blurRad="38100" dist="38100" dir="2700000" algn="tl">
                    <a:srgbClr val="000000">
                      <a:alpha val="43137"/>
                    </a:srgbClr>
                  </a:outerShdw>
                </a:effectLst>
              </a:rPr>
              <a:t>＋</a:t>
            </a:r>
            <a:endParaRPr kumimoji="1" lang="ja-JP" altLang="en-US" sz="2000" b="1" dirty="0">
              <a:effectLst>
                <a:outerShdw blurRad="38100" dist="38100" dir="2700000" algn="tl">
                  <a:srgbClr val="000000">
                    <a:alpha val="43137"/>
                  </a:srgbClr>
                </a:outerShdw>
              </a:effectLst>
            </a:endParaRPr>
          </a:p>
        </p:txBody>
      </p:sp>
      <p:sp>
        <p:nvSpPr>
          <p:cNvPr id="20" name="ホームベース 19"/>
          <p:cNvSpPr/>
          <p:nvPr/>
        </p:nvSpPr>
        <p:spPr>
          <a:xfrm>
            <a:off x="5508104" y="4858814"/>
            <a:ext cx="936104" cy="720080"/>
          </a:xfrm>
          <a:prstGeom prst="homePlat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000" b="1" dirty="0">
                <a:effectLst>
                  <a:outerShdw blurRad="38100" dist="38100" dir="2700000" algn="tl">
                    <a:srgbClr val="000000">
                      <a:alpha val="43137"/>
                    </a:srgbClr>
                  </a:outerShdw>
                </a:effectLst>
              </a:rPr>
              <a:t>－</a:t>
            </a:r>
            <a:endParaRPr kumimoji="1" lang="ja-JP" altLang="en-US" sz="2000" b="1" dirty="0">
              <a:effectLst>
                <a:outerShdw blurRad="38100" dist="38100" dir="2700000" algn="tl">
                  <a:srgbClr val="000000">
                    <a:alpha val="43137"/>
                  </a:srgbClr>
                </a:outerShdw>
              </a:effectLst>
            </a:endParaRPr>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7</a:t>
            </a:fld>
            <a:endParaRPr kumimoji="1" lang="ja-JP" altLang="en-US"/>
          </a:p>
        </p:txBody>
      </p:sp>
    </p:spTree>
    <p:extLst>
      <p:ext uri="{BB962C8B-B14F-4D97-AF65-F5344CB8AC3E}">
        <p14:creationId xmlns:p14="http://schemas.microsoft.com/office/powerpoint/2010/main" val="2390919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7776864"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めざすＩＣＴ活用の姿</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5" name="コンテンツ プレースホルダー 4"/>
          <p:cNvGraphicFramePr>
            <a:graphicFrameLocks/>
          </p:cNvGraphicFramePr>
          <p:nvPr>
            <p:extLst>
              <p:ext uri="{D42A27DB-BD31-4B8C-83A1-F6EECF244321}">
                <p14:modId xmlns:p14="http://schemas.microsoft.com/office/powerpoint/2010/main" val="3978973214"/>
              </p:ext>
            </p:extLst>
          </p:nvPr>
        </p:nvGraphicFramePr>
        <p:xfrm>
          <a:off x="1547664" y="833483"/>
          <a:ext cx="7158186" cy="7738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正方形/長方形 16"/>
          <p:cNvSpPr/>
          <p:nvPr/>
        </p:nvSpPr>
        <p:spPr>
          <a:xfrm>
            <a:off x="2051720" y="2060848"/>
            <a:ext cx="6624735" cy="352839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000" dirty="0"/>
          </a:p>
        </p:txBody>
      </p:sp>
      <p:sp>
        <p:nvSpPr>
          <p:cNvPr id="18" name="正方形/長方形 17"/>
          <p:cNvSpPr/>
          <p:nvPr/>
        </p:nvSpPr>
        <p:spPr>
          <a:xfrm>
            <a:off x="251520" y="1412776"/>
            <a:ext cx="648072" cy="4867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学</a:t>
            </a:r>
            <a:endParaRPr kumimoji="1" lang="en-US" altLang="ja-JP" sz="3200" dirty="0" smtClean="0"/>
          </a:p>
          <a:p>
            <a:pPr algn="ctr"/>
            <a:r>
              <a:rPr kumimoji="1" lang="ja-JP" altLang="en-US" sz="3200" dirty="0" smtClean="0"/>
              <a:t>校</a:t>
            </a:r>
            <a:endParaRPr kumimoji="1" lang="en-US" altLang="ja-JP" sz="3200" dirty="0" smtClean="0"/>
          </a:p>
          <a:p>
            <a:pPr algn="ctr"/>
            <a:r>
              <a:rPr kumimoji="1" lang="ja-JP" altLang="en-US" sz="3200" dirty="0" smtClean="0"/>
              <a:t>の</a:t>
            </a:r>
            <a:endParaRPr kumimoji="1" lang="en-US" altLang="ja-JP" sz="3200" dirty="0" smtClean="0"/>
          </a:p>
          <a:p>
            <a:pPr algn="ctr"/>
            <a:r>
              <a:rPr kumimoji="1" lang="ja-JP" altLang="en-US" sz="3200" dirty="0" smtClean="0"/>
              <a:t>現</a:t>
            </a:r>
            <a:endParaRPr kumimoji="1" lang="en-US" altLang="ja-JP" sz="3200" dirty="0" smtClean="0"/>
          </a:p>
          <a:p>
            <a:pPr algn="ctr"/>
            <a:r>
              <a:rPr kumimoji="1" lang="ja-JP" altLang="en-US" sz="3200" dirty="0" smtClean="0"/>
              <a:t>状</a:t>
            </a:r>
            <a:endParaRPr kumimoji="1" lang="ja-JP" altLang="en-US" sz="3200" dirty="0"/>
          </a:p>
        </p:txBody>
      </p:sp>
      <p:grpSp>
        <p:nvGrpSpPr>
          <p:cNvPr id="19" name="グループ化 18"/>
          <p:cNvGrpSpPr/>
          <p:nvPr/>
        </p:nvGrpSpPr>
        <p:grpSpPr>
          <a:xfrm>
            <a:off x="1907704" y="1607314"/>
            <a:ext cx="6552728" cy="338554"/>
            <a:chOff x="1907704" y="1916832"/>
            <a:chExt cx="6552728" cy="338554"/>
          </a:xfrm>
        </p:grpSpPr>
        <p:cxnSp>
          <p:nvCxnSpPr>
            <p:cNvPr id="20" name="直線矢印コネクタ 19"/>
            <p:cNvCxnSpPr/>
            <p:nvPr/>
          </p:nvCxnSpPr>
          <p:spPr>
            <a:xfrm>
              <a:off x="1907704" y="2204864"/>
              <a:ext cx="4320480" cy="0"/>
            </a:xfrm>
            <a:prstGeom prst="straightConnector1">
              <a:avLst/>
            </a:prstGeom>
            <a:ln w="57150">
              <a:solidFill>
                <a:srgbClr val="FF99FF"/>
              </a:solidFill>
              <a:tailEnd type="arrow"/>
            </a:ln>
          </p:spPr>
          <p:style>
            <a:lnRef idx="1">
              <a:schemeClr val="accent2"/>
            </a:lnRef>
            <a:fillRef idx="0">
              <a:schemeClr val="accent2"/>
            </a:fillRef>
            <a:effectRef idx="0">
              <a:schemeClr val="accent2"/>
            </a:effectRef>
            <a:fontRef idx="minor">
              <a:schemeClr val="tx1"/>
            </a:fontRef>
          </p:style>
        </p:cxnSp>
        <p:cxnSp>
          <p:nvCxnSpPr>
            <p:cNvPr id="21" name="直線矢印コネクタ 20"/>
            <p:cNvCxnSpPr/>
            <p:nvPr/>
          </p:nvCxnSpPr>
          <p:spPr>
            <a:xfrm>
              <a:off x="6346336" y="2204864"/>
              <a:ext cx="2114096" cy="0"/>
            </a:xfrm>
            <a:prstGeom prst="straightConnector1">
              <a:avLst/>
            </a:prstGeom>
            <a:ln w="73025">
              <a:solidFill>
                <a:srgbClr val="00B050"/>
              </a:solidFill>
              <a:tailEnd type="arrow"/>
            </a:ln>
          </p:spPr>
          <p:style>
            <a:lnRef idx="1">
              <a:schemeClr val="accent2"/>
            </a:lnRef>
            <a:fillRef idx="0">
              <a:schemeClr val="accent2"/>
            </a:fillRef>
            <a:effectRef idx="0">
              <a:schemeClr val="accent2"/>
            </a:effectRef>
            <a:fontRef idx="minor">
              <a:schemeClr val="tx1"/>
            </a:fontRef>
          </p:style>
        </p:cxnSp>
        <p:sp>
          <p:nvSpPr>
            <p:cNvPr id="23" name="テキスト ボックス 22"/>
            <p:cNvSpPr txBox="1"/>
            <p:nvPr/>
          </p:nvSpPr>
          <p:spPr>
            <a:xfrm>
              <a:off x="3518324" y="1916832"/>
              <a:ext cx="739305" cy="338554"/>
            </a:xfrm>
            <a:prstGeom prst="rect">
              <a:avLst/>
            </a:prstGeom>
            <a:noFill/>
          </p:spPr>
          <p:txBody>
            <a:bodyPr wrap="none" rtlCol="0">
              <a:spAutoFit/>
            </a:bodyPr>
            <a:lstStyle/>
            <a:p>
              <a:r>
                <a:rPr lang="ja-JP" altLang="en-US" sz="1600" b="1" dirty="0"/>
                <a:t>１</a:t>
              </a:r>
              <a:r>
                <a:rPr kumimoji="1" lang="ja-JP" altLang="en-US" sz="1600" b="1" dirty="0" smtClean="0"/>
                <a:t>年目</a:t>
              </a:r>
              <a:endParaRPr kumimoji="1" lang="ja-JP" altLang="en-US" sz="1600" b="1" dirty="0"/>
            </a:p>
          </p:txBody>
        </p:sp>
        <p:sp>
          <p:nvSpPr>
            <p:cNvPr id="25" name="テキスト ボックス 24"/>
            <p:cNvSpPr txBox="1"/>
            <p:nvPr/>
          </p:nvSpPr>
          <p:spPr>
            <a:xfrm>
              <a:off x="7016899" y="1916832"/>
              <a:ext cx="739305" cy="338554"/>
            </a:xfrm>
            <a:prstGeom prst="rect">
              <a:avLst/>
            </a:prstGeom>
            <a:noFill/>
          </p:spPr>
          <p:txBody>
            <a:bodyPr wrap="none" rtlCol="0">
              <a:spAutoFit/>
            </a:bodyPr>
            <a:lstStyle/>
            <a:p>
              <a:r>
                <a:rPr lang="ja-JP" altLang="en-US" sz="1600" b="1" dirty="0"/>
                <a:t>２</a:t>
              </a:r>
              <a:r>
                <a:rPr kumimoji="1" lang="ja-JP" altLang="en-US" sz="1600" b="1" dirty="0" smtClean="0"/>
                <a:t>年目</a:t>
              </a:r>
              <a:endParaRPr kumimoji="1" lang="ja-JP" altLang="en-US" sz="1600" b="1" dirty="0"/>
            </a:p>
          </p:txBody>
        </p:sp>
      </p:grpSp>
      <p:sp>
        <p:nvSpPr>
          <p:cNvPr id="26" name="正方形/長方形 25"/>
          <p:cNvSpPr/>
          <p:nvPr/>
        </p:nvSpPr>
        <p:spPr>
          <a:xfrm>
            <a:off x="1475656" y="2060849"/>
            <a:ext cx="504056" cy="3528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研修目標例</a:t>
            </a:r>
            <a:endParaRPr kumimoji="1" lang="ja-JP" altLang="en-US" sz="2000" b="1" dirty="0"/>
          </a:p>
        </p:txBody>
      </p:sp>
      <p:grpSp>
        <p:nvGrpSpPr>
          <p:cNvPr id="27" name="グループ化 26"/>
          <p:cNvGrpSpPr/>
          <p:nvPr/>
        </p:nvGrpSpPr>
        <p:grpSpPr>
          <a:xfrm>
            <a:off x="2291942" y="2276872"/>
            <a:ext cx="6168490" cy="3158748"/>
            <a:chOff x="2291942" y="2780928"/>
            <a:chExt cx="6168490" cy="3158748"/>
          </a:xfrm>
          <a:solidFill>
            <a:schemeClr val="bg1"/>
          </a:solidFill>
        </p:grpSpPr>
        <p:sp>
          <p:nvSpPr>
            <p:cNvPr id="28" name="テキスト ボックス 27"/>
            <p:cNvSpPr txBox="1"/>
            <p:nvPr/>
          </p:nvSpPr>
          <p:spPr>
            <a:xfrm>
              <a:off x="2291942" y="2787874"/>
              <a:ext cx="1944216" cy="830997"/>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ＩＣＴ活用の意義・目的を地域の現状に即して説明できる</a:t>
              </a:r>
              <a:endParaRPr kumimoji="1" lang="ja-JP" altLang="en-US" sz="1600" dirty="0">
                <a:solidFill>
                  <a:sysClr val="windowText" lastClr="000000"/>
                </a:solidFill>
              </a:endParaRPr>
            </a:p>
          </p:txBody>
        </p:sp>
        <p:sp>
          <p:nvSpPr>
            <p:cNvPr id="29" name="テキスト ボックス 28"/>
            <p:cNvSpPr txBox="1"/>
            <p:nvPr/>
          </p:nvSpPr>
          <p:spPr>
            <a:xfrm>
              <a:off x="2771800" y="3962672"/>
              <a:ext cx="1944216" cy="830997"/>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ＩＣＴを活用した複数の授業例をイメージできる</a:t>
              </a:r>
              <a:endParaRPr kumimoji="1" lang="ja-JP" altLang="en-US" sz="1600" dirty="0">
                <a:solidFill>
                  <a:sysClr val="windowText" lastClr="000000"/>
                </a:solidFill>
              </a:endParaRPr>
            </a:p>
          </p:txBody>
        </p:sp>
        <p:sp>
          <p:nvSpPr>
            <p:cNvPr id="30" name="テキスト ボックス 29"/>
            <p:cNvSpPr txBox="1"/>
            <p:nvPr/>
          </p:nvSpPr>
          <p:spPr>
            <a:xfrm>
              <a:off x="2291942" y="5108679"/>
              <a:ext cx="2064034" cy="830997"/>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保護者や地域の理解を深めるための方策を検討し実施する</a:t>
              </a:r>
              <a:endParaRPr kumimoji="1" lang="ja-JP" altLang="en-US" sz="1600" dirty="0">
                <a:solidFill>
                  <a:sysClr val="windowText" lastClr="000000"/>
                </a:solidFill>
              </a:endParaRPr>
            </a:p>
          </p:txBody>
        </p:sp>
        <p:sp>
          <p:nvSpPr>
            <p:cNvPr id="31" name="テキスト ボックス 30"/>
            <p:cNvSpPr txBox="1"/>
            <p:nvPr/>
          </p:nvSpPr>
          <p:spPr>
            <a:xfrm>
              <a:off x="4416071" y="2780928"/>
              <a:ext cx="1944216" cy="830997"/>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授業づくりをテーマにした校内研修を企画・実施する</a:t>
              </a:r>
              <a:endParaRPr kumimoji="1" lang="ja-JP" altLang="en-US" sz="1600" dirty="0">
                <a:solidFill>
                  <a:sysClr val="windowText" lastClr="000000"/>
                </a:solidFill>
              </a:endParaRPr>
            </a:p>
          </p:txBody>
        </p:sp>
        <p:sp>
          <p:nvSpPr>
            <p:cNvPr id="32" name="テキスト ボックス 31"/>
            <p:cNvSpPr txBox="1"/>
            <p:nvPr/>
          </p:nvSpPr>
          <p:spPr>
            <a:xfrm>
              <a:off x="4548174" y="4862458"/>
              <a:ext cx="1812113" cy="1077218"/>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「関心意欲」「思考力」「表現力」等の向上に注目した授業例を紹介できる</a:t>
              </a:r>
              <a:endParaRPr kumimoji="1" lang="ja-JP" altLang="en-US" sz="1600" dirty="0">
                <a:solidFill>
                  <a:sysClr val="windowText" lastClr="000000"/>
                </a:solidFill>
              </a:endParaRPr>
            </a:p>
          </p:txBody>
        </p:sp>
        <p:sp>
          <p:nvSpPr>
            <p:cNvPr id="33" name="テキスト ボックス 32"/>
            <p:cNvSpPr txBox="1"/>
            <p:nvPr/>
          </p:nvSpPr>
          <p:spPr>
            <a:xfrm>
              <a:off x="5077619" y="3694028"/>
              <a:ext cx="1282668" cy="1077218"/>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校内の教員の思いや悩みを共有する場を作る</a:t>
              </a:r>
              <a:endParaRPr kumimoji="1" lang="ja-JP" altLang="en-US" sz="1600" dirty="0">
                <a:solidFill>
                  <a:sysClr val="windowText" lastClr="000000"/>
                </a:solidFill>
              </a:endParaRPr>
            </a:p>
          </p:txBody>
        </p:sp>
        <p:sp>
          <p:nvSpPr>
            <p:cNvPr id="34" name="テキスト ボックス 33"/>
            <p:cNvSpPr txBox="1"/>
            <p:nvPr/>
          </p:nvSpPr>
          <p:spPr>
            <a:xfrm>
              <a:off x="6648319" y="4943178"/>
              <a:ext cx="1812113" cy="830997"/>
            </a:xfrm>
            <a:prstGeom prst="rect">
              <a:avLst/>
            </a:prstGeom>
            <a:grpFill/>
            <a:ln>
              <a:solidFill>
                <a:schemeClr val="tx1"/>
              </a:solidFill>
            </a:ln>
          </p:spPr>
          <p:txBody>
            <a:bodyPr wrap="square" rtlCol="0">
              <a:spAutoFit/>
            </a:bodyPr>
            <a:lstStyle/>
            <a:p>
              <a:r>
                <a:rPr lang="ja-JP" altLang="en-US" sz="1600" dirty="0" smtClean="0">
                  <a:solidFill>
                    <a:sysClr val="windowText" lastClr="000000"/>
                  </a:solidFill>
                </a:rPr>
                <a:t>ＩＣＴを活用した効果について検証し情報発信ができる</a:t>
              </a:r>
              <a:endParaRPr kumimoji="1" lang="ja-JP" altLang="en-US" sz="1600" dirty="0">
                <a:solidFill>
                  <a:sysClr val="windowText" lastClr="000000"/>
                </a:solidFill>
              </a:endParaRPr>
            </a:p>
          </p:txBody>
        </p:sp>
        <p:sp>
          <p:nvSpPr>
            <p:cNvPr id="35" name="テキスト ボックス 34"/>
            <p:cNvSpPr txBox="1"/>
            <p:nvPr/>
          </p:nvSpPr>
          <p:spPr>
            <a:xfrm>
              <a:off x="6648319" y="3363870"/>
              <a:ext cx="1812113" cy="1077218"/>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「思考力」「表現力」の育成に焦点を当てて授業研究ができる</a:t>
              </a:r>
              <a:endParaRPr kumimoji="1" lang="ja-JP" altLang="en-US" sz="1600" dirty="0">
                <a:solidFill>
                  <a:sysClr val="windowText" lastClr="000000"/>
                </a:solidFill>
              </a:endParaRPr>
            </a:p>
          </p:txBody>
        </p:sp>
      </p:grpSp>
      <p:sp>
        <p:nvSpPr>
          <p:cNvPr id="36" name="右矢印 35"/>
          <p:cNvSpPr/>
          <p:nvPr/>
        </p:nvSpPr>
        <p:spPr>
          <a:xfrm>
            <a:off x="971600" y="2802414"/>
            <a:ext cx="432048" cy="2229279"/>
          </a:xfrm>
          <a:prstGeom prst="rightArrow">
            <a:avLst/>
          </a:prstGeom>
          <a:solidFill>
            <a:schemeClr val="tx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7" name="正方形/長方形 36"/>
          <p:cNvSpPr/>
          <p:nvPr/>
        </p:nvSpPr>
        <p:spPr>
          <a:xfrm>
            <a:off x="2051720" y="5778261"/>
            <a:ext cx="6624734" cy="53105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000" dirty="0" smtClean="0"/>
              <a:t>教育目標や研究テーマと結びつけると負担が少ない</a:t>
            </a:r>
            <a:endParaRPr lang="zh-TW" altLang="en-US" sz="2000" dirty="0"/>
          </a:p>
        </p:txBody>
      </p:sp>
      <p:sp>
        <p:nvSpPr>
          <p:cNvPr id="2" name="スライド番号プレースホルダー 1"/>
          <p:cNvSpPr>
            <a:spLocks noGrp="1"/>
          </p:cNvSpPr>
          <p:nvPr>
            <p:ph type="sldNum" sz="quarter" idx="12"/>
          </p:nvPr>
        </p:nvSpPr>
        <p:spPr/>
        <p:txBody>
          <a:bodyPr/>
          <a:lstStyle/>
          <a:p>
            <a:fld id="{0CD09B54-5292-45CD-829D-A1912863E2CF}" type="slidenum">
              <a:rPr kumimoji="1" lang="ja-JP" altLang="en-US" smtClean="0"/>
              <a:t>8</a:t>
            </a:fld>
            <a:endParaRPr kumimoji="1" lang="ja-JP" altLang="en-US"/>
          </a:p>
        </p:txBody>
      </p:sp>
    </p:spTree>
    <p:extLst>
      <p:ext uri="{BB962C8B-B14F-4D97-AF65-F5344CB8AC3E}">
        <p14:creationId xmlns:p14="http://schemas.microsoft.com/office/powerpoint/2010/main" val="410524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332656"/>
            <a:ext cx="6768752"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４ 研修カリキュラムづくり</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651992616"/>
              </p:ext>
            </p:extLst>
          </p:nvPr>
        </p:nvGraphicFramePr>
        <p:xfrm>
          <a:off x="4283968" y="981224"/>
          <a:ext cx="4146654" cy="4320480"/>
        </p:xfrm>
        <a:graphic>
          <a:graphicData uri="http://schemas.openxmlformats.org/presentationml/2006/ole">
            <mc:AlternateContent xmlns:mc="http://schemas.openxmlformats.org/markup-compatibility/2006">
              <mc:Choice xmlns:v="urn:schemas-microsoft-com:vml" Requires="v">
                <p:oleObj spid="_x0000_s3089" name="ブック" r:id="rId5" imgW="7334280" imgH="7867800" progId="JustCalc.Worksheet.2">
                  <p:embed/>
                </p:oleObj>
              </mc:Choice>
              <mc:Fallback>
                <p:oleObj name="ブック" r:id="rId5" imgW="7334280" imgH="7867800" progId="JustCalc.Worksheet.2">
                  <p:embed/>
                  <p:pic>
                    <p:nvPicPr>
                      <p:cNvPr id="0" name=""/>
                      <p:cNvPicPr>
                        <a:picLocks noChangeAspect="1" noChangeArrowheads="1"/>
                      </p:cNvPicPr>
                      <p:nvPr/>
                    </p:nvPicPr>
                    <p:blipFill>
                      <a:blip r:embed="rId6"/>
                      <a:srcRect/>
                      <a:stretch>
                        <a:fillRect/>
                      </a:stretch>
                    </p:blipFill>
                    <p:spPr bwMode="auto">
                      <a:xfrm>
                        <a:off x="4283968" y="981224"/>
                        <a:ext cx="4146654" cy="4320480"/>
                      </a:xfrm>
                      <a:prstGeom prst="rect">
                        <a:avLst/>
                      </a:prstGeom>
                      <a:noFill/>
                      <a:ln>
                        <a:noFill/>
                      </a:ln>
                    </p:spPr>
                  </p:pic>
                </p:oleObj>
              </mc:Fallback>
            </mc:AlternateContent>
          </a:graphicData>
        </a:graphic>
      </p:graphicFrame>
      <p:pic>
        <p:nvPicPr>
          <p:cNvPr id="7" name="図 6" descr="画面の領域"/>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3590" y="981224"/>
            <a:ext cx="3056988" cy="4320480"/>
          </a:xfrm>
          <a:prstGeom prst="rect">
            <a:avLst/>
          </a:prstGeom>
          <a:ln>
            <a:solidFill>
              <a:schemeClr val="accent1"/>
            </a:solidFill>
          </a:ln>
        </p:spPr>
      </p:pic>
      <p:sp>
        <p:nvSpPr>
          <p:cNvPr id="2" name="正方形/長方形 1"/>
          <p:cNvSpPr/>
          <p:nvPr/>
        </p:nvSpPr>
        <p:spPr>
          <a:xfrm>
            <a:off x="4355976" y="5733256"/>
            <a:ext cx="3753272" cy="369332"/>
          </a:xfrm>
          <a:prstGeom prst="rect">
            <a:avLst/>
          </a:prstGeom>
        </p:spPr>
        <p:txBody>
          <a:bodyPr wrap="none">
            <a:spAutoFit/>
          </a:bodyPr>
          <a:lstStyle/>
          <a:p>
            <a:r>
              <a:rPr lang="en-US" altLang="ja-JP" dirty="0"/>
              <a:t>http://www.hyogo-c.ed.jp/~somu-bo/</a:t>
            </a:r>
            <a:endParaRPr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733050899"/>
              </p:ext>
            </p:extLst>
          </p:nvPr>
        </p:nvGraphicFramePr>
        <p:xfrm>
          <a:off x="471612" y="788887"/>
          <a:ext cx="8276852" cy="5592441"/>
        </p:xfrm>
        <a:graphic>
          <a:graphicData uri="http://schemas.openxmlformats.org/drawingml/2006/table">
            <a:tbl>
              <a:tblPr firstRow="1" bandRow="1">
                <a:tableStyleId>{5940675A-B579-460E-94D1-54222C63F5DA}</a:tableStyleId>
              </a:tblPr>
              <a:tblGrid>
                <a:gridCol w="3596332"/>
                <a:gridCol w="4680520"/>
              </a:tblGrid>
              <a:tr h="4656337">
                <a:tc>
                  <a:txBody>
                    <a:bodyPr/>
                    <a:lstStyle/>
                    <a:p>
                      <a:endParaRPr kumimoji="1" lang="ja-JP" altLang="en-US" dirty="0"/>
                    </a:p>
                  </a:txBody>
                  <a:tcPr/>
                </a:tc>
                <a:tc>
                  <a:txBody>
                    <a:bodyPr/>
                    <a:lstStyle/>
                    <a:p>
                      <a:endParaRPr kumimoji="1" lang="ja-JP" altLang="en-US"/>
                    </a:p>
                  </a:txBody>
                  <a:tcPr/>
                </a:tc>
              </a:tr>
              <a:tr h="936104">
                <a:tc>
                  <a:txBody>
                    <a:bodyPr/>
                    <a:lstStyle/>
                    <a:p>
                      <a:pPr algn="ctr"/>
                      <a:r>
                        <a:rPr kumimoji="1" lang="ja-JP" altLang="en-US" dirty="0" smtClean="0"/>
                        <a:t>兵庫県教育委員会事務局</a:t>
                      </a:r>
                      <a:r>
                        <a:rPr kumimoji="1" lang="en-US" altLang="ja-JP" dirty="0" smtClean="0"/>
                        <a:t/>
                      </a:r>
                      <a:br>
                        <a:rPr kumimoji="1" lang="en-US" altLang="ja-JP" dirty="0" smtClean="0"/>
                      </a:br>
                      <a:r>
                        <a:rPr kumimoji="1" lang="ja-JP" altLang="en-US" dirty="0" smtClean="0"/>
                        <a:t>教育企画課ホームページ</a:t>
                      </a:r>
                      <a:endParaRPr kumimoji="1" lang="ja-JP" altLang="en-US" dirty="0"/>
                    </a:p>
                  </a:txBody>
                  <a:tcPr anchor="ctr"/>
                </a:tc>
                <a:tc>
                  <a:txBody>
                    <a:bodyPr/>
                    <a:lstStyle/>
                    <a:p>
                      <a:endParaRPr kumimoji="1" lang="ja-JP" altLang="en-US" dirty="0"/>
                    </a:p>
                  </a:txBody>
                  <a:tcPr/>
                </a:tc>
              </a:tr>
            </a:tbl>
          </a:graphicData>
        </a:graphic>
      </p:graphicFrame>
      <p:sp>
        <p:nvSpPr>
          <p:cNvPr id="8"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9</a:t>
            </a:fld>
            <a:endParaRPr lang="ja-JP" altLang="en-US" sz="1200" dirty="0">
              <a:solidFill>
                <a:schemeClr val="tx1">
                  <a:lumMod val="50000"/>
                  <a:lumOff val="50000"/>
                </a:schemeClr>
              </a:solidFill>
            </a:endParaRPr>
          </a:p>
        </p:txBody>
      </p:sp>
    </p:spTree>
    <p:extLst>
      <p:ext uri="{BB962C8B-B14F-4D97-AF65-F5344CB8AC3E}">
        <p14:creationId xmlns:p14="http://schemas.microsoft.com/office/powerpoint/2010/main" val="3118305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1505</TotalTime>
  <Words>1475</Words>
  <Application>Microsoft Office PowerPoint</Application>
  <PresentationFormat>画面に合わせる (4:3)</PresentationFormat>
  <Paragraphs>177</Paragraphs>
  <Slides>10</Slides>
  <Notes>10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Office ​​テーマ</vt:lpstr>
      <vt:lpstr>ブック</vt:lpstr>
      <vt:lpstr>校内研修の活性化</vt:lpstr>
      <vt:lpstr>校内研修立案のために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県立教育研修所</dc:creator>
  <cp:lastModifiedBy>兵庫県</cp:lastModifiedBy>
  <cp:revision>79</cp:revision>
  <cp:lastPrinted>2016-05-06T06:46:41Z</cp:lastPrinted>
  <dcterms:created xsi:type="dcterms:W3CDTF">2015-10-16T04:17:47Z</dcterms:created>
  <dcterms:modified xsi:type="dcterms:W3CDTF">2018-04-27T07:55:59Z</dcterms:modified>
</cp:coreProperties>
</file>