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notesMasterIdLst>
    <p:notesMasterId r:id="rId15"/>
  </p:notesMasterIdLst>
  <p:handoutMasterIdLst>
    <p:handoutMasterId r:id="rId16"/>
  </p:handoutMasterIdLst>
  <p:sldIdLst>
    <p:sldId id="290" r:id="rId2"/>
    <p:sldId id="291" r:id="rId3"/>
    <p:sldId id="283" r:id="rId4"/>
    <p:sldId id="286" r:id="rId5"/>
    <p:sldId id="284" r:id="rId6"/>
    <p:sldId id="287" r:id="rId7"/>
    <p:sldId id="288" r:id="rId8"/>
    <p:sldId id="289" r:id="rId9"/>
    <p:sldId id="281" r:id="rId10"/>
    <p:sldId id="282" r:id="rId11"/>
    <p:sldId id="273" r:id="rId12"/>
    <p:sldId id="280" r:id="rId13"/>
    <p:sldId id="258"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D5FFD5"/>
    <a:srgbClr val="B9FFB9"/>
    <a:srgbClr val="99FF99"/>
    <a:srgbClr val="336699"/>
    <a:srgbClr val="3333FF"/>
    <a:srgbClr val="F1D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145" autoAdjust="0"/>
  </p:normalViewPr>
  <p:slideViewPr>
    <p:cSldViewPr>
      <p:cViewPr>
        <p:scale>
          <a:sx n="35" d="100"/>
          <a:sy n="35" d="100"/>
        </p:scale>
        <p:origin x="-163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46051D14-C3FE-4443-8B8F-E50AF6B04634}" type="datetimeFigureOut">
              <a:rPr kumimoji="1" lang="ja-JP" altLang="en-US" smtClean="0"/>
              <a:t>2018/4/27</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6BC99062-662D-4D0C-8E73-DF8AF288909E}" type="slidenum">
              <a:rPr kumimoji="1" lang="ja-JP" altLang="en-US" smtClean="0"/>
              <a:t>‹#›</a:t>
            </a:fld>
            <a:endParaRPr kumimoji="1" lang="ja-JP" altLang="en-US"/>
          </a:p>
        </p:txBody>
      </p:sp>
    </p:spTree>
    <p:extLst>
      <p:ext uri="{BB962C8B-B14F-4D97-AF65-F5344CB8AC3E}">
        <p14:creationId xmlns:p14="http://schemas.microsoft.com/office/powerpoint/2010/main" val="947817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D35C0CA-7321-4691-8CAC-478BF53A1A2D}" type="datetimeFigureOut">
              <a:rPr kumimoji="1" lang="ja-JP" altLang="en-US" smtClean="0"/>
              <a:t>2018/4/27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67B3A79-1EBB-4E3D-911B-79FFDC706244}" type="slidenum">
              <a:rPr kumimoji="1" lang="ja-JP" altLang="en-US" smtClean="0"/>
              <a:t>‹#›</a:t>
            </a:fld>
            <a:endParaRPr kumimoji="1" lang="ja-JP" altLang="en-US"/>
          </a:p>
        </p:txBody>
      </p:sp>
    </p:spTree>
    <p:extLst>
      <p:ext uri="{BB962C8B-B14F-4D97-AF65-F5344CB8AC3E}">
        <p14:creationId xmlns:p14="http://schemas.microsoft.com/office/powerpoint/2010/main" val="5695922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p>
          <a:p>
            <a:r>
              <a:rPr lang="ja-JP" altLang="en-US" smtClean="0"/>
              <a:t>ここでは、教育の情報化と</a:t>
            </a:r>
            <a:r>
              <a:rPr lang="en-US" altLang="ja-JP" smtClean="0"/>
              <a:t>ICT</a:t>
            </a:r>
            <a:r>
              <a:rPr lang="ja-JP" altLang="en-US" smtClean="0"/>
              <a:t>活用について学びます。</a:t>
            </a:r>
          </a:p>
          <a:p>
            <a:endParaRPr lang="en-US" altLang="ja-JP" smtClean="0"/>
          </a:p>
        </p:txBody>
      </p:sp>
      <p:sp>
        <p:nvSpPr>
          <p:cNvPr id="3072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9414" indent="-288236">
              <a:defRPr kumimoji="1">
                <a:solidFill>
                  <a:schemeClr val="tx1"/>
                </a:solidFill>
                <a:latin typeface="Arial" pitchFamily="34" charset="0"/>
                <a:ea typeface="ＭＳ Ｐゴシック" pitchFamily="50" charset="-128"/>
              </a:defRPr>
            </a:lvl2pPr>
            <a:lvl3pPr marL="1152944" indent="-230589">
              <a:defRPr kumimoji="1">
                <a:solidFill>
                  <a:schemeClr val="tx1"/>
                </a:solidFill>
                <a:latin typeface="Arial" pitchFamily="34" charset="0"/>
                <a:ea typeface="ＭＳ Ｐゴシック" pitchFamily="50" charset="-128"/>
              </a:defRPr>
            </a:lvl3pPr>
            <a:lvl4pPr marL="1614122" indent="-230589">
              <a:defRPr kumimoji="1">
                <a:solidFill>
                  <a:schemeClr val="tx1"/>
                </a:solidFill>
                <a:latin typeface="Arial" pitchFamily="34" charset="0"/>
                <a:ea typeface="ＭＳ Ｐゴシック" pitchFamily="50" charset="-128"/>
              </a:defRPr>
            </a:lvl4pPr>
            <a:lvl5pPr marL="2075299" indent="-230589">
              <a:defRPr kumimoji="1">
                <a:solidFill>
                  <a:schemeClr val="tx1"/>
                </a:solidFill>
                <a:latin typeface="Arial" pitchFamily="34" charset="0"/>
                <a:ea typeface="ＭＳ Ｐゴシック" pitchFamily="50" charset="-128"/>
              </a:defRPr>
            </a:lvl5pPr>
            <a:lvl6pPr marL="2536477"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97655"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58832"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20010"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2AC37CB0-51A8-4245-9ED0-60CDF1C3E2E1}" type="slidenum">
              <a:rPr lang="ja-JP" altLang="en-US" smtClean="0">
                <a:latin typeface="Calibri" pitchFamily="34" charset="0"/>
              </a:rPr>
              <a:pPr/>
              <a:t>1</a:t>
            </a:fld>
            <a:endParaRPr lang="ja-JP" altLang="en-US" smtClean="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10</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11</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12</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p>
          <a:p>
            <a:endParaRPr lang="ja-JP" altLang="en-US" smtClean="0"/>
          </a:p>
        </p:txBody>
      </p:sp>
      <p:sp>
        <p:nvSpPr>
          <p:cNvPr id="317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9414" indent="-288236">
              <a:defRPr kumimoji="1">
                <a:solidFill>
                  <a:schemeClr val="tx1"/>
                </a:solidFill>
                <a:latin typeface="Arial" pitchFamily="34" charset="0"/>
                <a:ea typeface="ＭＳ Ｐゴシック" pitchFamily="50" charset="-128"/>
              </a:defRPr>
            </a:lvl2pPr>
            <a:lvl3pPr marL="1152944" indent="-230589">
              <a:defRPr kumimoji="1">
                <a:solidFill>
                  <a:schemeClr val="tx1"/>
                </a:solidFill>
                <a:latin typeface="Arial" pitchFamily="34" charset="0"/>
                <a:ea typeface="ＭＳ Ｐゴシック" pitchFamily="50" charset="-128"/>
              </a:defRPr>
            </a:lvl3pPr>
            <a:lvl4pPr marL="1614122" indent="-230589">
              <a:defRPr kumimoji="1">
                <a:solidFill>
                  <a:schemeClr val="tx1"/>
                </a:solidFill>
                <a:latin typeface="Arial" pitchFamily="34" charset="0"/>
                <a:ea typeface="ＭＳ Ｐゴシック" pitchFamily="50" charset="-128"/>
              </a:defRPr>
            </a:lvl4pPr>
            <a:lvl5pPr marL="2075299" indent="-230589">
              <a:defRPr kumimoji="1">
                <a:solidFill>
                  <a:schemeClr val="tx1"/>
                </a:solidFill>
                <a:latin typeface="Arial" pitchFamily="34" charset="0"/>
                <a:ea typeface="ＭＳ Ｐゴシック" pitchFamily="50" charset="-128"/>
              </a:defRPr>
            </a:lvl5pPr>
            <a:lvl6pPr marL="2536477"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97655"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58832"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20010"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B2A1B13B-98E4-4F46-BDE3-087060B48C1F}" type="slidenum">
              <a:rPr lang="ja-JP" altLang="en-US" smtClean="0">
                <a:latin typeface="Calibri" pitchFamily="34" charset="0"/>
              </a:rPr>
              <a:pPr/>
              <a:t>2</a:t>
            </a:fld>
            <a:endParaRPr lang="ja-JP" alt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次に、校務にＩＣＴを活用する具体的な事例をみてみましょう。</a:t>
            </a:r>
            <a:endParaRPr kumimoji="1" lang="en-US" altLang="ja-JP" dirty="0" smtClean="0"/>
          </a:p>
          <a:p>
            <a:endParaRPr kumimoji="1" lang="en-US" altLang="ja-JP" dirty="0" smtClean="0"/>
          </a:p>
          <a:p>
            <a:r>
              <a:rPr kumimoji="1" lang="ja-JP" altLang="en-US" dirty="0" smtClean="0"/>
              <a:t>まずは、業務の軽減や効率化にかかる取組事例です。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台風などの気象情報を、インターネットで迅速に情報収集することで、間近に迫っている学校行事の実施や延期、中止の判断や、安全な学習活動の遂行に必要な対応を事前に図ることができます。</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また、インターネット上には、たくさんの学習指導案などの学習資料があります。自身が指導しようとする教科や単元に関する指導案や指導資料を入手することで、自身の指導計画の参考とし、よりよい指導計画を練ることができます。</a:t>
            </a: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また、統計情報など新しい情報をウェブページで入手し、その数値を基に、表やグラフを作成し、住んでいる地域に合わせた学習資料を用意することができます。</a:t>
            </a: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このように、ＩＣＴを活用して情報を収集することで、</a:t>
            </a:r>
            <a:r>
              <a:rPr kumimoji="1" lang="ja-JP" altLang="en-US" dirty="0" smtClean="0"/>
              <a:t>業務の軽減や効率化を図ることができます。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3</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ほぼ全ての学校で、それぞれの教員が作成した文書を、共有できるサーバーやＮＡＳなどに保存し、共有できる仕組みが整っています。</a:t>
            </a: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これにより、前年度文書をもとにして、今年度の文書を作成することが容易となります。</a:t>
            </a: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また、文書だけでなく、デジタル写真を保存するフォルダを決めておけば、誰もが教材作成や、学年・学級通信の作成、学校ウェブサイトの作成に利用できます。</a:t>
            </a: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このように、ＩＣＴを活用して情報を再利用したり、一元管理や共有することでも、</a:t>
            </a:r>
            <a:r>
              <a:rPr kumimoji="1" lang="ja-JP" altLang="en-US" dirty="0" smtClean="0"/>
              <a:t>業務の軽減や効率化を図ることができます。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4</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次に、教育活動の質の改善にかかる取組事例です。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児童生徒の学習記録や生活記録などの学習者情報を電子化し、共有している学校が増えています。</a:t>
            </a:r>
            <a:endParaRPr kumimoji="1"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たとえば、教職員による児童生徒の「いいとこ見つけ」と称して、日頃から児童生徒のよさをとらえ、それぞれがグループウェアに用意された児童生徒のデータベースにそれを書き込むことは、多様かつ広範な学習者情報を蓄積し、共有することを実現します。また、書き込んだ情報は通知表に記載できる他に、児童生徒や保護者に伝えることで、学校に対する信頼を高める一つとなっています。</a:t>
            </a:r>
            <a:endParaRPr kumimoji="1"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このように、ＩＣＴを活用して、児童生徒の情報共有を強化することで、教育活動の質の改善を</a:t>
            </a:r>
            <a:r>
              <a:rPr kumimoji="1" lang="ja-JP" altLang="en-US" dirty="0" smtClean="0"/>
              <a:t>図ることができます。</a:t>
            </a:r>
            <a:endParaRPr kumimoji="1" lang="en-US" altLang="ja-JP" dirty="0" smtClean="0"/>
          </a:p>
          <a:p>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5</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非常勤講師やスクールカウンセラーなどの、常勤していない教職員スタッフと、電子メールにより連絡・調整を図ることができます。</a:t>
            </a: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r>
              <a:rPr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さらには学校評議員やＰＴＡ役員など、日頃から関わりをもっておきたい外部者とのやりとりにおいても、電子メールは実に有効なツールです。</a:t>
            </a: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また、アンケート集計ソフトを使い、学校評価アンケートのアンケート用紙を作成したり、集計することで、事務処理にかかる時間を極力短縮し、分析と今後の方策を考える時間を増やすことができます。</a:t>
            </a: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このように、ＩＣＴを活用して、学級経営への情報活用を図ることで、教育活動の質の改善を</a:t>
            </a:r>
            <a:r>
              <a:rPr kumimoji="1" lang="ja-JP" altLang="en-US" dirty="0" smtClean="0"/>
              <a:t>図ることができます。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6</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次に、保護者や地域との連携にかかる取組事例です。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このように、ＩＣＴを活用して、保護者との情報共有を強化することで、教育活動の質の改善を</a:t>
            </a:r>
            <a:r>
              <a:rPr kumimoji="1" lang="ja-JP" altLang="en-US" dirty="0" smtClean="0"/>
              <a:t>図ることができます。</a:t>
            </a:r>
            <a:endParaRPr kumimoji="1" lang="en-US" altLang="ja-JP" dirty="0" smtClean="0"/>
          </a:p>
          <a:p>
            <a:endParaRPr kumimoji="1" lang="ja-JP" altLang="en-US"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7</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このように、ＩＣＴを活用して、地域への情報公開・情報発信することで、地域との連携をより強固にす</a:t>
            </a:r>
            <a:r>
              <a:rPr kumimoji="1" lang="ja-JP" altLang="en-US" dirty="0" smtClean="0"/>
              <a:t>ることができます。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8</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9</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133185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320197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236823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160527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4107798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3319829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4020247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4162764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339639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139047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274444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831172-8501-48F2-AE5E-C63E53C42646}" type="datetimeFigureOut">
              <a:rPr kumimoji="1" lang="ja-JP" altLang="en-US" smtClean="0"/>
              <a:t>2018/4/27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1061373207"/>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http://www.hyogo-c.ed.jp/~kikaku-bo/index.html" TargetMode="External"/><Relationship Id="rId2" Type="http://schemas.openxmlformats.org/officeDocument/2006/relationships/hyperlink" Target="http://www.hyogo-c.ed.jp/kenshusho/"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a:xfrm>
            <a:off x="685800" y="2679700"/>
            <a:ext cx="7772400" cy="1901825"/>
          </a:xfrm>
        </p:spPr>
        <p:txBody>
          <a:bodyPr>
            <a:normAutofit/>
          </a:bodyPr>
          <a:lstStyle/>
          <a:p>
            <a:pPr eaLnBrk="1" hangingPunct="1"/>
            <a:r>
              <a:rPr lang="ja-JP" altLang="en-US" sz="6000" dirty="0" smtClean="0">
                <a:latin typeface="メイリオ" pitchFamily="50" charset="-128"/>
                <a:ea typeface="メイリオ" pitchFamily="50" charset="-128"/>
                <a:cs typeface="メイリオ" pitchFamily="50" charset="-128"/>
              </a:rPr>
              <a:t>教育校務の情報化</a:t>
            </a:r>
            <a:endParaRPr lang="ja-JP" altLang="en-US" sz="6000" dirty="0" smtClean="0">
              <a:latin typeface="メイリオ" pitchFamily="50" charset="-128"/>
              <a:ea typeface="メイリオ" pitchFamily="50" charset="-128"/>
              <a:cs typeface="メイリオ" pitchFamily="50" charset="-128"/>
            </a:endParaRPr>
          </a:p>
        </p:txBody>
      </p:sp>
      <p:sp>
        <p:nvSpPr>
          <p:cNvPr id="2051" name="タイトル 1"/>
          <p:cNvSpPr txBox="1">
            <a:spLocks/>
          </p:cNvSpPr>
          <p:nvPr/>
        </p:nvSpPr>
        <p:spPr bwMode="auto">
          <a:xfrm>
            <a:off x="5435600" y="6122988"/>
            <a:ext cx="3679825"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a:latin typeface="メイリオ" pitchFamily="50" charset="-128"/>
                <a:ea typeface="メイリオ" pitchFamily="50" charset="-128"/>
                <a:cs typeface="メイリオ" pitchFamily="50" charset="-128"/>
              </a:rPr>
              <a:t>兵庫県版研修プログラム</a:t>
            </a:r>
          </a:p>
        </p:txBody>
      </p:sp>
      <p:sp>
        <p:nvSpPr>
          <p:cNvPr id="2052" name="テキスト ボックス 3"/>
          <p:cNvSpPr txBox="1">
            <a:spLocks noChangeArrowheads="1"/>
          </p:cNvSpPr>
          <p:nvPr/>
        </p:nvSpPr>
        <p:spPr bwMode="auto">
          <a:xfrm>
            <a:off x="1303338" y="1125538"/>
            <a:ext cx="66262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a:spcBef>
                <a:spcPct val="0"/>
              </a:spcBef>
              <a:buFontTx/>
              <a:buNone/>
            </a:pPr>
            <a:r>
              <a:rPr lang="ja-JP" altLang="en-US" sz="4400" dirty="0">
                <a:latin typeface="メイリオ" pitchFamily="50" charset="-128"/>
                <a:ea typeface="メイリオ" pitchFamily="50" charset="-128"/>
                <a:cs typeface="メイリオ" pitchFamily="50" charset="-128"/>
              </a:rPr>
              <a:t>スライド資料　</a:t>
            </a:r>
            <a:r>
              <a:rPr lang="ja-JP" altLang="en-US" sz="4400" dirty="0">
                <a:latin typeface="メイリオ" pitchFamily="50" charset="-128"/>
                <a:ea typeface="メイリオ" pitchFamily="50" charset="-128"/>
                <a:cs typeface="メイリオ" pitchFamily="50" charset="-128"/>
              </a:rPr>
              <a:t>Ｅ</a:t>
            </a:r>
            <a:r>
              <a:rPr lang="en-US" altLang="ja-JP" sz="4400" dirty="0" smtClean="0">
                <a:latin typeface="メイリオ" pitchFamily="50" charset="-128"/>
                <a:ea typeface="メイリオ" pitchFamily="50" charset="-128"/>
                <a:cs typeface="メイリオ" pitchFamily="50" charset="-128"/>
              </a:rPr>
              <a:t>1</a:t>
            </a:r>
            <a:endParaRPr lang="ja-JP" altLang="en-US" sz="44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349304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552968" cy="1143000"/>
          </a:xfrm>
        </p:spPr>
        <p:txBody>
          <a:bodyPr>
            <a:normAutofit/>
          </a:bodyPr>
          <a:lstStyle/>
          <a:p>
            <a:r>
              <a:rPr lang="ja-JP" altLang="en-US" sz="4000" dirty="0">
                <a:solidFill>
                  <a:schemeClr val="tx1"/>
                </a:solidFill>
              </a:rPr>
              <a:t>２　校務にＩＣＴを活用する事例</a:t>
            </a:r>
            <a:endParaRPr kumimoji="1" lang="ja-JP" altLang="en-US" sz="4000" dirty="0">
              <a:solidFill>
                <a:schemeClr val="tx1"/>
              </a:solidFill>
            </a:endParaRPr>
          </a:p>
        </p:txBody>
      </p:sp>
      <p:sp>
        <p:nvSpPr>
          <p:cNvPr id="21" name="正方形/長方形 20"/>
          <p:cNvSpPr/>
          <p:nvPr/>
        </p:nvSpPr>
        <p:spPr>
          <a:xfrm>
            <a:off x="611560" y="1802685"/>
            <a:ext cx="6768752" cy="533365"/>
          </a:xfrm>
          <a:prstGeom prst="rect">
            <a:avLst/>
          </a:prstGeom>
          <a:noFill/>
        </p:spPr>
        <p:txBody>
          <a:bodyPr wrap="square" lIns="91440" tIns="45720" rIns="91440" bIns="45720">
            <a:spAutoFit/>
          </a:bodyPr>
          <a:lstStyle/>
          <a:p>
            <a:r>
              <a:rPr lang="ja-JP" altLang="en-US" sz="2800" b="1" dirty="0" smtClean="0"/>
              <a:t>○　校内ネットワークを利用して</a:t>
            </a:r>
            <a:endParaRPr lang="en-US" altLang="ja-JP" sz="2800" b="1" dirty="0" smtClean="0"/>
          </a:p>
        </p:txBody>
      </p:sp>
      <p:sp>
        <p:nvSpPr>
          <p:cNvPr id="22" name="正方形/長方形 21"/>
          <p:cNvSpPr/>
          <p:nvPr/>
        </p:nvSpPr>
        <p:spPr>
          <a:xfrm>
            <a:off x="427009" y="1063645"/>
            <a:ext cx="3831498" cy="646331"/>
          </a:xfrm>
          <a:prstGeom prst="rect">
            <a:avLst/>
          </a:prstGeom>
          <a:noFill/>
        </p:spPr>
        <p:txBody>
          <a:bodyPr wrap="none" lIns="91440" tIns="45720" rIns="91440" bIns="45720">
            <a:spAutoFit/>
          </a:bodyPr>
          <a:lstStyle/>
          <a:p>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具体的な活用事例</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971600" y="2336051"/>
            <a:ext cx="7920880" cy="1200329"/>
          </a:xfrm>
          <a:prstGeom prst="rect">
            <a:avLst/>
          </a:prstGeom>
          <a:noFill/>
        </p:spPr>
        <p:txBody>
          <a:bodyPr wrap="square" lIns="91440" tIns="45720" rIns="91440" bIns="45720">
            <a:spAutoFit/>
          </a:bodyPr>
          <a:lstStyle/>
          <a:p>
            <a:r>
              <a:rPr lang="ja-JP" altLang="en-US" sz="2400" dirty="0" smtClean="0">
                <a:latin typeface="ＭＳ 明朝" panose="02020609040205080304" pitchFamily="17" charset="-128"/>
                <a:ea typeface="ＭＳ 明朝" panose="02020609040205080304" pitchFamily="17" charset="-128"/>
              </a:rPr>
              <a:t>→ある教員が作成したプリントを学年で共通利用する</a:t>
            </a:r>
            <a:endParaRPr lang="en-US" altLang="ja-JP" sz="2400" dirty="0" smtClean="0">
              <a:latin typeface="ＭＳ 明朝" panose="02020609040205080304" pitchFamily="17" charset="-128"/>
              <a:ea typeface="ＭＳ 明朝" panose="02020609040205080304" pitchFamily="17" charset="-128"/>
            </a:endParaRPr>
          </a:p>
          <a:p>
            <a:r>
              <a:rPr lang="ja-JP" altLang="en-US" sz="2400" dirty="0" smtClean="0">
                <a:latin typeface="ＭＳ 明朝" panose="02020609040205080304" pitchFamily="17" charset="-128"/>
                <a:ea typeface="ＭＳ 明朝" panose="02020609040205080304" pitchFamily="17" charset="-128"/>
              </a:rPr>
              <a:t>→前年度文書をもとに今年度文書を作成する</a:t>
            </a:r>
            <a:endParaRPr lang="en-US" altLang="ja-JP" sz="2400" dirty="0" smtClean="0">
              <a:latin typeface="ＭＳ 明朝" panose="02020609040205080304" pitchFamily="17" charset="-128"/>
              <a:ea typeface="ＭＳ 明朝" panose="02020609040205080304" pitchFamily="17" charset="-128"/>
            </a:endParaRPr>
          </a:p>
          <a:p>
            <a:r>
              <a:rPr lang="ja-JP" altLang="en-US" sz="2400" dirty="0" smtClean="0">
                <a:latin typeface="ＭＳ 明朝" panose="02020609040205080304" pitchFamily="17" charset="-128"/>
                <a:ea typeface="ＭＳ 明朝" panose="02020609040205080304" pitchFamily="17" charset="-128"/>
              </a:rPr>
              <a:t>→教頭が撮影した写真を使って、学級通信を作成する</a:t>
            </a:r>
            <a:endParaRPr lang="en-US" altLang="ja-JP" sz="2400" dirty="0" smtClean="0">
              <a:latin typeface="ＭＳ 明朝" panose="02020609040205080304" pitchFamily="17" charset="-128"/>
              <a:ea typeface="ＭＳ 明朝" panose="02020609040205080304" pitchFamily="17" charset="-128"/>
            </a:endParaRPr>
          </a:p>
        </p:txBody>
      </p:sp>
      <p:sp>
        <p:nvSpPr>
          <p:cNvPr id="9" name="正方形/長方形 8"/>
          <p:cNvSpPr/>
          <p:nvPr/>
        </p:nvSpPr>
        <p:spPr>
          <a:xfrm>
            <a:off x="611558" y="4101767"/>
            <a:ext cx="8532441" cy="523220"/>
          </a:xfrm>
          <a:prstGeom prst="rect">
            <a:avLst/>
          </a:prstGeom>
          <a:noFill/>
        </p:spPr>
        <p:txBody>
          <a:bodyPr wrap="square" lIns="91440" tIns="45720" rIns="91440" bIns="45720">
            <a:spAutoFit/>
          </a:bodyPr>
          <a:lstStyle/>
          <a:p>
            <a:r>
              <a:rPr lang="ja-JP" altLang="en-US" sz="2800" b="1" dirty="0" smtClean="0"/>
              <a:t>○　グループウェアの掲示板機能を利用して</a:t>
            </a:r>
            <a:endParaRPr lang="en-US" altLang="ja-JP" sz="2800" b="1" dirty="0" smtClean="0"/>
          </a:p>
        </p:txBody>
      </p:sp>
      <p:sp>
        <p:nvSpPr>
          <p:cNvPr id="10" name="正方形/長方形 9"/>
          <p:cNvSpPr/>
          <p:nvPr/>
        </p:nvSpPr>
        <p:spPr>
          <a:xfrm>
            <a:off x="971599" y="4635133"/>
            <a:ext cx="7920881" cy="830997"/>
          </a:xfrm>
          <a:prstGeom prst="rect">
            <a:avLst/>
          </a:prstGeom>
          <a:noFill/>
        </p:spPr>
        <p:txBody>
          <a:bodyPr wrap="square" lIns="91440" tIns="45720" rIns="91440" bIns="45720">
            <a:spAutoFit/>
          </a:bodyPr>
          <a:lstStyle/>
          <a:p>
            <a:r>
              <a:rPr lang="ja-JP" altLang="en-US" sz="2400" dirty="0" smtClean="0">
                <a:latin typeface="ＭＳ Ｐ明朝" panose="02020600040205080304" pitchFamily="18" charset="-128"/>
                <a:ea typeface="ＭＳ Ｐ明朝" panose="02020600040205080304" pitchFamily="18" charset="-128"/>
              </a:rPr>
              <a:t>→諸連絡は入力された掲示板を閲覧することですませ、打合せの短時間化や、回数減少を図っている</a:t>
            </a:r>
            <a:endParaRPr lang="en-US" altLang="ja-JP" sz="24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660861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229600" cy="1143000"/>
          </a:xfrm>
        </p:spPr>
        <p:txBody>
          <a:bodyPr>
            <a:normAutofit/>
          </a:bodyPr>
          <a:lstStyle/>
          <a:p>
            <a:pPr algn="l"/>
            <a:r>
              <a:rPr lang="ja-JP" altLang="en-US" sz="4000" dirty="0">
                <a:solidFill>
                  <a:schemeClr val="tx1"/>
                </a:solidFill>
              </a:rPr>
              <a:t>２</a:t>
            </a:r>
            <a:r>
              <a:rPr lang="ja-JP" altLang="en-US" sz="4000" dirty="0" smtClean="0">
                <a:solidFill>
                  <a:schemeClr val="tx1"/>
                </a:solidFill>
              </a:rPr>
              <a:t>　参考資料</a:t>
            </a:r>
            <a:endParaRPr kumimoji="1" lang="ja-JP" altLang="en-US" sz="4000" dirty="0">
              <a:solidFill>
                <a:schemeClr val="tx1"/>
              </a:solidFill>
            </a:endParaRPr>
          </a:p>
        </p:txBody>
      </p:sp>
      <p:sp>
        <p:nvSpPr>
          <p:cNvPr id="21" name="正方形/長方形 20"/>
          <p:cNvSpPr/>
          <p:nvPr/>
        </p:nvSpPr>
        <p:spPr>
          <a:xfrm>
            <a:off x="251520" y="1988840"/>
            <a:ext cx="4522687" cy="830997"/>
          </a:xfrm>
          <a:prstGeom prst="rect">
            <a:avLst/>
          </a:prstGeom>
          <a:noFill/>
        </p:spPr>
        <p:txBody>
          <a:bodyPr wrap="square" lIns="91440" tIns="45720" rIns="91440" bIns="45720">
            <a:spAutoFit/>
          </a:bodyPr>
          <a:lstStyle/>
          <a:p>
            <a:pPr algn="ctr"/>
            <a:r>
              <a:rPr lang="ja-JP" altLang="en-US" sz="2400" b="1" dirty="0" smtClean="0"/>
              <a:t>「教育の情報化に関する手引き」</a:t>
            </a:r>
            <a:endParaRPr lang="en-US" altLang="ja-JP" sz="2400" b="1" dirty="0" smtClean="0"/>
          </a:p>
          <a:p>
            <a:pPr algn="ctr"/>
            <a:r>
              <a:rPr lang="ja-JP" altLang="en-US" sz="2400" b="1" dirty="0"/>
              <a:t>文部科学省</a:t>
            </a:r>
            <a:endParaRPr lang="en-US" altLang="ja-JP" sz="2400" b="1" dirty="0" smtClean="0"/>
          </a:p>
        </p:txBody>
      </p:sp>
      <p:sp>
        <p:nvSpPr>
          <p:cNvPr id="22" name="正方形/長方形 21"/>
          <p:cNvSpPr/>
          <p:nvPr/>
        </p:nvSpPr>
        <p:spPr>
          <a:xfrm>
            <a:off x="427009" y="1063645"/>
            <a:ext cx="2492990" cy="646331"/>
          </a:xfrm>
          <a:prstGeom prst="rect">
            <a:avLst/>
          </a:prstGeom>
          <a:noFill/>
        </p:spPr>
        <p:txBody>
          <a:bodyPr wrap="none" lIns="91440" tIns="45720" rIns="91440" bIns="45720">
            <a:spAutoFit/>
          </a:bodyPr>
          <a:lstStyle/>
          <a:p>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参考資料１</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9696" y="980728"/>
            <a:ext cx="4000500" cy="57054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574319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229600" cy="1143000"/>
          </a:xfrm>
        </p:spPr>
        <p:txBody>
          <a:bodyPr>
            <a:normAutofit/>
          </a:bodyPr>
          <a:lstStyle/>
          <a:p>
            <a:pPr algn="l"/>
            <a:r>
              <a:rPr lang="ja-JP" altLang="en-US" sz="4000" dirty="0">
                <a:solidFill>
                  <a:schemeClr val="tx1"/>
                </a:solidFill>
              </a:rPr>
              <a:t>２</a:t>
            </a:r>
            <a:r>
              <a:rPr lang="ja-JP" altLang="en-US" sz="4000" dirty="0" smtClean="0">
                <a:solidFill>
                  <a:schemeClr val="tx1"/>
                </a:solidFill>
              </a:rPr>
              <a:t>　参考資料</a:t>
            </a:r>
            <a:endParaRPr kumimoji="1" lang="ja-JP" altLang="en-US" sz="4000" dirty="0">
              <a:solidFill>
                <a:schemeClr val="tx1"/>
              </a:solidFill>
            </a:endParaRPr>
          </a:p>
        </p:txBody>
      </p:sp>
      <p:sp>
        <p:nvSpPr>
          <p:cNvPr id="21" name="正方形/長方形 20"/>
          <p:cNvSpPr/>
          <p:nvPr/>
        </p:nvSpPr>
        <p:spPr>
          <a:xfrm>
            <a:off x="251520" y="1988840"/>
            <a:ext cx="4522687" cy="830997"/>
          </a:xfrm>
          <a:prstGeom prst="rect">
            <a:avLst/>
          </a:prstGeom>
          <a:noFill/>
        </p:spPr>
        <p:txBody>
          <a:bodyPr wrap="square" lIns="91440" tIns="45720" rIns="91440" bIns="45720">
            <a:spAutoFit/>
          </a:bodyPr>
          <a:lstStyle/>
          <a:p>
            <a:pPr algn="ctr"/>
            <a:r>
              <a:rPr lang="ja-JP" altLang="en-US" sz="2400" b="1" dirty="0" smtClean="0"/>
              <a:t>「教育の情報化ビジョン」</a:t>
            </a:r>
            <a:endParaRPr lang="en-US" altLang="ja-JP" sz="2400" b="1" dirty="0" smtClean="0"/>
          </a:p>
          <a:p>
            <a:pPr algn="ctr"/>
            <a:r>
              <a:rPr lang="ja-JP" altLang="en-US" sz="2400" b="1" dirty="0"/>
              <a:t>文部科学省</a:t>
            </a:r>
            <a:endParaRPr lang="en-US" altLang="ja-JP" sz="2400" b="1" dirty="0" smtClean="0"/>
          </a:p>
        </p:txBody>
      </p:sp>
      <p:sp>
        <p:nvSpPr>
          <p:cNvPr id="22" name="正方形/長方形 21"/>
          <p:cNvSpPr/>
          <p:nvPr/>
        </p:nvSpPr>
        <p:spPr>
          <a:xfrm>
            <a:off x="427009" y="1063645"/>
            <a:ext cx="2492990" cy="646331"/>
          </a:xfrm>
          <a:prstGeom prst="rect">
            <a:avLst/>
          </a:prstGeom>
          <a:noFill/>
        </p:spPr>
        <p:txBody>
          <a:bodyPr wrap="none" lIns="91440" tIns="45720" rIns="91440" bIns="45720">
            <a:spAutoFit/>
          </a:bodyPr>
          <a:lstStyle/>
          <a:p>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参考資料２</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6215" y="980728"/>
            <a:ext cx="3974257" cy="56138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3530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dirty="0" smtClean="0"/>
              <a:t>４　ＩＣＴ活用力をスキルアップする</a:t>
            </a:r>
            <a:endParaRPr kumimoji="1" lang="ja-JP" altLang="en-US" dirty="0"/>
          </a:p>
        </p:txBody>
      </p:sp>
      <p:sp>
        <p:nvSpPr>
          <p:cNvPr id="3" name="縦書きテキスト プレースホルダー 2"/>
          <p:cNvSpPr>
            <a:spLocks noGrp="1"/>
          </p:cNvSpPr>
          <p:nvPr>
            <p:ph type="body" orient="vert" idx="1"/>
          </p:nvPr>
        </p:nvSpPr>
        <p:spPr>
          <a:xfrm>
            <a:off x="301752" y="1844824"/>
            <a:ext cx="8534400" cy="4278608"/>
          </a:xfrm>
        </p:spPr>
        <p:txBody>
          <a:bodyPr vert="horz">
            <a:normAutofit/>
          </a:bodyPr>
          <a:lstStyle/>
          <a:p>
            <a:r>
              <a:rPr lang="ja-JP" altLang="en-US" dirty="0" smtClean="0"/>
              <a:t>教育研修所の一般研修講座・出前研修講座の活用</a:t>
            </a:r>
            <a:endParaRPr lang="en-US" altLang="ja-JP" dirty="0" smtClean="0"/>
          </a:p>
          <a:p>
            <a:pPr marL="0" indent="0">
              <a:buNone/>
            </a:pPr>
            <a:r>
              <a:rPr lang="ja-JP" altLang="en-US" dirty="0" smtClean="0"/>
              <a:t>　　</a:t>
            </a:r>
            <a:r>
              <a:rPr lang="en-US" altLang="ja-JP" dirty="0" smtClean="0">
                <a:hlinkClick r:id="rId2"/>
              </a:rPr>
              <a:t>http</a:t>
            </a:r>
            <a:r>
              <a:rPr lang="en-US" altLang="ja-JP" dirty="0">
                <a:hlinkClick r:id="rId2"/>
              </a:rPr>
              <a:t>://www.hyogo-c.ed.jp/kenshusho/</a:t>
            </a:r>
            <a:endParaRPr lang="en-US" altLang="ja-JP" dirty="0"/>
          </a:p>
          <a:p>
            <a:pPr marL="0" indent="0">
              <a:buNone/>
            </a:pPr>
            <a:endParaRPr lang="en-US" altLang="ja-JP" dirty="0" smtClean="0"/>
          </a:p>
          <a:p>
            <a:r>
              <a:rPr lang="ja-JP" altLang="en-US" dirty="0" smtClean="0"/>
              <a:t>教育企画課の教材・資料提供の活用　　  </a:t>
            </a:r>
            <a:r>
              <a:rPr lang="en-US" altLang="ja-JP" dirty="0">
                <a:hlinkClick r:id="rId3"/>
              </a:rPr>
              <a:t>http://www.hyogo-c.ed.jp/~</a:t>
            </a:r>
            <a:r>
              <a:rPr lang="en-US" altLang="ja-JP" dirty="0" smtClean="0">
                <a:hlinkClick r:id="rId3"/>
              </a:rPr>
              <a:t>kikaku-bo/index.html</a:t>
            </a:r>
            <a:endParaRPr kumimoji="1" lang="en-US" altLang="ja-JP" dirty="0" smtClean="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3436760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700"/>
            <a:ext cx="7772400" cy="1901825"/>
          </a:xfrm>
        </p:spPr>
        <p:txBody>
          <a:bodyPr rtlCol="0">
            <a:normAutofit fontScale="90000"/>
          </a:bodyPr>
          <a:lstStyle/>
          <a:p>
            <a:pPr eaLnBrk="1" fontAlgn="auto" hangingPunct="1">
              <a:spcAft>
                <a:spcPts val="0"/>
              </a:spcAft>
              <a:defRPr/>
            </a:pP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校務</a:t>
            </a: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のＩＣＴ活用事例</a:t>
            </a:r>
            <a:endParaRPr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75" name="テキスト ボックス 3"/>
          <p:cNvSpPr txBox="1">
            <a:spLocks noChangeArrowheads="1"/>
          </p:cNvSpPr>
          <p:nvPr/>
        </p:nvSpPr>
        <p:spPr bwMode="auto">
          <a:xfrm>
            <a:off x="2268538" y="1504950"/>
            <a:ext cx="45354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a:spcBef>
                <a:spcPct val="0"/>
              </a:spcBef>
              <a:buFontTx/>
              <a:buNone/>
            </a:pPr>
            <a:r>
              <a:rPr lang="ja-JP" altLang="en-US" dirty="0">
                <a:latin typeface="メイリオ" pitchFamily="50" charset="-128"/>
                <a:ea typeface="メイリオ" pitchFamily="50" charset="-128"/>
                <a:cs typeface="メイリオ" pitchFamily="50" charset="-128"/>
              </a:rPr>
              <a:t>スライド資料　</a:t>
            </a:r>
            <a:r>
              <a:rPr lang="ja-JP" altLang="en-US" dirty="0">
                <a:latin typeface="メイリオ" pitchFamily="50" charset="-128"/>
                <a:ea typeface="メイリオ" pitchFamily="50" charset="-128"/>
                <a:cs typeface="メイリオ" pitchFamily="50" charset="-128"/>
              </a:rPr>
              <a:t>Ｅ</a:t>
            </a:r>
            <a:r>
              <a:rPr lang="en-US" altLang="ja-JP" dirty="0" smtClean="0">
                <a:latin typeface="メイリオ" pitchFamily="50" charset="-128"/>
                <a:ea typeface="メイリオ" pitchFamily="50" charset="-128"/>
                <a:cs typeface="メイリオ" pitchFamily="50" charset="-128"/>
              </a:rPr>
              <a:t>1-</a:t>
            </a:r>
            <a:r>
              <a:rPr lang="ja-JP" altLang="en-US" dirty="0" smtClean="0">
                <a:latin typeface="メイリオ" pitchFamily="50" charset="-128"/>
                <a:ea typeface="メイリオ" pitchFamily="50" charset="-128"/>
                <a:cs typeface="メイリオ" pitchFamily="50" charset="-128"/>
              </a:rPr>
              <a:t>２</a:t>
            </a:r>
            <a:endParaRPr lang="ja-JP" altLang="en-US"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490993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552968" cy="1143000"/>
          </a:xfrm>
        </p:spPr>
        <p:txBody>
          <a:bodyPr>
            <a:normAutofit/>
          </a:bodyPr>
          <a:lstStyle/>
          <a:p>
            <a:pPr algn="l"/>
            <a:r>
              <a:rPr lang="ja-JP" altLang="en-US" sz="4000" dirty="0">
                <a:solidFill>
                  <a:schemeClr val="tx1"/>
                </a:solidFill>
              </a:rPr>
              <a:t>２</a:t>
            </a:r>
            <a:r>
              <a:rPr lang="ja-JP" altLang="en-US" sz="4000" dirty="0" smtClean="0">
                <a:solidFill>
                  <a:schemeClr val="tx1"/>
                </a:solidFill>
              </a:rPr>
              <a:t>　校務にＩＣＴを活用する事例</a:t>
            </a:r>
            <a:endParaRPr kumimoji="1" lang="ja-JP" altLang="en-US" sz="4000" dirty="0">
              <a:solidFill>
                <a:schemeClr val="tx1"/>
              </a:solidFill>
            </a:endParaRPr>
          </a:p>
        </p:txBody>
      </p:sp>
      <p:sp>
        <p:nvSpPr>
          <p:cNvPr id="21" name="正方形/長方形 20"/>
          <p:cNvSpPr/>
          <p:nvPr/>
        </p:nvSpPr>
        <p:spPr>
          <a:xfrm>
            <a:off x="611560" y="1802685"/>
            <a:ext cx="6768752" cy="523220"/>
          </a:xfrm>
          <a:prstGeom prst="rect">
            <a:avLst/>
          </a:prstGeom>
          <a:noFill/>
        </p:spPr>
        <p:txBody>
          <a:bodyPr wrap="square" lIns="91440" tIns="45720" rIns="91440" bIns="45720">
            <a:spAutoFit/>
          </a:bodyPr>
          <a:lstStyle/>
          <a:p>
            <a:r>
              <a:rPr lang="ja-JP" altLang="en-US" sz="2800" b="1" dirty="0" smtClean="0"/>
              <a:t>○　情報の収集</a:t>
            </a:r>
            <a:endParaRPr lang="en-US" altLang="ja-JP" sz="2800" b="1" dirty="0" smtClean="0"/>
          </a:p>
        </p:txBody>
      </p:sp>
      <p:sp>
        <p:nvSpPr>
          <p:cNvPr id="22" name="正方形/長方形 21"/>
          <p:cNvSpPr/>
          <p:nvPr/>
        </p:nvSpPr>
        <p:spPr>
          <a:xfrm>
            <a:off x="427009" y="1063645"/>
            <a:ext cx="4224233" cy="646331"/>
          </a:xfrm>
          <a:prstGeom prst="rect">
            <a:avLst/>
          </a:prstGeom>
          <a:noFill/>
        </p:spPr>
        <p:txBody>
          <a:bodyPr wrap="none" lIns="91440" tIns="45720" rIns="91440" bIns="45720">
            <a:spAutoFit/>
          </a:bodyPr>
          <a:lstStyle/>
          <a:p>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業務の軽減や効率化</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971600" y="2336051"/>
            <a:ext cx="7920880" cy="954107"/>
          </a:xfrm>
          <a:prstGeom prst="rect">
            <a:avLst/>
          </a:prstGeom>
          <a:solidFill>
            <a:schemeClr val="bg2"/>
          </a:solidFill>
        </p:spPr>
        <p:txBody>
          <a:bodyPr wrap="square" lIns="91440" tIns="45720" rIns="91440" bIns="45720">
            <a:spAutoFit/>
          </a:bodyPr>
          <a:lstStyle/>
          <a:p>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学校所在地の台風情報を得て、学校行事の実施上の判断材料とする</a:t>
            </a:r>
          </a:p>
        </p:txBody>
      </p:sp>
      <p:sp>
        <p:nvSpPr>
          <p:cNvPr id="13" name="正方形/長方形 12"/>
          <p:cNvSpPr/>
          <p:nvPr/>
        </p:nvSpPr>
        <p:spPr>
          <a:xfrm>
            <a:off x="971600" y="3410997"/>
            <a:ext cx="7920880" cy="954107"/>
          </a:xfrm>
          <a:prstGeom prst="rect">
            <a:avLst/>
          </a:prstGeom>
          <a:solidFill>
            <a:schemeClr val="bg2"/>
          </a:solidFill>
        </p:spPr>
        <p:txBody>
          <a:bodyPr wrap="square" lIns="91440" tIns="45720" rIns="91440" bIns="45720">
            <a:spAutoFit/>
          </a:bodyPr>
          <a:lstStyle/>
          <a:p>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インターネットで指導案を検索し、自身の教科指導計画の参考とする</a:t>
            </a:r>
            <a:endParaRPr lang="en-US" altLang="ja-JP" sz="2800" dirty="0" smtClean="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14" name="正方形/長方形 13"/>
          <p:cNvSpPr/>
          <p:nvPr/>
        </p:nvSpPr>
        <p:spPr>
          <a:xfrm>
            <a:off x="948660" y="4492277"/>
            <a:ext cx="7920880" cy="1384995"/>
          </a:xfrm>
          <a:prstGeom prst="rect">
            <a:avLst/>
          </a:prstGeom>
          <a:solidFill>
            <a:schemeClr val="bg2"/>
          </a:solidFill>
        </p:spPr>
        <p:txBody>
          <a:bodyPr wrap="square" lIns="91440" tIns="45720" rIns="91440" bIns="45720">
            <a:spAutoFit/>
          </a:bodyPr>
          <a:lstStyle/>
          <a:p>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統計情報をウェブページで入手し、その数値を基に、エクセルでグラフを作成し、授業で使用する</a:t>
            </a:r>
            <a:endParaRPr lang="en-US" altLang="ja-JP" sz="2800" dirty="0" smtClean="0">
              <a:latin typeface="ＭＳ 明朝" panose="02020609040205080304" pitchFamily="17" charset="-128"/>
              <a:ea typeface="ＭＳ 明朝" panose="02020609040205080304" pitchFamily="17" charset="-128"/>
              <a:cs typeface="Meiryo UI" panose="020B0604030504040204" pitchFamily="50" charset="-128"/>
            </a:endParaRPr>
          </a:p>
        </p:txBody>
      </p:sp>
    </p:spTree>
    <p:extLst>
      <p:ext uri="{BB962C8B-B14F-4D97-AF65-F5344CB8AC3E}">
        <p14:creationId xmlns:p14="http://schemas.microsoft.com/office/powerpoint/2010/main" val="3097625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552968" cy="1143000"/>
          </a:xfrm>
        </p:spPr>
        <p:txBody>
          <a:bodyPr>
            <a:normAutofit/>
          </a:bodyPr>
          <a:lstStyle/>
          <a:p>
            <a:pPr algn="l"/>
            <a:r>
              <a:rPr lang="ja-JP" altLang="en-US" sz="4000" dirty="0">
                <a:solidFill>
                  <a:schemeClr val="tx1"/>
                </a:solidFill>
              </a:rPr>
              <a:t>２</a:t>
            </a:r>
            <a:r>
              <a:rPr lang="ja-JP" altLang="en-US" sz="4000" dirty="0" smtClean="0">
                <a:solidFill>
                  <a:schemeClr val="tx1"/>
                </a:solidFill>
              </a:rPr>
              <a:t>　校務にＩＣＴを活用する事例</a:t>
            </a:r>
            <a:endParaRPr kumimoji="1" lang="ja-JP" altLang="en-US" sz="4000" dirty="0">
              <a:solidFill>
                <a:schemeClr val="tx1"/>
              </a:solidFill>
            </a:endParaRPr>
          </a:p>
        </p:txBody>
      </p:sp>
      <p:sp>
        <p:nvSpPr>
          <p:cNvPr id="21" name="正方形/長方形 20"/>
          <p:cNvSpPr/>
          <p:nvPr/>
        </p:nvSpPr>
        <p:spPr>
          <a:xfrm>
            <a:off x="611560" y="1802685"/>
            <a:ext cx="6768752" cy="523220"/>
          </a:xfrm>
          <a:prstGeom prst="rect">
            <a:avLst/>
          </a:prstGeom>
          <a:noFill/>
        </p:spPr>
        <p:txBody>
          <a:bodyPr wrap="square" lIns="91440" tIns="45720" rIns="91440" bIns="45720">
            <a:spAutoFit/>
          </a:bodyPr>
          <a:lstStyle/>
          <a:p>
            <a:r>
              <a:rPr lang="ja-JP" altLang="en-US" sz="2800" b="1" dirty="0" smtClean="0"/>
              <a:t>○　</a:t>
            </a:r>
            <a:r>
              <a:rPr lang="ja-JP" altLang="en-US" sz="2800" b="1" dirty="0"/>
              <a:t>情報の再利用や一元管理と共有</a:t>
            </a:r>
            <a:endParaRPr lang="en-US" altLang="ja-JP" sz="2800" b="1" dirty="0" smtClean="0"/>
          </a:p>
        </p:txBody>
      </p:sp>
      <p:sp>
        <p:nvSpPr>
          <p:cNvPr id="22" name="正方形/長方形 21"/>
          <p:cNvSpPr/>
          <p:nvPr/>
        </p:nvSpPr>
        <p:spPr>
          <a:xfrm>
            <a:off x="427009" y="1063645"/>
            <a:ext cx="4224233" cy="646331"/>
          </a:xfrm>
          <a:prstGeom prst="rect">
            <a:avLst/>
          </a:prstGeom>
          <a:noFill/>
        </p:spPr>
        <p:txBody>
          <a:bodyPr wrap="none" lIns="91440" tIns="45720" rIns="91440" bIns="45720">
            <a:spAutoFit/>
          </a:bodyPr>
          <a:lstStyle/>
          <a:p>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業務の軽減や効率化</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971600" y="4131077"/>
            <a:ext cx="7920880" cy="954107"/>
          </a:xfrm>
          <a:prstGeom prst="rect">
            <a:avLst/>
          </a:prstGeom>
          <a:solidFill>
            <a:schemeClr val="accent1">
              <a:lumMod val="20000"/>
              <a:lumOff val="80000"/>
            </a:schemeClr>
          </a:solidFill>
        </p:spPr>
        <p:txBody>
          <a:bodyPr wrap="square" lIns="91440" tIns="45720" rIns="91440" bIns="45720">
            <a:spAutoFit/>
          </a:bodyPr>
          <a:lstStyle/>
          <a:p>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ある教員が撮影した学校行事の写真を、管理職が学校便りに利用する</a:t>
            </a:r>
          </a:p>
        </p:txBody>
      </p:sp>
      <p:sp>
        <p:nvSpPr>
          <p:cNvPr id="13" name="正方形/長方形 12"/>
          <p:cNvSpPr/>
          <p:nvPr/>
        </p:nvSpPr>
        <p:spPr>
          <a:xfrm>
            <a:off x="971600" y="2348880"/>
            <a:ext cx="7920880" cy="523220"/>
          </a:xfrm>
          <a:prstGeom prst="rect">
            <a:avLst/>
          </a:prstGeom>
          <a:solidFill>
            <a:schemeClr val="accent1">
              <a:lumMod val="20000"/>
              <a:lumOff val="80000"/>
            </a:schemeClr>
          </a:solidFill>
        </p:spPr>
        <p:txBody>
          <a:bodyPr wrap="square" lIns="91440" tIns="45720" rIns="91440" bIns="45720">
            <a:spAutoFit/>
          </a:bodyPr>
          <a:lstStyle/>
          <a:p>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前年度文書をもとに今年度文書を作成する</a:t>
            </a:r>
            <a:endParaRPr lang="en-US" altLang="ja-JP" sz="2800" dirty="0" smtClean="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7" name="正方形/長方形 6"/>
          <p:cNvSpPr/>
          <p:nvPr/>
        </p:nvSpPr>
        <p:spPr>
          <a:xfrm>
            <a:off x="971600" y="3016116"/>
            <a:ext cx="7920880" cy="954107"/>
          </a:xfrm>
          <a:prstGeom prst="rect">
            <a:avLst/>
          </a:prstGeom>
          <a:solidFill>
            <a:schemeClr val="accent1">
              <a:lumMod val="20000"/>
              <a:lumOff val="80000"/>
            </a:schemeClr>
          </a:solidFill>
        </p:spPr>
        <p:txBody>
          <a:bodyPr wrap="square" lIns="91440" tIns="45720" rIns="91440" bIns="45720">
            <a:spAutoFit/>
          </a:bodyPr>
          <a:lstStyle/>
          <a:p>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ある教員が作成したプリントを学年で共通利用する</a:t>
            </a:r>
          </a:p>
        </p:txBody>
      </p:sp>
    </p:spTree>
    <p:extLst>
      <p:ext uri="{BB962C8B-B14F-4D97-AF65-F5344CB8AC3E}">
        <p14:creationId xmlns:p14="http://schemas.microsoft.com/office/powerpoint/2010/main" val="3280821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552968" cy="1143000"/>
          </a:xfrm>
        </p:spPr>
        <p:txBody>
          <a:bodyPr>
            <a:normAutofit/>
          </a:bodyPr>
          <a:lstStyle/>
          <a:p>
            <a:pPr algn="l"/>
            <a:r>
              <a:rPr lang="ja-JP" altLang="en-US" sz="4000" dirty="0">
                <a:solidFill>
                  <a:schemeClr val="tx1"/>
                </a:solidFill>
              </a:rPr>
              <a:t>２</a:t>
            </a:r>
            <a:r>
              <a:rPr lang="ja-JP" altLang="en-US" sz="4000" dirty="0" smtClean="0">
                <a:solidFill>
                  <a:schemeClr val="tx1"/>
                </a:solidFill>
              </a:rPr>
              <a:t>　校務にＩＣＴを活用する事例</a:t>
            </a:r>
            <a:endParaRPr kumimoji="1" lang="ja-JP" altLang="en-US" sz="4000" dirty="0">
              <a:solidFill>
                <a:schemeClr val="tx1"/>
              </a:solidFill>
            </a:endParaRPr>
          </a:p>
        </p:txBody>
      </p:sp>
      <p:sp>
        <p:nvSpPr>
          <p:cNvPr id="21" name="正方形/長方形 20"/>
          <p:cNvSpPr/>
          <p:nvPr/>
        </p:nvSpPr>
        <p:spPr>
          <a:xfrm>
            <a:off x="611560" y="1802685"/>
            <a:ext cx="6768752" cy="523220"/>
          </a:xfrm>
          <a:prstGeom prst="rect">
            <a:avLst/>
          </a:prstGeom>
          <a:noFill/>
        </p:spPr>
        <p:txBody>
          <a:bodyPr wrap="square" lIns="91440" tIns="45720" rIns="91440" bIns="45720">
            <a:spAutoFit/>
          </a:bodyPr>
          <a:lstStyle/>
          <a:p>
            <a:r>
              <a:rPr lang="ja-JP" altLang="en-US" sz="2800" b="1" dirty="0" smtClean="0"/>
              <a:t>○　児童生徒に関する情報共有の強化</a:t>
            </a:r>
            <a:endParaRPr lang="en-US" altLang="ja-JP" sz="2800" b="1" dirty="0" smtClean="0"/>
          </a:p>
        </p:txBody>
      </p:sp>
      <p:sp>
        <p:nvSpPr>
          <p:cNvPr id="22" name="正方形/長方形 21"/>
          <p:cNvSpPr/>
          <p:nvPr/>
        </p:nvSpPr>
        <p:spPr>
          <a:xfrm>
            <a:off x="427009" y="1063645"/>
            <a:ext cx="4262705" cy="646331"/>
          </a:xfrm>
          <a:prstGeom prst="rect">
            <a:avLst/>
          </a:prstGeom>
          <a:noFill/>
        </p:spPr>
        <p:txBody>
          <a:bodyPr wrap="none" lIns="91440" tIns="45720" rIns="91440" bIns="45720">
            <a:spAutoFit/>
          </a:bodyPr>
          <a:lstStyle/>
          <a:p>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教育活動の質の改善</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971600" y="2336051"/>
            <a:ext cx="7920880" cy="954107"/>
          </a:xfrm>
          <a:prstGeom prst="rect">
            <a:avLst/>
          </a:prstGeom>
          <a:solidFill>
            <a:schemeClr val="accent6">
              <a:lumMod val="20000"/>
              <a:lumOff val="80000"/>
            </a:schemeClr>
          </a:solidFill>
        </p:spPr>
        <p:txBody>
          <a:bodyPr wrap="square" lIns="91440" tIns="45720" rIns="91440" bIns="45720">
            <a:spAutoFit/>
          </a:bodyPr>
          <a:lstStyle/>
          <a:p>
            <a:r>
              <a:rPr lang="ja-JP" altLang="en-US" sz="2800" dirty="0">
                <a:latin typeface="ＭＳ 明朝" panose="02020609040205080304" pitchFamily="17" charset="-128"/>
                <a:ea typeface="ＭＳ 明朝" panose="02020609040205080304" pitchFamily="17" charset="-128"/>
                <a:cs typeface="Meiryo UI" panose="020B0604030504040204" pitchFamily="50" charset="-128"/>
              </a:rPr>
              <a:t>「いいとこ見つけ」と称して、用意された児童生徒のデータベースに各教員が書き込んでいる。</a:t>
            </a:r>
            <a:endParaRPr lang="en-US" altLang="ja-JP" sz="2800" dirty="0">
              <a:latin typeface="ＭＳ 明朝" panose="02020609040205080304" pitchFamily="17" charset="-128"/>
              <a:ea typeface="ＭＳ 明朝" panose="02020609040205080304" pitchFamily="17" charset="-128"/>
              <a:cs typeface="Meiryo UI" panose="020B0604030504040204" pitchFamily="50" charset="-128"/>
            </a:endParaRPr>
          </a:p>
        </p:txBody>
      </p:sp>
    </p:spTree>
    <p:extLst>
      <p:ext uri="{BB962C8B-B14F-4D97-AF65-F5344CB8AC3E}">
        <p14:creationId xmlns:p14="http://schemas.microsoft.com/office/powerpoint/2010/main" val="1905056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552968" cy="1143000"/>
          </a:xfrm>
        </p:spPr>
        <p:txBody>
          <a:bodyPr>
            <a:normAutofit/>
          </a:bodyPr>
          <a:lstStyle/>
          <a:p>
            <a:pPr algn="l"/>
            <a:r>
              <a:rPr lang="ja-JP" altLang="en-US" sz="4000" dirty="0">
                <a:solidFill>
                  <a:schemeClr val="tx1"/>
                </a:solidFill>
              </a:rPr>
              <a:t>２</a:t>
            </a:r>
            <a:r>
              <a:rPr lang="ja-JP" altLang="en-US" sz="4000" dirty="0" smtClean="0">
                <a:solidFill>
                  <a:schemeClr val="tx1"/>
                </a:solidFill>
              </a:rPr>
              <a:t>　校務にＩＣＴを活用する事例</a:t>
            </a:r>
            <a:endParaRPr kumimoji="1" lang="ja-JP" altLang="en-US" sz="4000" dirty="0">
              <a:solidFill>
                <a:schemeClr val="tx1"/>
              </a:solidFill>
            </a:endParaRPr>
          </a:p>
        </p:txBody>
      </p:sp>
      <p:sp>
        <p:nvSpPr>
          <p:cNvPr id="21" name="正方形/長方形 20"/>
          <p:cNvSpPr/>
          <p:nvPr/>
        </p:nvSpPr>
        <p:spPr>
          <a:xfrm>
            <a:off x="611560" y="1802685"/>
            <a:ext cx="6768752" cy="523220"/>
          </a:xfrm>
          <a:prstGeom prst="rect">
            <a:avLst/>
          </a:prstGeom>
          <a:noFill/>
        </p:spPr>
        <p:txBody>
          <a:bodyPr wrap="square" lIns="91440" tIns="45720" rIns="91440" bIns="45720">
            <a:spAutoFit/>
          </a:bodyPr>
          <a:lstStyle/>
          <a:p>
            <a:r>
              <a:rPr lang="ja-JP" altLang="en-US" sz="2800" b="1" dirty="0" smtClean="0"/>
              <a:t>○　学校経営への情報活用</a:t>
            </a:r>
            <a:endParaRPr lang="en-US" altLang="ja-JP" sz="2800" b="1" dirty="0" smtClean="0"/>
          </a:p>
        </p:txBody>
      </p:sp>
      <p:sp>
        <p:nvSpPr>
          <p:cNvPr id="22" name="正方形/長方形 21"/>
          <p:cNvSpPr/>
          <p:nvPr/>
        </p:nvSpPr>
        <p:spPr>
          <a:xfrm>
            <a:off x="427009" y="1063645"/>
            <a:ext cx="4262705" cy="646331"/>
          </a:xfrm>
          <a:prstGeom prst="rect">
            <a:avLst/>
          </a:prstGeom>
          <a:noFill/>
        </p:spPr>
        <p:txBody>
          <a:bodyPr wrap="none" lIns="91440" tIns="45720" rIns="91440" bIns="45720">
            <a:spAutoFit/>
          </a:bodyPr>
          <a:lstStyle/>
          <a:p>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教育活動の質の改善</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971600" y="2336051"/>
            <a:ext cx="7920880" cy="1384995"/>
          </a:xfrm>
          <a:prstGeom prst="rect">
            <a:avLst/>
          </a:prstGeom>
          <a:solidFill>
            <a:schemeClr val="accent6">
              <a:lumMod val="20000"/>
              <a:lumOff val="80000"/>
            </a:schemeClr>
          </a:solidFill>
        </p:spPr>
        <p:txBody>
          <a:bodyPr wrap="square" lIns="91440" tIns="45720" rIns="91440" bIns="45720">
            <a:spAutoFit/>
          </a:bodyPr>
          <a:lstStyle/>
          <a:p>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非常勤講師やスクールカウンセラーなどの、常勤していない教職員と、電子メールにより連絡・調整を図っている。</a:t>
            </a:r>
            <a:endParaRPr lang="en-US" altLang="ja-JP" sz="2800"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6" name="正方形/長方形 5"/>
          <p:cNvSpPr/>
          <p:nvPr/>
        </p:nvSpPr>
        <p:spPr>
          <a:xfrm>
            <a:off x="971600" y="3873446"/>
            <a:ext cx="7920880" cy="1384995"/>
          </a:xfrm>
          <a:prstGeom prst="rect">
            <a:avLst/>
          </a:prstGeom>
          <a:solidFill>
            <a:schemeClr val="accent6">
              <a:lumMod val="20000"/>
              <a:lumOff val="80000"/>
            </a:schemeClr>
          </a:solidFill>
        </p:spPr>
        <p:txBody>
          <a:bodyPr wrap="square" lIns="91440" tIns="45720" rIns="91440" bIns="45720">
            <a:spAutoFit/>
          </a:bodyPr>
          <a:lstStyle/>
          <a:p>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アンケート集計ソフトを使って、学校評価アンケートのアンケート用紙を作成したり、集計している。</a:t>
            </a:r>
            <a:endParaRPr lang="en-US" altLang="ja-JP" sz="2800" dirty="0">
              <a:latin typeface="ＭＳ 明朝" panose="02020609040205080304" pitchFamily="17" charset="-128"/>
              <a:ea typeface="ＭＳ 明朝" panose="02020609040205080304" pitchFamily="17" charset="-128"/>
              <a:cs typeface="Meiryo UI" panose="020B0604030504040204" pitchFamily="50" charset="-128"/>
            </a:endParaRPr>
          </a:p>
        </p:txBody>
      </p:sp>
    </p:spTree>
    <p:extLst>
      <p:ext uri="{BB962C8B-B14F-4D97-AF65-F5344CB8AC3E}">
        <p14:creationId xmlns:p14="http://schemas.microsoft.com/office/powerpoint/2010/main" val="3171446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552968" cy="1143000"/>
          </a:xfrm>
        </p:spPr>
        <p:txBody>
          <a:bodyPr>
            <a:normAutofit/>
          </a:bodyPr>
          <a:lstStyle/>
          <a:p>
            <a:pPr algn="l"/>
            <a:r>
              <a:rPr lang="ja-JP" altLang="en-US" sz="4000" dirty="0">
                <a:solidFill>
                  <a:schemeClr val="tx1"/>
                </a:solidFill>
              </a:rPr>
              <a:t>２</a:t>
            </a:r>
            <a:r>
              <a:rPr lang="ja-JP" altLang="en-US" sz="4000" dirty="0" smtClean="0">
                <a:solidFill>
                  <a:schemeClr val="tx1"/>
                </a:solidFill>
              </a:rPr>
              <a:t>　校務にＩＣＴを活用する事例</a:t>
            </a:r>
            <a:endParaRPr kumimoji="1" lang="ja-JP" altLang="en-US" sz="4000" dirty="0">
              <a:solidFill>
                <a:schemeClr val="tx1"/>
              </a:solidFill>
            </a:endParaRPr>
          </a:p>
        </p:txBody>
      </p:sp>
      <p:sp>
        <p:nvSpPr>
          <p:cNvPr id="21" name="正方形/長方形 20"/>
          <p:cNvSpPr/>
          <p:nvPr/>
        </p:nvSpPr>
        <p:spPr>
          <a:xfrm>
            <a:off x="611560" y="1802685"/>
            <a:ext cx="6768752" cy="523220"/>
          </a:xfrm>
          <a:prstGeom prst="rect">
            <a:avLst/>
          </a:prstGeom>
          <a:noFill/>
        </p:spPr>
        <p:txBody>
          <a:bodyPr wrap="square" lIns="91440" tIns="45720" rIns="91440" bIns="45720">
            <a:spAutoFit/>
          </a:bodyPr>
          <a:lstStyle/>
          <a:p>
            <a:r>
              <a:rPr lang="ja-JP" altLang="en-US" sz="2800" b="1" dirty="0" smtClean="0"/>
              <a:t>○　保護者との情報共有</a:t>
            </a:r>
            <a:endParaRPr lang="en-US" altLang="ja-JP" sz="2800" b="1" dirty="0" smtClean="0"/>
          </a:p>
        </p:txBody>
      </p:sp>
      <p:sp>
        <p:nvSpPr>
          <p:cNvPr id="22" name="正方形/長方形 21"/>
          <p:cNvSpPr/>
          <p:nvPr/>
        </p:nvSpPr>
        <p:spPr>
          <a:xfrm>
            <a:off x="427009" y="1063645"/>
            <a:ext cx="4406976" cy="646331"/>
          </a:xfrm>
          <a:prstGeom prst="rect">
            <a:avLst/>
          </a:prstGeom>
          <a:noFill/>
        </p:spPr>
        <p:txBody>
          <a:bodyPr wrap="none" lIns="91440" tIns="45720" rIns="91440" bIns="45720">
            <a:spAutoFit/>
          </a:bodyPr>
          <a:lstStyle/>
          <a:p>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保護者・地域との連携</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971600" y="2336051"/>
            <a:ext cx="7920880" cy="954107"/>
          </a:xfrm>
          <a:prstGeom prst="rect">
            <a:avLst/>
          </a:prstGeom>
          <a:solidFill>
            <a:srgbClr val="FFFFCC"/>
          </a:solidFill>
        </p:spPr>
        <p:txBody>
          <a:bodyPr wrap="square" lIns="91440" tIns="45720" rIns="91440" bIns="45720">
            <a:spAutoFit/>
          </a:bodyPr>
          <a:lstStyle/>
          <a:p>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暴風警報による緊急下校などの緊急情報を、保護者の携帯メールに発信している。</a:t>
            </a:r>
            <a:endParaRPr lang="en-US" altLang="ja-JP" sz="2800"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6" name="正方形/長方形 5"/>
          <p:cNvSpPr/>
          <p:nvPr/>
        </p:nvSpPr>
        <p:spPr>
          <a:xfrm>
            <a:off x="971600" y="3501008"/>
            <a:ext cx="7920880" cy="1384995"/>
          </a:xfrm>
          <a:prstGeom prst="rect">
            <a:avLst/>
          </a:prstGeom>
          <a:solidFill>
            <a:srgbClr val="FFFFCC"/>
          </a:solidFill>
        </p:spPr>
        <p:txBody>
          <a:bodyPr wrap="square" lIns="91440" tIns="45720" rIns="91440" bIns="45720">
            <a:spAutoFit/>
          </a:bodyPr>
          <a:lstStyle/>
          <a:p>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修学旅行など宿泊行事の際に、滞在先から学校ウェブサイトを通じて児童生徒の様子を情報発信している。</a:t>
            </a:r>
            <a:endParaRPr lang="en-US" altLang="ja-JP" sz="2800" dirty="0">
              <a:latin typeface="ＭＳ 明朝" panose="02020609040205080304" pitchFamily="17" charset="-128"/>
              <a:ea typeface="ＭＳ 明朝" panose="02020609040205080304" pitchFamily="17" charset="-128"/>
              <a:cs typeface="Meiryo UI" panose="020B0604030504040204" pitchFamily="50" charset="-128"/>
            </a:endParaRPr>
          </a:p>
        </p:txBody>
      </p:sp>
    </p:spTree>
    <p:extLst>
      <p:ext uri="{BB962C8B-B14F-4D97-AF65-F5344CB8AC3E}">
        <p14:creationId xmlns:p14="http://schemas.microsoft.com/office/powerpoint/2010/main" val="2745932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552968" cy="1143000"/>
          </a:xfrm>
        </p:spPr>
        <p:txBody>
          <a:bodyPr>
            <a:normAutofit/>
          </a:bodyPr>
          <a:lstStyle/>
          <a:p>
            <a:pPr algn="l"/>
            <a:r>
              <a:rPr lang="ja-JP" altLang="en-US" sz="4000" dirty="0">
                <a:solidFill>
                  <a:schemeClr val="tx1"/>
                </a:solidFill>
              </a:rPr>
              <a:t>２</a:t>
            </a:r>
            <a:r>
              <a:rPr lang="ja-JP" altLang="en-US" sz="4000" dirty="0" smtClean="0">
                <a:solidFill>
                  <a:schemeClr val="tx1"/>
                </a:solidFill>
              </a:rPr>
              <a:t>　校務にＩＣＴを活用する事例</a:t>
            </a:r>
            <a:endParaRPr kumimoji="1" lang="ja-JP" altLang="en-US" sz="4000" dirty="0">
              <a:solidFill>
                <a:schemeClr val="tx1"/>
              </a:solidFill>
            </a:endParaRPr>
          </a:p>
        </p:txBody>
      </p:sp>
      <p:sp>
        <p:nvSpPr>
          <p:cNvPr id="21" name="正方形/長方形 20"/>
          <p:cNvSpPr/>
          <p:nvPr/>
        </p:nvSpPr>
        <p:spPr>
          <a:xfrm>
            <a:off x="611560" y="1802685"/>
            <a:ext cx="6768752" cy="523220"/>
          </a:xfrm>
          <a:prstGeom prst="rect">
            <a:avLst/>
          </a:prstGeom>
          <a:noFill/>
        </p:spPr>
        <p:txBody>
          <a:bodyPr wrap="square" lIns="91440" tIns="45720" rIns="91440" bIns="45720">
            <a:spAutoFit/>
          </a:bodyPr>
          <a:lstStyle/>
          <a:p>
            <a:r>
              <a:rPr lang="ja-JP" altLang="en-US" sz="2800" b="1" dirty="0" smtClean="0"/>
              <a:t>○　地域への情報公開・情報発信</a:t>
            </a:r>
            <a:endParaRPr lang="en-US" altLang="ja-JP" sz="2800" b="1" dirty="0" smtClean="0"/>
          </a:p>
        </p:txBody>
      </p:sp>
      <p:sp>
        <p:nvSpPr>
          <p:cNvPr id="22" name="正方形/長方形 21"/>
          <p:cNvSpPr/>
          <p:nvPr/>
        </p:nvSpPr>
        <p:spPr>
          <a:xfrm>
            <a:off x="427009" y="1063645"/>
            <a:ext cx="4406976" cy="646331"/>
          </a:xfrm>
          <a:prstGeom prst="rect">
            <a:avLst/>
          </a:prstGeom>
          <a:noFill/>
        </p:spPr>
        <p:txBody>
          <a:bodyPr wrap="none" lIns="91440" tIns="45720" rIns="91440" bIns="45720">
            <a:spAutoFit/>
          </a:bodyPr>
          <a:lstStyle/>
          <a:p>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保護者・地域との連携</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971600" y="2336051"/>
            <a:ext cx="7920880" cy="954107"/>
          </a:xfrm>
          <a:prstGeom prst="rect">
            <a:avLst/>
          </a:prstGeom>
          <a:solidFill>
            <a:srgbClr val="FFFFCC"/>
          </a:solidFill>
        </p:spPr>
        <p:txBody>
          <a:bodyPr wrap="square" lIns="91440" tIns="45720" rIns="91440" bIns="45720">
            <a:spAutoFit/>
          </a:bodyPr>
          <a:lstStyle/>
          <a:p>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学校の自己評価や関係者評価を、学校ウェブサイトに掲載している。</a:t>
            </a:r>
            <a:endParaRPr lang="en-US" altLang="ja-JP" sz="2800"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6" name="正方形/長方形 5"/>
          <p:cNvSpPr/>
          <p:nvPr/>
        </p:nvSpPr>
        <p:spPr>
          <a:xfrm>
            <a:off x="971600" y="3501008"/>
            <a:ext cx="7920880" cy="1384995"/>
          </a:xfrm>
          <a:prstGeom prst="rect">
            <a:avLst/>
          </a:prstGeom>
          <a:solidFill>
            <a:srgbClr val="FFFFCC"/>
          </a:solidFill>
        </p:spPr>
        <p:txBody>
          <a:bodyPr wrap="square" lIns="91440" tIns="45720" rIns="91440" bIns="45720">
            <a:spAutoFit/>
          </a:bodyPr>
          <a:lstStyle/>
          <a:p>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警察や教育委員会からの不審者情報などの緊急情報</a:t>
            </a:r>
            <a:r>
              <a:rPr lang="ja-JP" altLang="en-US" sz="2800" dirty="0">
                <a:latin typeface="ＭＳ 明朝" panose="02020609040205080304" pitchFamily="17" charset="-128"/>
                <a:ea typeface="ＭＳ 明朝" panose="02020609040205080304" pitchFamily="17" charset="-128"/>
                <a:cs typeface="Meiryo UI" panose="020B0604030504040204" pitchFamily="50" charset="-128"/>
              </a:rPr>
              <a:t>を、学校</a:t>
            </a:r>
            <a:r>
              <a:rPr lang="ja-JP" altLang="en-US" sz="2800" dirty="0" smtClean="0">
                <a:latin typeface="ＭＳ 明朝" panose="02020609040205080304" pitchFamily="17" charset="-128"/>
                <a:ea typeface="ＭＳ 明朝" panose="02020609040205080304" pitchFamily="17" charset="-128"/>
                <a:cs typeface="Meiryo UI" panose="020B0604030504040204" pitchFamily="50" charset="-128"/>
              </a:rPr>
              <a:t>ウェブサイトやメーリングリストで発信する。</a:t>
            </a:r>
            <a:endParaRPr lang="en-US" altLang="ja-JP" sz="2800" dirty="0">
              <a:latin typeface="ＭＳ 明朝" panose="02020609040205080304" pitchFamily="17" charset="-128"/>
              <a:ea typeface="ＭＳ 明朝" panose="02020609040205080304" pitchFamily="17" charset="-128"/>
              <a:cs typeface="Meiryo UI" panose="020B0604030504040204" pitchFamily="50" charset="-128"/>
            </a:endParaRPr>
          </a:p>
        </p:txBody>
      </p:sp>
    </p:spTree>
    <p:extLst>
      <p:ext uri="{BB962C8B-B14F-4D97-AF65-F5344CB8AC3E}">
        <p14:creationId xmlns:p14="http://schemas.microsoft.com/office/powerpoint/2010/main" val="2843872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552968" cy="1143000"/>
          </a:xfrm>
        </p:spPr>
        <p:txBody>
          <a:bodyPr>
            <a:normAutofit/>
          </a:bodyPr>
          <a:lstStyle/>
          <a:p>
            <a:pPr algn="l"/>
            <a:r>
              <a:rPr lang="ja-JP" altLang="en-US" sz="4000" dirty="0">
                <a:solidFill>
                  <a:schemeClr val="tx1"/>
                </a:solidFill>
              </a:rPr>
              <a:t>２</a:t>
            </a:r>
            <a:r>
              <a:rPr lang="ja-JP" altLang="en-US" sz="4000" dirty="0" smtClean="0">
                <a:solidFill>
                  <a:schemeClr val="tx1"/>
                </a:solidFill>
              </a:rPr>
              <a:t>　校務にＩＣＴを活用する事例</a:t>
            </a:r>
            <a:endParaRPr kumimoji="1" lang="ja-JP" altLang="en-US" sz="4000" dirty="0">
              <a:solidFill>
                <a:schemeClr val="tx1"/>
              </a:solidFill>
            </a:endParaRPr>
          </a:p>
        </p:txBody>
      </p:sp>
      <p:sp>
        <p:nvSpPr>
          <p:cNvPr id="21" name="正方形/長方形 20"/>
          <p:cNvSpPr/>
          <p:nvPr/>
        </p:nvSpPr>
        <p:spPr>
          <a:xfrm>
            <a:off x="611560" y="1802685"/>
            <a:ext cx="6768752" cy="533365"/>
          </a:xfrm>
          <a:prstGeom prst="rect">
            <a:avLst/>
          </a:prstGeom>
          <a:noFill/>
        </p:spPr>
        <p:txBody>
          <a:bodyPr wrap="square" lIns="91440" tIns="45720" rIns="91440" bIns="45720">
            <a:spAutoFit/>
          </a:bodyPr>
          <a:lstStyle/>
          <a:p>
            <a:r>
              <a:rPr lang="ja-JP" altLang="en-US" sz="2800" b="1" dirty="0" smtClean="0"/>
              <a:t>○　情報の一元管理</a:t>
            </a:r>
            <a:endParaRPr lang="en-US" altLang="ja-JP" sz="2800" b="1" dirty="0" smtClean="0"/>
          </a:p>
        </p:txBody>
      </p:sp>
      <p:sp>
        <p:nvSpPr>
          <p:cNvPr id="22" name="正方形/長方形 21"/>
          <p:cNvSpPr/>
          <p:nvPr/>
        </p:nvSpPr>
        <p:spPr>
          <a:xfrm>
            <a:off x="427009" y="1063645"/>
            <a:ext cx="5609228" cy="646331"/>
          </a:xfrm>
          <a:prstGeom prst="rect">
            <a:avLst/>
          </a:prstGeom>
          <a:noFill/>
        </p:spPr>
        <p:txBody>
          <a:bodyPr wrap="none" lIns="91440" tIns="45720" rIns="91440" bIns="45720">
            <a:spAutoFit/>
          </a:bodyPr>
          <a:lstStyle/>
          <a:p>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業務の軽減や効率化事例１</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971600" y="2336051"/>
            <a:ext cx="7920880" cy="1200329"/>
          </a:xfrm>
          <a:prstGeom prst="rect">
            <a:avLst/>
          </a:prstGeom>
          <a:noFill/>
        </p:spPr>
        <p:txBody>
          <a:bodyPr wrap="square" lIns="91440" tIns="45720" rIns="91440" bIns="45720">
            <a:spAutoFit/>
          </a:bodyPr>
          <a:lstStyle/>
          <a:p>
            <a:r>
              <a:rPr lang="ja-JP" altLang="en-US" sz="2400" dirty="0" smtClean="0">
                <a:latin typeface="ＭＳ 明朝" panose="02020609040205080304" pitchFamily="17" charset="-128"/>
                <a:ea typeface="ＭＳ 明朝" panose="02020609040205080304" pitchFamily="17" charset="-128"/>
              </a:rPr>
              <a:t>→ある教員が作成したプリントを学年で共通利用する</a:t>
            </a:r>
            <a:endParaRPr lang="en-US" altLang="ja-JP" sz="2400" dirty="0" smtClean="0">
              <a:latin typeface="ＭＳ 明朝" panose="02020609040205080304" pitchFamily="17" charset="-128"/>
              <a:ea typeface="ＭＳ 明朝" panose="02020609040205080304" pitchFamily="17" charset="-128"/>
            </a:endParaRPr>
          </a:p>
          <a:p>
            <a:r>
              <a:rPr lang="ja-JP" altLang="en-US" sz="2400" dirty="0" smtClean="0">
                <a:latin typeface="ＭＳ 明朝" panose="02020609040205080304" pitchFamily="17" charset="-128"/>
                <a:ea typeface="ＭＳ 明朝" panose="02020609040205080304" pitchFamily="17" charset="-128"/>
              </a:rPr>
              <a:t>→前年度文書をもとに今年度文書を作成する</a:t>
            </a:r>
            <a:endParaRPr lang="en-US" altLang="ja-JP" sz="2400" dirty="0" smtClean="0">
              <a:latin typeface="ＭＳ 明朝" panose="02020609040205080304" pitchFamily="17" charset="-128"/>
              <a:ea typeface="ＭＳ 明朝" panose="02020609040205080304" pitchFamily="17" charset="-128"/>
            </a:endParaRPr>
          </a:p>
          <a:p>
            <a:r>
              <a:rPr lang="ja-JP" altLang="en-US" sz="2400" dirty="0" smtClean="0">
                <a:latin typeface="ＭＳ 明朝" panose="02020609040205080304" pitchFamily="17" charset="-128"/>
                <a:ea typeface="ＭＳ 明朝" panose="02020609040205080304" pitchFamily="17" charset="-128"/>
              </a:rPr>
              <a:t>→教頭が撮影した写真を使って、学級通信を作成する</a:t>
            </a:r>
            <a:endParaRPr lang="en-US" altLang="ja-JP" sz="2400" dirty="0" smtClean="0">
              <a:latin typeface="ＭＳ 明朝" panose="02020609040205080304" pitchFamily="17" charset="-128"/>
              <a:ea typeface="ＭＳ 明朝" panose="02020609040205080304" pitchFamily="17" charset="-128"/>
            </a:endParaRPr>
          </a:p>
        </p:txBody>
      </p:sp>
      <p:sp>
        <p:nvSpPr>
          <p:cNvPr id="9" name="正方形/長方形 8"/>
          <p:cNvSpPr/>
          <p:nvPr/>
        </p:nvSpPr>
        <p:spPr>
          <a:xfrm>
            <a:off x="611558" y="4101767"/>
            <a:ext cx="8532441" cy="523220"/>
          </a:xfrm>
          <a:prstGeom prst="rect">
            <a:avLst/>
          </a:prstGeom>
          <a:noFill/>
        </p:spPr>
        <p:txBody>
          <a:bodyPr wrap="square" lIns="91440" tIns="45720" rIns="91440" bIns="45720">
            <a:spAutoFit/>
          </a:bodyPr>
          <a:lstStyle/>
          <a:p>
            <a:r>
              <a:rPr lang="ja-JP" altLang="en-US" sz="2800" b="1" dirty="0" smtClean="0"/>
              <a:t>○　グループウェアの掲示板機能を利用して</a:t>
            </a:r>
            <a:endParaRPr lang="en-US" altLang="ja-JP" sz="2800" b="1" dirty="0" smtClean="0"/>
          </a:p>
        </p:txBody>
      </p:sp>
      <p:sp>
        <p:nvSpPr>
          <p:cNvPr id="10" name="正方形/長方形 9"/>
          <p:cNvSpPr/>
          <p:nvPr/>
        </p:nvSpPr>
        <p:spPr>
          <a:xfrm>
            <a:off x="971599" y="4635133"/>
            <a:ext cx="7920881" cy="830997"/>
          </a:xfrm>
          <a:prstGeom prst="rect">
            <a:avLst/>
          </a:prstGeom>
          <a:noFill/>
        </p:spPr>
        <p:txBody>
          <a:bodyPr wrap="square" lIns="91440" tIns="45720" rIns="91440" bIns="45720">
            <a:spAutoFit/>
          </a:bodyPr>
          <a:lstStyle/>
          <a:p>
            <a:r>
              <a:rPr lang="ja-JP" altLang="en-US" sz="2400" dirty="0" smtClean="0">
                <a:latin typeface="ＭＳ Ｐ明朝" panose="02020600040205080304" pitchFamily="18" charset="-128"/>
                <a:ea typeface="ＭＳ Ｐ明朝" panose="02020600040205080304" pitchFamily="18" charset="-128"/>
              </a:rPr>
              <a:t>→諸連絡は入力された掲示板を閲覧することですませ、打合せの短時間化や、回数減少を図っている</a:t>
            </a:r>
            <a:endParaRPr lang="en-US" altLang="ja-JP" sz="2400" dirty="0" smtClean="0">
              <a:latin typeface="ＭＳ Ｐ明朝" panose="02020600040205080304" pitchFamily="18" charset="-128"/>
              <a:ea typeface="ＭＳ Ｐ明朝" panose="02020600040205080304" pitchFamily="18" charset="-128"/>
            </a:endParaRPr>
          </a:p>
        </p:txBody>
      </p:sp>
      <p:sp>
        <p:nvSpPr>
          <p:cNvPr id="11" name="正方形/長方形 10"/>
          <p:cNvSpPr/>
          <p:nvPr/>
        </p:nvSpPr>
        <p:spPr>
          <a:xfrm>
            <a:off x="7373456" y="5466130"/>
            <a:ext cx="1457907" cy="461665"/>
          </a:xfrm>
          <a:prstGeom prst="rect">
            <a:avLst/>
          </a:prstGeom>
          <a:noFill/>
        </p:spPr>
        <p:txBody>
          <a:bodyPr wrap="square" lIns="91440" tIns="45720" rIns="91440" bIns="45720">
            <a:spAutoFit/>
          </a:bodyPr>
          <a:lstStyle/>
          <a:p>
            <a:r>
              <a:rPr lang="ja-JP" altLang="en-US" sz="2400" dirty="0" smtClean="0">
                <a:latin typeface="ＭＳ Ｐ明朝" panose="02020600040205080304" pitchFamily="18" charset="-128"/>
                <a:ea typeface="ＭＳ Ｐ明朝" panose="02020600040205080304" pitchFamily="18" charset="-128"/>
              </a:rPr>
              <a:t>など</a:t>
            </a:r>
            <a:endParaRPr lang="en-US" altLang="ja-JP" sz="24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24853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706</TotalTime>
  <Words>1234</Words>
  <Application>Microsoft Office PowerPoint</Application>
  <PresentationFormat>画面に合わせる (4:3)</PresentationFormat>
  <Paragraphs>120</Paragraphs>
  <Slides>13</Slides>
  <Notes>12</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教育校務の情報化</vt:lpstr>
      <vt:lpstr>校務のＩＣＴ活用事例</vt:lpstr>
      <vt:lpstr>２　校務にＩＣＴを活用する事例</vt:lpstr>
      <vt:lpstr>２　校務にＩＣＴを活用する事例</vt:lpstr>
      <vt:lpstr>２　校務にＩＣＴを活用する事例</vt:lpstr>
      <vt:lpstr>２　校務にＩＣＴを活用する事例</vt:lpstr>
      <vt:lpstr>２　校務にＩＣＴを活用する事例</vt:lpstr>
      <vt:lpstr>２　校務にＩＣＴを活用する事例</vt:lpstr>
      <vt:lpstr>２　校務にＩＣＴを活用する事例</vt:lpstr>
      <vt:lpstr>２　校務にＩＣＴを活用する事例</vt:lpstr>
      <vt:lpstr>２　参考資料</vt:lpstr>
      <vt:lpstr>２　参考資料</vt:lpstr>
      <vt:lpstr>４　ＩＣＴ活用力をスキルアップする</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教材研究・指導の準備や評価に ＩＣＴを活用する</dc:title>
  <dc:creator>兵庫県</dc:creator>
  <cp:lastModifiedBy>兵庫県</cp:lastModifiedBy>
  <cp:revision>54</cp:revision>
  <cp:lastPrinted>2016-10-06T00:53:02Z</cp:lastPrinted>
  <dcterms:created xsi:type="dcterms:W3CDTF">2016-08-15T01:13:40Z</dcterms:created>
  <dcterms:modified xsi:type="dcterms:W3CDTF">2018-04-27T07:51:38Z</dcterms:modified>
</cp:coreProperties>
</file>