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9"/>
  </p:notesMasterIdLst>
  <p:handoutMasterIdLst>
    <p:handoutMasterId r:id="rId10"/>
  </p:handoutMasterIdLst>
  <p:sldIdLst>
    <p:sldId id="290" r:id="rId2"/>
    <p:sldId id="291" r:id="rId3"/>
    <p:sldId id="274" r:id="rId4"/>
    <p:sldId id="276" r:id="rId5"/>
    <p:sldId id="275" r:id="rId6"/>
    <p:sldId id="278" r:id="rId7"/>
    <p:sldId id="279"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5FFD5"/>
    <a:srgbClr val="B9FFB9"/>
    <a:srgbClr val="99FF99"/>
    <a:srgbClr val="336699"/>
    <a:srgbClr val="3333FF"/>
    <a:srgbClr val="F1D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145" autoAdjust="0"/>
  </p:normalViewPr>
  <p:slideViewPr>
    <p:cSldViewPr>
      <p:cViewPr>
        <p:scale>
          <a:sx n="35" d="100"/>
          <a:sy n="35" d="100"/>
        </p:scale>
        <p:origin x="-163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46051D14-C3FE-4443-8B8F-E50AF6B04634}" type="datetimeFigureOut">
              <a:rPr kumimoji="1" lang="ja-JP" altLang="en-US" smtClean="0"/>
              <a:t>2018/4/27</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BC99062-662D-4D0C-8E73-DF8AF288909E}" type="slidenum">
              <a:rPr kumimoji="1" lang="ja-JP" altLang="en-US" smtClean="0"/>
              <a:t>‹#›</a:t>
            </a:fld>
            <a:endParaRPr kumimoji="1" lang="ja-JP" altLang="en-US"/>
          </a:p>
        </p:txBody>
      </p:sp>
    </p:spTree>
    <p:extLst>
      <p:ext uri="{BB962C8B-B14F-4D97-AF65-F5344CB8AC3E}">
        <p14:creationId xmlns:p14="http://schemas.microsoft.com/office/powerpoint/2010/main" val="947817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D35C0CA-7321-4691-8CAC-478BF53A1A2D}"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67B3A79-1EBB-4E3D-911B-79FFDC706244}" type="slidenum">
              <a:rPr kumimoji="1" lang="ja-JP" altLang="en-US" smtClean="0"/>
              <a:t>‹#›</a:t>
            </a:fld>
            <a:endParaRPr kumimoji="1" lang="ja-JP" altLang="en-US"/>
          </a:p>
        </p:txBody>
      </p:sp>
    </p:spTree>
    <p:extLst>
      <p:ext uri="{BB962C8B-B14F-4D97-AF65-F5344CB8AC3E}">
        <p14:creationId xmlns:p14="http://schemas.microsoft.com/office/powerpoint/2010/main" val="5695922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r>
              <a:rPr lang="ja-JP" altLang="en-US" smtClean="0"/>
              <a:t>ここでは、教育の情報化と</a:t>
            </a:r>
            <a:r>
              <a:rPr lang="en-US" altLang="ja-JP" smtClean="0"/>
              <a:t>ICT</a:t>
            </a:r>
            <a:r>
              <a:rPr lang="ja-JP" altLang="en-US" smtClean="0"/>
              <a:t>活用について学びます。</a:t>
            </a:r>
          </a:p>
          <a:p>
            <a:endParaRPr lang="en-US" altLang="ja-JP" smtClean="0"/>
          </a:p>
        </p:txBody>
      </p:sp>
      <p:sp>
        <p:nvSpPr>
          <p:cNvPr id="307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2AC37CB0-51A8-4245-9ED0-60CDF1C3E2E1}" type="slidenum">
              <a:rPr lang="ja-JP" altLang="en-US" smtClean="0">
                <a:latin typeface="Calibri" pitchFamily="34" charset="0"/>
              </a:rPr>
              <a:pPr/>
              <a:t>1</a:t>
            </a:fld>
            <a:endParaRPr lang="ja-JP" alt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endParaRPr lang="ja-JP" altLang="en-US" smtClean="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2A1B13B-98E4-4F46-BDE3-087060B48C1F}" type="slidenum">
              <a:rPr lang="ja-JP" altLang="en-US" smtClean="0">
                <a:latin typeface="Calibri" pitchFamily="34" charset="0"/>
              </a:rPr>
              <a:pPr/>
              <a:t>2</a:t>
            </a:fld>
            <a:endParaRPr lang="ja-JP"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en-US" sz="1200" b="0" dirty="0" smtClean="0">
                <a:latin typeface="ＭＳ 明朝" panose="02020609040205080304" pitchFamily="17" charset="-128"/>
                <a:ea typeface="ＭＳ 明朝" panose="02020609040205080304" pitchFamily="17" charset="-128"/>
              </a:rPr>
              <a:t>校務の情報化の目的は、</a:t>
            </a:r>
            <a:r>
              <a:rPr lang="ja-JP" altLang="en-US" sz="1200" b="0" dirty="0" smtClean="0">
                <a:solidFill>
                  <a:srgbClr val="FF0000"/>
                </a:solidFill>
                <a:latin typeface="ＭＳ 明朝" panose="02020609040205080304" pitchFamily="17" charset="-128"/>
                <a:ea typeface="ＭＳ 明朝" panose="02020609040205080304" pitchFamily="17" charset="-128"/>
              </a:rPr>
              <a:t>効率的な校務処理</a:t>
            </a:r>
            <a:r>
              <a:rPr lang="ja-JP" altLang="en-US" sz="1200" b="0" dirty="0" smtClean="0">
                <a:latin typeface="ＭＳ 明朝" panose="02020609040205080304" pitchFamily="17" charset="-128"/>
                <a:ea typeface="ＭＳ 明朝" panose="02020609040205080304" pitchFamily="17" charset="-128"/>
              </a:rPr>
              <a:t>と</a:t>
            </a:r>
            <a:endParaRPr lang="en-US" altLang="ja-JP" sz="1200" b="0" dirty="0" smtClean="0">
              <a:latin typeface="ＭＳ 明朝" panose="02020609040205080304" pitchFamily="17" charset="-128"/>
              <a:ea typeface="ＭＳ 明朝" panose="02020609040205080304" pitchFamily="17" charset="-128"/>
            </a:endParaRPr>
          </a:p>
          <a:p>
            <a:pPr>
              <a:lnSpc>
                <a:spcPct val="150000"/>
              </a:lnSpc>
            </a:pPr>
            <a:r>
              <a:rPr lang="ja-JP" altLang="en-US" sz="1200" b="0" dirty="0" smtClean="0">
                <a:latin typeface="ＭＳ 明朝" panose="02020609040205080304" pitchFamily="17" charset="-128"/>
                <a:ea typeface="ＭＳ 明朝" panose="02020609040205080304" pitchFamily="17" charset="-128"/>
              </a:rPr>
              <a:t>その結果生み出される</a:t>
            </a:r>
            <a:r>
              <a:rPr lang="ja-JP" altLang="en-US" sz="1200" b="0" dirty="0" smtClean="0">
                <a:solidFill>
                  <a:srgbClr val="FF0000"/>
                </a:solidFill>
                <a:latin typeface="ＭＳ 明朝" panose="02020609040205080304" pitchFamily="17" charset="-128"/>
                <a:ea typeface="ＭＳ 明朝" panose="02020609040205080304" pitchFamily="17" charset="-128"/>
              </a:rPr>
              <a:t>教育活動の質の改善です</a:t>
            </a:r>
            <a:r>
              <a:rPr lang="ja-JP" altLang="en-US" sz="1200" b="0" dirty="0" smtClean="0">
                <a:latin typeface="ＭＳ 明朝" panose="02020609040205080304" pitchFamily="17" charset="-128"/>
                <a:ea typeface="ＭＳ 明朝" panose="02020609040205080304" pitchFamily="17" charset="-128"/>
              </a:rPr>
              <a:t>。</a:t>
            </a:r>
            <a:endParaRPr lang="en-US" altLang="ja-JP" sz="1200" b="0" dirty="0" smtClean="0">
              <a:latin typeface="ＭＳ 明朝" panose="02020609040205080304" pitchFamily="17" charset="-128"/>
              <a:ea typeface="ＭＳ 明朝" panose="02020609040205080304" pitchFamily="17" charset="-128"/>
            </a:endParaRPr>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3</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b="0" dirty="0" smtClean="0">
                <a:solidFill>
                  <a:srgbClr val="FF0000"/>
                </a:solidFill>
                <a:latin typeface="ＭＳ 明朝" panose="02020609040205080304" pitchFamily="17" charset="-128"/>
                <a:ea typeface="ＭＳ 明朝" panose="02020609040205080304" pitchFamily="17" charset="-128"/>
              </a:rPr>
              <a:t>校務が効率的に遂行できるようになることで、教職員が児童生徒の指導に対して、より多くの時間を割くことが可能になります。</a:t>
            </a:r>
            <a:endParaRPr lang="en-US" altLang="ja-JP" sz="1200" b="0" dirty="0" smtClean="0">
              <a:solidFill>
                <a:srgbClr val="FF0000"/>
              </a:solidFill>
              <a:latin typeface="ＭＳ 明朝" panose="02020609040205080304" pitchFamily="17" charset="-128"/>
              <a:ea typeface="ＭＳ 明朝" panose="02020609040205080304" pitchFamily="17"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ＭＳ 明朝" panose="02020609040205080304" pitchFamily="17" charset="-128"/>
                <a:ea typeface="ＭＳ 明朝" panose="02020609040205080304" pitchFamily="17" charset="-128"/>
              </a:rPr>
              <a:t>各種の分析や共有によって、今まで以上に細部まで行き届いた学習指導や生徒指導の教育活動が実現できるなどの恩恵を受けることができます。</a:t>
            </a:r>
            <a:endParaRPr lang="en-US" altLang="ja-JP" sz="1200" b="0" dirty="0" smtClean="0">
              <a:latin typeface="ＭＳ 明朝" panose="02020609040205080304" pitchFamily="17" charset="-128"/>
              <a:ea typeface="ＭＳ 明朝" panose="02020609040205080304" pitchFamily="17"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ＭＳ 明朝" panose="02020609040205080304" pitchFamily="17" charset="-128"/>
                <a:ea typeface="ＭＳ 明朝" panose="02020609040205080304" pitchFamily="17" charset="-128"/>
              </a:rPr>
              <a:t>このように、校務の情報化は、ますます進展する情報化社会において、ＩＣＴを有効に活用して、よりよい教育を実現させるためのものであります。</a:t>
            </a:r>
            <a:endParaRPr kumimoji="1" lang="en-US" altLang="ja-JP" b="0" dirty="0" smtClean="0">
              <a:latin typeface="ＭＳ 明朝" panose="02020609040205080304" pitchFamily="17" charset="-128"/>
              <a:ea typeface="ＭＳ 明朝" panose="02020609040205080304" pitchFamily="17" charset="-128"/>
            </a:endParaRPr>
          </a:p>
          <a:p>
            <a:endParaRPr kumimoji="1" lang="en-US" altLang="ja-JP" b="0" dirty="0" smtClean="0">
              <a:latin typeface="ＭＳ 明朝" panose="02020609040205080304" pitchFamily="17" charset="-128"/>
              <a:ea typeface="ＭＳ 明朝" panose="02020609040205080304" pitchFamily="17" charset="-128"/>
            </a:endParaRPr>
          </a:p>
          <a:p>
            <a:endParaRPr kumimoji="1" lang="ja-JP" altLang="en-US" b="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4</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もう少し具体的にみてみましょう。</a:t>
            </a:r>
            <a:endParaRPr kumimoji="1" lang="en-US" altLang="ja-JP" dirty="0" smtClean="0"/>
          </a:p>
          <a:p>
            <a:endParaRPr kumimoji="1" lang="en-US" altLang="ja-JP" dirty="0" smtClean="0"/>
          </a:p>
          <a:p>
            <a:r>
              <a:rPr kumimoji="1" lang="ja-JP" altLang="en-US" dirty="0" smtClean="0"/>
              <a:t>まず、校務事務の軽減が図れます。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たとえば、</a:t>
            </a:r>
            <a:r>
              <a:rPr lang="ja-JP" altLang="en-US" sz="1200" dirty="0" smtClean="0"/>
              <a:t>通知票や指導要録を作成する際に、すでに作成している他の校務文書を加工・編集など二次利用することで、作成事務を軽減できます。</a:t>
            </a:r>
            <a:endParaRPr lang="en-US" altLang="ja-JP" sz="1200"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5</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ＭＳ 明朝" panose="02020609040205080304" pitchFamily="17" charset="-128"/>
                <a:ea typeface="ＭＳ 明朝" panose="02020609040205080304" pitchFamily="17" charset="-128"/>
              </a:rPr>
              <a:t>また、教職員間の情報共有の促進が図れます。</a:t>
            </a:r>
            <a:endParaRPr lang="en-US" altLang="ja-JP" sz="1200" b="0" dirty="0" smtClean="0">
              <a:latin typeface="ＭＳ 明朝" panose="02020609040205080304" pitchFamily="17" charset="-128"/>
              <a:ea typeface="ＭＳ 明朝" panose="02020609040205080304" pitchFamily="17" charset="-128"/>
            </a:endParaRPr>
          </a:p>
          <a:p>
            <a:endParaRPr kumimoji="1" lang="en-US" altLang="ja-JP" b="0" dirty="0" smtClean="0">
              <a:latin typeface="ＭＳ 明朝" panose="02020609040205080304" pitchFamily="17" charset="-128"/>
              <a:ea typeface="ＭＳ 明朝" panose="02020609040205080304" pitchFamily="17"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latin typeface="ＭＳ 明朝" panose="02020609040205080304" pitchFamily="17" charset="-128"/>
                <a:ea typeface="ＭＳ 明朝" panose="02020609040205080304" pitchFamily="17" charset="-128"/>
              </a:rPr>
              <a:t>指導計画や指導案等について、学校内又は同一地域の学校間で共有したり、会議や研修に関する情報を関係者で共有したりすることができます。</a:t>
            </a:r>
            <a:endParaRPr lang="en-US" altLang="ja-JP" sz="1200" b="0" dirty="0" smtClean="0">
              <a:latin typeface="ＭＳ 明朝" panose="02020609040205080304" pitchFamily="17" charset="-128"/>
              <a:ea typeface="ＭＳ 明朝" panose="02020609040205080304" pitchFamily="17" charset="-128"/>
            </a:endParaRPr>
          </a:p>
          <a:p>
            <a:endParaRPr kumimoji="1" lang="en-US" altLang="ja-JP" b="0" dirty="0" smtClean="0">
              <a:latin typeface="ＭＳ 明朝" panose="02020609040205080304" pitchFamily="17" charset="-128"/>
              <a:ea typeface="ＭＳ 明朝" panose="02020609040205080304" pitchFamily="17" charset="-128"/>
            </a:endParaRPr>
          </a:p>
          <a:p>
            <a:endParaRPr kumimoji="1" lang="ja-JP" altLang="en-US" b="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6</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b="0" dirty="0" smtClean="0"/>
              <a:t>また、家庭や地域へのよりよい情報発信が推進できます。</a:t>
            </a:r>
            <a:endParaRPr lang="en-US" altLang="ja-JP" sz="1200" b="0" dirty="0" smtClean="0"/>
          </a:p>
          <a:p>
            <a:endParaRPr kumimoji="1" lang="en-US" altLang="ja-JP"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t>学校ウェブサイトにより、保護者や地域住民に情報発信を行うことにより、保護者や地域住民の学校への理解を深めることができます。</a:t>
            </a:r>
            <a:endParaRPr lang="en-US" altLang="ja-JP" sz="1200" b="0" dirty="0" smtClean="0"/>
          </a:p>
          <a:p>
            <a:endParaRPr kumimoji="1" lang="en-US" altLang="ja-JP" b="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67B3A79-1EBB-4E3D-911B-79FFDC706244}" type="slidenum">
              <a:rPr kumimoji="1" lang="ja-JP" altLang="en-US" smtClean="0"/>
              <a:t>7</a:t>
            </a:fld>
            <a:endParaRPr kumimoji="1" lang="ja-JP" altLang="en-US"/>
          </a:p>
        </p:txBody>
      </p:sp>
    </p:spTree>
    <p:extLst>
      <p:ext uri="{BB962C8B-B14F-4D97-AF65-F5344CB8AC3E}">
        <p14:creationId xmlns:p14="http://schemas.microsoft.com/office/powerpoint/2010/main" val="99234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33185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32019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236823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60527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410779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331982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4020247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416276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339639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39047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A831172-8501-48F2-AE5E-C63E53C42646}" type="datetimeFigureOut">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27444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31172-8501-48F2-AE5E-C63E53C42646}" type="datetimeFigureOut">
              <a:rPr kumimoji="1" lang="ja-JP" altLang="en-US" smtClean="0"/>
              <a:t>2018/4/27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465CD-9EB2-4B08-A16D-9B7D93960F5C}" type="slidenum">
              <a:rPr kumimoji="1" lang="ja-JP" altLang="en-US" smtClean="0"/>
              <a:t>‹#›</a:t>
            </a:fld>
            <a:endParaRPr kumimoji="1" lang="ja-JP" altLang="en-US"/>
          </a:p>
        </p:txBody>
      </p:sp>
    </p:spTree>
    <p:extLst>
      <p:ext uri="{BB962C8B-B14F-4D97-AF65-F5344CB8AC3E}">
        <p14:creationId xmlns:p14="http://schemas.microsoft.com/office/powerpoint/2010/main" val="1061373207"/>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685800" y="2679700"/>
            <a:ext cx="7772400" cy="1901825"/>
          </a:xfrm>
        </p:spPr>
        <p:txBody>
          <a:bodyPr>
            <a:normAutofit/>
          </a:bodyPr>
          <a:lstStyle/>
          <a:p>
            <a:pPr eaLnBrk="1" hangingPunct="1"/>
            <a:r>
              <a:rPr lang="ja-JP" altLang="en-US" sz="6000" dirty="0" smtClean="0">
                <a:latin typeface="メイリオ" pitchFamily="50" charset="-128"/>
                <a:ea typeface="メイリオ" pitchFamily="50" charset="-128"/>
                <a:cs typeface="メイリオ" pitchFamily="50" charset="-128"/>
              </a:rPr>
              <a:t>教育校務の情報化</a:t>
            </a:r>
          </a:p>
        </p:txBody>
      </p:sp>
      <p:sp>
        <p:nvSpPr>
          <p:cNvPr id="2051"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2052"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sz="4400" dirty="0">
                <a:latin typeface="メイリオ" pitchFamily="50" charset="-128"/>
                <a:ea typeface="メイリオ" pitchFamily="50" charset="-128"/>
                <a:cs typeface="メイリオ" pitchFamily="50" charset="-128"/>
              </a:rPr>
              <a:t>スライド資料　Ｅ</a:t>
            </a:r>
            <a:r>
              <a:rPr lang="en-US" altLang="ja-JP" sz="4400" dirty="0" smtClean="0">
                <a:latin typeface="メイリオ" pitchFamily="50" charset="-128"/>
                <a:ea typeface="メイリオ" pitchFamily="50" charset="-128"/>
                <a:cs typeface="メイリオ" pitchFamily="50" charset="-128"/>
              </a:rPr>
              <a:t>1</a:t>
            </a:r>
            <a:endParaRPr lang="ja-JP" altLang="en-US" sz="44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349304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rtlCol="0">
            <a:normAutofit/>
          </a:bodyPr>
          <a:lstStyle/>
          <a:p>
            <a:pPr eaLnBrk="1" fontAlgn="auto" hangingPunct="1">
              <a:spcAft>
                <a:spcPts val="0"/>
              </a:spcAft>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校務の情報化</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dirty="0">
                <a:latin typeface="メイリオ" pitchFamily="50" charset="-128"/>
                <a:ea typeface="メイリオ" pitchFamily="50" charset="-128"/>
                <a:cs typeface="メイリオ" pitchFamily="50" charset="-128"/>
              </a:rPr>
              <a:t>スライド資料　Ｅ</a:t>
            </a:r>
            <a:r>
              <a:rPr lang="en-US" altLang="ja-JP" dirty="0" smtClean="0">
                <a:latin typeface="メイリオ" pitchFamily="50" charset="-128"/>
                <a:ea typeface="メイリオ" pitchFamily="50" charset="-128"/>
                <a:cs typeface="メイリオ" pitchFamily="50" charset="-128"/>
              </a:rPr>
              <a:t>1-1</a:t>
            </a:r>
            <a:endParaRPr lang="ja-JP" altLang="en-US"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49099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229600" cy="1143000"/>
          </a:xfrm>
        </p:spPr>
        <p:txBody>
          <a:bodyPr>
            <a:normAutofit/>
          </a:bodyPr>
          <a:lstStyle/>
          <a:p>
            <a:pPr algn="l"/>
            <a:r>
              <a:rPr lang="ja-JP" altLang="en-US" sz="4000" dirty="0" smtClean="0">
                <a:solidFill>
                  <a:schemeClr val="tx1"/>
                </a:solidFill>
              </a:rPr>
              <a:t>１　校務の情報化とは</a:t>
            </a:r>
            <a:endParaRPr kumimoji="1" lang="ja-JP" altLang="en-US" sz="4000" dirty="0">
              <a:solidFill>
                <a:schemeClr val="tx1"/>
              </a:solidFill>
            </a:endParaRPr>
          </a:p>
        </p:txBody>
      </p:sp>
      <p:sp>
        <p:nvSpPr>
          <p:cNvPr id="21" name="正方形/長方形 20"/>
          <p:cNvSpPr/>
          <p:nvPr/>
        </p:nvSpPr>
        <p:spPr>
          <a:xfrm>
            <a:off x="711146" y="2018576"/>
            <a:ext cx="8064430" cy="2031325"/>
          </a:xfrm>
          <a:prstGeom prst="rect">
            <a:avLst/>
          </a:prstGeom>
          <a:noFill/>
        </p:spPr>
        <p:txBody>
          <a:bodyPr wrap="square" lIns="91440" tIns="45720" rIns="91440" bIns="45720">
            <a:spAutoFit/>
          </a:bodyPr>
          <a:lstStyle/>
          <a:p>
            <a:pPr>
              <a:lnSpc>
                <a:spcPct val="150000"/>
              </a:lnSpc>
            </a:pPr>
            <a:r>
              <a:rPr lang="ja-JP" altLang="en-US" sz="2800" b="1" dirty="0" smtClean="0"/>
              <a:t>校務の情報化の目的は、</a:t>
            </a:r>
            <a:endParaRPr lang="en-US" altLang="ja-JP" sz="2800" b="1" dirty="0" smtClean="0"/>
          </a:p>
          <a:p>
            <a:pPr>
              <a:lnSpc>
                <a:spcPct val="150000"/>
              </a:lnSpc>
            </a:pPr>
            <a:r>
              <a:rPr lang="ja-JP" altLang="en-US" sz="2800" b="1" dirty="0" smtClean="0">
                <a:solidFill>
                  <a:srgbClr val="FF0000"/>
                </a:solidFill>
              </a:rPr>
              <a:t>効率的な校務処理</a:t>
            </a:r>
            <a:r>
              <a:rPr lang="ja-JP" altLang="en-US" sz="2800" b="1" dirty="0" smtClean="0"/>
              <a:t>と</a:t>
            </a:r>
            <a:endParaRPr lang="en-US" altLang="ja-JP" sz="2800" b="1" dirty="0" smtClean="0"/>
          </a:p>
          <a:p>
            <a:pPr>
              <a:lnSpc>
                <a:spcPct val="150000"/>
              </a:lnSpc>
            </a:pPr>
            <a:r>
              <a:rPr lang="ja-JP" altLang="en-US" sz="2800" b="1" dirty="0" smtClean="0"/>
              <a:t>その結果生み出される</a:t>
            </a:r>
            <a:r>
              <a:rPr lang="ja-JP" altLang="en-US" sz="2800" b="1" dirty="0" smtClean="0">
                <a:solidFill>
                  <a:srgbClr val="FF0000"/>
                </a:solidFill>
              </a:rPr>
              <a:t>教育活動の質の改善</a:t>
            </a:r>
            <a:r>
              <a:rPr lang="ja-JP" altLang="en-US" sz="2800" b="1" dirty="0" smtClean="0"/>
              <a:t>。</a:t>
            </a:r>
            <a:endParaRPr lang="en-US" altLang="ja-JP" sz="2800" b="1" dirty="0" smtClean="0"/>
          </a:p>
        </p:txBody>
      </p:sp>
      <p:sp>
        <p:nvSpPr>
          <p:cNvPr id="22" name="正方形/長方形 21"/>
          <p:cNvSpPr/>
          <p:nvPr/>
        </p:nvSpPr>
        <p:spPr>
          <a:xfrm>
            <a:off x="427009" y="1063645"/>
            <a:ext cx="4262705"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校務の情報化の目的</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383554" y="6409985"/>
            <a:ext cx="4286829" cy="338554"/>
          </a:xfrm>
          <a:prstGeom prst="rect">
            <a:avLst/>
          </a:prstGeom>
          <a:noFill/>
        </p:spPr>
        <p:txBody>
          <a:bodyPr wrap="square" lIns="91440" tIns="45720" rIns="91440" bIns="45720">
            <a:spAutoFit/>
          </a:bodyPr>
          <a:lstStyle/>
          <a:p>
            <a:r>
              <a:rPr lang="ja-JP" altLang="en-US" sz="1600" dirty="0" smtClean="0">
                <a:latin typeface="+mj-ea"/>
                <a:ea typeface="+mj-ea"/>
                <a:cs typeface="メイリオ" panose="020B0604030504040204" pitchFamily="50" charset="-128"/>
              </a:rPr>
              <a:t>文部科学省「教育の情報化に関する手引き」</a:t>
            </a:r>
            <a:endParaRPr lang="ja-JP" altLang="en-US" sz="1600" dirty="0">
              <a:latin typeface="+mj-ea"/>
              <a:ea typeface="+mj-ea"/>
              <a:cs typeface="メイリオ" panose="020B0604030504040204" pitchFamily="50" charset="-12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970835"/>
            <a:ext cx="3843536" cy="2410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9254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229600" cy="1143000"/>
          </a:xfrm>
        </p:spPr>
        <p:txBody>
          <a:bodyPr>
            <a:normAutofit/>
          </a:bodyPr>
          <a:lstStyle/>
          <a:p>
            <a:pPr algn="l"/>
            <a:r>
              <a:rPr lang="ja-JP" altLang="en-US" sz="4000" dirty="0" smtClean="0">
                <a:solidFill>
                  <a:schemeClr val="tx1"/>
                </a:solidFill>
              </a:rPr>
              <a:t>１　校務の情報化とは</a:t>
            </a:r>
            <a:endParaRPr kumimoji="1" lang="ja-JP" altLang="en-US" sz="4000" dirty="0">
              <a:solidFill>
                <a:schemeClr val="tx1"/>
              </a:solidFill>
            </a:endParaRPr>
          </a:p>
        </p:txBody>
      </p:sp>
      <p:sp>
        <p:nvSpPr>
          <p:cNvPr id="21" name="正方形/長方形 20"/>
          <p:cNvSpPr/>
          <p:nvPr/>
        </p:nvSpPr>
        <p:spPr>
          <a:xfrm>
            <a:off x="711146" y="2018576"/>
            <a:ext cx="7344816" cy="523220"/>
          </a:xfrm>
          <a:prstGeom prst="rect">
            <a:avLst/>
          </a:prstGeom>
          <a:noFill/>
        </p:spPr>
        <p:txBody>
          <a:bodyPr wrap="square" lIns="91440" tIns="45720" rIns="91440" bIns="45720">
            <a:spAutoFit/>
          </a:bodyPr>
          <a:lstStyle/>
          <a:p>
            <a:r>
              <a:rPr lang="ja-JP" altLang="en-US" sz="2800" b="1" dirty="0" smtClean="0">
                <a:solidFill>
                  <a:srgbClr val="FF0000"/>
                </a:solidFill>
              </a:rPr>
              <a:t>校務の効率的な遂行</a:t>
            </a:r>
            <a:endParaRPr lang="en-US" altLang="ja-JP" sz="2800" b="1" dirty="0" smtClean="0">
              <a:solidFill>
                <a:srgbClr val="FF0000"/>
              </a:solidFill>
            </a:endParaRPr>
          </a:p>
        </p:txBody>
      </p:sp>
      <p:sp>
        <p:nvSpPr>
          <p:cNvPr id="22" name="正方形/長方形 21"/>
          <p:cNvSpPr/>
          <p:nvPr/>
        </p:nvSpPr>
        <p:spPr>
          <a:xfrm>
            <a:off x="427009" y="1063645"/>
            <a:ext cx="4262705" cy="646331"/>
          </a:xfrm>
          <a:prstGeom prst="rect">
            <a:avLst/>
          </a:prstGeom>
          <a:noFill/>
        </p:spPr>
        <p:txBody>
          <a:bodyPr wrap="none" lIns="91440" tIns="45720" rIns="91440" bIns="45720">
            <a:spAutoFit/>
          </a:bodyPr>
          <a:lstStyle/>
          <a:p>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校務の情報化の目的</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043608" y="2535287"/>
            <a:ext cx="4992448" cy="461665"/>
          </a:xfrm>
          <a:prstGeom prst="rect">
            <a:avLst/>
          </a:prstGeom>
          <a:noFill/>
        </p:spPr>
        <p:txBody>
          <a:bodyPr wrap="square" lIns="91440" tIns="45720" rIns="91440" bIns="45720">
            <a:spAutoFit/>
          </a:bodyPr>
          <a:lstStyle/>
          <a:p>
            <a:r>
              <a:rPr lang="ja-JP" altLang="en-US" sz="2400" dirty="0" smtClean="0"/>
              <a:t>生まれた時間を使って</a:t>
            </a:r>
            <a:r>
              <a:rPr lang="ja-JP" altLang="en-US" sz="2400" dirty="0"/>
              <a:t>・</a:t>
            </a:r>
            <a:r>
              <a:rPr lang="ja-JP" altLang="en-US" sz="2400" dirty="0" smtClean="0"/>
              <a:t>・・</a:t>
            </a:r>
            <a:endParaRPr lang="en-US" altLang="ja-JP" sz="2400" dirty="0" smtClean="0"/>
          </a:p>
        </p:txBody>
      </p:sp>
      <p:sp>
        <p:nvSpPr>
          <p:cNvPr id="8" name="正方形/長方形 7"/>
          <p:cNvSpPr/>
          <p:nvPr/>
        </p:nvSpPr>
        <p:spPr>
          <a:xfrm>
            <a:off x="999178" y="3573016"/>
            <a:ext cx="7344816" cy="461665"/>
          </a:xfrm>
          <a:prstGeom prst="rect">
            <a:avLst/>
          </a:prstGeom>
          <a:noFill/>
        </p:spPr>
        <p:txBody>
          <a:bodyPr wrap="square" lIns="91440" tIns="45720" rIns="91440" bIns="45720">
            <a:spAutoFit/>
          </a:bodyPr>
          <a:lstStyle/>
          <a:p>
            <a:r>
              <a:rPr lang="ja-JP" altLang="en-US" sz="2400" dirty="0" smtClean="0"/>
              <a:t>教員が子供たちと向き合う時間の増加</a:t>
            </a:r>
            <a:endParaRPr lang="en-US" altLang="ja-JP" sz="2400" dirty="0" smtClean="0"/>
          </a:p>
        </p:txBody>
      </p:sp>
      <p:sp>
        <p:nvSpPr>
          <p:cNvPr id="9" name="正方形/長方形 8"/>
          <p:cNvSpPr/>
          <p:nvPr/>
        </p:nvSpPr>
        <p:spPr>
          <a:xfrm>
            <a:off x="996846" y="4096236"/>
            <a:ext cx="7751618" cy="461665"/>
          </a:xfrm>
          <a:prstGeom prst="rect">
            <a:avLst/>
          </a:prstGeom>
          <a:noFill/>
        </p:spPr>
        <p:txBody>
          <a:bodyPr wrap="square" lIns="91440" tIns="45720" rIns="91440" bIns="45720">
            <a:spAutoFit/>
          </a:bodyPr>
          <a:lstStyle/>
          <a:p>
            <a:r>
              <a:rPr lang="ja-JP" altLang="en-US" sz="2400" dirty="0" smtClean="0"/>
              <a:t>教員同士が相互に授業展開等を吟味し合う時間の増加</a:t>
            </a:r>
            <a:endParaRPr lang="en-US" altLang="ja-JP" sz="2400" dirty="0" smtClean="0"/>
          </a:p>
        </p:txBody>
      </p:sp>
      <p:sp>
        <p:nvSpPr>
          <p:cNvPr id="10" name="正方形/長方形 9"/>
          <p:cNvSpPr/>
          <p:nvPr/>
        </p:nvSpPr>
        <p:spPr>
          <a:xfrm>
            <a:off x="755576" y="3039343"/>
            <a:ext cx="7344816" cy="523220"/>
          </a:xfrm>
          <a:prstGeom prst="rect">
            <a:avLst/>
          </a:prstGeom>
          <a:noFill/>
        </p:spPr>
        <p:txBody>
          <a:bodyPr wrap="square" lIns="91440" tIns="45720" rIns="91440" bIns="45720">
            <a:spAutoFit/>
          </a:bodyPr>
          <a:lstStyle/>
          <a:p>
            <a:r>
              <a:rPr lang="ja-JP" altLang="en-US" sz="2800" b="1" dirty="0" smtClean="0">
                <a:solidFill>
                  <a:srgbClr val="FF0000"/>
                </a:solidFill>
              </a:rPr>
              <a:t>よりきめ細かな学習指導・生徒指導の実現</a:t>
            </a:r>
            <a:endParaRPr lang="en-US" altLang="ja-JP" sz="2800" b="1" dirty="0" smtClean="0">
              <a:solidFill>
                <a:srgbClr val="FF0000"/>
              </a:solidFill>
            </a:endParaRPr>
          </a:p>
        </p:txBody>
      </p:sp>
      <p:sp>
        <p:nvSpPr>
          <p:cNvPr id="11" name="正方形/長方形 10"/>
          <p:cNvSpPr/>
          <p:nvPr/>
        </p:nvSpPr>
        <p:spPr>
          <a:xfrm>
            <a:off x="999178" y="4623519"/>
            <a:ext cx="7344816" cy="461665"/>
          </a:xfrm>
          <a:prstGeom prst="rect">
            <a:avLst/>
          </a:prstGeom>
          <a:noFill/>
        </p:spPr>
        <p:txBody>
          <a:bodyPr wrap="square" lIns="91440" tIns="45720" rIns="91440" bIns="45720">
            <a:spAutoFit/>
          </a:bodyPr>
          <a:lstStyle/>
          <a:p>
            <a:r>
              <a:rPr lang="ja-JP" altLang="en-US" sz="2400" dirty="0" smtClean="0"/>
              <a:t>教員同士による各種情報の分析や共有の促進</a:t>
            </a:r>
            <a:endParaRPr lang="en-US" altLang="ja-JP" sz="2400" dirty="0" smtClean="0"/>
          </a:p>
        </p:txBody>
      </p:sp>
    </p:spTree>
    <p:extLst>
      <p:ext uri="{BB962C8B-B14F-4D97-AF65-F5344CB8AC3E}">
        <p14:creationId xmlns:p14="http://schemas.microsoft.com/office/powerpoint/2010/main" val="1724541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229600" cy="1143000"/>
          </a:xfrm>
        </p:spPr>
        <p:txBody>
          <a:bodyPr>
            <a:normAutofit/>
          </a:bodyPr>
          <a:lstStyle/>
          <a:p>
            <a:pPr algn="l"/>
            <a:r>
              <a:rPr lang="ja-JP" altLang="en-US" sz="4000" dirty="0" smtClean="0">
                <a:solidFill>
                  <a:schemeClr val="tx1"/>
                </a:solidFill>
              </a:rPr>
              <a:t>１　校務の情報化とは</a:t>
            </a:r>
            <a:endParaRPr kumimoji="1" lang="ja-JP" altLang="en-US" sz="4000" dirty="0">
              <a:solidFill>
                <a:schemeClr val="tx1"/>
              </a:solidFill>
            </a:endParaRPr>
          </a:p>
        </p:txBody>
      </p:sp>
      <p:sp>
        <p:nvSpPr>
          <p:cNvPr id="21" name="正方形/長方形 20"/>
          <p:cNvSpPr/>
          <p:nvPr/>
        </p:nvSpPr>
        <p:spPr>
          <a:xfrm>
            <a:off x="539552" y="2018824"/>
            <a:ext cx="6336704" cy="523220"/>
          </a:xfrm>
          <a:prstGeom prst="rect">
            <a:avLst/>
          </a:prstGeom>
          <a:noFill/>
        </p:spPr>
        <p:txBody>
          <a:bodyPr wrap="square" lIns="91440" tIns="45720" rIns="91440" bIns="45720">
            <a:spAutoFit/>
          </a:bodyPr>
          <a:lstStyle/>
          <a:p>
            <a:r>
              <a:rPr lang="ja-JP" altLang="en-US" sz="2800" b="1" dirty="0" smtClean="0"/>
              <a:t>○　校務事務の軽減</a:t>
            </a:r>
            <a:endParaRPr lang="en-US" altLang="ja-JP" sz="2800" b="1" dirty="0" smtClean="0"/>
          </a:p>
        </p:txBody>
      </p:sp>
      <p:sp>
        <p:nvSpPr>
          <p:cNvPr id="22" name="正方形/長方形 21"/>
          <p:cNvSpPr/>
          <p:nvPr/>
        </p:nvSpPr>
        <p:spPr>
          <a:xfrm>
            <a:off x="427009" y="1063645"/>
            <a:ext cx="4262705" cy="646331"/>
          </a:xfrm>
          <a:prstGeom prst="rect">
            <a:avLst/>
          </a:prstGeom>
          <a:noFill/>
        </p:spPr>
        <p:txBody>
          <a:bodyPr wrap="none" lIns="91440" tIns="45720" rIns="91440" bIns="45720">
            <a:spAutoFit/>
          </a:bodyPr>
          <a:lstStyle/>
          <a:p>
            <a:r>
              <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校務の情報化</a:t>
            </a:r>
            <a:r>
              <a:rPr lang="ja-JP" altLang="en-US" sz="3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の目的</a:t>
            </a:r>
            <a:endPar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002009" y="6381328"/>
            <a:ext cx="4746455" cy="338554"/>
          </a:xfrm>
          <a:prstGeom prst="rect">
            <a:avLst/>
          </a:prstGeom>
          <a:noFill/>
        </p:spPr>
        <p:txBody>
          <a:bodyPr wrap="square" lIns="91440" tIns="45720" rIns="91440" bIns="45720">
            <a:spAutoFit/>
          </a:bodyPr>
          <a:lstStyle/>
          <a:p>
            <a:r>
              <a:rPr lang="ja-JP" altLang="en-US" sz="1600" dirty="0" smtClean="0">
                <a:latin typeface="+mj-ea"/>
                <a:ea typeface="+mj-ea"/>
                <a:cs typeface="メイリオ" panose="020B0604030504040204" pitchFamily="50" charset="-128"/>
              </a:rPr>
              <a:t>文部科学省パンフレット「教育の情報化ビジョン」より</a:t>
            </a:r>
            <a:endParaRPr lang="ja-JP" altLang="en-US" sz="1600" dirty="0">
              <a:latin typeface="+mj-ea"/>
              <a:ea typeface="+mj-ea"/>
              <a:cs typeface="メイリオ" panose="020B0604030504040204" pitchFamily="50" charset="-128"/>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9431" y="3684899"/>
            <a:ext cx="3575074" cy="2709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正方形/長方形 7"/>
          <p:cNvSpPr/>
          <p:nvPr/>
        </p:nvSpPr>
        <p:spPr>
          <a:xfrm>
            <a:off x="899592" y="2564904"/>
            <a:ext cx="7099303" cy="954107"/>
          </a:xfrm>
          <a:prstGeom prst="rect">
            <a:avLst/>
          </a:prstGeom>
          <a:noFill/>
        </p:spPr>
        <p:txBody>
          <a:bodyPr wrap="square" lIns="91440" tIns="45720" rIns="91440" bIns="45720">
            <a:spAutoFit/>
          </a:bodyPr>
          <a:lstStyle/>
          <a:p>
            <a:r>
              <a:rPr lang="ja-JP" altLang="en-US" sz="2800" dirty="0" smtClean="0"/>
              <a:t>　通知票や</a:t>
            </a:r>
            <a:r>
              <a:rPr lang="ja-JP" altLang="en-US" sz="2800" dirty="0"/>
              <a:t>指導要録</a:t>
            </a:r>
            <a:r>
              <a:rPr lang="ja-JP" altLang="en-US" sz="2800" dirty="0" smtClean="0"/>
              <a:t>を作成</a:t>
            </a:r>
            <a:r>
              <a:rPr lang="ja-JP" altLang="en-US" sz="2800" dirty="0"/>
              <a:t>する</a:t>
            </a:r>
            <a:r>
              <a:rPr lang="ja-JP" altLang="en-US" sz="2800" dirty="0" smtClean="0"/>
              <a:t>際、他の校務文書を二次利用でき、作成事務を軽減できる。</a:t>
            </a:r>
            <a:endParaRPr lang="en-US" altLang="ja-JP" sz="2800" dirty="0" smtClean="0"/>
          </a:p>
        </p:txBody>
      </p:sp>
    </p:spTree>
    <p:extLst>
      <p:ext uri="{BB962C8B-B14F-4D97-AF65-F5344CB8AC3E}">
        <p14:creationId xmlns:p14="http://schemas.microsoft.com/office/powerpoint/2010/main" val="825701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229600" cy="1143000"/>
          </a:xfrm>
        </p:spPr>
        <p:txBody>
          <a:bodyPr>
            <a:normAutofit/>
          </a:bodyPr>
          <a:lstStyle/>
          <a:p>
            <a:pPr algn="l"/>
            <a:r>
              <a:rPr lang="ja-JP" altLang="en-US" sz="4000" dirty="0" smtClean="0">
                <a:solidFill>
                  <a:schemeClr val="tx1"/>
                </a:solidFill>
              </a:rPr>
              <a:t>１　校務の情報化とは</a:t>
            </a:r>
            <a:endParaRPr kumimoji="1" lang="ja-JP" altLang="en-US" sz="4000" dirty="0">
              <a:solidFill>
                <a:schemeClr val="tx1"/>
              </a:solidFill>
            </a:endParaRPr>
          </a:p>
        </p:txBody>
      </p:sp>
      <p:sp>
        <p:nvSpPr>
          <p:cNvPr id="21" name="正方形/長方形 20"/>
          <p:cNvSpPr/>
          <p:nvPr/>
        </p:nvSpPr>
        <p:spPr>
          <a:xfrm>
            <a:off x="539552" y="1988840"/>
            <a:ext cx="6336704" cy="523220"/>
          </a:xfrm>
          <a:prstGeom prst="rect">
            <a:avLst/>
          </a:prstGeom>
          <a:noFill/>
        </p:spPr>
        <p:txBody>
          <a:bodyPr wrap="square" lIns="91440" tIns="45720" rIns="91440" bIns="45720">
            <a:spAutoFit/>
          </a:bodyPr>
          <a:lstStyle/>
          <a:p>
            <a:r>
              <a:rPr lang="ja-JP" altLang="en-US" sz="2800" b="1" dirty="0" smtClean="0"/>
              <a:t>○　教職員間の情報共有の促進</a:t>
            </a:r>
            <a:endParaRPr lang="en-US" altLang="ja-JP" sz="2800" b="1" dirty="0" smtClean="0"/>
          </a:p>
        </p:txBody>
      </p:sp>
      <p:sp>
        <p:nvSpPr>
          <p:cNvPr id="22" name="正方形/長方形 21"/>
          <p:cNvSpPr/>
          <p:nvPr/>
        </p:nvSpPr>
        <p:spPr>
          <a:xfrm>
            <a:off x="427009" y="1063645"/>
            <a:ext cx="4262705" cy="646331"/>
          </a:xfrm>
          <a:prstGeom prst="rect">
            <a:avLst/>
          </a:prstGeom>
          <a:noFill/>
        </p:spPr>
        <p:txBody>
          <a:bodyPr wrap="none" lIns="91440" tIns="45720" rIns="91440" bIns="45720">
            <a:spAutoFit/>
          </a:bodyPr>
          <a:lstStyle/>
          <a:p>
            <a:r>
              <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校務の情報化の目的</a:t>
            </a:r>
          </a:p>
        </p:txBody>
      </p:sp>
      <p:sp>
        <p:nvSpPr>
          <p:cNvPr id="13" name="正方形/長方形 12"/>
          <p:cNvSpPr/>
          <p:nvPr/>
        </p:nvSpPr>
        <p:spPr>
          <a:xfrm>
            <a:off x="4002009" y="6381328"/>
            <a:ext cx="4746455" cy="338554"/>
          </a:xfrm>
          <a:prstGeom prst="rect">
            <a:avLst/>
          </a:prstGeom>
          <a:noFill/>
        </p:spPr>
        <p:txBody>
          <a:bodyPr wrap="square" lIns="91440" tIns="45720" rIns="91440" bIns="45720">
            <a:spAutoFit/>
          </a:bodyPr>
          <a:lstStyle/>
          <a:p>
            <a:r>
              <a:rPr lang="ja-JP" altLang="en-US" sz="1600" dirty="0" smtClean="0">
                <a:latin typeface="+mj-ea"/>
                <a:ea typeface="+mj-ea"/>
                <a:cs typeface="メイリオ" panose="020B0604030504040204" pitchFamily="50" charset="-128"/>
              </a:rPr>
              <a:t>文部科学省パンフレット「教育の情報化ビジョン」より</a:t>
            </a:r>
            <a:endParaRPr lang="ja-JP" altLang="en-US" sz="1600" dirty="0">
              <a:latin typeface="+mj-ea"/>
              <a:ea typeface="+mj-ea"/>
              <a:cs typeface="メイリオ" panose="020B0604030504040204" pitchFamily="50" charset="-128"/>
            </a:endParaRPr>
          </a:p>
        </p:txBody>
      </p:sp>
      <p:sp>
        <p:nvSpPr>
          <p:cNvPr id="8" name="正方形/長方形 7"/>
          <p:cNvSpPr/>
          <p:nvPr/>
        </p:nvSpPr>
        <p:spPr>
          <a:xfrm>
            <a:off x="899592" y="2564904"/>
            <a:ext cx="7533262" cy="1384995"/>
          </a:xfrm>
          <a:prstGeom prst="rect">
            <a:avLst/>
          </a:prstGeom>
          <a:noFill/>
        </p:spPr>
        <p:txBody>
          <a:bodyPr wrap="square" lIns="91440" tIns="45720" rIns="91440" bIns="45720">
            <a:spAutoFit/>
          </a:bodyPr>
          <a:lstStyle/>
          <a:p>
            <a:r>
              <a:rPr lang="ja-JP" altLang="en-US" sz="2800" dirty="0" smtClean="0"/>
              <a:t>　指導計画や指導案等について、学校内又は同一地域の学校間で共有したり、会議や研修に関する情報を関係者で共有したりすることができる。</a:t>
            </a:r>
            <a:endParaRPr lang="en-US" altLang="ja-JP" sz="2800" dirty="0" smtClean="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4077180"/>
            <a:ext cx="3560956" cy="2304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6408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28" y="-4544"/>
            <a:ext cx="8229600" cy="1143000"/>
          </a:xfrm>
        </p:spPr>
        <p:txBody>
          <a:bodyPr>
            <a:normAutofit/>
          </a:bodyPr>
          <a:lstStyle/>
          <a:p>
            <a:pPr algn="l"/>
            <a:r>
              <a:rPr lang="ja-JP" altLang="en-US" sz="4000" dirty="0" smtClean="0">
                <a:solidFill>
                  <a:schemeClr val="tx1"/>
                </a:solidFill>
              </a:rPr>
              <a:t>１　校務の情報化とは</a:t>
            </a:r>
            <a:endParaRPr kumimoji="1" lang="ja-JP" altLang="en-US" sz="4000" dirty="0">
              <a:solidFill>
                <a:schemeClr val="tx1"/>
              </a:solidFill>
            </a:endParaRPr>
          </a:p>
        </p:txBody>
      </p:sp>
      <p:sp>
        <p:nvSpPr>
          <p:cNvPr id="21" name="正方形/長方形 20"/>
          <p:cNvSpPr/>
          <p:nvPr/>
        </p:nvSpPr>
        <p:spPr>
          <a:xfrm>
            <a:off x="539552" y="1988840"/>
            <a:ext cx="6336704" cy="523220"/>
          </a:xfrm>
          <a:prstGeom prst="rect">
            <a:avLst/>
          </a:prstGeom>
          <a:noFill/>
        </p:spPr>
        <p:txBody>
          <a:bodyPr wrap="square" lIns="91440" tIns="45720" rIns="91440" bIns="45720">
            <a:spAutoFit/>
          </a:bodyPr>
          <a:lstStyle/>
          <a:p>
            <a:r>
              <a:rPr lang="ja-JP" altLang="en-US" sz="2800" b="1" dirty="0" smtClean="0"/>
              <a:t>○　家庭や地域への情報発信</a:t>
            </a:r>
            <a:endParaRPr lang="en-US" altLang="ja-JP" sz="2800" b="1" dirty="0" smtClean="0"/>
          </a:p>
        </p:txBody>
      </p:sp>
      <p:sp>
        <p:nvSpPr>
          <p:cNvPr id="22" name="正方形/長方形 21"/>
          <p:cNvSpPr/>
          <p:nvPr/>
        </p:nvSpPr>
        <p:spPr>
          <a:xfrm>
            <a:off x="427009" y="1063645"/>
            <a:ext cx="4262705" cy="646331"/>
          </a:xfrm>
          <a:prstGeom prst="rect">
            <a:avLst/>
          </a:prstGeom>
          <a:noFill/>
        </p:spPr>
        <p:txBody>
          <a:bodyPr wrap="none" lIns="91440" tIns="45720" rIns="91440" bIns="45720">
            <a:spAutoFit/>
          </a:bodyPr>
          <a:lstStyle/>
          <a:p>
            <a:r>
              <a:rPr lang="ja-JP" altLang="en-US" sz="3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校務の情報化の目的</a:t>
            </a:r>
          </a:p>
        </p:txBody>
      </p:sp>
      <p:sp>
        <p:nvSpPr>
          <p:cNvPr id="13" name="正方形/長方形 12"/>
          <p:cNvSpPr/>
          <p:nvPr/>
        </p:nvSpPr>
        <p:spPr>
          <a:xfrm>
            <a:off x="4002009" y="6381328"/>
            <a:ext cx="4746455" cy="338554"/>
          </a:xfrm>
          <a:prstGeom prst="rect">
            <a:avLst/>
          </a:prstGeom>
          <a:noFill/>
        </p:spPr>
        <p:txBody>
          <a:bodyPr wrap="square" lIns="91440" tIns="45720" rIns="91440" bIns="45720">
            <a:spAutoFit/>
          </a:bodyPr>
          <a:lstStyle/>
          <a:p>
            <a:r>
              <a:rPr lang="ja-JP" altLang="en-US" sz="1600" dirty="0" smtClean="0">
                <a:latin typeface="+mj-ea"/>
                <a:ea typeface="+mj-ea"/>
                <a:cs typeface="メイリオ" panose="020B0604030504040204" pitchFamily="50" charset="-128"/>
              </a:rPr>
              <a:t>文部科学省パンフレット「教育の情報化ビジョン」より</a:t>
            </a:r>
            <a:endParaRPr lang="ja-JP" altLang="en-US" sz="1600" dirty="0">
              <a:latin typeface="+mj-ea"/>
              <a:ea typeface="+mj-ea"/>
              <a:cs typeface="メイリオ" panose="020B0604030504040204" pitchFamily="50" charset="-128"/>
            </a:endParaRPr>
          </a:p>
        </p:txBody>
      </p:sp>
      <p:sp>
        <p:nvSpPr>
          <p:cNvPr id="8" name="正方形/長方形 7"/>
          <p:cNvSpPr/>
          <p:nvPr/>
        </p:nvSpPr>
        <p:spPr>
          <a:xfrm>
            <a:off x="899592" y="2564904"/>
            <a:ext cx="7533262" cy="1384995"/>
          </a:xfrm>
          <a:prstGeom prst="rect">
            <a:avLst/>
          </a:prstGeom>
          <a:noFill/>
        </p:spPr>
        <p:txBody>
          <a:bodyPr wrap="square" lIns="91440" tIns="45720" rIns="91440" bIns="45720">
            <a:spAutoFit/>
          </a:bodyPr>
          <a:lstStyle/>
          <a:p>
            <a:r>
              <a:rPr lang="ja-JP" altLang="en-US" sz="2800" dirty="0" smtClean="0"/>
              <a:t>　学校ウェブサイトにより保護者や地域住民に情報発信を行うことにより、保護者や地域住民の学校への理解を深めることができる。</a:t>
            </a:r>
            <a:endParaRPr lang="en-US" altLang="ja-JP" sz="2800" dirty="0" smtClean="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1833" y="4156596"/>
            <a:ext cx="3266662" cy="2273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1733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705</TotalTime>
  <Words>471</Words>
  <Application>Microsoft Office PowerPoint</Application>
  <PresentationFormat>画面に合わせる (4:3)</PresentationFormat>
  <Paragraphs>61</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教育校務の情報化</vt:lpstr>
      <vt:lpstr>校務の情報化</vt:lpstr>
      <vt:lpstr>１　校務の情報化とは</vt:lpstr>
      <vt:lpstr>１　校務の情報化とは</vt:lpstr>
      <vt:lpstr>１　校務の情報化とは</vt:lpstr>
      <vt:lpstr>１　校務の情報化とは</vt:lpstr>
      <vt:lpstr>１　校務の情報化とは</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教材研究・指導の準備や評価に ＩＣＴを活用する</dc:title>
  <dc:creator>兵庫県</dc:creator>
  <cp:lastModifiedBy>兵庫県</cp:lastModifiedBy>
  <cp:revision>54</cp:revision>
  <cp:lastPrinted>2016-10-06T00:53:02Z</cp:lastPrinted>
  <dcterms:created xsi:type="dcterms:W3CDTF">2016-08-15T01:13:40Z</dcterms:created>
  <dcterms:modified xsi:type="dcterms:W3CDTF">2018-04-27T07:51:59Z</dcterms:modified>
</cp:coreProperties>
</file>