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72" r:id="rId2"/>
    <p:sldId id="257" r:id="rId3"/>
    <p:sldId id="271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84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A2869-ABF8-4EA4-844A-DC4E6384D383}" type="datetimeFigureOut">
              <a:rPr kumimoji="1" lang="ja-JP" altLang="en-US" smtClean="0"/>
              <a:t>2018/1/12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49E76E-0D30-4400-B7C1-7297FA3B6C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668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ノート プレースホルダー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ja-JP" altLang="en-US" smtClean="0">
                <a:ea typeface="ＭＳ Ｐゴシック" pitchFamily="50" charset="-128"/>
              </a:rPr>
              <a:t>ここでは、教育の情報化と</a:t>
            </a:r>
            <a:r>
              <a:rPr lang="en-US" altLang="ja-JP" smtClean="0">
                <a:ea typeface="ＭＳ Ｐゴシック" pitchFamily="50" charset="-128"/>
              </a:rPr>
              <a:t>ICT</a:t>
            </a:r>
            <a:r>
              <a:rPr lang="ja-JP" altLang="en-US" smtClean="0">
                <a:ea typeface="ＭＳ Ｐゴシック" pitchFamily="50" charset="-128"/>
              </a:rPr>
              <a:t>活用について学びます。</a:t>
            </a:r>
          </a:p>
        </p:txBody>
      </p:sp>
      <p:sp>
        <p:nvSpPr>
          <p:cNvPr id="34820" name="スライド番号プレースホルダー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815" y="8685413"/>
            <a:ext cx="2971587" cy="457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marL="749300" indent="-287338"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marL="1152525" indent="-230188"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marL="1612900" indent="-230188"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marL="2074863" indent="-230188"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2532063" indent="-230188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989263" indent="-230188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3446463" indent="-230188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903663" indent="-230188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fld id="{FEE1B8F3-53BF-46EC-B98A-3FEAFDCA2190}" type="slidenum">
              <a:rPr lang="ja-JP" altLang="en-US" sz="1300">
                <a:latin typeface="Calibri" pitchFamily="34" charset="0"/>
                <a:ea typeface="ＭＳ Ｐゴシック" pitchFamily="50" charset="-128"/>
              </a:rPr>
              <a:pPr/>
              <a:t>1</a:t>
            </a:fld>
            <a:endParaRPr lang="ja-JP" altLang="en-US" sz="1300">
              <a:latin typeface="Calibri" pitchFamily="34" charset="0"/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○自分でセーブし、相手のこと</a:t>
            </a:r>
          </a:p>
          <a:p>
            <a:r>
              <a:rPr kumimoji="1" lang="ja-JP" altLang="en-US" dirty="0" smtClean="0"/>
              <a:t>　を考えましょう！</a:t>
            </a:r>
          </a:p>
          <a:p>
            <a:r>
              <a:rPr kumimoji="1" lang="ja-JP" altLang="en-US" dirty="0" smtClean="0"/>
              <a:t>○大切な人との時間を大切にし</a:t>
            </a:r>
          </a:p>
          <a:p>
            <a:r>
              <a:rPr kumimoji="1" lang="ja-JP" altLang="en-US" dirty="0" smtClean="0"/>
              <a:t>　ましょう！</a:t>
            </a:r>
          </a:p>
          <a:p>
            <a:r>
              <a:rPr kumimoji="1" lang="ja-JP" altLang="en-US" dirty="0" smtClean="0"/>
              <a:t>　そして、自分の時間を大切に</a:t>
            </a:r>
          </a:p>
          <a:p>
            <a:r>
              <a:rPr kumimoji="1" lang="ja-JP" altLang="en-US" dirty="0" smtClean="0"/>
              <a:t>　しましょう！</a:t>
            </a:r>
          </a:p>
          <a:p>
            <a:r>
              <a:rPr kumimoji="1" lang="ja-JP" altLang="en-US" dirty="0" smtClean="0"/>
              <a:t>○人間関係を良くする手段の一　</a:t>
            </a:r>
          </a:p>
          <a:p>
            <a:r>
              <a:rPr kumimoji="1" lang="ja-JP" altLang="en-US" dirty="0" smtClean="0"/>
              <a:t>　つとして、利用しましょう！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F6873F-3A14-48F7-851F-3A29A9940094}" type="slidenum">
              <a:rPr lang="ja-JP" altLang="en-US" smtClean="0"/>
              <a:pPr>
                <a:defRPr/>
              </a:pPr>
              <a:t>11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17920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２５秒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F6873F-3A14-48F7-851F-3A29A9940094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0766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２５秒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F6873F-3A14-48F7-851F-3A29A9940094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0766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２５秒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F6873F-3A14-48F7-851F-3A29A9940094}" type="slidenum">
              <a:rPr lang="ja-JP" altLang="en-US" smtClean="0"/>
              <a:pPr>
                <a:defRPr/>
              </a:pPr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610766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２５秒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F6873F-3A14-48F7-851F-3A29A9940094}" type="slidenum">
              <a:rPr lang="ja-JP" altLang="en-US" smtClean="0"/>
              <a:pPr>
                <a:defRPr/>
              </a:pPr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610766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２５秒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F6873F-3A14-48F7-851F-3A29A9940094}" type="slidenum">
              <a:rPr lang="ja-JP" altLang="en-US" smtClean="0"/>
              <a:pPr>
                <a:defRPr/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610766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２５秒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F6873F-3A14-48F7-851F-3A29A9940094}" type="slidenum">
              <a:rPr lang="ja-JP" altLang="en-US" smtClean="0"/>
              <a:pPr>
                <a:defRPr/>
              </a:pPr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610766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○自分でセーブし、相手のこと</a:t>
            </a:r>
          </a:p>
          <a:p>
            <a:r>
              <a:rPr kumimoji="1" lang="ja-JP" altLang="en-US" dirty="0" smtClean="0"/>
              <a:t>　を考えましょう！</a:t>
            </a:r>
          </a:p>
          <a:p>
            <a:r>
              <a:rPr kumimoji="1" lang="ja-JP" altLang="en-US" dirty="0" smtClean="0"/>
              <a:t>○大切な人との時間を大切にし</a:t>
            </a:r>
          </a:p>
          <a:p>
            <a:r>
              <a:rPr kumimoji="1" lang="ja-JP" altLang="en-US" dirty="0" smtClean="0"/>
              <a:t>　ましょう！</a:t>
            </a:r>
          </a:p>
          <a:p>
            <a:r>
              <a:rPr kumimoji="1" lang="ja-JP" altLang="en-US" dirty="0" smtClean="0"/>
              <a:t>　そして、自分の時間を大切に</a:t>
            </a:r>
          </a:p>
          <a:p>
            <a:r>
              <a:rPr kumimoji="1" lang="ja-JP" altLang="en-US" dirty="0" smtClean="0"/>
              <a:t>　しましょう！</a:t>
            </a:r>
          </a:p>
          <a:p>
            <a:r>
              <a:rPr kumimoji="1" lang="ja-JP" altLang="en-US" dirty="0" smtClean="0"/>
              <a:t>○人間関係を良くする手段の一　</a:t>
            </a:r>
          </a:p>
          <a:p>
            <a:r>
              <a:rPr kumimoji="1" lang="ja-JP" altLang="en-US" dirty="0" smtClean="0"/>
              <a:t>　つとして、利用しましょう！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F6873F-3A14-48F7-851F-3A29A9940094}" type="slidenum">
              <a:rPr lang="ja-JP" altLang="en-US" smtClean="0"/>
              <a:pPr>
                <a:defRPr/>
              </a:pPr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179203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○自分でセーブし、相手のこと</a:t>
            </a:r>
          </a:p>
          <a:p>
            <a:r>
              <a:rPr kumimoji="1" lang="ja-JP" altLang="en-US" dirty="0" smtClean="0"/>
              <a:t>　を考えましょう！</a:t>
            </a:r>
          </a:p>
          <a:p>
            <a:r>
              <a:rPr kumimoji="1" lang="ja-JP" altLang="en-US" dirty="0" smtClean="0"/>
              <a:t>○大切な人との時間を大切にし</a:t>
            </a:r>
          </a:p>
          <a:p>
            <a:r>
              <a:rPr kumimoji="1" lang="ja-JP" altLang="en-US" dirty="0" smtClean="0"/>
              <a:t>　ましょう！</a:t>
            </a:r>
          </a:p>
          <a:p>
            <a:r>
              <a:rPr kumimoji="1" lang="ja-JP" altLang="en-US" dirty="0" smtClean="0"/>
              <a:t>　そして、自分の時間を大切に</a:t>
            </a:r>
          </a:p>
          <a:p>
            <a:r>
              <a:rPr kumimoji="1" lang="ja-JP" altLang="en-US" dirty="0" smtClean="0"/>
              <a:t>　しましょう！</a:t>
            </a:r>
          </a:p>
          <a:p>
            <a:r>
              <a:rPr kumimoji="1" lang="ja-JP" altLang="en-US" dirty="0" smtClean="0"/>
              <a:t>○人間関係を良くする手段の一　</a:t>
            </a:r>
          </a:p>
          <a:p>
            <a:r>
              <a:rPr kumimoji="1" lang="ja-JP" altLang="en-US" dirty="0" smtClean="0"/>
              <a:t>　つとして、利用しましょう！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F6873F-3A14-48F7-851F-3A29A9940094}" type="slidenum">
              <a:rPr lang="ja-JP" altLang="en-US" smtClean="0"/>
              <a:pPr>
                <a:defRPr/>
              </a:pPr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17920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79EC1-C5EA-4C66-9378-D0DB82AE754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118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6E640-8C58-44A8-B675-57847BF3A3E6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398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A35A5-7910-4307-9F56-A48B8EC0BDF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90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CE722-4064-4B7B-B75D-BB4ECECC3AF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470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4FE58-D69C-4EFB-B2D9-DC16A9798B4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987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2DEF32-9F47-4830-974D-1CC94AAFF23E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052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6620F4-9EEC-4332-9F3A-173E900328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792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FDE0F-B2AD-488E-90D2-4177FC3EBB67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94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313F0-13B9-4E24-87CB-058636D00C80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270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8FB23-0ADA-47AC-81B3-E0D97806D2A7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861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4C680-E502-4886-85A9-9DACFCD78D69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513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3037AA-9C5B-4A67-9A70-4658F3892E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453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733380E-0976-4892-8ACD-87D112707952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104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hyperlink" Target="http://www.hyogo-shigaku.or.jp/index.html" TargetMode="External"/><Relationship Id="rId7" Type="http://schemas.openxmlformats.org/officeDocument/2006/relationships/image" Target="../media/image9.jpeg"/><Relationship Id="rId12" Type="http://schemas.openxmlformats.org/officeDocument/2006/relationships/image" Target="../media/image1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gif"/><Relationship Id="rId11" Type="http://schemas.openxmlformats.org/officeDocument/2006/relationships/image" Target="../media/image11.gif"/><Relationship Id="rId5" Type="http://schemas.openxmlformats.org/officeDocument/2006/relationships/hyperlink" Target="http://www.city.kobe.lg.jp/" TargetMode="External"/><Relationship Id="rId10" Type="http://schemas.microsoft.com/office/2007/relationships/hdphoto" Target="../media/hdphoto1.wdp"/><Relationship Id="rId4" Type="http://schemas.openxmlformats.org/officeDocument/2006/relationships/image" Target="../media/image7.png"/><Relationship Id="rId9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&#9312;&#24847;&#35672;0317.wmv" TargetMode="Externa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&#9313;&#12496;&#12459;&#12483;&#12479;&#12540;0315.wmv" TargetMode="Externa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&#9314;&#12522;&#12505;&#12531;&#12472;0315.wmv" TargetMode="Externa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&#9315;&#20986;&#20250;&#12356;0315.wmv" TargetMode="Externa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&#9316;&#12523;&#12540;&#12523;0315.wmv" TargetMode="Externa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84263" y="1916113"/>
            <a:ext cx="7407275" cy="14716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5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</a:t>
            </a:r>
            <a:r>
              <a:rPr lang="ja-JP" altLang="en-US" sz="5400" dirty="0">
                <a:effectLst>
                  <a:outerShdw blurRad="38100" dist="38100" dir="2700000" algn="tl">
                    <a:srgbClr val="C0C0C0"/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モラル</a:t>
            </a:r>
            <a:endParaRPr lang="ja-JP" altLang="en-US" sz="5400" dirty="0" smtClean="0">
              <a:effectLst>
                <a:outerShdw blurRad="38100" dist="38100" dir="2700000" algn="tl">
                  <a:srgbClr val="C0C0C0"/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339" name="サブタイトル 2"/>
          <p:cNvSpPr>
            <a:spLocks noGrp="1"/>
          </p:cNvSpPr>
          <p:nvPr>
            <p:ph type="subTitle" idx="1"/>
          </p:nvPr>
        </p:nvSpPr>
        <p:spPr>
          <a:xfrm>
            <a:off x="5605463" y="6354763"/>
            <a:ext cx="3538537" cy="503237"/>
          </a:xfrm>
        </p:spPr>
        <p:txBody>
          <a:bodyPr anchor="ctr"/>
          <a:lstStyle/>
          <a:p>
            <a:pPr marL="26988" algn="r" eaLnBrk="1" hangingPunct="1">
              <a:lnSpc>
                <a:spcPct val="80000"/>
              </a:lnSpc>
            </a:pPr>
            <a:r>
              <a:rPr lang="ja-JP" altLang="en-US" sz="2000" dirty="0" smtClean="0">
                <a:solidFill>
                  <a:schemeClr val="tx1"/>
                </a:solidFill>
              </a:rPr>
              <a:t>兵庫県教育委員会</a:t>
            </a:r>
            <a:endParaRPr lang="ja-JP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084263" y="3314223"/>
            <a:ext cx="7407275" cy="14716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3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Helvetica" charset="0"/>
              </a:rPr>
              <a:t>ネットトラブル啓発</a:t>
            </a:r>
            <a:r>
              <a:rPr lang="ja-JP" altLang="en-US" sz="36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Helvetica" charset="0"/>
              </a:rPr>
              <a:t>動画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0" y="0"/>
            <a:ext cx="9144000" cy="6207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dirty="0">
                <a:solidFill>
                  <a:prstClr val="white"/>
                </a:solidFill>
                <a:sym typeface="Helvetica" charset="0"/>
              </a:rPr>
              <a:t>教員のＩＣＴ活用指導力向上のための研修プログラム</a:t>
            </a:r>
          </a:p>
        </p:txBody>
      </p:sp>
    </p:spTree>
    <p:extLst>
      <p:ext uri="{BB962C8B-B14F-4D97-AF65-F5344CB8AC3E}">
        <p14:creationId xmlns:p14="http://schemas.microsoft.com/office/powerpoint/2010/main" val="368608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6424" y="-66136"/>
            <a:ext cx="8365331" cy="1193088"/>
          </a:xfrm>
        </p:spPr>
        <p:txBody>
          <a:bodyPr/>
          <a:lstStyle/>
          <a:p>
            <a:pPr eaLnBrk="1" hangingPunct="1"/>
            <a:r>
              <a:rPr lang="ja-JP" altLang="en-US" sz="3600" b="1" dirty="0" smtClean="0">
                <a:solidFill>
                  <a:srgbClr val="333399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リベンジポルノ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1259632" y="1196752"/>
            <a:ext cx="6482494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l" eaLnBrk="1" hangingPunct="1">
              <a:spcBef>
                <a:spcPts val="600"/>
              </a:spcBef>
            </a:pPr>
            <a:r>
              <a:rPr lang="ja-JP" altLang="en-US" sz="2800" kern="0" dirty="0" smtClean="0">
                <a:solidFill>
                  <a:srgbClr val="333399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○人に見せることができない</a:t>
            </a:r>
            <a:endParaRPr lang="en-US" altLang="ja-JP" sz="2800" kern="0" dirty="0" smtClean="0">
              <a:solidFill>
                <a:srgbClr val="333399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l" eaLnBrk="1" hangingPunct="1">
              <a:spcBef>
                <a:spcPts val="600"/>
              </a:spcBef>
            </a:pPr>
            <a:r>
              <a:rPr lang="ja-JP" altLang="en-US" sz="2800" kern="0" dirty="0">
                <a:solidFill>
                  <a:srgbClr val="333399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</a:t>
            </a:r>
            <a:r>
              <a:rPr lang="ja-JP" altLang="en-US" sz="2800" kern="0" dirty="0" smtClean="0">
                <a:solidFill>
                  <a:srgbClr val="333399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写真・動画等は、</a:t>
            </a:r>
            <a:endParaRPr lang="en-US" altLang="ja-JP" sz="2800" kern="0" dirty="0" smtClean="0">
              <a:solidFill>
                <a:srgbClr val="333399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l" eaLnBrk="1" hangingPunct="1">
              <a:spcBef>
                <a:spcPts val="600"/>
              </a:spcBef>
            </a:pPr>
            <a:r>
              <a:rPr lang="ja-JP" altLang="en-US" sz="2800" kern="0" dirty="0" smtClean="0">
                <a:solidFill>
                  <a:srgbClr val="333399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撮らない！撮らせない</a:t>
            </a:r>
            <a:r>
              <a:rPr lang="en-US" altLang="ja-JP" sz="2800" kern="0" dirty="0" smtClean="0">
                <a:solidFill>
                  <a:srgbClr val="333399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!</a:t>
            </a:r>
            <a:r>
              <a:rPr lang="ja-JP" altLang="en-US" sz="2800" kern="0" dirty="0" smtClean="0">
                <a:solidFill>
                  <a:srgbClr val="333399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保存しない！</a:t>
            </a:r>
            <a:endParaRPr lang="en-US" altLang="ja-JP" sz="2800" kern="0" dirty="0" smtClean="0">
              <a:solidFill>
                <a:srgbClr val="333399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384615" y="4077072"/>
            <a:ext cx="6357511" cy="138499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ja-JP" altLang="en-US" sz="28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○スマホ・</a:t>
            </a:r>
            <a:r>
              <a:rPr lang="ja-JP" altLang="en-US" sz="28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ケータイ</a:t>
            </a:r>
            <a:r>
              <a:rPr lang="ja-JP" altLang="en-US" sz="28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を確認しましょう！</a:t>
            </a:r>
            <a:endParaRPr lang="en-US" altLang="ja-JP" sz="28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○ネット上に出回ると削除できません。</a:t>
            </a:r>
            <a:endParaRPr lang="en-US" altLang="ja-JP" sz="2800" dirty="0" smtClean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504" y="24452"/>
            <a:ext cx="1720978" cy="980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520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43694" y="9945"/>
            <a:ext cx="8365331" cy="1470026"/>
          </a:xfrm>
        </p:spPr>
        <p:txBody>
          <a:bodyPr/>
          <a:lstStyle/>
          <a:p>
            <a:pPr eaLnBrk="1" hangingPunct="1"/>
            <a:r>
              <a:rPr lang="ja-JP" altLang="en-US" sz="3600" b="1" dirty="0" smtClean="0">
                <a:solidFill>
                  <a:srgbClr val="333399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ネット上で知り合った人と会わない！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90795" y="1117420"/>
            <a:ext cx="1720978" cy="980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正方形/長方形 8"/>
          <p:cNvSpPr/>
          <p:nvPr/>
        </p:nvSpPr>
        <p:spPr>
          <a:xfrm>
            <a:off x="683568" y="2183293"/>
            <a:ext cx="7776864" cy="403187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ja-JP" altLang="en-US" sz="28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○ネット上</a:t>
            </a:r>
            <a:r>
              <a:rPr lang="ja-JP" altLang="en-US" sz="28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では年齢、</a:t>
            </a:r>
            <a:r>
              <a:rPr lang="ja-JP" altLang="en-US" sz="28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性別など簡単</a:t>
            </a:r>
            <a:r>
              <a:rPr lang="ja-JP" altLang="en-US" sz="28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に偽ること</a:t>
            </a:r>
            <a:r>
              <a:rPr lang="ja-JP" altLang="en-US" sz="28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が</a:t>
            </a:r>
            <a:endParaRPr lang="en-US" altLang="ja-JP" sz="2800" dirty="0" smtClean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>
              <a:spcBef>
                <a:spcPts val="1200"/>
              </a:spcBef>
            </a:pPr>
            <a:r>
              <a:rPr lang="ja-JP" altLang="en-US" sz="28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</a:t>
            </a:r>
            <a:r>
              <a:rPr lang="ja-JP" altLang="en-US" sz="28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可能</a:t>
            </a:r>
            <a:endParaRPr lang="en-US" altLang="ja-JP" sz="2800" dirty="0" smtClean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>
              <a:spcBef>
                <a:spcPts val="1200"/>
              </a:spcBef>
            </a:pPr>
            <a:r>
              <a:rPr lang="ja-JP" altLang="en-US" sz="28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○ＳＮＳで知り合って出会うことによる子どもたち</a:t>
            </a:r>
            <a:endParaRPr lang="en-US" altLang="ja-JP" sz="2800" dirty="0" smtClean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>
              <a:spcBef>
                <a:spcPts val="1200"/>
              </a:spcBef>
            </a:pPr>
            <a:r>
              <a:rPr lang="ja-JP" altLang="en-US" sz="28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</a:t>
            </a:r>
            <a:r>
              <a:rPr lang="ja-JP" altLang="en-US" sz="28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の</a:t>
            </a:r>
            <a:r>
              <a:rPr lang="ja-JP" altLang="en-US" sz="28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被害が</a:t>
            </a:r>
            <a:r>
              <a:rPr lang="ja-JP" altLang="en-US" sz="28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急増</a:t>
            </a:r>
            <a:r>
              <a:rPr lang="ja-JP" altLang="en-US" sz="2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（</a:t>
            </a:r>
            <a:r>
              <a:rPr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殺人</a:t>
            </a:r>
            <a:r>
              <a:rPr lang="ja-JP" altLang="en-US" sz="2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事件・性的被害が発生）</a:t>
            </a:r>
            <a:endParaRPr lang="en-US" altLang="ja-JP" sz="2400" dirty="0" smtClean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>
              <a:spcBef>
                <a:spcPts val="1200"/>
              </a:spcBef>
            </a:pPr>
            <a:r>
              <a:rPr lang="ja-JP" altLang="en-US" sz="28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○知らない人にメールをしない。返信しない。</a:t>
            </a:r>
            <a:endParaRPr lang="en-US" altLang="ja-JP" sz="2800" dirty="0" smtClean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>
              <a:spcBef>
                <a:spcPts val="1200"/>
              </a:spcBef>
            </a:pPr>
            <a:r>
              <a:rPr lang="ja-JP" altLang="en-US" sz="28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○ネット上</a:t>
            </a:r>
            <a:r>
              <a:rPr lang="ja-JP" altLang="en-US" sz="28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で知り合った人</a:t>
            </a:r>
            <a:r>
              <a:rPr lang="ja-JP" altLang="en-US" sz="28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と会わない</a:t>
            </a:r>
            <a:endParaRPr lang="en-US" altLang="ja-JP" sz="2800" dirty="0" smtClean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>
              <a:spcBef>
                <a:spcPts val="1200"/>
              </a:spcBef>
            </a:pPr>
            <a:r>
              <a:rPr lang="ja-JP" altLang="en-US" sz="28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○個人</a:t>
            </a:r>
            <a:r>
              <a:rPr lang="ja-JP" altLang="en-US" sz="28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情報や写真・動画等も</a:t>
            </a:r>
            <a:r>
              <a:rPr lang="ja-JP" altLang="en-US" sz="28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送らない</a:t>
            </a:r>
            <a:endParaRPr lang="ja-JP" altLang="en-US" sz="28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610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01_情報教育\H26\文科省ロゴ\smart-rule-C-small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37391" y="2411895"/>
            <a:ext cx="6469217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正方形/長方形 6"/>
          <p:cNvSpPr/>
          <p:nvPr/>
        </p:nvSpPr>
        <p:spPr>
          <a:xfrm>
            <a:off x="2694044" y="3789040"/>
            <a:ext cx="2526028" cy="7830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646635" y="4017605"/>
            <a:ext cx="266429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  <a:cs typeface="メイリオ" panose="020B0604030504040204" pitchFamily="50" charset="-128"/>
              </a:rPr>
              <a:t>兵庫県教育委員会</a:t>
            </a:r>
            <a:endParaRPr kumimoji="1" lang="ja-JP" altLang="en-US" sz="2400" b="1" dirty="0">
              <a:latin typeface="AR丸ゴシック体M" panose="020F0609000000000000" pitchFamily="49" charset="-128"/>
              <a:ea typeface="AR丸ゴシック体M" panose="020F0609000000000000" pitchFamily="49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859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1" descr="兵庫県教育委員会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9694" y="2304344"/>
            <a:ext cx="39909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1" descr="http://www.hyogo-shigaku.or.jp/image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71133" y="5280878"/>
            <a:ext cx="352742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 descr="神戸市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05868" y="5247666"/>
            <a:ext cx="2347255" cy="70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http://www.u-hyogo.ac.jp/common/img/footer_logo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7730" y="3996365"/>
            <a:ext cx="6499222" cy="1128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5" descr="兵庫県警察メインタイトル"/>
          <p:cNvPicPr>
            <a:picLocks noChangeAspect="1" noChangeArrowheads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45579" y="3305719"/>
            <a:ext cx="466980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1395486" y="5953484"/>
            <a:ext cx="33193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神戸市教育委員会</a:t>
            </a:r>
            <a:endParaRPr kumimoji="1" lang="ja-JP" altLang="en-US" sz="2000" b="1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803972" y="1799654"/>
            <a:ext cx="6742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制作：ネットトラブルから子どもを守る協働会議</a:t>
            </a:r>
            <a:endParaRPr kumimoji="1" lang="ja-JP" altLang="en-US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pic>
        <p:nvPicPr>
          <p:cNvPr id="28" name="図 27" descr="https://web.pref.hyogo.lg.jp/kk03/images/18.jpg"/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5000" b="95000" l="0" r="9647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46952" y="1199303"/>
            <a:ext cx="1345528" cy="1316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-396552" y="0"/>
            <a:ext cx="9937104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4000" kern="0" dirty="0" smtClean="0">
                <a:solidFill>
                  <a:srgbClr val="333399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ネットトラブル</a:t>
            </a:r>
            <a:r>
              <a:rPr lang="ja-JP" altLang="en-US" sz="3600" kern="0" dirty="0" smtClean="0">
                <a:solidFill>
                  <a:srgbClr val="333399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から</a:t>
            </a:r>
            <a:r>
              <a:rPr lang="ja-JP" altLang="en-US" sz="4000" kern="0" dirty="0" smtClean="0">
                <a:solidFill>
                  <a:srgbClr val="333399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自分</a:t>
            </a:r>
            <a:r>
              <a:rPr lang="ja-JP" altLang="en-US" sz="3600" kern="0" dirty="0" smtClean="0">
                <a:solidFill>
                  <a:srgbClr val="333399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を</a:t>
            </a:r>
            <a:r>
              <a:rPr lang="ja-JP" altLang="en-US" sz="4000" kern="0" dirty="0" smtClean="0">
                <a:solidFill>
                  <a:srgbClr val="333399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守</a:t>
            </a:r>
            <a:r>
              <a:rPr lang="ja-JP" altLang="en-US" sz="3600" kern="0" dirty="0" smtClean="0">
                <a:solidFill>
                  <a:srgbClr val="333399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ろう</a:t>
            </a:r>
            <a:r>
              <a:rPr lang="ja-JP" altLang="en-US" sz="4000" kern="0" dirty="0" smtClean="0">
                <a:solidFill>
                  <a:srgbClr val="333399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！</a:t>
            </a:r>
            <a:endParaRPr lang="en-US" altLang="ja-JP" sz="4000" kern="0" dirty="0" smtClean="0">
              <a:solidFill>
                <a:srgbClr val="333399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eaLnBrk="1" hangingPunct="1"/>
            <a:r>
              <a:rPr lang="ja-JP" altLang="en-US" sz="2400" kern="0" dirty="0" err="1" smtClean="0">
                <a:solidFill>
                  <a:srgbClr val="333399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ー</a:t>
            </a:r>
            <a:r>
              <a:rPr lang="ja-JP" altLang="en-US" sz="2400" kern="0" dirty="0" smtClean="0">
                <a:solidFill>
                  <a:srgbClr val="333399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被害者にも加害者にもなら</a:t>
            </a:r>
            <a:r>
              <a:rPr lang="ja-JP" altLang="en-US" sz="2400" kern="0" dirty="0">
                <a:solidFill>
                  <a:srgbClr val="333399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な</a:t>
            </a:r>
            <a:r>
              <a:rPr lang="ja-JP" altLang="en-US" sz="2400" kern="0" dirty="0" smtClean="0">
                <a:solidFill>
                  <a:srgbClr val="333399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いためにー</a:t>
            </a:r>
          </a:p>
        </p:txBody>
      </p:sp>
      <p:pic>
        <p:nvPicPr>
          <p:cNvPr id="1028" name="Picture 4" descr="兵庫県"/>
          <p:cNvPicPr>
            <a:picLocks noChangeAspect="1" noChangeArrowheads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568" t="3760" b="1"/>
          <a:stretch/>
        </p:blipFill>
        <p:spPr bwMode="auto">
          <a:xfrm>
            <a:off x="5375370" y="2506501"/>
            <a:ext cx="1580892" cy="648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9" descr="http://www.police.pref.hyogo.jp/cyber/image/logo.gif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97648" y="3236339"/>
            <a:ext cx="1117228" cy="1117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7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677946" y="6150261"/>
            <a:ext cx="6048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制作：ネットトラブルから</a:t>
            </a:r>
            <a:r>
              <a:rPr lang="ja-JP" altLang="en-US" sz="200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子どもを守る</a:t>
            </a:r>
            <a:r>
              <a:rPr lang="ja-JP" altLang="en-US" sz="200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協働会議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849854" y="1327754"/>
            <a:ext cx="7704856" cy="433349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3200" dirty="0" smtClean="0"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　ケータイ</a:t>
            </a:r>
            <a:r>
              <a:rPr lang="ja-JP" altLang="en-US" sz="3200" dirty="0"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・</a:t>
            </a:r>
            <a:r>
              <a:rPr lang="ja-JP" altLang="en-US" sz="3200" dirty="0" smtClean="0"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スマホとの</a:t>
            </a:r>
            <a:r>
              <a:rPr lang="ja-JP" altLang="en-US" sz="3200" dirty="0"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つきあい方</a:t>
            </a:r>
            <a:endParaRPr lang="en-US" altLang="ja-JP" sz="2800" dirty="0">
              <a:solidFill>
                <a:srgbClr val="FFFFFF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lvl="0"/>
            <a:r>
              <a:rPr lang="ja-JP" altLang="en-US" sz="2400" dirty="0" smtClean="0"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　　</a:t>
            </a:r>
            <a:r>
              <a:rPr lang="ja-JP" altLang="en-US" sz="2000" dirty="0" smtClean="0"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～人間関係をよくするための手段の一つ～</a:t>
            </a:r>
            <a:endParaRPr lang="en-US" altLang="ja-JP" sz="2000" dirty="0" smtClean="0">
              <a:solidFill>
                <a:srgbClr val="FFFFFF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lvl="0"/>
            <a:r>
              <a:rPr lang="ja-JP" altLang="en-US" sz="3200" dirty="0" smtClean="0"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２　</a:t>
            </a:r>
            <a:r>
              <a:rPr lang="en-US" altLang="ja-JP" sz="3200" dirty="0" smtClean="0"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｢</a:t>
            </a:r>
            <a:r>
              <a:rPr lang="ja-JP" altLang="en-US" sz="3200" dirty="0"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デジタルタトゥー</a:t>
            </a:r>
            <a:r>
              <a:rPr lang="en-US" altLang="ja-JP" sz="3200" dirty="0"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｣｢</a:t>
            </a:r>
            <a:r>
              <a:rPr lang="ja-JP" altLang="en-US" sz="3200" dirty="0"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バカッター」問題</a:t>
            </a:r>
            <a:endParaRPr lang="en-US" altLang="ja-JP" sz="3200" dirty="0">
              <a:solidFill>
                <a:srgbClr val="FFFFFF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lvl="0"/>
            <a:r>
              <a:rPr lang="ja-JP" altLang="en-US" sz="2400" dirty="0" smtClean="0"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　　</a:t>
            </a:r>
            <a:r>
              <a:rPr lang="ja-JP" altLang="en-US" sz="2000" dirty="0" smtClean="0"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～安易な投稿は、人生に関わる～</a:t>
            </a:r>
            <a:endParaRPr lang="en-US" altLang="ja-JP" sz="2000" dirty="0" smtClean="0">
              <a:solidFill>
                <a:srgbClr val="FFFFFF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lvl="0"/>
            <a:r>
              <a:rPr lang="ja-JP" altLang="en-US" sz="3200" dirty="0" smtClean="0"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３　「</a:t>
            </a:r>
            <a:r>
              <a:rPr lang="ja-JP" altLang="en-US" sz="3200" dirty="0"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リベンジポルノ」</a:t>
            </a:r>
          </a:p>
          <a:p>
            <a:pPr lvl="0"/>
            <a:r>
              <a:rPr lang="ja-JP" altLang="en-US" sz="2400" dirty="0" smtClean="0"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　　</a:t>
            </a:r>
            <a:r>
              <a:rPr lang="ja-JP" altLang="en-US" sz="2000" dirty="0" smtClean="0"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～人</a:t>
            </a:r>
            <a:r>
              <a:rPr lang="ja-JP" altLang="en-US" sz="2000" dirty="0"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に見られて困る写真･動画は撮らない撮らせない</a:t>
            </a:r>
            <a:r>
              <a:rPr lang="ja-JP" altLang="en-US" sz="2000" dirty="0" smtClean="0"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～</a:t>
            </a:r>
            <a:endParaRPr lang="en-US" altLang="ja-JP" sz="2000" dirty="0" smtClean="0">
              <a:solidFill>
                <a:srgbClr val="FFFFFF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４　ネット上</a:t>
            </a:r>
            <a:r>
              <a:rPr lang="ja-JP" altLang="en-US" sz="3200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の出会い</a:t>
            </a:r>
          </a:p>
          <a:p>
            <a:pPr lvl="0">
              <a:lnSpc>
                <a:spcPct val="90000"/>
              </a:lnSpc>
            </a:pPr>
            <a:r>
              <a:rPr lang="ja-JP" altLang="en-US" sz="24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　　</a:t>
            </a:r>
            <a:r>
              <a:rPr lang="ja-JP" altLang="en-US" sz="20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～ネットの向こうには、ねらっている犯人がいる～</a:t>
            </a:r>
            <a:endParaRPr lang="en-US" altLang="ja-JP" sz="20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lvl="0">
              <a:lnSpc>
                <a:spcPct val="90000"/>
              </a:lnSpc>
            </a:pPr>
            <a:r>
              <a:rPr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５　</a:t>
            </a:r>
            <a:r>
              <a:rPr lang="ja-JP" altLang="en-US" sz="3200" dirty="0" smtClean="0"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「</a:t>
            </a:r>
            <a:r>
              <a:rPr lang="ja-JP" altLang="en-US" sz="3200" dirty="0"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ルールづくり」が大切</a:t>
            </a:r>
            <a:br>
              <a:rPr lang="ja-JP" altLang="en-US" sz="3200" dirty="0"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2400" dirty="0" smtClean="0"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　　</a:t>
            </a:r>
            <a:r>
              <a:rPr lang="ja-JP" altLang="en-US" sz="2000" dirty="0" smtClean="0"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～</a:t>
            </a:r>
            <a:r>
              <a:rPr lang="ja-JP" altLang="en-US" sz="2000" dirty="0"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困ったことは相談しよう</a:t>
            </a:r>
            <a:r>
              <a:rPr lang="ja-JP" altLang="en-US" sz="2000" dirty="0" smtClean="0"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～</a:t>
            </a:r>
            <a:endParaRPr lang="ja-JP" altLang="en-US" sz="3600" dirty="0">
              <a:solidFill>
                <a:srgbClr val="FFFFFF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11" name="図 10" descr="https://web.pref.hyogo.lg.jp/kk03/images/18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000" b="95000" l="0" r="9647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0" y="0"/>
            <a:ext cx="1110560" cy="1086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1403648" y="262389"/>
            <a:ext cx="671690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ネットトラブルから自分を守ろう！</a:t>
            </a:r>
            <a:endParaRPr lang="ja-JP" alt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17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394978" y="5124546"/>
            <a:ext cx="6375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制作：ネットトラブルから</a:t>
            </a:r>
            <a:r>
              <a:rPr lang="ja-JP" altLang="en-US" sz="240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子どもを守る</a:t>
            </a:r>
            <a:r>
              <a:rPr lang="ja-JP" altLang="en-US" sz="240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協働会議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799692" y="5674022"/>
            <a:ext cx="5544616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>
                <a:solidFill>
                  <a:srgbClr val="FFFFFF"/>
                </a:solidFill>
                <a:latin typeface="ＭＳ Ｐゴシック"/>
              </a:rPr>
              <a:t>兵庫県教育</a:t>
            </a:r>
            <a:r>
              <a:rPr lang="ja-JP" altLang="en-US" b="1" dirty="0" smtClean="0">
                <a:solidFill>
                  <a:srgbClr val="FFFFFF"/>
                </a:solidFill>
                <a:latin typeface="ＭＳ Ｐゴシック"/>
              </a:rPr>
              <a:t>委員会、</a:t>
            </a:r>
            <a:r>
              <a:rPr lang="ja-JP" altLang="en-US" b="1" dirty="0">
                <a:solidFill>
                  <a:srgbClr val="FFFFFF"/>
                </a:solidFill>
                <a:latin typeface="ＭＳ Ｐゴシック"/>
              </a:rPr>
              <a:t>兵庫県青少年課、兵庫県立大学</a:t>
            </a:r>
            <a:endParaRPr lang="en-US" altLang="ja-JP" b="1" dirty="0">
              <a:solidFill>
                <a:srgbClr val="FFFFFF"/>
              </a:solidFill>
              <a:latin typeface="ＭＳ Ｐゴシック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>
                <a:solidFill>
                  <a:srgbClr val="FFFFFF"/>
                </a:solidFill>
                <a:latin typeface="ＭＳ Ｐゴシック"/>
              </a:rPr>
              <a:t>兵庫県警察本部サイバー犯罪対策課、少年育成課</a:t>
            </a:r>
            <a:endParaRPr lang="en-US" altLang="ja-JP" b="1" dirty="0">
              <a:solidFill>
                <a:srgbClr val="FFFFFF"/>
              </a:solidFill>
              <a:latin typeface="ＭＳ Ｐゴシック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>
                <a:solidFill>
                  <a:srgbClr val="FFFFFF"/>
                </a:solidFill>
                <a:latin typeface="ＭＳ Ｐゴシック"/>
              </a:rPr>
              <a:t>神戸市教育委員会、私学総連合会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784402" y="548680"/>
            <a:ext cx="7604022" cy="107721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4000" dirty="0"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ケータイ・</a:t>
            </a:r>
            <a:r>
              <a:rPr lang="ja-JP" altLang="en-US" sz="4000" dirty="0" smtClean="0"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スマホとの</a:t>
            </a:r>
            <a:r>
              <a:rPr lang="ja-JP" altLang="en-US" sz="4000" dirty="0"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つきあい方</a:t>
            </a:r>
            <a:endParaRPr lang="en-US" altLang="ja-JP" sz="3600" dirty="0">
              <a:solidFill>
                <a:srgbClr val="FFFFFF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dirty="0"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～人間関係をよくするための手段の一つ～</a:t>
            </a:r>
            <a:endParaRPr lang="ja-JP" altLang="en-US" sz="3600" dirty="0">
              <a:solidFill>
                <a:srgbClr val="FFFFFF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11" name="図 10" descr="https://web.pref.hyogo.lg.jp/kk03/images/18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000" b="95000" l="0" r="9647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229122" y="1841394"/>
            <a:ext cx="1110560" cy="1086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Z:\01_情報教育\H26\07_ネットトラブルから子どもを守る協働会議\12_動画最終調整\スナップショット 2 (2015-03-02 16-45).png">
            <a:hlinkClick r:id="rId5" action="ppaction://hlinkfile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23833" y="2204864"/>
            <a:ext cx="4362450" cy="245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図 3">
            <a:hlinkClick r:id="rId5" action="ppaction://hlinkfile"/>
          </p:cNvPr>
          <p:cNvPicPr>
            <a:picLocks noChangeAspect="1"/>
          </p:cNvPicPr>
          <p:nvPr/>
        </p:nvPicPr>
        <p:blipFill>
          <a:blip r:embed="rId7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516" y="2999106"/>
            <a:ext cx="829083" cy="82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7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362080" y="5124546"/>
            <a:ext cx="645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制作：ネットトラブルから子どもを守る協働会議</a:t>
            </a:r>
            <a:endParaRPr kumimoji="1" lang="ja-JP" altLang="en-US" sz="2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799692" y="5674022"/>
            <a:ext cx="5544616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800" b="1" dirty="0" smtClean="0">
                <a:solidFill>
                  <a:schemeClr val="bg1"/>
                </a:solidFill>
                <a:latin typeface="+mn-ea"/>
                <a:ea typeface="+mn-ea"/>
              </a:rPr>
              <a:t>兵庫県教育委員会、兵庫県青少年課、兵庫県立大学</a:t>
            </a:r>
            <a:endParaRPr kumimoji="1" lang="en-US" altLang="ja-JP" sz="1800" b="1" dirty="0" smtClean="0">
              <a:solidFill>
                <a:schemeClr val="bg1"/>
              </a:solidFill>
              <a:latin typeface="+mn-ea"/>
              <a:ea typeface="+mn-ea"/>
            </a:endParaRPr>
          </a:p>
          <a:p>
            <a:r>
              <a:rPr lang="ja-JP" altLang="en-US" sz="1800" b="1" dirty="0" smtClean="0">
                <a:solidFill>
                  <a:schemeClr val="bg1"/>
                </a:solidFill>
                <a:latin typeface="+mn-ea"/>
                <a:ea typeface="+mn-ea"/>
              </a:rPr>
              <a:t>兵庫県警察本部サイバー犯罪対策課、少年育成課</a:t>
            </a:r>
            <a:endParaRPr lang="en-US" altLang="ja-JP" sz="1800" b="1" dirty="0" smtClean="0">
              <a:solidFill>
                <a:schemeClr val="bg1"/>
              </a:solidFill>
              <a:latin typeface="+mn-ea"/>
              <a:ea typeface="+mn-ea"/>
            </a:endParaRPr>
          </a:p>
          <a:p>
            <a:r>
              <a:rPr lang="ja-JP" altLang="en-US" sz="1800" b="1" dirty="0" smtClean="0">
                <a:solidFill>
                  <a:schemeClr val="bg1"/>
                </a:solidFill>
                <a:latin typeface="+mn-ea"/>
                <a:ea typeface="+mn-ea"/>
              </a:rPr>
              <a:t>神戸市教育委員会、私学総連合会</a:t>
            </a:r>
            <a:endParaRPr kumimoji="1" lang="ja-JP" altLang="en-US" sz="18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22960" y="548680"/>
            <a:ext cx="8496944" cy="107721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altLang="ja-JP" sz="4000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｢</a:t>
            </a:r>
            <a:r>
              <a:rPr lang="ja-JP" altLang="en-US" sz="4000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デジタルタトゥー</a:t>
            </a:r>
            <a:r>
              <a:rPr lang="en-US" altLang="ja-JP" sz="4000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｣｢</a:t>
            </a:r>
            <a:r>
              <a:rPr lang="ja-JP" altLang="en-US" sz="40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バカッター</a:t>
            </a:r>
            <a:r>
              <a:rPr lang="ja-JP" altLang="en-US" sz="4000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」</a:t>
            </a:r>
            <a:r>
              <a:rPr lang="ja-JP" altLang="en-US" sz="40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問題</a:t>
            </a:r>
            <a:endParaRPr lang="en-US" altLang="ja-JP" sz="40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/>
            <a:r>
              <a:rPr lang="ja-JP" altLang="en-US" sz="2400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～安易な投稿は、人生に関わる～</a:t>
            </a:r>
          </a:p>
        </p:txBody>
      </p:sp>
      <p:pic>
        <p:nvPicPr>
          <p:cNvPr id="11" name="図 10" descr="https://web.pref.hyogo.lg.jp/kk03/images/18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000" b="95000" l="0" r="9647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251520" y="1661611"/>
            <a:ext cx="1110560" cy="1086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Z:\01_情報教育\H26\07_ネットトラブルから子どもを守る協働会議\12_動画最終調整\スナップショット 2 (2015-03-02 16-45).png">
            <a:hlinkClick r:id="rId5" action="ppaction://hlinkfile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23833" y="2204864"/>
            <a:ext cx="4362450" cy="245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図 7">
            <a:hlinkClick r:id="rId5" action="ppaction://hlinkfile"/>
          </p:cNvPr>
          <p:cNvPicPr>
            <a:picLocks noChangeAspect="1"/>
          </p:cNvPicPr>
          <p:nvPr/>
        </p:nvPicPr>
        <p:blipFill>
          <a:blip r:embed="rId7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516" y="2999106"/>
            <a:ext cx="829083" cy="82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390496" y="5112590"/>
            <a:ext cx="6408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制作：ネットトラブルから子どもを守る協働会議</a:t>
            </a:r>
            <a:endParaRPr kumimoji="1" lang="ja-JP" altLang="en-US" sz="2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799692" y="5674022"/>
            <a:ext cx="5544616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800" b="1" dirty="0" smtClean="0">
                <a:solidFill>
                  <a:schemeClr val="bg1"/>
                </a:solidFill>
                <a:latin typeface="+mn-ea"/>
                <a:ea typeface="+mn-ea"/>
              </a:rPr>
              <a:t>兵庫県教育委員会、兵庫県青少年課、兵庫県立大学</a:t>
            </a:r>
            <a:endParaRPr kumimoji="1" lang="en-US" altLang="ja-JP" sz="1800" b="1" dirty="0" smtClean="0">
              <a:solidFill>
                <a:schemeClr val="bg1"/>
              </a:solidFill>
              <a:latin typeface="+mn-ea"/>
              <a:ea typeface="+mn-ea"/>
            </a:endParaRPr>
          </a:p>
          <a:p>
            <a:r>
              <a:rPr lang="ja-JP" altLang="en-US" sz="1800" b="1" dirty="0" smtClean="0">
                <a:solidFill>
                  <a:schemeClr val="bg1"/>
                </a:solidFill>
                <a:latin typeface="+mn-ea"/>
                <a:ea typeface="+mn-ea"/>
              </a:rPr>
              <a:t>兵庫県警察本部サイバー犯罪対策課、少年育成課</a:t>
            </a:r>
            <a:endParaRPr lang="en-US" altLang="ja-JP" sz="1800" b="1" dirty="0" smtClean="0">
              <a:solidFill>
                <a:schemeClr val="bg1"/>
              </a:solidFill>
              <a:latin typeface="+mn-ea"/>
              <a:ea typeface="+mn-ea"/>
            </a:endParaRPr>
          </a:p>
          <a:p>
            <a:r>
              <a:rPr lang="ja-JP" altLang="en-US" sz="1800" b="1" dirty="0" smtClean="0">
                <a:solidFill>
                  <a:schemeClr val="bg1"/>
                </a:solidFill>
                <a:latin typeface="+mn-ea"/>
                <a:ea typeface="+mn-ea"/>
              </a:rPr>
              <a:t>神戸市教育委員会、私学総連合会</a:t>
            </a:r>
            <a:endParaRPr kumimoji="1" lang="ja-JP" altLang="en-US" sz="18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806800" y="548680"/>
            <a:ext cx="7653632" cy="107721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ja-JP" altLang="en-US" sz="4000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「リベンジポルノ</a:t>
            </a:r>
            <a:r>
              <a:rPr lang="ja-JP" altLang="en-US" sz="40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」</a:t>
            </a:r>
            <a:endParaRPr lang="ja-JP" altLang="en-US" sz="40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/>
            <a:r>
              <a:rPr lang="ja-JP" altLang="en-US" sz="2400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～人に見られて困る写真･動画は撮らない撮らせない～</a:t>
            </a:r>
          </a:p>
        </p:txBody>
      </p:sp>
      <p:pic>
        <p:nvPicPr>
          <p:cNvPr id="11" name="図 10" descr="https://web.pref.hyogo.lg.jp/kk03/images/18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000" b="95000" l="0" r="9647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251520" y="1661611"/>
            <a:ext cx="1110560" cy="1086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Z:\01_情報教育\H26\07_ネットトラブルから子どもを守る協働会議\12_動画最終調整\スナップショット 2 (2015-03-02 16-45).png">
            <a:hlinkClick r:id="rId5" action="ppaction://hlinkfile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23833" y="2204864"/>
            <a:ext cx="4362450" cy="245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図 8">
            <a:hlinkClick r:id="rId5" action="ppaction://hlinkfile"/>
          </p:cNvPr>
          <p:cNvPicPr>
            <a:picLocks noChangeAspect="1"/>
          </p:cNvPicPr>
          <p:nvPr/>
        </p:nvPicPr>
        <p:blipFill>
          <a:blip r:embed="rId7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516" y="2999106"/>
            <a:ext cx="829083" cy="82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48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419072" y="5112591"/>
            <a:ext cx="6408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制作：ネットトラブルから子どもを守る協働会議</a:t>
            </a:r>
            <a:endParaRPr kumimoji="1" lang="ja-JP" altLang="en-US" sz="2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799692" y="5674022"/>
            <a:ext cx="5544616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800" b="1" dirty="0" smtClean="0">
                <a:solidFill>
                  <a:schemeClr val="bg1"/>
                </a:solidFill>
                <a:latin typeface="+mn-ea"/>
                <a:ea typeface="+mn-ea"/>
              </a:rPr>
              <a:t>兵庫県教育委員会、兵庫県青少年課、兵庫県立大学</a:t>
            </a:r>
            <a:endParaRPr kumimoji="1" lang="en-US" altLang="ja-JP" sz="1800" b="1" dirty="0" smtClean="0">
              <a:solidFill>
                <a:schemeClr val="bg1"/>
              </a:solidFill>
              <a:latin typeface="+mn-ea"/>
              <a:ea typeface="+mn-ea"/>
            </a:endParaRPr>
          </a:p>
          <a:p>
            <a:r>
              <a:rPr lang="ja-JP" altLang="en-US" sz="1800" b="1" dirty="0" smtClean="0">
                <a:solidFill>
                  <a:schemeClr val="bg1"/>
                </a:solidFill>
                <a:latin typeface="+mn-ea"/>
                <a:ea typeface="+mn-ea"/>
              </a:rPr>
              <a:t>兵庫県警察本部サイバー犯罪対策課、少年育成課</a:t>
            </a:r>
            <a:endParaRPr lang="en-US" altLang="ja-JP" sz="1800" b="1" dirty="0" smtClean="0">
              <a:solidFill>
                <a:schemeClr val="bg1"/>
              </a:solidFill>
              <a:latin typeface="+mn-ea"/>
              <a:ea typeface="+mn-ea"/>
            </a:endParaRPr>
          </a:p>
          <a:p>
            <a:r>
              <a:rPr lang="ja-JP" altLang="en-US" sz="1800" b="1" dirty="0" smtClean="0">
                <a:solidFill>
                  <a:schemeClr val="bg1"/>
                </a:solidFill>
                <a:latin typeface="+mn-ea"/>
                <a:ea typeface="+mn-ea"/>
              </a:rPr>
              <a:t>神戸市教育委員会、私学総連合会</a:t>
            </a:r>
            <a:endParaRPr kumimoji="1" lang="ja-JP" altLang="en-US" sz="18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115616" y="548680"/>
            <a:ext cx="7272808" cy="107721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ja-JP" altLang="en-US" sz="40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ネット上</a:t>
            </a:r>
            <a:r>
              <a:rPr lang="ja-JP" altLang="en-US" sz="4000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の</a:t>
            </a:r>
            <a:r>
              <a:rPr lang="ja-JP" altLang="en-US" sz="40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出会い</a:t>
            </a:r>
            <a:endParaRPr lang="ja-JP" altLang="en-US" sz="40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/>
            <a:r>
              <a:rPr lang="ja-JP" altLang="en-US" sz="2400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～ネットの向こうには、ねらっている犯人がいる～</a:t>
            </a:r>
          </a:p>
        </p:txBody>
      </p:sp>
      <p:pic>
        <p:nvPicPr>
          <p:cNvPr id="11" name="図 10" descr="https://web.pref.hyogo.lg.jp/kk03/images/18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000" b="95000" l="0" r="9647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251520" y="1661611"/>
            <a:ext cx="1110560" cy="1086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Z:\01_情報教育\H26\07_ネットトラブルから子どもを守る協働会議\12_動画最終調整\スナップショット 2 (2015-03-02 16-45).png">
            <a:hlinkClick r:id="rId5" action="ppaction://hlinkfile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23833" y="2204864"/>
            <a:ext cx="4362450" cy="245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図 7">
            <a:hlinkClick r:id="rId5" action="ppaction://hlinkfile"/>
          </p:cNvPr>
          <p:cNvPicPr>
            <a:picLocks noChangeAspect="1"/>
          </p:cNvPicPr>
          <p:nvPr/>
        </p:nvPicPr>
        <p:blipFill>
          <a:blip r:embed="rId7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516" y="2999106"/>
            <a:ext cx="829083" cy="82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96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433360" y="5141167"/>
            <a:ext cx="6408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制作：ネットトラブルから子どもを守る協働会議</a:t>
            </a:r>
            <a:endParaRPr kumimoji="1" lang="ja-JP" altLang="en-US" sz="2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799692" y="5674022"/>
            <a:ext cx="5544616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800" b="1" dirty="0" smtClean="0">
                <a:solidFill>
                  <a:schemeClr val="bg1"/>
                </a:solidFill>
                <a:latin typeface="+mn-ea"/>
                <a:ea typeface="+mn-ea"/>
              </a:rPr>
              <a:t>兵庫県教育委員会、兵庫県青少年課、兵庫県立大学</a:t>
            </a:r>
            <a:endParaRPr kumimoji="1" lang="en-US" altLang="ja-JP" sz="1800" b="1" dirty="0" smtClean="0">
              <a:solidFill>
                <a:schemeClr val="bg1"/>
              </a:solidFill>
              <a:latin typeface="+mn-ea"/>
              <a:ea typeface="+mn-ea"/>
            </a:endParaRPr>
          </a:p>
          <a:p>
            <a:r>
              <a:rPr lang="ja-JP" altLang="en-US" sz="1800" b="1" dirty="0" smtClean="0">
                <a:solidFill>
                  <a:schemeClr val="bg1"/>
                </a:solidFill>
                <a:latin typeface="+mn-ea"/>
                <a:ea typeface="+mn-ea"/>
              </a:rPr>
              <a:t>兵庫県警察本部サイバー犯罪対策課、少年育成課</a:t>
            </a:r>
            <a:endParaRPr lang="en-US" altLang="ja-JP" sz="1800" b="1" dirty="0" smtClean="0">
              <a:solidFill>
                <a:schemeClr val="bg1"/>
              </a:solidFill>
              <a:latin typeface="+mn-ea"/>
              <a:ea typeface="+mn-ea"/>
            </a:endParaRPr>
          </a:p>
          <a:p>
            <a:r>
              <a:rPr lang="ja-JP" altLang="en-US" sz="1800" b="1" dirty="0" smtClean="0">
                <a:solidFill>
                  <a:schemeClr val="bg1"/>
                </a:solidFill>
                <a:latin typeface="+mn-ea"/>
                <a:ea typeface="+mn-ea"/>
              </a:rPr>
              <a:t>神戸市教育委員会、私学総連合会</a:t>
            </a:r>
            <a:endParaRPr kumimoji="1" lang="ja-JP" altLang="en-US" sz="18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722120" y="548680"/>
            <a:ext cx="6234256" cy="108952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</a:pPr>
            <a:r>
              <a:rPr lang="ja-JP" altLang="en-US" sz="4000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「ルールづくり」が大切</a:t>
            </a:r>
            <a:br>
              <a:rPr lang="ja-JP" altLang="en-US" sz="4000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～</a:t>
            </a:r>
            <a:r>
              <a:rPr lang="ja-JP" altLang="en-US" sz="24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困った</a:t>
            </a:r>
            <a:r>
              <a:rPr lang="ja-JP" altLang="en-US" sz="2400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ことは相談</a:t>
            </a:r>
            <a:r>
              <a:rPr lang="ja-JP" altLang="en-US" sz="24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しよう～</a:t>
            </a:r>
            <a:endParaRPr lang="ja-JP" altLang="en-US" dirty="0">
              <a:solidFill>
                <a:schemeClr val="bg1"/>
              </a:solidFill>
              <a:latin typeface="AR P丸ゴシック体E" pitchFamily="50" charset="-128"/>
              <a:ea typeface="AR P丸ゴシック体E" pitchFamily="50" charset="-128"/>
            </a:endParaRPr>
          </a:p>
        </p:txBody>
      </p:sp>
      <p:pic>
        <p:nvPicPr>
          <p:cNvPr id="11" name="図 10" descr="https://web.pref.hyogo.lg.jp/kk03/images/18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000" b="95000" l="0" r="9647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1661610"/>
            <a:ext cx="1110560" cy="1086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Z:\01_情報教育\H26\07_ネットトラブルから子どもを守る協働会議\12_動画最終調整\スナップショット 2 (2015-03-02 16-45).png">
            <a:hlinkClick r:id="rId5" action="ppaction://hlinkfile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23833" y="2348880"/>
            <a:ext cx="4362450" cy="245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図 7">
            <a:hlinkClick r:id="rId5" action="ppaction://hlinkfile"/>
          </p:cNvPr>
          <p:cNvPicPr>
            <a:picLocks noChangeAspect="1"/>
          </p:cNvPicPr>
          <p:nvPr/>
        </p:nvPicPr>
        <p:blipFill>
          <a:blip r:embed="rId7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6721" y="3166832"/>
            <a:ext cx="829083" cy="82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90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9853"/>
            <a:ext cx="1720978" cy="980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8246" y="29853"/>
            <a:ext cx="8365331" cy="1470026"/>
          </a:xfrm>
        </p:spPr>
        <p:txBody>
          <a:bodyPr/>
          <a:lstStyle/>
          <a:p>
            <a:pPr eaLnBrk="1" hangingPunct="1"/>
            <a:r>
              <a:rPr lang="ja-JP" altLang="en-US" sz="3600" b="1" smtClean="0">
                <a:solidFill>
                  <a:srgbClr val="333399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ケータイ・スマホと</a:t>
            </a:r>
            <a:r>
              <a:rPr lang="ja-JP" altLang="en-US" sz="3600" b="1" dirty="0" smtClean="0">
                <a:solidFill>
                  <a:srgbClr val="333399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のつきあい方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40891" y="723565"/>
            <a:ext cx="9177104" cy="3888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l" eaLnBrk="1" hangingPunct="1">
              <a:spcBef>
                <a:spcPts val="600"/>
              </a:spcBef>
            </a:pPr>
            <a:r>
              <a:rPr lang="ja-JP" altLang="en-US" sz="2800" kern="0" dirty="0">
                <a:solidFill>
                  <a:srgbClr val="333399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○</a:t>
            </a:r>
            <a:r>
              <a:rPr lang="ja-JP" altLang="en-US" sz="2800" kern="0" dirty="0" smtClean="0">
                <a:solidFill>
                  <a:srgbClr val="333399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自分自身で使用についてセーブする。</a:t>
            </a:r>
            <a:endParaRPr lang="en-US" altLang="ja-JP" sz="2800" kern="0" dirty="0" smtClean="0">
              <a:solidFill>
                <a:srgbClr val="333399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l" eaLnBrk="1" hangingPunct="1">
              <a:spcBef>
                <a:spcPts val="600"/>
              </a:spcBef>
            </a:pPr>
            <a:r>
              <a:rPr lang="ja-JP" altLang="en-US" sz="2800" kern="0" dirty="0" smtClean="0">
                <a:solidFill>
                  <a:srgbClr val="333399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○相手のことを考えよう！</a:t>
            </a:r>
            <a:endParaRPr lang="en-US" altLang="ja-JP" sz="2800" kern="0" dirty="0" smtClean="0">
              <a:solidFill>
                <a:srgbClr val="333399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l" eaLnBrk="1" hangingPunct="1">
              <a:spcBef>
                <a:spcPts val="600"/>
              </a:spcBef>
            </a:pPr>
            <a:r>
              <a:rPr lang="ja-JP" altLang="en-US" sz="2800" kern="0" dirty="0" smtClean="0">
                <a:solidFill>
                  <a:srgbClr val="333399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○</a:t>
            </a:r>
            <a:r>
              <a:rPr lang="ja-JP" altLang="en-US" sz="2800" kern="0" dirty="0">
                <a:solidFill>
                  <a:srgbClr val="333399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家族</a:t>
            </a:r>
            <a:r>
              <a:rPr lang="ja-JP" altLang="en-US" sz="2800" kern="0" dirty="0" smtClean="0">
                <a:solidFill>
                  <a:srgbClr val="333399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や友人と過ごす時間、自分の時間を大切にしよう！</a:t>
            </a:r>
            <a:endParaRPr lang="en-US" altLang="ja-JP" sz="2800" kern="0" dirty="0" smtClean="0">
              <a:solidFill>
                <a:srgbClr val="333399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83611" y="4536727"/>
            <a:ext cx="8491664" cy="181588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ja-JP" altLang="en-US" sz="28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○ケータイ・スマホは、コミュニケーションをとる</a:t>
            </a:r>
            <a:endParaRPr lang="en-US" altLang="ja-JP" sz="2800" dirty="0" smtClean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28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</a:t>
            </a:r>
            <a:r>
              <a:rPr lang="ja-JP" altLang="en-US" sz="28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ツールのひとつです。</a:t>
            </a:r>
            <a:endParaRPr lang="en-US" altLang="ja-JP" sz="2800" dirty="0" smtClean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28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○長時間利用に注意し、人間関係を良くする手段の</a:t>
            </a:r>
            <a:endParaRPr lang="en-US" altLang="ja-JP" sz="2800" dirty="0" smtClean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28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</a:t>
            </a:r>
            <a:r>
              <a:rPr lang="ja-JP" altLang="en-US" sz="28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一つとして活用しましょう！</a:t>
            </a:r>
            <a:endParaRPr lang="en-US" altLang="ja-JP" sz="2800" dirty="0" smtClean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768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600" y="260648"/>
            <a:ext cx="7455475" cy="1470026"/>
          </a:xfrm>
        </p:spPr>
        <p:txBody>
          <a:bodyPr/>
          <a:lstStyle/>
          <a:p>
            <a:pPr eaLnBrk="1" hangingPunct="1"/>
            <a:r>
              <a:rPr lang="ja-JP" altLang="en-US" sz="3600" dirty="0">
                <a:solidFill>
                  <a:srgbClr val="333399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投稿する前</a:t>
            </a:r>
            <a:r>
              <a:rPr lang="ja-JP" altLang="en-US" sz="3600" dirty="0" smtClean="0">
                <a:solidFill>
                  <a:srgbClr val="333399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に考えよう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23022" y="32952"/>
            <a:ext cx="1720978" cy="980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爆発 2 5"/>
          <p:cNvSpPr/>
          <p:nvPr/>
        </p:nvSpPr>
        <p:spPr>
          <a:xfrm rot="20982254">
            <a:off x="89404" y="18285"/>
            <a:ext cx="2929447" cy="1264357"/>
          </a:xfrm>
          <a:prstGeom prst="irregularSeal2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1002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安易な投稿はしない</a:t>
            </a:r>
            <a:endParaRPr kumimoji="1" lang="ja-JP" altLang="en-US" b="1" dirty="0">
              <a:solidFill>
                <a:schemeClr val="tx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115616" y="3140968"/>
            <a:ext cx="7141216" cy="3168352"/>
          </a:xfrm>
          <a:prstGeom prst="roundRect">
            <a:avLst>
              <a:gd name="adj" fmla="val 403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6000">
              <a:spcBef>
                <a:spcPts val="600"/>
              </a:spcBef>
            </a:pPr>
            <a:r>
              <a:rPr lang="ja-JP" altLang="en-US" sz="2800" b="1" dirty="0" smtClean="0"/>
              <a:t>○損害賠償や採用取消し等</a:t>
            </a:r>
            <a:r>
              <a:rPr lang="ja-JP" altLang="en-US" sz="2800" b="1" u="sng" dirty="0" smtClean="0"/>
              <a:t>大きな代償を</a:t>
            </a:r>
            <a:endParaRPr lang="en-US" altLang="ja-JP" sz="2800" b="1" u="sng" dirty="0" smtClean="0"/>
          </a:p>
          <a:p>
            <a:pPr marL="36000">
              <a:spcBef>
                <a:spcPts val="600"/>
              </a:spcBef>
            </a:pPr>
            <a:r>
              <a:rPr lang="ja-JP" altLang="en-US" sz="2800" b="1" dirty="0"/>
              <a:t>　</a:t>
            </a:r>
            <a:r>
              <a:rPr lang="ja-JP" altLang="en-US" sz="2800" b="1" dirty="0" smtClean="0"/>
              <a:t> </a:t>
            </a:r>
            <a:r>
              <a:rPr lang="ja-JP" altLang="en-US" sz="2800" b="1" u="sng" dirty="0" smtClean="0"/>
              <a:t>支払うことになります</a:t>
            </a:r>
            <a:r>
              <a:rPr lang="ja-JP" altLang="en-US" sz="2800" b="1" dirty="0" smtClean="0"/>
              <a:t>。</a:t>
            </a:r>
            <a:endParaRPr lang="en-US" altLang="ja-JP" sz="2800" b="1" dirty="0" smtClean="0"/>
          </a:p>
          <a:p>
            <a:pPr marL="36000">
              <a:spcBef>
                <a:spcPts val="600"/>
              </a:spcBef>
            </a:pPr>
            <a:r>
              <a:rPr lang="ja-JP" altLang="en-US" sz="2800" b="1" dirty="0"/>
              <a:t>○</a:t>
            </a:r>
            <a:r>
              <a:rPr kumimoji="1" lang="ja-JP" altLang="en-US" sz="2800" b="1" dirty="0" smtClean="0"/>
              <a:t>投稿した文章や画像は</a:t>
            </a:r>
            <a:r>
              <a:rPr kumimoji="1" lang="ja-JP" altLang="en-US" sz="2800" b="1" u="sng" dirty="0" smtClean="0"/>
              <a:t>ネット上から消去</a:t>
            </a:r>
            <a:endParaRPr kumimoji="1" lang="en-US" altLang="ja-JP" sz="2800" b="1" u="sng" dirty="0" smtClean="0"/>
          </a:p>
          <a:p>
            <a:pPr marL="36000">
              <a:spcBef>
                <a:spcPts val="600"/>
              </a:spcBef>
            </a:pPr>
            <a:r>
              <a:rPr lang="ja-JP" altLang="en-US" sz="2800" b="1" dirty="0"/>
              <a:t> </a:t>
            </a:r>
            <a:r>
              <a:rPr lang="ja-JP" altLang="en-US" sz="2800" b="1" dirty="0" smtClean="0"/>
              <a:t>   </a:t>
            </a:r>
            <a:r>
              <a:rPr kumimoji="1" lang="ja-JP" altLang="en-US" sz="2800" b="1" u="sng" dirty="0" smtClean="0"/>
              <a:t>できない状況になります。</a:t>
            </a:r>
            <a:endParaRPr kumimoji="1" lang="en-US" altLang="ja-JP" sz="2800" b="1" u="sng" dirty="0" smtClean="0"/>
          </a:p>
          <a:p>
            <a:pPr marL="36000">
              <a:spcBef>
                <a:spcPts val="600"/>
              </a:spcBef>
            </a:pPr>
            <a:r>
              <a:rPr lang="ja-JP" altLang="en-US" sz="2800" b="1" dirty="0"/>
              <a:t>○</a:t>
            </a:r>
            <a:r>
              <a:rPr lang="ja-JP" altLang="en-US" sz="2800" b="1" u="sng" dirty="0" smtClean="0"/>
              <a:t>未成年でも責任は追及されます。</a:t>
            </a:r>
            <a:endParaRPr kumimoji="1" lang="ja-JP" altLang="en-US" sz="2800" b="1" u="sng" dirty="0"/>
          </a:p>
        </p:txBody>
      </p:sp>
      <p:sp>
        <p:nvSpPr>
          <p:cNvPr id="4" name="正方形/長方形 3"/>
          <p:cNvSpPr/>
          <p:nvPr/>
        </p:nvSpPr>
        <p:spPr>
          <a:xfrm>
            <a:off x="1187624" y="1534253"/>
            <a:ext cx="73819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2800" b="1" dirty="0">
                <a:solidFill>
                  <a:schemeClr val="accent2">
                    <a:lumMod val="75000"/>
                  </a:schemeClr>
                </a:solidFill>
              </a:rPr>
              <a:t>いわゆる悪ふざけの投稿（バカッター）は、</a:t>
            </a:r>
            <a:endParaRPr lang="en-US" altLang="ja-JP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 lvl="0"/>
            <a:r>
              <a:rPr lang="ja-JP" altLang="en-US" sz="2800" b="1" dirty="0">
                <a:solidFill>
                  <a:schemeClr val="accent2">
                    <a:lumMod val="75000"/>
                  </a:schemeClr>
                </a:solidFill>
              </a:rPr>
              <a:t>取り返しのつかない事態に発展するケース</a:t>
            </a:r>
            <a:r>
              <a:rPr lang="ja-JP" altLang="en-US" sz="2800" b="1" dirty="0" smtClean="0">
                <a:solidFill>
                  <a:schemeClr val="accent2">
                    <a:lumMod val="75000"/>
                  </a:schemeClr>
                </a:solidFill>
              </a:rPr>
              <a:t>が</a:t>
            </a:r>
            <a:endParaRPr lang="en-US" altLang="ja-JP" sz="2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/>
            <a:r>
              <a:rPr lang="ja-JP" altLang="en-US" sz="2800" b="1" dirty="0" smtClean="0">
                <a:solidFill>
                  <a:schemeClr val="accent2">
                    <a:lumMod val="75000"/>
                  </a:schemeClr>
                </a:solidFill>
              </a:rPr>
              <a:t>多発</a:t>
            </a:r>
            <a:r>
              <a:rPr lang="ja-JP" altLang="en-US" sz="2800" b="1" dirty="0">
                <a:solidFill>
                  <a:schemeClr val="accent2">
                    <a:lumMod val="75000"/>
                  </a:schemeClr>
                </a:solidFill>
              </a:rPr>
              <a:t>しています。</a:t>
            </a:r>
            <a:endParaRPr lang="ja-JP" altLang="en-US" sz="2800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38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632</TotalTime>
  <Words>497</Words>
  <Application>Microsoft Office PowerPoint</Application>
  <PresentationFormat>画面に合わせる (4:3)</PresentationFormat>
  <Paragraphs>122</Paragraphs>
  <Slides>13</Slides>
  <Notes>10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4" baseType="lpstr">
      <vt:lpstr>標準デザイン</vt:lpstr>
      <vt:lpstr>情報モラル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ケータイ・スマホとのつきあい方</vt:lpstr>
      <vt:lpstr>投稿する前に考えよう</vt:lpstr>
      <vt:lpstr>リベンジポルノ</vt:lpstr>
      <vt:lpstr>ネット上で知り合った人と会わない！</vt:lpstr>
      <vt:lpstr>PowerPoint プレゼンテーション</vt:lpstr>
      <vt:lpstr>PowerPoint プレゼンテーション</vt:lpstr>
    </vt:vector>
  </TitlesOfParts>
  <Company>兵庫県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兵庫県教育委員会事務局教育企画課</dc:creator>
  <cp:lastModifiedBy>兵庫県</cp:lastModifiedBy>
  <cp:revision>23</cp:revision>
  <dcterms:created xsi:type="dcterms:W3CDTF">2015-03-12T10:34:06Z</dcterms:created>
  <dcterms:modified xsi:type="dcterms:W3CDTF">2018-01-11T23:20:43Z</dcterms:modified>
</cp:coreProperties>
</file>