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3" r:id="rId2"/>
    <p:sldId id="274" r:id="rId3"/>
    <p:sldId id="257" r:id="rId4"/>
    <p:sldId id="275" r:id="rId5"/>
    <p:sldId id="280" r:id="rId6"/>
    <p:sldId id="281" r:id="rId7"/>
    <p:sldId id="276" r:id="rId8"/>
    <p:sldId id="277" r:id="rId9"/>
    <p:sldId id="279" r:id="rId10"/>
    <p:sldId id="278" r:id="rId11"/>
    <p:sldId id="282" r:id="rId12"/>
    <p:sldId id="283" r:id="rId13"/>
    <p:sldId id="285" r:id="rId14"/>
    <p:sldId id="287" r:id="rId15"/>
    <p:sldId id="286" r:id="rId16"/>
    <p:sldId id="289" r:id="rId17"/>
    <p:sldId id="267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1" autoAdjust="0"/>
    <p:restoredTop sz="76103" autoAdjust="0"/>
  </p:normalViewPr>
  <p:slideViewPr>
    <p:cSldViewPr>
      <p:cViewPr varScale="1">
        <p:scale>
          <a:sx n="49" d="100"/>
          <a:sy n="49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A2869-ABF8-4EA4-844A-DC4E6384D383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9E76E-0D30-4400-B7C1-7297FA3B6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668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smtClean="0"/>
              <a:t>〈</a:t>
            </a:r>
            <a:r>
              <a:rPr lang="ja-JP" altLang="en-US" smtClean="0"/>
              <a:t>タイトル</a:t>
            </a:r>
            <a:r>
              <a:rPr lang="en-US" altLang="ja-JP" smtClean="0"/>
              <a:t>〉</a:t>
            </a:r>
            <a:r>
              <a:rPr lang="ja-JP" altLang="en-US" smtClean="0"/>
              <a:t>（この資料は、「教職員のための校内研修」や「保護者のための</a:t>
            </a:r>
            <a:r>
              <a:rPr lang="en-US" altLang="ja-JP" smtClean="0"/>
              <a:t>PTA</a:t>
            </a:r>
            <a:r>
              <a:rPr lang="ja-JP" altLang="en-US" smtClean="0"/>
              <a:t>研修」などでの活用を目的とした資料です。）</a:t>
            </a:r>
            <a:endParaRPr lang="en-US" altLang="ja-JP" smtClean="0"/>
          </a:p>
          <a:p>
            <a:r>
              <a:rPr lang="ja-JP" altLang="en-US" smtClean="0"/>
              <a:t>これから、フィルタリングの仕組み～正しくフィルタリングを知るために～と題して、インターネットを安心・安全に使用する際の「フィルタリング」についての研修をはじめます。</a:t>
            </a:r>
          </a:p>
          <a:p>
            <a:endParaRPr lang="en-US" altLang="ja-JP" smtClean="0"/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29AB717-5E34-4FC1-A231-C4A4C99C7FA4}" type="slidenum">
              <a:rPr lang="ja-JP" altLang="en-US" smtClean="0"/>
              <a:pPr/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smtClean="0"/>
              <a:t>〈</a:t>
            </a:r>
            <a:r>
              <a:rPr lang="ja-JP" altLang="en-US" smtClean="0"/>
              <a:t>タイトル</a:t>
            </a:r>
            <a:r>
              <a:rPr lang="en-US" altLang="ja-JP" smtClean="0"/>
              <a:t>〉</a:t>
            </a:r>
          </a:p>
          <a:p>
            <a:endParaRPr lang="ja-JP" altLang="en-US" smtClean="0"/>
          </a:p>
        </p:txBody>
      </p:sp>
      <p:sp>
        <p:nvSpPr>
          <p:cNvPr id="3277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737E5DD-9884-4F57-8CA1-0CF76C918776}" type="slidenum">
              <a:rPr lang="ja-JP" altLang="en-US" smtClean="0"/>
              <a:pPr/>
              <a:t>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79EC1-C5EA-4C66-9378-D0DB82AE754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11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6E640-8C58-44A8-B675-57847BF3A3E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39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A35A5-7910-4307-9F56-A48B8EC0BDF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CE722-4064-4B7B-B75D-BB4ECECC3AF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47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4FE58-D69C-4EFB-B2D9-DC16A9798B4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98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DEF32-9F47-4830-974D-1CC94AAFF23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05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620F4-9EEC-4332-9F3A-173E900328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79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FDE0F-B2AD-488E-90D2-4177FC3EBB6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94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13F0-13B9-4E24-87CB-058636D00C8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27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8FB23-0ADA-47AC-81B3-E0D97806D2A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6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4C680-E502-4886-85A9-9DACFCD78D6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1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037AA-9C5B-4A67-9A70-4658F3892E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33380E-0976-4892-8ACD-87D112707952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0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79700"/>
            <a:ext cx="7772400" cy="19018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情報モラル</a:t>
            </a:r>
            <a: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④ネットトラブル</a:t>
            </a:r>
            <a:endParaRPr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75" name="タイトル 1"/>
          <p:cNvSpPr txBox="1">
            <a:spLocks/>
          </p:cNvSpPr>
          <p:nvPr/>
        </p:nvSpPr>
        <p:spPr bwMode="auto">
          <a:xfrm>
            <a:off x="5435600" y="6122988"/>
            <a:ext cx="3679825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4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兵庫県版研修プログラム</a:t>
            </a:r>
          </a:p>
        </p:txBody>
      </p:sp>
      <p:sp>
        <p:nvSpPr>
          <p:cNvPr id="3076" name="テキスト ボックス 3"/>
          <p:cNvSpPr txBox="1">
            <a:spLocks noChangeArrowheads="1"/>
          </p:cNvSpPr>
          <p:nvPr/>
        </p:nvSpPr>
        <p:spPr bwMode="auto">
          <a:xfrm>
            <a:off x="1303338" y="1125538"/>
            <a:ext cx="66262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4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スライド資料　</a:t>
            </a:r>
            <a:r>
              <a:rPr lang="en-US" altLang="ja-JP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D4</a:t>
            </a:r>
            <a:endParaRPr lang="ja-JP" altLang="en-US" sz="4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3233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7663" y="836712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Ｑ</a:t>
            </a: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ネット上で、けんかやトラブルになったことはありますか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？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" name="図 9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190050" y="262388"/>
            <a:ext cx="4339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「ひょうごケータイ・スマホアンケート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/>
          <p:nvPr/>
        </p:nvPicPr>
        <p:blipFill>
          <a:blip r:embed="rId5"/>
          <a:stretch>
            <a:fillRect/>
          </a:stretch>
        </p:blipFill>
        <p:spPr>
          <a:xfrm>
            <a:off x="555280" y="1628800"/>
            <a:ext cx="8131255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6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7663" y="836712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Ｑ</a:t>
            </a: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会ったことがない人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ネット上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でやりとりをしたことはありますか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？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" name="図 9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190050" y="262388"/>
            <a:ext cx="4339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「ひょうごケータイ・スマホアンケート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図 7"/>
          <p:cNvPicPr/>
          <p:nvPr/>
        </p:nvPicPr>
        <p:blipFill>
          <a:blip r:embed="rId5"/>
          <a:stretch>
            <a:fillRect/>
          </a:stretch>
        </p:blipFill>
        <p:spPr>
          <a:xfrm>
            <a:off x="506373" y="1767140"/>
            <a:ext cx="8131254" cy="490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59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7663" y="836712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Ｑ</a:t>
            </a: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ネットで知り合った人と実際に会ったことはありますか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？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" name="図 9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190050" y="262388"/>
            <a:ext cx="4339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「ひょうごケータイ・スマホアンケート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" name="図 5"/>
          <p:cNvPicPr/>
          <p:nvPr/>
        </p:nvPicPr>
        <p:blipFill>
          <a:blip r:embed="rId5"/>
          <a:stretch>
            <a:fillRect/>
          </a:stretch>
        </p:blipFill>
        <p:spPr>
          <a:xfrm>
            <a:off x="619424" y="1704974"/>
            <a:ext cx="7905152" cy="482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1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217130" y="262388"/>
            <a:ext cx="48670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兵庫県内のＳＮＳ等に関連する事案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65808" y="1412776"/>
            <a:ext cx="8598680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事案１　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2017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(H29)4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神戸新聞より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○東京都の会社員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(21)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を逮捕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丹波市内の女子高生を未成年と知りながら連れ去った容疑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SNS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で「うちに来ないか」と女子高生を東京に呼び出し、自宅に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数日間誘拐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65808" y="3255288"/>
            <a:ext cx="8598680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事案２　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2017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H29)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５月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神戸新聞より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○栃木県のアルバイトの男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(50)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を逮捕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加古川市内の女子高生を未成年と知りながら連れ去った容疑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Twitter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で知り合い、家出を考えていた生徒の相談に乗り、「慰めてあげるから、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来られる所まで来て」等と誘い出し、京都・横浜・栃木のホテルに連れ込む。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65808" y="5097800"/>
            <a:ext cx="859868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事案３　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2017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H29)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神戸新聞より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○岡山県の大学４年の男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(22)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を逮捕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川西市内の女子中生を自宅に誘い込んだ容疑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LINE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で知り合い、「慰めてあげるから出ておいで」と誘い出し、自宅に誘拐。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831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8" t="18806" r="23830"/>
          <a:stretch/>
        </p:blipFill>
        <p:spPr bwMode="auto">
          <a:xfrm>
            <a:off x="274173" y="2276872"/>
            <a:ext cx="4079155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6" t="22726" r="25292"/>
          <a:stretch/>
        </p:blipFill>
        <p:spPr bwMode="auto">
          <a:xfrm>
            <a:off x="3491880" y="2703506"/>
            <a:ext cx="5407578" cy="3677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681953" y="1268760"/>
            <a:ext cx="34579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児童ポルノ事件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被害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学識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別の割合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696271" y="1268759"/>
            <a:ext cx="40735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児童ポルノ事件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被害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の被害態様別の割合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 descr="https://web.pref.hyogo.lg.jp/kk03/images/18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1345144" y="262388"/>
            <a:ext cx="668324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ネット等に起因する児童売春・児童ポルノ事犯の現状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957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808934" y="6493561"/>
            <a:ext cx="830708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総務省　児童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買春・児童ポルノ被害児童の保護施策に関する検証・評価専門委員会（資料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）より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76338" y="1324218"/>
            <a:ext cx="4386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自画撮り被害に遭った児童の推移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45144" y="262388"/>
            <a:ext cx="668324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ネット等に起因する児童売春・児童ポルノ事犯の現状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55215"/>
            <a:ext cx="6056577" cy="4043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2438496"/>
            <a:ext cx="287655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5917113" y="1268760"/>
            <a:ext cx="290335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自画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撮り被害に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遭った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児童の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学識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別の割合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64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075493" y="1805915"/>
            <a:ext cx="267092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被害者と加害者との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関係別の割合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29505" y="1805915"/>
            <a:ext cx="36070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被害児童が「面識ない者」と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知り合った方法別の割合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1345144" y="262388"/>
            <a:ext cx="668324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ネット等に起因する児童売春・児童ポルノ事犯の現状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43533" y="2671622"/>
            <a:ext cx="4334837" cy="360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4569225" y="2631350"/>
            <a:ext cx="4370690" cy="363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正方形/長方形 13"/>
          <p:cNvSpPr/>
          <p:nvPr/>
        </p:nvSpPr>
        <p:spPr>
          <a:xfrm>
            <a:off x="1322426" y="1239143"/>
            <a:ext cx="620190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自画撮り被害に遭った児童関係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519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01_情報教育\H26\文科省ロゴ\smart-rule-C-smal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7391" y="2411895"/>
            <a:ext cx="646921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2694044" y="3789040"/>
            <a:ext cx="2526028" cy="7830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46635" y="4017605"/>
            <a:ext cx="26642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  <a:cs typeface="メイリオ" panose="020B0604030504040204" pitchFamily="50" charset="-128"/>
              </a:rPr>
              <a:t>兵庫県教育委員会</a:t>
            </a:r>
            <a:endParaRPr kumimoji="1"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859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79700"/>
            <a:ext cx="7772400" cy="19018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子供たち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のネット利用</a:t>
            </a: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実態</a:t>
            </a:r>
          </a:p>
        </p:txBody>
      </p:sp>
      <p:sp>
        <p:nvSpPr>
          <p:cNvPr id="4099" name="テキスト ボックス 3"/>
          <p:cNvSpPr txBox="1">
            <a:spLocks noChangeArrowheads="1"/>
          </p:cNvSpPr>
          <p:nvPr/>
        </p:nvSpPr>
        <p:spPr bwMode="auto">
          <a:xfrm>
            <a:off x="2268538" y="1504950"/>
            <a:ext cx="4535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スライド資料　</a:t>
            </a: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D4-1</a:t>
            </a:r>
            <a:endParaRPr lang="ja-JP" altLang="en-US" sz="3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897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1557536" y="262389"/>
            <a:ext cx="64091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「ひょうごケータイ・スマホアンケート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1556792"/>
            <a:ext cx="7848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実施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時期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対象者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県内小学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５年生～高校３年生　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3,916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　実施者　　　　「青少年のネットトラブル防止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大作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」推進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1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7663" y="836712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Ｑ</a:t>
            </a: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あなたは携帯電話を持っていますか？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5" name="図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484784"/>
            <a:ext cx="7200000" cy="514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" name="図 9" descr="https://web.pref.hyogo.lg.jp/kk03/images/18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190050" y="262388"/>
            <a:ext cx="4339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「ひょうごケータイ・スマホアンケート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11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7663" y="836712"/>
            <a:ext cx="78488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Ｑ</a:t>
            </a: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一日どれくらい携帯電話等に触っています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</a:t>
            </a:r>
            <a:r>
              <a:rPr lang="ja-JP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？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（ゲーム機でのネット接続を含む）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" name="図 9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190050" y="262388"/>
            <a:ext cx="4339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「ひょうごケータイ・スマホアンケート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/>
          <p:nvPr/>
        </p:nvPicPr>
        <p:blipFill>
          <a:blip r:embed="rId5"/>
          <a:stretch>
            <a:fillRect/>
          </a:stretch>
        </p:blipFill>
        <p:spPr>
          <a:xfrm>
            <a:off x="395536" y="1628800"/>
            <a:ext cx="8496944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98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7662" y="836712"/>
            <a:ext cx="7879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Ｑ</a:t>
            </a: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あなたは夜何時ごろまで携帯電話をさわって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いますか</a:t>
            </a:r>
            <a:r>
              <a:rPr lang="ja-JP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？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" name="図 9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190050" y="262388"/>
            <a:ext cx="4339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「ひょうごケータイ・スマホアンケート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図 7"/>
          <p:cNvPicPr/>
          <p:nvPr/>
        </p:nvPicPr>
        <p:blipFill>
          <a:blip r:embed="rId5"/>
          <a:stretch>
            <a:fillRect/>
          </a:stretch>
        </p:blipFill>
        <p:spPr>
          <a:xfrm>
            <a:off x="426501" y="1628801"/>
            <a:ext cx="8290999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23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7663" y="836712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Ｑ</a:t>
            </a: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普段、インターネットに接続していますか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？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" name="図 9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190050" y="262388"/>
            <a:ext cx="4339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「ひょうごケータイ・スマホアンケート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/>
          <p:nvPr/>
        </p:nvPicPr>
        <p:blipFill>
          <a:blip r:embed="rId5"/>
          <a:stretch>
            <a:fillRect/>
          </a:stretch>
        </p:blipFill>
        <p:spPr>
          <a:xfrm>
            <a:off x="972000" y="1556792"/>
            <a:ext cx="7200000" cy="517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30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7663" y="836712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Ｑ</a:t>
            </a: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あなたがネット接続している</a:t>
            </a:r>
            <a:r>
              <a:rPr lang="ja-JP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機器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は？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" name="図 9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190050" y="262388"/>
            <a:ext cx="4339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「ひょうごケータイ・スマホアンケート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図 7"/>
          <p:cNvPicPr/>
          <p:nvPr/>
        </p:nvPicPr>
        <p:blipFill>
          <a:blip r:embed="rId5"/>
          <a:stretch>
            <a:fillRect/>
          </a:stretch>
        </p:blipFill>
        <p:spPr>
          <a:xfrm>
            <a:off x="521913" y="1628800"/>
            <a:ext cx="8100173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2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7663" y="836712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Ｑ</a:t>
            </a: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あなた</a:t>
            </a:r>
            <a:r>
              <a:rPr lang="ja-JP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はどの</a:t>
            </a:r>
            <a:r>
              <a:rPr lang="ja-JP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ようなフィルタリング機能を設定していますか</a:t>
            </a:r>
            <a:r>
              <a:rPr lang="ja-JP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？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" name="図 9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190050" y="262388"/>
            <a:ext cx="4339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「ひょうごケータイ・スマホアンケート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/>
          <p:nvPr/>
        </p:nvPicPr>
        <p:blipFill>
          <a:blip r:embed="rId5"/>
          <a:stretch>
            <a:fillRect/>
          </a:stretch>
        </p:blipFill>
        <p:spPr>
          <a:xfrm>
            <a:off x="632914" y="1611947"/>
            <a:ext cx="7878172" cy="498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6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305</Words>
  <Application>Microsoft Office PowerPoint</Application>
  <PresentationFormat>画面に合わせる (4:3)</PresentationFormat>
  <Paragraphs>82</Paragraphs>
  <Slides>17</Slides>
  <Notes>16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標準デザイン</vt:lpstr>
      <vt:lpstr>情報モラル ④ネットトラブル</vt:lpstr>
      <vt:lpstr>子供たちのネット利用実態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兵庫県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兵庫県教育委員会事務局教育企画課</dc:creator>
  <cp:lastModifiedBy>兵庫県</cp:lastModifiedBy>
  <cp:revision>32</cp:revision>
  <dcterms:created xsi:type="dcterms:W3CDTF">2015-03-12T10:34:06Z</dcterms:created>
  <dcterms:modified xsi:type="dcterms:W3CDTF">2018-01-12T00:39:23Z</dcterms:modified>
</cp:coreProperties>
</file>