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350" r:id="rId2"/>
    <p:sldId id="353" r:id="rId3"/>
    <p:sldId id="355" r:id="rId4"/>
    <p:sldId id="356" r:id="rId5"/>
    <p:sldId id="357" r:id="rId6"/>
    <p:sldId id="358" r:id="rId7"/>
    <p:sldId id="359" r:id="rId8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08C0E"/>
    <a:srgbClr val="F2FF4F"/>
    <a:srgbClr val="3333CC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05" autoAdjust="0"/>
    <p:restoredTop sz="69950" autoAdjust="0"/>
  </p:normalViewPr>
  <p:slideViewPr>
    <p:cSldViewPr>
      <p:cViewPr>
        <p:scale>
          <a:sx n="41" d="100"/>
          <a:sy n="41" d="100"/>
        </p:scale>
        <p:origin x="-138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544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690" tIns="47845" rIns="95690" bIns="478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690" tIns="47845" rIns="95690" bIns="478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690" tIns="47845" rIns="95690" bIns="4784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690" tIns="47845" rIns="95690" bIns="478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B75345F-B4FB-465E-8384-2E077044C2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142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2BE5B7B-ED48-40F4-A81A-F0DAED767603}" type="datetimeFigureOut">
              <a:rPr lang="ja-JP" altLang="en-US"/>
              <a:pPr>
                <a:defRPr/>
              </a:pPr>
              <a:t>2018/4/27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 eaLnBrk="1" hangingPunct="1">
              <a:defRPr sz="13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5690" tIns="47845" rIns="95690" bIns="478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DA2CEA5-A345-4E3E-B4BB-0A465799F5C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2176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smtClean="0"/>
              <a:t>〈</a:t>
            </a:r>
            <a:r>
              <a:rPr lang="ja-JP" altLang="en-US" smtClean="0"/>
              <a:t>タイトル</a:t>
            </a:r>
            <a:r>
              <a:rPr lang="en-US" altLang="ja-JP" smtClean="0"/>
              <a:t>〉</a:t>
            </a:r>
            <a:r>
              <a:rPr lang="ja-JP" altLang="en-US" smtClean="0"/>
              <a:t>（この資料は、「教職員のための校内研修」や「保護者のための</a:t>
            </a:r>
            <a:r>
              <a:rPr lang="en-US" altLang="ja-JP" smtClean="0"/>
              <a:t>PTA</a:t>
            </a:r>
            <a:r>
              <a:rPr lang="ja-JP" altLang="en-US" smtClean="0"/>
              <a:t>研修」などでの活用を目的とした資料です。）</a:t>
            </a:r>
            <a:endParaRPr lang="en-US" altLang="ja-JP" smtClean="0"/>
          </a:p>
          <a:p>
            <a:r>
              <a:rPr lang="ja-JP" altLang="en-US" smtClean="0"/>
              <a:t>これから、フィルタリングの仕組み～正しくフィルタリングを知るために～と題して、インターネットを安心・安全に使用する際の「フィルタリング」についての研修をはじめます。</a:t>
            </a:r>
          </a:p>
          <a:p>
            <a:endParaRPr lang="en-US" altLang="ja-JP" smtClean="0"/>
          </a:p>
        </p:txBody>
      </p:sp>
      <p:sp>
        <p:nvSpPr>
          <p:cNvPr id="317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fld id="{12F446CF-BBCF-4A68-8934-8993FEF1A7BC}" type="slidenum">
              <a:rPr lang="ja-JP" altLang="en-US" smtClean="0"/>
              <a:pPr/>
              <a:t>1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smtClean="0"/>
              <a:t>〈</a:t>
            </a:r>
            <a:r>
              <a:rPr lang="ja-JP" altLang="en-US" smtClean="0"/>
              <a:t>タイトル</a:t>
            </a:r>
            <a:r>
              <a:rPr lang="en-US" altLang="ja-JP" smtClean="0"/>
              <a:t>〉</a:t>
            </a:r>
          </a:p>
          <a:p>
            <a:r>
              <a:rPr lang="ja-JP" altLang="en-US" smtClean="0"/>
              <a:t>もし、フィルタリングを外してしまうと・・・</a:t>
            </a:r>
          </a:p>
          <a:p>
            <a:endParaRPr lang="ja-JP" altLang="en-US" smtClean="0"/>
          </a:p>
        </p:txBody>
      </p:sp>
      <p:sp>
        <p:nvSpPr>
          <p:cNvPr id="58372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fld id="{C585A6D7-DB8C-4EB9-B46F-ED4CD323B45C}" type="slidenum">
              <a:rPr lang="ja-JP" altLang="en-US" smtClean="0"/>
              <a:pPr/>
              <a:t>2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mtClean="0"/>
              <a:t>兵庫県青少年愛護条例です。</a:t>
            </a:r>
            <a:endParaRPr lang="en-US" altLang="ja-JP" smtClean="0"/>
          </a:p>
          <a:p>
            <a:r>
              <a:rPr lang="ja-JP" altLang="en-US" smtClean="0"/>
              <a:t>条例第</a:t>
            </a:r>
            <a:r>
              <a:rPr lang="en-US" altLang="ja-JP" smtClean="0"/>
              <a:t>24</a:t>
            </a:r>
            <a:r>
              <a:rPr lang="ja-JP" altLang="en-US" smtClean="0"/>
              <a:t>条において、青少年のスマートフォン・携帯電話の使用には、原則、フィルタリングを利用することが定められています。</a:t>
            </a:r>
          </a:p>
        </p:txBody>
      </p:sp>
      <p:sp>
        <p:nvSpPr>
          <p:cNvPr id="8704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93800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73225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151063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6082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0654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226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9798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1B8D91E-AF65-4640-B61B-044979697329}" type="slidenum">
              <a:rPr lang="ja-JP" altLang="en-US" smtClean="0"/>
              <a:pPr/>
              <a:t>3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mtClean="0"/>
              <a:t>平成</a:t>
            </a:r>
            <a:r>
              <a:rPr lang="en-US" altLang="ja-JP" smtClean="0"/>
              <a:t>25</a:t>
            </a:r>
            <a:r>
              <a:rPr lang="ja-JP" altLang="en-US" smtClean="0"/>
              <a:t>年度調査における、県内の青少年のフィルタリングの利用率です。</a:t>
            </a:r>
          </a:p>
        </p:txBody>
      </p:sp>
      <p:sp>
        <p:nvSpPr>
          <p:cNvPr id="880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93800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73225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151063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6082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0654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226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9798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BEE713E-FD8F-452E-A784-D57E4FB3FB86}" type="slidenum">
              <a:rPr lang="ja-JP" altLang="en-US" smtClean="0"/>
              <a:pPr/>
              <a:t>4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mtClean="0"/>
              <a:t>青少年のフィルタリングの利用については、保護者の協力が大切です。</a:t>
            </a:r>
            <a:endParaRPr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たとえば、スマートフォン、携帯電話の他に、ゲーム機や携帯音楽プレーヤーなどについても、フィルタリングを利用することが必要です。</a:t>
            </a:r>
            <a:endParaRPr lang="en-US" altLang="ja-JP" smtClean="0"/>
          </a:p>
          <a:p>
            <a:r>
              <a:rPr lang="ja-JP" altLang="en-US" smtClean="0"/>
              <a:t>また、スマートフォンの契約時にフィルタリング設定をすることも大切です。</a:t>
            </a:r>
          </a:p>
          <a:p>
            <a:endParaRPr lang="ja-JP" altLang="en-US" smtClean="0"/>
          </a:p>
        </p:txBody>
      </p:sp>
      <p:sp>
        <p:nvSpPr>
          <p:cNvPr id="890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93800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73225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151063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6082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0654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226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9798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208EEF09-DB12-4373-BFC8-0897C26BAA5A}" type="slidenum">
              <a:rPr lang="ja-JP" altLang="en-US" smtClean="0"/>
              <a:pPr/>
              <a:t>5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mtClean="0"/>
              <a:t>こちらは、フィルタリング利用に関する資料です。</a:t>
            </a:r>
            <a:endParaRPr lang="en-US" altLang="ja-JP" smtClean="0"/>
          </a:p>
          <a:p>
            <a:r>
              <a:rPr lang="ja-JP" altLang="en-US" smtClean="0"/>
              <a:t>家庭や学校など、青少年のフィルタリング利用について、大人が正しく学ぶのに有益な資料が用意されています。</a:t>
            </a:r>
          </a:p>
        </p:txBody>
      </p:sp>
      <p:sp>
        <p:nvSpPr>
          <p:cNvPr id="901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93800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73225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151063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6082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0654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226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9798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E3465AB-77D1-4D78-9223-CA986095EAA6}" type="slidenum">
              <a:rPr lang="ja-JP" altLang="en-US" smtClean="0"/>
              <a:pPr/>
              <a:t>6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911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74700" indent="-296863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93800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73225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151063" indent="-236538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6082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0654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226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979863" indent="-2365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61F2174-2828-4F62-B9CF-6B25E7FB9901}" type="slidenum">
              <a:rPr lang="ja-JP" altLang="en-US" smtClean="0"/>
              <a:pPr/>
              <a:t>7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02030-39DC-4963-A340-C3F673DFE3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132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56895-8B68-4D6B-97D6-08C02BD48F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415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FB2B7-303F-493B-972D-229AF0824D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222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F280A-D341-439F-9EFA-CACEC3082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913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9AD34-B07C-46B4-ADF1-6A7F6264BC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61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40FA5-11DD-4963-94D9-BBF5F36C30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407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54AD-E470-42F6-93FE-DC65B88A49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8434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69239-E56E-4285-AA64-A09C8E4270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7251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51870-3D1F-4E37-93E8-AED226D332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778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A70FD-39C7-43B6-9EA3-B8650B877B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982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EF57A-465D-4E0D-BCD2-84930D52C1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395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3D616B8-A347-46A4-83DB-D8CBBBA9CC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86" r:id="rId2"/>
    <p:sldLayoutId id="2147484187" r:id="rId3"/>
    <p:sldLayoutId id="2147484188" r:id="rId4"/>
    <p:sldLayoutId id="2147484189" r:id="rId5"/>
    <p:sldLayoutId id="2147484190" r:id="rId6"/>
    <p:sldLayoutId id="2147484191" r:id="rId7"/>
    <p:sldLayoutId id="2147484192" r:id="rId8"/>
    <p:sldLayoutId id="2147484193" r:id="rId9"/>
    <p:sldLayoutId id="2147484194" r:id="rId10"/>
    <p:sldLayoutId id="21474841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pref.hyogo.lg.jp/ac12/documents/aramashi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eb.pref.hyogo.lg.jp/ac12/documents/firutarinngu.pdf" TargetMode="External"/><Relationship Id="rId4" Type="http://schemas.openxmlformats.org/officeDocument/2006/relationships/hyperlink" Target="https://web.pref.hyogo.lg.jp/kk16/documents/guidebook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ftbank.jp/corp/csr/internet/" TargetMode="External"/><Relationship Id="rId7" Type="http://schemas.openxmlformats.org/officeDocument/2006/relationships/hyperlink" Target="http://emobile.jp/service/webfiltering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llcom-inc.com/ja/service/filtering/" TargetMode="External"/><Relationship Id="rId5" Type="http://schemas.openxmlformats.org/officeDocument/2006/relationships/hyperlink" Target="https://www.nttdocomo.co.jp/service/safety/anshin_pack/index.html" TargetMode="External"/><Relationship Id="rId4" Type="http://schemas.openxmlformats.org/officeDocument/2006/relationships/hyperlink" Target="http://www.au.kddi.com/mobile/service/featurephone/safety/anshin-acces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679700"/>
            <a:ext cx="7772400" cy="19018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情報モラル</a:t>
            </a:r>
            <a: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③フィルタリング</a:t>
            </a:r>
            <a:endParaRPr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75" name="タイトル 1"/>
          <p:cNvSpPr txBox="1">
            <a:spLocks/>
          </p:cNvSpPr>
          <p:nvPr/>
        </p:nvSpPr>
        <p:spPr bwMode="auto">
          <a:xfrm>
            <a:off x="5435600" y="6122988"/>
            <a:ext cx="3679825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兵庫県版研修プログラム</a:t>
            </a:r>
          </a:p>
        </p:txBody>
      </p:sp>
      <p:sp>
        <p:nvSpPr>
          <p:cNvPr id="3076" name="テキスト ボックス 3"/>
          <p:cNvSpPr txBox="1">
            <a:spLocks noChangeArrowheads="1"/>
          </p:cNvSpPr>
          <p:nvPr/>
        </p:nvSpPr>
        <p:spPr bwMode="auto">
          <a:xfrm>
            <a:off x="1303338" y="1125538"/>
            <a:ext cx="66262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440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スライド資料　</a:t>
            </a:r>
            <a:r>
              <a:rPr lang="en-US" altLang="ja-JP" sz="440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D3</a:t>
            </a:r>
            <a:endParaRPr lang="ja-JP" altLang="en-US" sz="440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4213" y="4437063"/>
            <a:ext cx="81343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3200" kern="0" smtClean="0">
                <a:solidFill>
                  <a:schemeClr val="tx1"/>
                </a:solidFill>
              </a:rPr>
              <a:t>～正しくフィルタリングを知るために～</a:t>
            </a:r>
            <a:endParaRPr lang="ja-JP" altLang="en-US" sz="3200" kern="0" dirty="0" smtClean="0">
              <a:solidFill>
                <a:schemeClr val="tx1"/>
              </a:solidFill>
            </a:endParaRPr>
          </a:p>
        </p:txBody>
      </p:sp>
      <p:sp>
        <p:nvSpPr>
          <p:cNvPr id="3078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561489-0030-474C-9AE6-78E24B28F9BB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ja-JP" sz="1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679700"/>
            <a:ext cx="7772400" cy="19018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フィルタリングの</a:t>
            </a:r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設定</a:t>
            </a:r>
            <a:endParaRPr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699" name="テキスト ボックス 3"/>
          <p:cNvSpPr txBox="1">
            <a:spLocks noChangeArrowheads="1"/>
          </p:cNvSpPr>
          <p:nvPr/>
        </p:nvSpPr>
        <p:spPr bwMode="auto">
          <a:xfrm>
            <a:off x="2268538" y="1504950"/>
            <a:ext cx="4535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スライド資料　</a:t>
            </a:r>
            <a:r>
              <a:rPr lang="en-US" altLang="ja-JP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D3-3</a:t>
            </a:r>
            <a:endParaRPr lang="ja-JP" altLang="en-US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970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3FD2DF-5F8B-4432-9DC1-DC5EBFEB258D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ja-JP" sz="1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青少年愛護条例</a:t>
            </a:r>
            <a:r>
              <a:rPr lang="en-US" altLang="ja-JP" smtClean="0"/>
              <a:t>【</a:t>
            </a:r>
            <a:r>
              <a:rPr lang="ja-JP" altLang="en-US" smtClean="0"/>
              <a:t>兵庫県</a:t>
            </a:r>
            <a:r>
              <a:rPr lang="en-US" altLang="ja-JP" smtClean="0"/>
              <a:t>】</a:t>
            </a:r>
            <a:br>
              <a:rPr lang="en-US" altLang="ja-JP" smtClean="0"/>
            </a:br>
            <a:endParaRPr lang="en-US" altLang="ja-JP" sz="20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6085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mtClean="0"/>
              <a:t>インターネット上の有害情報への対応強化</a:t>
            </a:r>
          </a:p>
          <a:p>
            <a:pPr eaLnBrk="1" hangingPunct="1">
              <a:buFontTx/>
              <a:buNone/>
            </a:pPr>
            <a:endParaRPr lang="ja-JP" altLang="en-US" sz="2400" smtClean="0"/>
          </a:p>
          <a:p>
            <a:pPr eaLnBrk="1" hangingPunct="1">
              <a:buFontTx/>
              <a:buNone/>
            </a:pPr>
            <a:r>
              <a:rPr lang="en-US" altLang="ja-JP" sz="2400" smtClean="0"/>
              <a:t>【</a:t>
            </a:r>
            <a:r>
              <a:rPr lang="ja-JP" altLang="en-US" sz="2400" smtClean="0"/>
              <a:t>保護者の義務</a:t>
            </a:r>
            <a:r>
              <a:rPr lang="en-US" altLang="ja-JP" sz="2400" smtClean="0"/>
              <a:t>】</a:t>
            </a:r>
            <a:r>
              <a:rPr lang="ja-JP" altLang="en-US" sz="2400" smtClean="0"/>
              <a:t>＜</a:t>
            </a:r>
            <a:r>
              <a:rPr lang="ja-JP" altLang="en-US" sz="2400" smtClean="0">
                <a:latin typeface="ＭＳ Ｐゴシック" charset="-128"/>
              </a:rPr>
              <a:t>第</a:t>
            </a:r>
            <a:r>
              <a:rPr lang="en-US" altLang="ja-JP" sz="2400" smtClean="0">
                <a:latin typeface="ＭＳ Ｐゴシック" charset="-128"/>
              </a:rPr>
              <a:t>24</a:t>
            </a:r>
            <a:r>
              <a:rPr lang="ja-JP" altLang="en-US" sz="2400" smtClean="0">
                <a:latin typeface="ＭＳ Ｐゴシック" charset="-128"/>
              </a:rPr>
              <a:t>条の</a:t>
            </a:r>
            <a:r>
              <a:rPr lang="en-US" altLang="ja-JP" sz="2400" smtClean="0">
                <a:latin typeface="ＭＳ Ｐゴシック" charset="-128"/>
              </a:rPr>
              <a:t>2</a:t>
            </a:r>
            <a:r>
              <a:rPr lang="ja-JP" altLang="en-US" sz="2400" smtClean="0">
                <a:latin typeface="ＭＳ Ｐゴシック" charset="-128"/>
              </a:rPr>
              <a:t>、</a:t>
            </a:r>
            <a:r>
              <a:rPr lang="en-US" altLang="ja-JP" sz="2400" smtClean="0">
                <a:latin typeface="ＭＳ Ｐゴシック" charset="-128"/>
              </a:rPr>
              <a:t>4</a:t>
            </a:r>
            <a:r>
              <a:rPr lang="ja-JP" altLang="en-US" sz="2400" smtClean="0"/>
              <a:t>＞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・青少年のインターネットの適切な利用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・青少年のスマートフォン・携帯電話について、</a:t>
            </a:r>
            <a:r>
              <a:rPr lang="ja-JP" altLang="en-US" sz="2400" b="1" u="sng" smtClean="0"/>
              <a:t>原則、フィルタ</a:t>
            </a:r>
          </a:p>
          <a:p>
            <a:pPr eaLnBrk="1" hangingPunct="1">
              <a:buFontTx/>
              <a:buNone/>
            </a:pPr>
            <a:r>
              <a:rPr lang="ja-JP" altLang="en-US" sz="2400" b="1" smtClean="0"/>
              <a:t>　　</a:t>
            </a:r>
            <a:r>
              <a:rPr lang="ja-JP" altLang="en-US" sz="2400" b="1" u="sng" smtClean="0"/>
              <a:t>リングを利用すること</a:t>
            </a:r>
          </a:p>
          <a:p>
            <a:pPr eaLnBrk="1" hangingPunct="1">
              <a:buFontTx/>
              <a:buNone/>
            </a:pPr>
            <a:endParaRPr lang="ja-JP" altLang="en-US" sz="2400" b="1" u="sng" smtClean="0"/>
          </a:p>
          <a:p>
            <a:pPr eaLnBrk="1" hangingPunct="1">
              <a:buFontTx/>
              <a:buNone/>
            </a:pPr>
            <a:r>
              <a:rPr lang="en-US" altLang="ja-JP" sz="2400" smtClean="0"/>
              <a:t>【</a:t>
            </a:r>
            <a:r>
              <a:rPr lang="ja-JP" altLang="en-US" sz="2400" smtClean="0"/>
              <a:t>携帯電話事業者の義務</a:t>
            </a:r>
            <a:r>
              <a:rPr lang="en-US" altLang="ja-JP" sz="2400" smtClean="0"/>
              <a:t>】 </a:t>
            </a:r>
            <a:r>
              <a:rPr lang="ja-JP" altLang="en-US" sz="2400" smtClean="0"/>
              <a:t>＜</a:t>
            </a:r>
            <a:r>
              <a:rPr lang="ja-JP" altLang="en-US" sz="2400" smtClean="0">
                <a:latin typeface="ＭＳ Ｐゴシック" charset="-128"/>
              </a:rPr>
              <a:t>第</a:t>
            </a:r>
            <a:r>
              <a:rPr lang="en-US" altLang="ja-JP" sz="2400" smtClean="0">
                <a:latin typeface="ＭＳ Ｐゴシック" charset="-128"/>
              </a:rPr>
              <a:t>24</a:t>
            </a:r>
            <a:r>
              <a:rPr lang="ja-JP" altLang="en-US" sz="2400" smtClean="0">
                <a:latin typeface="ＭＳ Ｐゴシック" charset="-128"/>
              </a:rPr>
              <a:t>条の</a:t>
            </a:r>
            <a:r>
              <a:rPr lang="en-US" altLang="ja-JP" sz="2400" smtClean="0">
                <a:latin typeface="ＭＳ Ｐゴシック" charset="-128"/>
              </a:rPr>
              <a:t>4</a:t>
            </a:r>
            <a:r>
              <a:rPr lang="ja-JP" altLang="en-US" sz="2400" smtClean="0"/>
              <a:t>＞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・契約時における説明、説明書の交付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・フィルタリングを</a:t>
            </a:r>
            <a:r>
              <a:rPr lang="ja-JP" altLang="en-US" sz="2400" b="1" u="sng" smtClean="0"/>
              <a:t>使用しない旨の申出書の保存</a:t>
            </a:r>
          </a:p>
        </p:txBody>
      </p:sp>
      <p:sp>
        <p:nvSpPr>
          <p:cNvPr id="4198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C99B88-CA95-44BC-BCC5-E912E73BF7EB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ja-JP" sz="1400" smtClean="0"/>
          </a:p>
        </p:txBody>
      </p:sp>
    </p:spTree>
    <p:extLst>
      <p:ext uri="{BB962C8B-B14F-4D97-AF65-F5344CB8AC3E}">
        <p14:creationId xmlns:p14="http://schemas.microsoft.com/office/powerpoint/2010/main" val="335749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兵庫県の現状</a:t>
            </a:r>
            <a:r>
              <a:rPr lang="en-US" altLang="ja-JP" smtClean="0"/>
              <a:t>(H25</a:t>
            </a:r>
            <a:r>
              <a:rPr lang="ja-JP" altLang="en-US" smtClean="0"/>
              <a:t>の利用率）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smtClean="0">
                <a:latin typeface="ＭＳ Ｐゴシック" charset="-128"/>
              </a:rPr>
              <a:t>（購入契約時）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smtClean="0">
                <a:latin typeface="ＭＳ Ｐゴシック" charset="-128"/>
              </a:rPr>
              <a:t>　　</a:t>
            </a:r>
            <a:r>
              <a:rPr lang="en-US" altLang="ja-JP" sz="2800" b="1" smtClean="0">
                <a:latin typeface="ＭＳ Ｐゴシック" charset="-128"/>
              </a:rPr>
              <a:t>49.6%</a:t>
            </a:r>
            <a:r>
              <a:rPr lang="ja-JP" altLang="en-US" sz="2800" b="1" smtClean="0">
                <a:latin typeface="ＭＳ Ｐゴシック" charset="-128"/>
              </a:rPr>
              <a:t>（Ｈ</a:t>
            </a:r>
            <a:r>
              <a:rPr lang="en-US" altLang="ja-JP" sz="2800" b="1" smtClean="0">
                <a:latin typeface="ＭＳ Ｐゴシック" charset="-128"/>
              </a:rPr>
              <a:t>24 60.3%</a:t>
            </a:r>
            <a:r>
              <a:rPr lang="ja-JP" altLang="en-US" sz="2800" b="1" smtClean="0">
                <a:latin typeface="ＭＳ Ｐゴシック" charset="-128"/>
              </a:rPr>
              <a:t>）・・・▲</a:t>
            </a:r>
            <a:r>
              <a:rPr lang="en-US" altLang="ja-JP" sz="2800" b="1" smtClean="0">
                <a:latin typeface="ＭＳ Ｐゴシック" charset="-128"/>
              </a:rPr>
              <a:t>10.7</a:t>
            </a:r>
            <a:r>
              <a:rPr lang="ja-JP" altLang="en-US" sz="2800" b="1" smtClean="0">
                <a:latin typeface="ＭＳ Ｐゴシック" charset="-128"/>
              </a:rPr>
              <a:t>ポイント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smtClean="0">
                <a:latin typeface="ＭＳ Ｐゴシック" charset="-128"/>
              </a:rPr>
              <a:t>　＜従来型＞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smtClean="0">
                <a:latin typeface="ＭＳ Ｐゴシック" charset="-128"/>
              </a:rPr>
              <a:t>　　</a:t>
            </a:r>
            <a:r>
              <a:rPr lang="en-US" altLang="ja-JP" sz="2800" b="1" smtClean="0">
                <a:latin typeface="ＭＳ Ｐゴシック" charset="-128"/>
              </a:rPr>
              <a:t>76.8%</a:t>
            </a:r>
            <a:r>
              <a:rPr lang="ja-JP" altLang="en-US" sz="2800" b="1" smtClean="0">
                <a:latin typeface="ＭＳ Ｐゴシック" charset="-128"/>
              </a:rPr>
              <a:t>（Ｈ</a:t>
            </a:r>
            <a:r>
              <a:rPr lang="en-US" altLang="ja-JP" sz="2800" b="1" smtClean="0">
                <a:latin typeface="ＭＳ Ｐゴシック" charset="-128"/>
              </a:rPr>
              <a:t>24 79.4%</a:t>
            </a:r>
            <a:r>
              <a:rPr lang="ja-JP" altLang="en-US" sz="2800" b="1" smtClean="0">
                <a:latin typeface="ＭＳ Ｐゴシック" charset="-128"/>
              </a:rPr>
              <a:t>）・・・▲</a:t>
            </a:r>
            <a:r>
              <a:rPr lang="en-US" altLang="ja-JP" sz="2800" b="1" smtClean="0">
                <a:latin typeface="ＭＳ Ｐゴシック" charset="-128"/>
              </a:rPr>
              <a:t>2.6</a:t>
            </a:r>
            <a:r>
              <a:rPr lang="ja-JP" altLang="en-US" sz="2800" b="1" smtClean="0">
                <a:latin typeface="ＭＳ Ｐゴシック" charset="-128"/>
              </a:rPr>
              <a:t>ポイント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smtClean="0">
                <a:latin typeface="ＭＳ Ｐゴシック" charset="-128"/>
              </a:rPr>
              <a:t>　＜スマートフォン＞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smtClean="0">
                <a:latin typeface="ＭＳ Ｐゴシック" charset="-128"/>
              </a:rPr>
              <a:t>　　</a:t>
            </a:r>
            <a:r>
              <a:rPr lang="en-US" altLang="ja-JP" sz="2800" b="1" smtClean="0">
                <a:latin typeface="ＭＳ Ｐゴシック" charset="-128"/>
              </a:rPr>
              <a:t>41.9%</a:t>
            </a:r>
            <a:r>
              <a:rPr lang="ja-JP" altLang="en-US" sz="2800" b="1" smtClean="0">
                <a:latin typeface="ＭＳ Ｐゴシック" charset="-128"/>
              </a:rPr>
              <a:t>（</a:t>
            </a:r>
            <a:r>
              <a:rPr lang="en-US" altLang="ja-JP" sz="2800" b="1" smtClean="0">
                <a:latin typeface="ＭＳ Ｐゴシック" charset="-128"/>
              </a:rPr>
              <a:t>H24 54.1%) </a:t>
            </a:r>
            <a:r>
              <a:rPr lang="ja-JP" altLang="en-US" sz="2800" b="1" smtClean="0">
                <a:latin typeface="ＭＳ Ｐゴシック" charset="-128"/>
              </a:rPr>
              <a:t>・・・▲</a:t>
            </a:r>
            <a:r>
              <a:rPr lang="en-US" altLang="ja-JP" sz="2800" b="1" smtClean="0">
                <a:latin typeface="ＭＳ Ｐゴシック" charset="-128"/>
              </a:rPr>
              <a:t>12.2</a:t>
            </a:r>
            <a:r>
              <a:rPr lang="ja-JP" altLang="en-US" sz="2800" b="1" smtClean="0">
                <a:latin typeface="ＭＳ Ｐゴシック" charset="-128"/>
              </a:rPr>
              <a:t>ポイント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 smtClean="0">
              <a:latin typeface="ＭＳ Ｐゴシック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b="1" smtClean="0">
                <a:latin typeface="ＭＳ Ｐゴシック" charset="-128"/>
              </a:rPr>
              <a:t>※</a:t>
            </a:r>
            <a:r>
              <a:rPr lang="ja-JP" altLang="en-US" sz="2800" b="1" smtClean="0">
                <a:latin typeface="ＭＳ Ｐゴシック" charset="-128"/>
              </a:rPr>
              <a:t>スマートフォンの普及とともに、下降傾向となり、</a:t>
            </a:r>
            <a:endParaRPr lang="en-US" altLang="ja-JP" sz="2800" b="1" smtClean="0">
              <a:latin typeface="ＭＳ Ｐゴシック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smtClean="0">
                <a:latin typeface="ＭＳ Ｐゴシック" charset="-128"/>
              </a:rPr>
              <a:t>　 ５０％以下となる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 smtClean="0"/>
          </a:p>
        </p:txBody>
      </p:sp>
      <p:sp>
        <p:nvSpPr>
          <p:cNvPr id="4301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C03FCA-FD84-40D8-AE8C-B8D910EF3F6F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ja-JP" sz="1400" smtClean="0"/>
          </a:p>
        </p:txBody>
      </p:sp>
    </p:spTree>
    <p:extLst>
      <p:ext uri="{BB962C8B-B14F-4D97-AF65-F5344CB8AC3E}">
        <p14:creationId xmlns:p14="http://schemas.microsoft.com/office/powerpoint/2010/main" val="184058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4000" smtClean="0"/>
              <a:t>フィルタリング設定の徹底に向けて</a:t>
            </a:r>
            <a:br>
              <a:rPr lang="ja-JP" altLang="en-US" sz="4000" smtClean="0"/>
            </a:br>
            <a:r>
              <a:rPr lang="ja-JP" altLang="en-US" sz="4000" smtClean="0"/>
              <a:t>（保護者）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3926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b="1" smtClean="0"/>
              <a:t>○</a:t>
            </a:r>
            <a:r>
              <a:rPr lang="ja-JP" altLang="en-US" b="1" smtClean="0"/>
              <a:t>子どもが自由に持ち運びができる端末機で　　</a:t>
            </a:r>
            <a:r>
              <a:rPr lang="en-US" altLang="ja-JP" b="1" smtClean="0"/>
              <a:t>Wi-Fi</a:t>
            </a:r>
            <a:r>
              <a:rPr lang="ja-JP" altLang="en-US" b="1" smtClean="0"/>
              <a:t>接続によりインターネットをする前に、必ずフィルタリング設定をする。</a:t>
            </a:r>
          </a:p>
          <a:p>
            <a:pPr eaLnBrk="1" hangingPunct="1">
              <a:buFontTx/>
              <a:buNone/>
            </a:pPr>
            <a:r>
              <a:rPr lang="ja-JP" altLang="en-US" b="1" smtClean="0"/>
              <a:t>　　</a:t>
            </a:r>
            <a:r>
              <a:rPr lang="en-US" altLang="ja-JP" b="1" smtClean="0"/>
              <a:t>※</a:t>
            </a:r>
            <a:r>
              <a:rPr lang="ja-JP" altLang="en-US" b="1" smtClean="0"/>
              <a:t>ゲーム機（</a:t>
            </a:r>
            <a:r>
              <a:rPr lang="en-US" altLang="ja-JP" b="1" smtClean="0"/>
              <a:t>3DS</a:t>
            </a:r>
            <a:r>
              <a:rPr lang="ja-JP" altLang="en-US" b="1" smtClean="0"/>
              <a:t>、</a:t>
            </a:r>
            <a:r>
              <a:rPr lang="en-US" altLang="ja-JP" b="1" smtClean="0"/>
              <a:t>PSP</a:t>
            </a:r>
            <a:r>
              <a:rPr lang="ja-JP" altLang="en-US" b="1" smtClean="0"/>
              <a:t>　等）</a:t>
            </a:r>
          </a:p>
          <a:p>
            <a:pPr eaLnBrk="1" hangingPunct="1">
              <a:buFontTx/>
              <a:buNone/>
            </a:pPr>
            <a:r>
              <a:rPr lang="ja-JP" altLang="en-US" b="1" smtClean="0"/>
              <a:t>　　</a:t>
            </a:r>
            <a:r>
              <a:rPr lang="en-US" altLang="ja-JP" b="1" smtClean="0"/>
              <a:t>※</a:t>
            </a:r>
            <a:r>
              <a:rPr lang="ja-JP" altLang="en-US" b="1" smtClean="0"/>
              <a:t>携帯音楽（</a:t>
            </a:r>
            <a:r>
              <a:rPr lang="en-US" altLang="ja-JP" b="1" smtClean="0"/>
              <a:t>ipod</a:t>
            </a:r>
            <a:r>
              <a:rPr lang="ja-JP" altLang="en-US" b="1" smtClean="0"/>
              <a:t>、ｳｫｰｸﾏﾝ等）</a:t>
            </a:r>
            <a:endParaRPr lang="en-US" altLang="ja-JP" b="1" smtClean="0"/>
          </a:p>
          <a:p>
            <a:pPr eaLnBrk="1" hangingPunct="1">
              <a:buFontTx/>
              <a:buNone/>
            </a:pPr>
            <a:endParaRPr lang="ja-JP" altLang="en-US" b="1" smtClean="0"/>
          </a:p>
          <a:p>
            <a:pPr eaLnBrk="1" hangingPunct="1">
              <a:buFontTx/>
              <a:buNone/>
            </a:pPr>
            <a:r>
              <a:rPr lang="ja-JP" altLang="en-US" b="1" smtClean="0"/>
              <a:t>○青少年のスマートフォンの契約時に、必ず適切なフィルタリング設定をする。</a:t>
            </a:r>
          </a:p>
          <a:p>
            <a:pPr eaLnBrk="1" hangingPunct="1">
              <a:buFontTx/>
              <a:buNone/>
            </a:pPr>
            <a:endParaRPr lang="ja-JP" altLang="en-US" smtClean="0"/>
          </a:p>
        </p:txBody>
      </p:sp>
      <p:sp>
        <p:nvSpPr>
          <p:cNvPr id="4403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D31D95-6328-4A0E-9041-4B754849A184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ja-JP" sz="1400" smtClean="0"/>
          </a:p>
        </p:txBody>
      </p:sp>
    </p:spTree>
    <p:extLst>
      <p:ext uri="{BB962C8B-B14F-4D97-AF65-F5344CB8AC3E}">
        <p14:creationId xmlns:p14="http://schemas.microsoft.com/office/powerpoint/2010/main" val="212941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4000" smtClean="0"/>
              <a:t>フィルタリング利用の啓発資料</a:t>
            </a:r>
            <a:br>
              <a:rPr lang="ja-JP" altLang="en-US" sz="4000" smtClean="0"/>
            </a:br>
            <a:r>
              <a:rPr lang="ja-JP" altLang="en-US" sz="4000" smtClean="0"/>
              <a:t>（兵庫県・兵庫県警察）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748712" cy="4708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mtClean="0"/>
              <a:t>○</a:t>
            </a:r>
            <a:r>
              <a:rPr lang="ja-JP" altLang="en-US" smtClean="0"/>
              <a:t>青少年愛護条例のあらまし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</a:t>
            </a:r>
            <a:r>
              <a:rPr lang="en-US" altLang="ja-JP" sz="2400" smtClean="0">
                <a:hlinkClick r:id="rId3"/>
              </a:rPr>
              <a:t>https://web.pref.hyogo.lg.jp/ac12/documents/aramashi.pdf</a:t>
            </a:r>
            <a:endParaRPr lang="en-US" altLang="ja-JP" sz="2400" smtClean="0"/>
          </a:p>
          <a:p>
            <a:pPr eaLnBrk="1" hangingPunct="1">
              <a:buFontTx/>
              <a:buNone/>
            </a:pPr>
            <a:endParaRPr lang="en-US" altLang="ja-JP" sz="2400" smtClean="0"/>
          </a:p>
          <a:p>
            <a:pPr eaLnBrk="1" hangingPunct="1">
              <a:buFontTx/>
              <a:buNone/>
            </a:pPr>
            <a:r>
              <a:rPr lang="en-US" altLang="ja-JP" smtClean="0"/>
              <a:t>○</a:t>
            </a:r>
            <a:r>
              <a:rPr lang="ja-JP" altLang="en-US" smtClean="0"/>
              <a:t>保護者のためのネット利用ガイドブック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</a:t>
            </a:r>
            <a:r>
              <a:rPr lang="en-US" altLang="ja-JP" sz="2400" smtClean="0">
                <a:hlinkClick r:id="rId4"/>
              </a:rPr>
              <a:t>https://web.pref.hyogo.lg.jp/kk16/documents/guidebook.pdf</a:t>
            </a:r>
            <a:endParaRPr lang="en-US" altLang="ja-JP" sz="2400" smtClean="0"/>
          </a:p>
          <a:p>
            <a:pPr eaLnBrk="1" hangingPunct="1">
              <a:buFontTx/>
              <a:buNone/>
            </a:pPr>
            <a:endParaRPr lang="en-US" altLang="ja-JP" sz="2400" smtClean="0"/>
          </a:p>
          <a:p>
            <a:pPr eaLnBrk="1" hangingPunct="1">
              <a:buFontTx/>
              <a:buNone/>
            </a:pPr>
            <a:r>
              <a:rPr lang="en-US" altLang="ja-JP" smtClean="0"/>
              <a:t>○</a:t>
            </a:r>
            <a:r>
              <a:rPr lang="ja-JP" altLang="en-US" smtClean="0"/>
              <a:t>有害情報から子どもを守ろう！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</a:t>
            </a:r>
            <a:r>
              <a:rPr lang="en-US" altLang="ja-JP" sz="2400" smtClean="0">
                <a:hlinkClick r:id="rId5"/>
              </a:rPr>
              <a:t>https://web.pref.hyogo.lg.jp/ac12/documents/firutarinngu.pdf</a:t>
            </a:r>
            <a:endParaRPr lang="en-US" altLang="ja-JP" sz="2400" smtClean="0"/>
          </a:p>
          <a:p>
            <a:pPr eaLnBrk="1" hangingPunct="1">
              <a:buFontTx/>
              <a:buNone/>
            </a:pPr>
            <a:endParaRPr lang="en-US" altLang="ja-JP" sz="2400" smtClean="0"/>
          </a:p>
        </p:txBody>
      </p:sp>
      <p:sp>
        <p:nvSpPr>
          <p:cNvPr id="4506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A024FD-0B08-4CB1-BC25-B960FBAA4435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ja-JP" sz="1400" smtClean="0"/>
          </a:p>
        </p:txBody>
      </p:sp>
    </p:spTree>
    <p:extLst>
      <p:ext uri="{BB962C8B-B14F-4D97-AF65-F5344CB8AC3E}">
        <p14:creationId xmlns:p14="http://schemas.microsoft.com/office/powerpoint/2010/main" val="10526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4000" smtClean="0"/>
              <a:t>フィルタリングサービスについて</a:t>
            </a:r>
            <a:br>
              <a:rPr lang="ja-JP" altLang="en-US" sz="4000" smtClean="0"/>
            </a:br>
            <a:r>
              <a:rPr lang="ja-JP" altLang="en-US" sz="4000" smtClean="0"/>
              <a:t>（各携帯電話会社）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80400" cy="5111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800" smtClean="0"/>
              <a:t>いつも安心・安全を（ソフトバンク）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</a:t>
            </a:r>
            <a:r>
              <a:rPr lang="en-US" altLang="ja-JP" sz="2400" smtClean="0">
                <a:hlinkClick r:id="rId3"/>
              </a:rPr>
              <a:t>http://www.softbank.jp/corp/csr/internet/</a:t>
            </a:r>
            <a:endParaRPr lang="en-US" altLang="ja-JP" sz="2400" smtClean="0"/>
          </a:p>
          <a:p>
            <a:pPr eaLnBrk="1" hangingPunct="1">
              <a:buFontTx/>
              <a:buNone/>
            </a:pPr>
            <a:r>
              <a:rPr lang="ja-JP" altLang="en-US" sz="2800" smtClean="0"/>
              <a:t>安心アクセスサービス（</a:t>
            </a:r>
            <a:r>
              <a:rPr lang="ja-JP" altLang="en-US" sz="2800" smtClean="0">
                <a:latin typeface="ＭＳ Ｐゴシック" charset="-128"/>
              </a:rPr>
              <a:t>ａｕ　</a:t>
            </a:r>
            <a:r>
              <a:rPr lang="en-US" altLang="ja-JP" sz="2800" smtClean="0">
                <a:latin typeface="ＭＳ Ｐゴシック" charset="-128"/>
              </a:rPr>
              <a:t>KDDI</a:t>
            </a:r>
            <a:r>
              <a:rPr lang="ja-JP" altLang="en-US" sz="2800" smtClean="0"/>
              <a:t>）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</a:t>
            </a:r>
            <a:r>
              <a:rPr lang="en-US" altLang="ja-JP" sz="1800" smtClean="0">
                <a:hlinkClick r:id="rId4"/>
              </a:rPr>
              <a:t>http://www.au.kddi.com/mobile/service/featurephone/safety/anshin-access/</a:t>
            </a:r>
            <a:endParaRPr lang="en-US" altLang="ja-JP" sz="1800" smtClean="0"/>
          </a:p>
          <a:p>
            <a:pPr eaLnBrk="1" hangingPunct="1">
              <a:buFontTx/>
              <a:buNone/>
            </a:pPr>
            <a:r>
              <a:rPr lang="ja-JP" altLang="en-US" sz="2800" smtClean="0"/>
              <a:t>安心ネットセキュリティー（ドコモ）</a:t>
            </a:r>
            <a:endParaRPr lang="ja-JP" altLang="en-US" sz="2000" smtClean="0"/>
          </a:p>
          <a:p>
            <a:pPr eaLnBrk="1" hangingPunct="1">
              <a:buFontTx/>
              <a:buNone/>
            </a:pPr>
            <a:r>
              <a:rPr lang="ja-JP" altLang="en-US" sz="2000" smtClean="0"/>
              <a:t>　</a:t>
            </a:r>
            <a:r>
              <a:rPr lang="en-US" altLang="ja-JP" sz="2000" smtClean="0">
                <a:hlinkClick r:id="rId5"/>
              </a:rPr>
              <a:t>https://www.nttdocomo.co.jp/service/safety/anshin_pack/index.html</a:t>
            </a:r>
            <a:endParaRPr lang="en-US" altLang="ja-JP" sz="2000" smtClean="0"/>
          </a:p>
          <a:p>
            <a:pPr eaLnBrk="1" hangingPunct="1">
              <a:buFontTx/>
              <a:buNone/>
            </a:pPr>
            <a:r>
              <a:rPr lang="ja-JP" altLang="en-US" sz="2800" smtClean="0"/>
              <a:t>フィルタリングサービス（</a:t>
            </a:r>
            <a:r>
              <a:rPr lang="en-US" altLang="ja-JP" sz="2800" smtClean="0"/>
              <a:t>Y!mobile</a:t>
            </a:r>
            <a:r>
              <a:rPr lang="ja-JP" altLang="en-US" sz="2800" smtClean="0"/>
              <a:t>）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　</a:t>
            </a:r>
            <a:r>
              <a:rPr lang="en-US" altLang="ja-JP" sz="2400" smtClean="0">
                <a:hlinkClick r:id="rId6"/>
              </a:rPr>
              <a:t>http://www.ymobile.jp/service/filtering/</a:t>
            </a:r>
            <a:endParaRPr lang="en-US" altLang="ja-JP" sz="2400" smtClean="0"/>
          </a:p>
          <a:p>
            <a:pPr eaLnBrk="1" hangingPunct="1">
              <a:buFontTx/>
              <a:buNone/>
            </a:pPr>
            <a:r>
              <a:rPr lang="en-US" altLang="ja-JP" sz="2800" smtClean="0">
                <a:latin typeface="ＭＳ Ｐゴシック" charset="-128"/>
              </a:rPr>
              <a:t>WEB</a:t>
            </a:r>
            <a:r>
              <a:rPr lang="ja-JP" altLang="en-US" sz="2800" smtClean="0">
                <a:latin typeface="ＭＳ Ｐゴシック" charset="-128"/>
              </a:rPr>
              <a:t>アクセス制限</a:t>
            </a:r>
            <a:r>
              <a:rPr lang="ja-JP" altLang="en-US" sz="2800" smtClean="0"/>
              <a:t>（フィルタリングサービス）（ＥＭ）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</a:t>
            </a:r>
            <a:r>
              <a:rPr lang="en-US" altLang="ja-JP" sz="2400" smtClean="0">
                <a:hlinkClick r:id="rId7"/>
              </a:rPr>
              <a:t>http://emobile.jp/service/webfiltering.html</a:t>
            </a:r>
            <a:endParaRPr lang="en-US" altLang="ja-JP" sz="2400" smtClean="0"/>
          </a:p>
          <a:p>
            <a:pPr eaLnBrk="1" hangingPunct="1">
              <a:buFontTx/>
              <a:buNone/>
            </a:pPr>
            <a:endParaRPr lang="en-US" altLang="ja-JP" sz="2400" smtClean="0"/>
          </a:p>
        </p:txBody>
      </p:sp>
      <p:sp>
        <p:nvSpPr>
          <p:cNvPr id="4608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A7A891-74D6-40E4-994C-08448CE5DD7A}" type="slidenum">
              <a:rPr lang="en-US" altLang="ja-JP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ja-JP" sz="1400" smtClean="0"/>
          </a:p>
        </p:txBody>
      </p:sp>
    </p:spTree>
    <p:extLst>
      <p:ext uri="{BB962C8B-B14F-4D97-AF65-F5344CB8AC3E}">
        <p14:creationId xmlns:p14="http://schemas.microsoft.com/office/powerpoint/2010/main" val="172563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2667</TotalTime>
  <Words>345</Words>
  <Application>Microsoft Office PowerPoint</Application>
  <PresentationFormat>画面に合わせる (4:3)</PresentationFormat>
  <Paragraphs>80</Paragraphs>
  <Slides>7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標準デザイン</vt:lpstr>
      <vt:lpstr>情報モラル ③フィルタリング</vt:lpstr>
      <vt:lpstr>フィルタリングの設定</vt:lpstr>
      <vt:lpstr>青少年愛護条例【兵庫県】 </vt:lpstr>
      <vt:lpstr>兵庫県の現状(H25の利用率）</vt:lpstr>
      <vt:lpstr>フィルタリング設定の徹底に向けて （保護者）</vt:lpstr>
      <vt:lpstr>フィルタリング利用の啓発資料 （兵庫県・兵庫県警察）</vt:lpstr>
      <vt:lpstr>フィルタリングサービスについて （各携帯電話会社）</vt:lpstr>
    </vt:vector>
  </TitlesOfParts>
  <Company>兵庫県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フィルタリング利用率</dc:title>
  <dc:creator>兵庫県</dc:creator>
  <cp:lastModifiedBy>兵庫県</cp:lastModifiedBy>
  <cp:revision>128</cp:revision>
  <cp:lastPrinted>2018-01-29T02:32:15Z</cp:lastPrinted>
  <dcterms:created xsi:type="dcterms:W3CDTF">2014-06-25T01:19:26Z</dcterms:created>
  <dcterms:modified xsi:type="dcterms:W3CDTF">2018-04-27T08:28:09Z</dcterms:modified>
</cp:coreProperties>
</file>