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7"/>
  </p:notesMasterIdLst>
  <p:handoutMasterIdLst>
    <p:handoutMasterId r:id="rId8"/>
  </p:handoutMasterIdLst>
  <p:sldIdLst>
    <p:sldId id="350" r:id="rId2"/>
    <p:sldId id="352" r:id="rId3"/>
    <p:sldId id="333" r:id="rId4"/>
    <p:sldId id="345" r:id="rId5"/>
    <p:sldId id="349" r:id="rId6"/>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208C0E"/>
    <a:srgbClr val="F2FF4F"/>
    <a:srgbClr val="3333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5" autoAdjust="0"/>
    <p:restoredTop sz="69950" autoAdjust="0"/>
  </p:normalViewPr>
  <p:slideViewPr>
    <p:cSldViewPr>
      <p:cViewPr>
        <p:scale>
          <a:sx n="41" d="100"/>
          <a:sy n="41" d="100"/>
        </p:scale>
        <p:origin x="-1380" y="-150"/>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44"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9575" cy="496888"/>
          </a:xfrm>
          <a:prstGeom prst="rect">
            <a:avLst/>
          </a:prstGeom>
          <a:noFill/>
          <a:ln>
            <a:noFill/>
          </a:ln>
          <a:effectLst/>
          <a:extLst/>
        </p:spPr>
        <p:txBody>
          <a:bodyPr vert="horz" wrap="square" lIns="95690" tIns="47845" rIns="95690" bIns="47845" numCol="1" anchor="t" anchorCtr="0" compatLnSpc="1">
            <a:prstTxWarp prst="textNoShape">
              <a:avLst/>
            </a:prstTxWarp>
          </a:bodyPr>
          <a:lstStyle>
            <a:lvl1pPr eaLnBrk="1" hangingPunct="1">
              <a:defRPr sz="1300">
                <a:latin typeface="Arial" charset="0"/>
                <a:ea typeface="ＭＳ Ｐゴシック" pitchFamily="50" charset="-128"/>
              </a:defRPr>
            </a:lvl1pPr>
          </a:lstStyle>
          <a:p>
            <a:pPr>
              <a:defRPr/>
            </a:pPr>
            <a:endParaRPr lang="en-US" altLang="ja-JP"/>
          </a:p>
        </p:txBody>
      </p:sp>
      <p:sp>
        <p:nvSpPr>
          <p:cNvPr id="22531" name="Rectangle 3"/>
          <p:cNvSpPr>
            <a:spLocks noGrp="1" noChangeArrowheads="1"/>
          </p:cNvSpPr>
          <p:nvPr>
            <p:ph type="dt" sz="quarter" idx="1"/>
          </p:nvPr>
        </p:nvSpPr>
        <p:spPr bwMode="auto">
          <a:xfrm>
            <a:off x="3856038" y="0"/>
            <a:ext cx="2949575" cy="496888"/>
          </a:xfrm>
          <a:prstGeom prst="rect">
            <a:avLst/>
          </a:prstGeom>
          <a:noFill/>
          <a:ln>
            <a:noFill/>
          </a:ln>
          <a:effectLst/>
          <a:extLst/>
        </p:spPr>
        <p:txBody>
          <a:bodyPr vert="horz" wrap="square" lIns="95690" tIns="47845" rIns="95690" bIns="47845" numCol="1" anchor="t" anchorCtr="0" compatLnSpc="1">
            <a:prstTxWarp prst="textNoShape">
              <a:avLst/>
            </a:prstTxWarp>
          </a:bodyPr>
          <a:lstStyle>
            <a:lvl1pPr algn="r" eaLnBrk="1" hangingPunct="1">
              <a:defRPr sz="1300">
                <a:latin typeface="Arial" charset="0"/>
                <a:ea typeface="ＭＳ Ｐゴシック" pitchFamily="50" charset="-128"/>
              </a:defRPr>
            </a:lvl1pPr>
          </a:lstStyle>
          <a:p>
            <a:pPr>
              <a:defRPr/>
            </a:pPr>
            <a:endParaRPr lang="en-US" altLang="ja-JP"/>
          </a:p>
        </p:txBody>
      </p:sp>
      <p:sp>
        <p:nvSpPr>
          <p:cNvPr id="22532" name="Rectangle 4"/>
          <p:cNvSpPr>
            <a:spLocks noGrp="1" noChangeArrowheads="1"/>
          </p:cNvSpPr>
          <p:nvPr>
            <p:ph type="ftr" sz="quarter" idx="2"/>
          </p:nvPr>
        </p:nvSpPr>
        <p:spPr bwMode="auto">
          <a:xfrm>
            <a:off x="0" y="9440863"/>
            <a:ext cx="2949575" cy="496887"/>
          </a:xfrm>
          <a:prstGeom prst="rect">
            <a:avLst/>
          </a:prstGeom>
          <a:noFill/>
          <a:ln>
            <a:noFill/>
          </a:ln>
          <a:effectLst/>
          <a:extLst/>
        </p:spPr>
        <p:txBody>
          <a:bodyPr vert="horz" wrap="square" lIns="95690" tIns="47845" rIns="95690" bIns="47845" numCol="1" anchor="b" anchorCtr="0" compatLnSpc="1">
            <a:prstTxWarp prst="textNoShape">
              <a:avLst/>
            </a:prstTxWarp>
          </a:bodyPr>
          <a:lstStyle>
            <a:lvl1pPr eaLnBrk="1" hangingPunct="1">
              <a:defRPr sz="1300">
                <a:latin typeface="Arial" charset="0"/>
                <a:ea typeface="ＭＳ Ｐゴシック" pitchFamily="50" charset="-128"/>
              </a:defRPr>
            </a:lvl1pPr>
          </a:lstStyle>
          <a:p>
            <a:pPr>
              <a:defRPr/>
            </a:pPr>
            <a:endParaRPr lang="en-US" altLang="ja-JP"/>
          </a:p>
        </p:txBody>
      </p:sp>
      <p:sp>
        <p:nvSpPr>
          <p:cNvPr id="22533" name="Rectangle 5"/>
          <p:cNvSpPr>
            <a:spLocks noGrp="1" noChangeArrowheads="1"/>
          </p:cNvSpPr>
          <p:nvPr>
            <p:ph type="sldNum" sz="quarter" idx="3"/>
          </p:nvPr>
        </p:nvSpPr>
        <p:spPr bwMode="auto">
          <a:xfrm>
            <a:off x="3856038" y="9440863"/>
            <a:ext cx="2949575" cy="496887"/>
          </a:xfrm>
          <a:prstGeom prst="rect">
            <a:avLst/>
          </a:prstGeom>
          <a:noFill/>
          <a:ln>
            <a:noFill/>
          </a:ln>
          <a:effectLst/>
          <a:extLst/>
        </p:spPr>
        <p:txBody>
          <a:bodyPr vert="horz" wrap="square" lIns="95690" tIns="47845" rIns="95690" bIns="47845" numCol="1" anchor="b" anchorCtr="0" compatLnSpc="1">
            <a:prstTxWarp prst="textNoShape">
              <a:avLst/>
            </a:prstTxWarp>
          </a:bodyPr>
          <a:lstStyle>
            <a:lvl1pPr algn="r" eaLnBrk="1" hangingPunct="1">
              <a:defRPr sz="1300">
                <a:latin typeface="Arial" pitchFamily="34" charset="0"/>
                <a:ea typeface="ＭＳ Ｐゴシック" pitchFamily="50" charset="-128"/>
              </a:defRPr>
            </a:lvl1pPr>
          </a:lstStyle>
          <a:p>
            <a:pPr>
              <a:defRPr/>
            </a:pPr>
            <a:fld id="{4B75345F-B4FB-465E-8384-2E077044C20F}" type="slidenum">
              <a:rPr lang="en-US" altLang="ja-JP"/>
              <a:pPr>
                <a:defRPr/>
              </a:pPr>
              <a:t>‹#›</a:t>
            </a:fld>
            <a:endParaRPr lang="en-US" altLang="ja-JP"/>
          </a:p>
        </p:txBody>
      </p:sp>
    </p:spTree>
    <p:extLst>
      <p:ext uri="{BB962C8B-B14F-4D97-AF65-F5344CB8AC3E}">
        <p14:creationId xmlns:p14="http://schemas.microsoft.com/office/powerpoint/2010/main" val="388142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5690" tIns="47845" rIns="95690" bIns="47845" rtlCol="0"/>
          <a:lstStyle>
            <a:lvl1pPr algn="l" eaLnBrk="1" hangingPunct="1">
              <a:defRPr sz="1300">
                <a:latin typeface="Arial" charset="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5690" tIns="47845" rIns="95690" bIns="47845" rtlCol="0"/>
          <a:lstStyle>
            <a:lvl1pPr algn="r" eaLnBrk="1" hangingPunct="1">
              <a:defRPr sz="1300">
                <a:latin typeface="Arial" charset="0"/>
                <a:ea typeface="ＭＳ Ｐゴシック" pitchFamily="50" charset="-128"/>
              </a:defRPr>
            </a:lvl1pPr>
          </a:lstStyle>
          <a:p>
            <a:pPr>
              <a:defRPr/>
            </a:pPr>
            <a:fld id="{F2BE5B7B-ED48-40F4-A81A-F0DAED767603}" type="datetimeFigureOut">
              <a:rPr lang="ja-JP" altLang="en-US"/>
              <a:pPr>
                <a:defRPr/>
              </a:pPr>
              <a:t>2018/4/27</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90" tIns="47845" rIns="95690" bIns="47845" rtlCol="0" anchor="ctr"/>
          <a:lstStyle/>
          <a:p>
            <a:pPr lvl="0"/>
            <a:endParaRPr lang="ja-JP" altLang="en-US" noProof="0" smtClean="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5690" tIns="47845" rIns="95690" bIns="47845"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5690" tIns="47845" rIns="95690" bIns="47845" rtlCol="0" anchor="b"/>
          <a:lstStyle>
            <a:lvl1pPr algn="l" eaLnBrk="1" hangingPunct="1">
              <a:defRPr sz="1300">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5690" tIns="47845" rIns="95690" bIns="47845" numCol="1" anchor="b" anchorCtr="0" compatLnSpc="1">
            <a:prstTxWarp prst="textNoShape">
              <a:avLst/>
            </a:prstTxWarp>
          </a:bodyPr>
          <a:lstStyle>
            <a:lvl1pPr algn="r" eaLnBrk="1" hangingPunct="1">
              <a:defRPr sz="1300">
                <a:latin typeface="Arial" pitchFamily="34" charset="0"/>
                <a:ea typeface="ＭＳ Ｐゴシック" pitchFamily="50" charset="-128"/>
              </a:defRPr>
            </a:lvl1pPr>
          </a:lstStyle>
          <a:p>
            <a:pPr>
              <a:defRPr/>
            </a:pPr>
            <a:fld id="{FDA2CEA5-A345-4E3E-B4BB-0A465799F5CA}" type="slidenum">
              <a:rPr lang="ja-JP" altLang="en-US"/>
              <a:pPr>
                <a:defRPr/>
              </a:pPr>
              <a:t>‹#›</a:t>
            </a:fld>
            <a:endParaRPr lang="ja-JP" altLang="en-US"/>
          </a:p>
        </p:txBody>
      </p:sp>
    </p:spTree>
    <p:extLst>
      <p:ext uri="{BB962C8B-B14F-4D97-AF65-F5344CB8AC3E}">
        <p14:creationId xmlns:p14="http://schemas.microsoft.com/office/powerpoint/2010/main" val="2742176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r>
              <a:rPr lang="ja-JP" altLang="en-US" smtClean="0"/>
              <a:t>（この資料は、「教職員のための校内研修」や「保護者のための</a:t>
            </a:r>
            <a:r>
              <a:rPr lang="en-US" altLang="ja-JP" smtClean="0"/>
              <a:t>PTA</a:t>
            </a:r>
            <a:r>
              <a:rPr lang="ja-JP" altLang="en-US" smtClean="0"/>
              <a:t>研修」などでの活用を目的とした資料です。）</a:t>
            </a:r>
            <a:endParaRPr lang="en-US" altLang="ja-JP" smtClean="0"/>
          </a:p>
          <a:p>
            <a:r>
              <a:rPr lang="ja-JP" altLang="en-US" smtClean="0"/>
              <a:t>これから、フィルタリングの仕組み～正しくフィルタリングを知るために～と題して、インターネットを安心・安全に使用する際の「フィルタリング」についての研修をはじめます。</a:t>
            </a:r>
          </a:p>
          <a:p>
            <a:endParaRPr lang="en-US" altLang="ja-JP" smtClean="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12F446CF-BBCF-4A68-8934-8993FEF1A7BC}"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smtClean="0"/>
              <a:t>〈</a:t>
            </a:r>
            <a:r>
              <a:rPr lang="ja-JP" altLang="en-US" smtClean="0"/>
              <a:t>タイトル</a:t>
            </a:r>
            <a:r>
              <a:rPr lang="en-US" altLang="ja-JP" smtClean="0"/>
              <a:t>〉</a:t>
            </a:r>
          </a:p>
          <a:p>
            <a:r>
              <a:rPr lang="ja-JP" altLang="en-US" smtClean="0"/>
              <a:t>もし、フィルタリングを外してしまうと・・・</a:t>
            </a:r>
          </a:p>
          <a:p>
            <a:endParaRPr lang="ja-JP" altLang="en-US" smtClean="0"/>
          </a:p>
        </p:txBody>
      </p:sp>
      <p:sp>
        <p:nvSpPr>
          <p:cNvPr id="5427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CFF2BAD8-B45D-400D-B11E-651394977EDF}"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出会い系被害や個人情報の漏えい、高額請求など、ネット上の危険にさらされる可能性が高まります。</a:t>
            </a:r>
          </a:p>
        </p:txBody>
      </p:sp>
      <p:sp>
        <p:nvSpPr>
          <p:cNvPr id="553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15243A4F-BC87-44AD-BA18-D2AA201DD188}" type="slidenum">
              <a:rPr lang="ja-JP" altLang="en-US" smtClean="0"/>
              <a:pPr/>
              <a:t>3</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スマートフォンを買う前に、家族でしっかりと話し合い、ルールを作ることは、子どもをネット上の危険から守るためには有効です。</a:t>
            </a:r>
            <a:endParaRPr lang="en-US" altLang="ja-JP" smtClean="0"/>
          </a:p>
          <a:p>
            <a:r>
              <a:rPr lang="ja-JP" altLang="en-US" smtClean="0"/>
              <a:t>例えば・・・①安全のため、フィルタリングは外さない。また、その設定は保護者が行う。②規則正しい生活のため、夜□□時以降は使わない。などです。</a:t>
            </a:r>
            <a:endParaRPr lang="en-US" altLang="ja-JP" smtClean="0"/>
          </a:p>
          <a:p>
            <a:r>
              <a:rPr lang="ja-JP" altLang="en-US" smtClean="0"/>
              <a:t>ルールの必要性や理由も含めて、家族で話し合うことが大切です。</a:t>
            </a:r>
            <a:endParaRPr lang="en-US" altLang="ja-JP" smtClean="0"/>
          </a:p>
        </p:txBody>
      </p:sp>
      <p:sp>
        <p:nvSpPr>
          <p:cNvPr id="563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253F15E2-15A1-4EAE-89A1-DD302AFA54F0}" type="slidenum">
              <a:rPr lang="ja-JP" altLang="en-US" smtClean="0"/>
              <a:pPr/>
              <a:t>4</a:t>
            </a:fld>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t>警察庁の「コミュニティサイトに起因する児童被害の事犯に関する調査結果（平成２６年上半期）」によると、「ネットトラブルにあった子どもの</a:t>
            </a:r>
            <a:r>
              <a:rPr lang="en-US" altLang="ja-JP" smtClean="0"/>
              <a:t>95.2</a:t>
            </a:r>
            <a:r>
              <a:rPr lang="ja-JP" altLang="en-US" smtClean="0"/>
              <a:t>％が、フィルタリングを設定していない」ということです。フィルタリングの設定をしていれば、被害を未然に防げた可能性があります。</a:t>
            </a:r>
            <a:endParaRPr lang="en-US" altLang="ja-JP" smtClean="0"/>
          </a:p>
          <a:p>
            <a:r>
              <a:rPr lang="ja-JP" altLang="ja-JP" smtClean="0"/>
              <a:t>最初にも述べましたが、携帯電話会社のフィルタリングは、携帯電話会社が基地局を通して提供する電波にのみ有効で、Ｗｉ</a:t>
            </a:r>
            <a:r>
              <a:rPr lang="en-US" altLang="ja-JP" smtClean="0"/>
              <a:t>-</a:t>
            </a:r>
            <a:r>
              <a:rPr lang="ja-JP" altLang="ja-JP" smtClean="0"/>
              <a:t>Ｆｉ接続したときにはフィルタリングは効きません。　『うちは無線ＬＡＮにしていないから大丈夫！』と安心していませんか？</a:t>
            </a:r>
          </a:p>
          <a:p>
            <a:r>
              <a:rPr lang="ja-JP" altLang="ja-JP" smtClean="0"/>
              <a:t>コンビニやファーストフード店などの店舗や公共施設には、アクセスポイントと言って、Ｗｉ</a:t>
            </a:r>
            <a:r>
              <a:rPr lang="en-US" altLang="ja-JP" smtClean="0"/>
              <a:t>-</a:t>
            </a:r>
            <a:r>
              <a:rPr lang="ja-JP" altLang="ja-JP" smtClean="0"/>
              <a:t>Ｆｉに接続できるところがたくさんあります。子どもだけでそのようなところに行くことはありませんか？</a:t>
            </a:r>
            <a:r>
              <a:rPr lang="ja-JP" altLang="en-US" smtClean="0"/>
              <a:t>スマートフォン</a:t>
            </a:r>
            <a:r>
              <a:rPr lang="ja-JP" altLang="ja-JP" smtClean="0"/>
              <a:t>、音楽プレ</a:t>
            </a:r>
            <a:r>
              <a:rPr lang="ja-JP" altLang="en-US" smtClean="0"/>
              <a:t>イ</a:t>
            </a:r>
            <a:r>
              <a:rPr lang="ja-JP" altLang="ja-JP" smtClean="0"/>
              <a:t>ヤー、ゲーム機は、家でできなくても、外でインターネットにつながることができるのです。意外かもしれませんが、学習用タブレットや保護者のお下がりの</a:t>
            </a:r>
            <a:r>
              <a:rPr lang="ja-JP" altLang="en-US" smtClean="0"/>
              <a:t>スマートフォン</a:t>
            </a:r>
            <a:r>
              <a:rPr lang="ja-JP" altLang="ja-JP" smtClean="0"/>
              <a:t>もインターネットにつながります。保護者の気付かない使い方をしていることもあることを知っておいてください。</a:t>
            </a:r>
          </a:p>
          <a:p>
            <a:r>
              <a:rPr lang="ja-JP" altLang="en-US" smtClean="0"/>
              <a:t>それでも、フィルタリングを利用しませんか？</a:t>
            </a:r>
            <a:endParaRPr lang="en-US" altLang="ja-JP" smtClean="0"/>
          </a:p>
          <a:p>
            <a:r>
              <a:rPr lang="ja-JP" altLang="en-US" smtClean="0"/>
              <a:t>子ども達のために、私たち大人ができることを話し合ってみましょう。</a:t>
            </a:r>
          </a:p>
        </p:txBody>
      </p:sp>
      <p:sp>
        <p:nvSpPr>
          <p:cNvPr id="573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74700" indent="-296863">
              <a:defRPr kumimoji="1">
                <a:solidFill>
                  <a:schemeClr val="tx1"/>
                </a:solidFill>
                <a:latin typeface="Arial" pitchFamily="34" charset="0"/>
                <a:ea typeface="ＭＳ Ｐゴシック" pitchFamily="50" charset="-128"/>
              </a:defRPr>
            </a:lvl2pPr>
            <a:lvl3pPr marL="1193800" indent="-236538">
              <a:defRPr kumimoji="1">
                <a:solidFill>
                  <a:schemeClr val="tx1"/>
                </a:solidFill>
                <a:latin typeface="Arial" pitchFamily="34" charset="0"/>
                <a:ea typeface="ＭＳ Ｐゴシック" pitchFamily="50" charset="-128"/>
              </a:defRPr>
            </a:lvl3pPr>
            <a:lvl4pPr marL="1673225" indent="-236538">
              <a:defRPr kumimoji="1">
                <a:solidFill>
                  <a:schemeClr val="tx1"/>
                </a:solidFill>
                <a:latin typeface="Arial" pitchFamily="34" charset="0"/>
                <a:ea typeface="ＭＳ Ｐゴシック" pitchFamily="50" charset="-128"/>
              </a:defRPr>
            </a:lvl4pPr>
            <a:lvl5pPr marL="2151063" indent="-236538">
              <a:defRPr kumimoji="1">
                <a:solidFill>
                  <a:schemeClr val="tx1"/>
                </a:solidFill>
                <a:latin typeface="Arial" pitchFamily="34" charset="0"/>
                <a:ea typeface="ＭＳ Ｐゴシック" pitchFamily="50" charset="-128"/>
              </a:defRPr>
            </a:lvl5pPr>
            <a:lvl6pPr marL="26082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30654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5226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979863" indent="-236538"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983631BE-0DC3-4549-A661-39D774A310AC}" type="slidenum">
              <a:rPr lang="ja-JP" altLang="en-US" smtClean="0"/>
              <a:pPr/>
              <a:t>5</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9702030-39DC-4963-A340-C3F673DFE317}" type="slidenum">
              <a:rPr lang="en-US" altLang="ja-JP"/>
              <a:pPr>
                <a:defRPr/>
              </a:pPr>
              <a:t>‹#›</a:t>
            </a:fld>
            <a:endParaRPr lang="en-US" altLang="ja-JP"/>
          </a:p>
        </p:txBody>
      </p:sp>
    </p:spTree>
    <p:extLst>
      <p:ext uri="{BB962C8B-B14F-4D97-AF65-F5344CB8AC3E}">
        <p14:creationId xmlns:p14="http://schemas.microsoft.com/office/powerpoint/2010/main" val="369132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C356895-8B68-4D6B-97D6-08C02BD48F05}" type="slidenum">
              <a:rPr lang="en-US" altLang="ja-JP"/>
              <a:pPr>
                <a:defRPr/>
              </a:pPr>
              <a:t>‹#›</a:t>
            </a:fld>
            <a:endParaRPr lang="en-US" altLang="ja-JP"/>
          </a:p>
        </p:txBody>
      </p:sp>
    </p:spTree>
    <p:extLst>
      <p:ext uri="{BB962C8B-B14F-4D97-AF65-F5344CB8AC3E}">
        <p14:creationId xmlns:p14="http://schemas.microsoft.com/office/powerpoint/2010/main" val="194415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97FB2B7-303F-493B-972D-229AF0824D24}" type="slidenum">
              <a:rPr lang="en-US" altLang="ja-JP"/>
              <a:pPr>
                <a:defRPr/>
              </a:pPr>
              <a:t>‹#›</a:t>
            </a:fld>
            <a:endParaRPr lang="en-US" altLang="ja-JP"/>
          </a:p>
        </p:txBody>
      </p:sp>
    </p:spTree>
    <p:extLst>
      <p:ext uri="{BB962C8B-B14F-4D97-AF65-F5344CB8AC3E}">
        <p14:creationId xmlns:p14="http://schemas.microsoft.com/office/powerpoint/2010/main" val="3492226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スライド番号プレースホルダー 5"/>
          <p:cNvSpPr>
            <a:spLocks noGrp="1"/>
          </p:cNvSpPr>
          <p:nvPr>
            <p:ph type="sldNum" sz="quarter" idx="10"/>
          </p:nvPr>
        </p:nvSpPr>
        <p:spPr>
          <a:xfrm>
            <a:off x="4340225" y="6597650"/>
            <a:ext cx="488950" cy="244475"/>
          </a:xfrm>
        </p:spPr>
        <p:txBody>
          <a:bodyPr wrap="none" tIns="0" bIns="0" anchor="ctr">
            <a:spAutoFit/>
          </a:bodyPr>
          <a:lstStyle>
            <a:lvl1pPr algn="ctr">
              <a:defRPr sz="1600">
                <a:solidFill>
                  <a:schemeClr val="bg1"/>
                </a:solidFill>
              </a:defRPr>
            </a:lvl1pPr>
          </a:lstStyle>
          <a:p>
            <a:pPr>
              <a:defRPr/>
            </a:pPr>
            <a:fld id="{43CE9217-D186-4593-90BC-A15AE17C93FC}" type="slidenum">
              <a:rPr lang="ja-JP" altLang="en-US"/>
              <a:pPr>
                <a:defRPr/>
              </a:pPr>
              <a:t>‹#›</a:t>
            </a:fld>
            <a:endParaRPr lang="ja-JP" altLang="en-US"/>
          </a:p>
        </p:txBody>
      </p:sp>
    </p:spTree>
    <p:extLst>
      <p:ext uri="{BB962C8B-B14F-4D97-AF65-F5344CB8AC3E}">
        <p14:creationId xmlns:p14="http://schemas.microsoft.com/office/powerpoint/2010/main" val="393725857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2F280A-D341-439F-9EFA-CACEC3082483}" type="slidenum">
              <a:rPr lang="en-US" altLang="ja-JP"/>
              <a:pPr>
                <a:defRPr/>
              </a:pPr>
              <a:t>‹#›</a:t>
            </a:fld>
            <a:endParaRPr lang="en-US" altLang="ja-JP"/>
          </a:p>
        </p:txBody>
      </p:sp>
    </p:spTree>
    <p:extLst>
      <p:ext uri="{BB962C8B-B14F-4D97-AF65-F5344CB8AC3E}">
        <p14:creationId xmlns:p14="http://schemas.microsoft.com/office/powerpoint/2010/main" val="345913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D29AD34-B07C-46B4-ADF1-6A7F6264BCF8}" type="slidenum">
              <a:rPr lang="en-US" altLang="ja-JP"/>
              <a:pPr>
                <a:defRPr/>
              </a:pPr>
              <a:t>‹#›</a:t>
            </a:fld>
            <a:endParaRPr lang="en-US" altLang="ja-JP"/>
          </a:p>
        </p:txBody>
      </p:sp>
    </p:spTree>
    <p:extLst>
      <p:ext uri="{BB962C8B-B14F-4D97-AF65-F5344CB8AC3E}">
        <p14:creationId xmlns:p14="http://schemas.microsoft.com/office/powerpoint/2010/main" val="4106192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D40FA5-11DD-4963-94D9-BBF5F36C300D}" type="slidenum">
              <a:rPr lang="en-US" altLang="ja-JP"/>
              <a:pPr>
                <a:defRPr/>
              </a:pPr>
              <a:t>‹#›</a:t>
            </a:fld>
            <a:endParaRPr lang="en-US" altLang="ja-JP"/>
          </a:p>
        </p:txBody>
      </p:sp>
    </p:spTree>
    <p:extLst>
      <p:ext uri="{BB962C8B-B14F-4D97-AF65-F5344CB8AC3E}">
        <p14:creationId xmlns:p14="http://schemas.microsoft.com/office/powerpoint/2010/main" val="129407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11554AD-E470-42F6-93FE-DC65B88A4939}" type="slidenum">
              <a:rPr lang="en-US" altLang="ja-JP"/>
              <a:pPr>
                <a:defRPr/>
              </a:pPr>
              <a:t>‹#›</a:t>
            </a:fld>
            <a:endParaRPr lang="en-US" altLang="ja-JP"/>
          </a:p>
        </p:txBody>
      </p:sp>
    </p:spTree>
    <p:extLst>
      <p:ext uri="{BB962C8B-B14F-4D97-AF65-F5344CB8AC3E}">
        <p14:creationId xmlns:p14="http://schemas.microsoft.com/office/powerpoint/2010/main" val="421843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9869239-E56E-4285-AA64-A09C8E42703F}" type="slidenum">
              <a:rPr lang="en-US" altLang="ja-JP"/>
              <a:pPr>
                <a:defRPr/>
              </a:pPr>
              <a:t>‹#›</a:t>
            </a:fld>
            <a:endParaRPr lang="en-US" altLang="ja-JP"/>
          </a:p>
        </p:txBody>
      </p:sp>
    </p:spTree>
    <p:extLst>
      <p:ext uri="{BB962C8B-B14F-4D97-AF65-F5344CB8AC3E}">
        <p14:creationId xmlns:p14="http://schemas.microsoft.com/office/powerpoint/2010/main" val="3657251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4E51870-3D1F-4E37-93E8-AED226D33253}" type="slidenum">
              <a:rPr lang="en-US" altLang="ja-JP"/>
              <a:pPr>
                <a:defRPr/>
              </a:pPr>
              <a:t>‹#›</a:t>
            </a:fld>
            <a:endParaRPr lang="en-US" altLang="ja-JP"/>
          </a:p>
        </p:txBody>
      </p:sp>
    </p:spTree>
    <p:extLst>
      <p:ext uri="{BB962C8B-B14F-4D97-AF65-F5344CB8AC3E}">
        <p14:creationId xmlns:p14="http://schemas.microsoft.com/office/powerpoint/2010/main" val="52778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9A70FD-39C7-43B6-9EA3-B8650B877B11}" type="slidenum">
              <a:rPr lang="en-US" altLang="ja-JP"/>
              <a:pPr>
                <a:defRPr/>
              </a:pPr>
              <a:t>‹#›</a:t>
            </a:fld>
            <a:endParaRPr lang="en-US" altLang="ja-JP"/>
          </a:p>
        </p:txBody>
      </p:sp>
    </p:spTree>
    <p:extLst>
      <p:ext uri="{BB962C8B-B14F-4D97-AF65-F5344CB8AC3E}">
        <p14:creationId xmlns:p14="http://schemas.microsoft.com/office/powerpoint/2010/main" val="1039828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9BEF57A-465D-4E0D-BCD2-84930D52C179}" type="slidenum">
              <a:rPr lang="en-US" altLang="ja-JP"/>
              <a:pPr>
                <a:defRPr/>
              </a:pPr>
              <a:t>‹#›</a:t>
            </a:fld>
            <a:endParaRPr lang="en-US" altLang="ja-JP"/>
          </a:p>
        </p:txBody>
      </p:sp>
    </p:spTree>
    <p:extLst>
      <p:ext uri="{BB962C8B-B14F-4D97-AF65-F5344CB8AC3E}">
        <p14:creationId xmlns:p14="http://schemas.microsoft.com/office/powerpoint/2010/main" val="323395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ea typeface="ＭＳ Ｐゴシック" pitchFamily="50" charset="-128"/>
              </a:defRPr>
            </a:lvl1pPr>
          </a:lstStyle>
          <a:p>
            <a:pPr>
              <a:defRPr/>
            </a:pPr>
            <a:fld id="{C3D616B8-A347-46A4-83DB-D8CBBBA9CC5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 id="2147484196"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a:normAutofit fontScale="90000"/>
          </a:bodyPr>
          <a:lstStyle/>
          <a:p>
            <a:pPr>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情報モラル</a:t>
            </a:r>
            <a: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③フィルタリング</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pPr>
            <a:r>
              <a:rPr lang="ja-JP" altLang="en-US" sz="2400">
                <a:latin typeface="メイリオ" pitchFamily="50" charset="-128"/>
                <a:ea typeface="メイリオ" pitchFamily="50" charset="-128"/>
                <a:cs typeface="メイリオ" pitchFamily="50" charset="-128"/>
              </a:rPr>
              <a:t>兵庫県版研修プログラム</a:t>
            </a:r>
          </a:p>
        </p:txBody>
      </p:sp>
      <p:sp>
        <p:nvSpPr>
          <p:cNvPr id="3076"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spcBef>
                <a:spcPct val="0"/>
              </a:spcBef>
              <a:buFontTx/>
              <a:buNone/>
            </a:pPr>
            <a:r>
              <a:rPr lang="ja-JP" altLang="en-US" sz="4400">
                <a:latin typeface="メイリオ" pitchFamily="50" charset="-128"/>
                <a:ea typeface="メイリオ" pitchFamily="50" charset="-128"/>
                <a:cs typeface="メイリオ" pitchFamily="50" charset="-128"/>
              </a:rPr>
              <a:t>スライド資料　</a:t>
            </a:r>
            <a:r>
              <a:rPr lang="en-US" altLang="ja-JP" sz="4400">
                <a:latin typeface="メイリオ" pitchFamily="50" charset="-128"/>
                <a:ea typeface="メイリオ" pitchFamily="50" charset="-128"/>
                <a:cs typeface="メイリオ" pitchFamily="50" charset="-128"/>
              </a:rPr>
              <a:t>D3</a:t>
            </a:r>
            <a:endParaRPr lang="ja-JP" altLang="en-US" sz="4400">
              <a:latin typeface="メイリオ" pitchFamily="50" charset="-128"/>
              <a:ea typeface="メイリオ" pitchFamily="50" charset="-128"/>
              <a:cs typeface="メイリオ" pitchFamily="50" charset="-128"/>
            </a:endParaRPr>
          </a:p>
        </p:txBody>
      </p:sp>
      <p:sp>
        <p:nvSpPr>
          <p:cNvPr id="5" name="Rectangle 2"/>
          <p:cNvSpPr txBox="1">
            <a:spLocks noChangeArrowheads="1"/>
          </p:cNvSpPr>
          <p:nvPr/>
        </p:nvSpPr>
        <p:spPr bwMode="auto">
          <a:xfrm>
            <a:off x="684213" y="4437063"/>
            <a:ext cx="8134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3200" kern="0" smtClean="0">
                <a:solidFill>
                  <a:schemeClr val="tx1"/>
                </a:solidFill>
              </a:rPr>
              <a:t>～正しくフィルタリングを知るために～</a:t>
            </a:r>
            <a:endParaRPr lang="ja-JP" altLang="en-US" sz="3200" kern="0" dirty="0" smtClean="0">
              <a:solidFill>
                <a:schemeClr val="tx1"/>
              </a:solidFill>
            </a:endParaRPr>
          </a:p>
        </p:txBody>
      </p:sp>
      <p:sp>
        <p:nvSpPr>
          <p:cNvPr id="3078"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29561489-0030-474C-9AE6-78E24B28F9BB}" type="slidenum">
              <a:rPr lang="en-US" altLang="ja-JP" sz="1400" smtClean="0"/>
              <a:pPr>
                <a:spcBef>
                  <a:spcPct val="0"/>
                </a:spcBef>
                <a:buFontTx/>
                <a:buNone/>
              </a:pPr>
              <a:t>1</a:t>
            </a:fld>
            <a:endParaRPr lang="en-US" altLang="ja-JP" sz="1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a:normAutofit fontScale="90000"/>
          </a:bodyPr>
          <a:lstStyle/>
          <a:p>
            <a:pPr>
              <a:defRPr/>
            </a:pP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フィルタリングを外すと</a:t>
            </a:r>
            <a:endParaRPr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603" name="テキスト ボックス 3"/>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a:spcBef>
                <a:spcPct val="0"/>
              </a:spcBef>
              <a:buFontTx/>
              <a:buNone/>
            </a:pPr>
            <a:r>
              <a:rPr lang="ja-JP" altLang="en-US">
                <a:latin typeface="メイリオ" pitchFamily="50" charset="-128"/>
                <a:ea typeface="メイリオ" pitchFamily="50" charset="-128"/>
                <a:cs typeface="メイリオ" pitchFamily="50" charset="-128"/>
              </a:rPr>
              <a:t>スライド資料　</a:t>
            </a:r>
            <a:r>
              <a:rPr lang="en-US" altLang="ja-JP">
                <a:latin typeface="メイリオ" pitchFamily="50" charset="-128"/>
                <a:ea typeface="メイリオ" pitchFamily="50" charset="-128"/>
                <a:cs typeface="メイリオ" pitchFamily="50" charset="-128"/>
              </a:rPr>
              <a:t>D3-2</a:t>
            </a:r>
            <a:endParaRPr lang="ja-JP" altLang="en-US">
              <a:latin typeface="メイリオ" pitchFamily="50" charset="-128"/>
              <a:ea typeface="メイリオ" pitchFamily="50" charset="-128"/>
              <a:cs typeface="メイリオ" pitchFamily="50" charset="-128"/>
            </a:endParaRPr>
          </a:p>
        </p:txBody>
      </p:sp>
      <p:sp>
        <p:nvSpPr>
          <p:cNvPr id="25604" name="スライド番号プレースホルダー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58FB8D3F-3D53-489F-B014-984254ADC5B9}" type="slidenum">
              <a:rPr lang="en-US" altLang="ja-JP" sz="1400" smtClean="0"/>
              <a:pPr>
                <a:spcBef>
                  <a:spcPct val="0"/>
                </a:spcBef>
                <a:buFontTx/>
                <a:buNone/>
              </a:pPr>
              <a:t>2</a:t>
            </a:fld>
            <a:endParaRPr lang="en-US" altLang="ja-JP" sz="1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592138" y="292100"/>
            <a:ext cx="3313112" cy="1982788"/>
          </a:xfrm>
          <a:prstGeom prst="ellipse">
            <a:avLst/>
          </a:prstGeom>
          <a:ln/>
        </p:spPr>
        <p:style>
          <a:lnRef idx="1">
            <a:schemeClr val="accent2"/>
          </a:lnRef>
          <a:fillRef idx="2">
            <a:schemeClr val="accent2"/>
          </a:fillRef>
          <a:effectRef idx="1">
            <a:schemeClr val="accent2"/>
          </a:effectRef>
          <a:fontRef idx="minor">
            <a:schemeClr val="dk1"/>
          </a:fontRef>
        </p:style>
        <p:txBody>
          <a:bodyPr wrap="none" anchor="ctr"/>
          <a:lstStyle/>
          <a:p>
            <a:pPr algn="ctr" eaLnBrk="1" fontAlgn="auto" hangingPunct="1">
              <a:spcBef>
                <a:spcPts val="0"/>
              </a:spcBef>
              <a:spcAft>
                <a:spcPts val="0"/>
              </a:spcAft>
              <a:defRPr/>
            </a:pPr>
            <a:r>
              <a:rPr lang="ja-JP" altLang="en-US" sz="2400" dirty="0">
                <a:solidFill>
                  <a:sysClr val="windowText" lastClr="000000"/>
                </a:solidFill>
                <a:latin typeface="HGP創英角ｺﾞｼｯｸUB" pitchFamily="50" charset="-128"/>
                <a:ea typeface="HGP創英角ｺﾞｼｯｸUB" pitchFamily="50" charset="-128"/>
              </a:rPr>
              <a:t>出会い系</a:t>
            </a:r>
            <a:endParaRPr lang="en-US" altLang="ja-JP" sz="2400" dirty="0">
              <a:solidFill>
                <a:sysClr val="windowText" lastClr="000000"/>
              </a:solidFill>
              <a:latin typeface="HGP創英角ｺﾞｼｯｸUB" pitchFamily="50" charset="-128"/>
              <a:ea typeface="HGP創英角ｺﾞｼｯｸUB" pitchFamily="50" charset="-128"/>
            </a:endParaRPr>
          </a:p>
          <a:p>
            <a:pPr algn="ctr" eaLnBrk="1" fontAlgn="auto" hangingPunct="1">
              <a:spcBef>
                <a:spcPts val="0"/>
              </a:spcBef>
              <a:spcAft>
                <a:spcPts val="0"/>
              </a:spcAft>
              <a:defRPr/>
            </a:pPr>
            <a:r>
              <a:rPr lang="ja-JP" altLang="en-US" sz="2400" dirty="0">
                <a:solidFill>
                  <a:sysClr val="windowText" lastClr="000000"/>
                </a:solidFill>
                <a:latin typeface="HGP創英角ｺﾞｼｯｸUB" pitchFamily="50" charset="-128"/>
                <a:ea typeface="HGP創英角ｺﾞｼｯｸUB" pitchFamily="50" charset="-128"/>
              </a:rPr>
              <a:t>被害</a:t>
            </a:r>
          </a:p>
        </p:txBody>
      </p:sp>
      <p:sp>
        <p:nvSpPr>
          <p:cNvPr id="5" name="円/楕円 4"/>
          <p:cNvSpPr/>
          <p:nvPr/>
        </p:nvSpPr>
        <p:spPr>
          <a:xfrm>
            <a:off x="357188" y="4500563"/>
            <a:ext cx="3783012" cy="2025650"/>
          </a:xfrm>
          <a:prstGeom prst="ellipse">
            <a:avLst/>
          </a:prstGeom>
          <a:ln/>
        </p:spPr>
        <p:style>
          <a:lnRef idx="1">
            <a:schemeClr val="accent1"/>
          </a:lnRef>
          <a:fillRef idx="2">
            <a:schemeClr val="accent1"/>
          </a:fillRef>
          <a:effectRef idx="1">
            <a:schemeClr val="accent1"/>
          </a:effectRef>
          <a:fontRef idx="minor">
            <a:schemeClr val="dk1"/>
          </a:fontRef>
        </p:style>
        <p:txBody>
          <a:bodyPr wrap="none" anchor="ctr"/>
          <a:lstStyle/>
          <a:p>
            <a:pPr algn="ctr" eaLnBrk="1" fontAlgn="auto" hangingPunct="1">
              <a:spcBef>
                <a:spcPts val="0"/>
              </a:spcBef>
              <a:spcAft>
                <a:spcPts val="0"/>
              </a:spcAft>
              <a:defRPr/>
            </a:pPr>
            <a:r>
              <a:rPr lang="ja-JP" altLang="en-US" sz="2400" dirty="0">
                <a:solidFill>
                  <a:sysClr val="windowText" lastClr="000000"/>
                </a:solidFill>
                <a:latin typeface="HGP創英角ｺﾞｼｯｸUB" pitchFamily="50" charset="-128"/>
                <a:ea typeface="HGP創英角ｺﾞｼｯｸUB" pitchFamily="50" charset="-128"/>
              </a:rPr>
              <a:t>高額請求</a:t>
            </a:r>
          </a:p>
        </p:txBody>
      </p:sp>
      <p:sp>
        <p:nvSpPr>
          <p:cNvPr id="6" name="円/楕円 5"/>
          <p:cNvSpPr/>
          <p:nvPr/>
        </p:nvSpPr>
        <p:spPr>
          <a:xfrm>
            <a:off x="5060950" y="266700"/>
            <a:ext cx="3611563" cy="2035175"/>
          </a:xfrm>
          <a:prstGeom prst="ellipse">
            <a:avLst/>
          </a:prstGeom>
          <a:ln/>
        </p:spPr>
        <p:style>
          <a:lnRef idx="1">
            <a:schemeClr val="accent3"/>
          </a:lnRef>
          <a:fillRef idx="2">
            <a:schemeClr val="accent3"/>
          </a:fillRef>
          <a:effectRef idx="1">
            <a:schemeClr val="accent3"/>
          </a:effectRef>
          <a:fontRef idx="minor">
            <a:schemeClr val="dk1"/>
          </a:fontRef>
        </p:style>
        <p:txBody>
          <a:bodyPr wrap="none" anchor="ctr"/>
          <a:lstStyle/>
          <a:p>
            <a:pPr algn="ctr" eaLnBrk="1" fontAlgn="auto" hangingPunct="1">
              <a:spcBef>
                <a:spcPts val="0"/>
              </a:spcBef>
              <a:spcAft>
                <a:spcPts val="0"/>
              </a:spcAft>
              <a:defRPr/>
            </a:pPr>
            <a:r>
              <a:rPr lang="ja-JP" altLang="en-US" sz="2400" dirty="0">
                <a:solidFill>
                  <a:sysClr val="windowText" lastClr="000000"/>
                </a:solidFill>
                <a:latin typeface="HGP創英角ｺﾞｼｯｸUB" pitchFamily="50" charset="-128"/>
                <a:ea typeface="HGP創英角ｺﾞｼｯｸUB" pitchFamily="50" charset="-128"/>
              </a:rPr>
              <a:t>個人情報</a:t>
            </a:r>
            <a:endParaRPr lang="en-US" altLang="ja-JP" sz="2400" dirty="0">
              <a:solidFill>
                <a:sysClr val="windowText" lastClr="000000"/>
              </a:solidFill>
              <a:latin typeface="HGP創英角ｺﾞｼｯｸUB" pitchFamily="50" charset="-128"/>
              <a:ea typeface="HGP創英角ｺﾞｼｯｸUB" pitchFamily="50" charset="-128"/>
            </a:endParaRPr>
          </a:p>
          <a:p>
            <a:pPr algn="ctr" eaLnBrk="1" fontAlgn="auto" hangingPunct="1">
              <a:spcBef>
                <a:spcPts val="0"/>
              </a:spcBef>
              <a:spcAft>
                <a:spcPts val="0"/>
              </a:spcAft>
              <a:defRPr/>
            </a:pPr>
            <a:r>
              <a:rPr lang="ja-JP" altLang="en-US" sz="2400" dirty="0">
                <a:solidFill>
                  <a:sysClr val="windowText" lastClr="000000"/>
                </a:solidFill>
                <a:latin typeface="HGP創英角ｺﾞｼｯｸUB" pitchFamily="50" charset="-128"/>
                <a:ea typeface="HGP創英角ｺﾞｼｯｸUB" pitchFamily="50" charset="-128"/>
              </a:rPr>
              <a:t>漏えい</a:t>
            </a:r>
          </a:p>
        </p:txBody>
      </p:sp>
      <p:sp>
        <p:nvSpPr>
          <p:cNvPr id="9" name="円/楕円 8"/>
          <p:cNvSpPr/>
          <p:nvPr/>
        </p:nvSpPr>
        <p:spPr>
          <a:xfrm>
            <a:off x="4806950" y="4398963"/>
            <a:ext cx="4119563" cy="2127250"/>
          </a:xfrm>
          <a:prstGeom prst="ellipse">
            <a:avLst/>
          </a:prstGeom>
          <a:ln/>
        </p:spPr>
        <p:style>
          <a:lnRef idx="1">
            <a:schemeClr val="dk1"/>
          </a:lnRef>
          <a:fillRef idx="2">
            <a:schemeClr val="dk1"/>
          </a:fillRef>
          <a:effectRef idx="1">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2400" dirty="0">
                <a:solidFill>
                  <a:sysClr val="windowText" lastClr="000000"/>
                </a:solidFill>
                <a:latin typeface="HGP創英角ｺﾞｼｯｸUB" pitchFamily="50" charset="-128"/>
                <a:ea typeface="HGP創英角ｺﾞｼｯｸUB" pitchFamily="50" charset="-128"/>
              </a:rPr>
              <a:t>不適切な</a:t>
            </a:r>
            <a:r>
              <a:rPr lang="en-US" altLang="ja-JP" sz="2400" dirty="0">
                <a:solidFill>
                  <a:sysClr val="windowText" lastClr="000000"/>
                </a:solidFill>
                <a:latin typeface="HGP創英角ｺﾞｼｯｸUB" pitchFamily="50" charset="-128"/>
                <a:ea typeface="HGP創英角ｺﾞｼｯｸUB" pitchFamily="50" charset="-128"/>
              </a:rPr>
              <a:t/>
            </a:r>
            <a:br>
              <a:rPr lang="en-US" altLang="ja-JP" sz="2400" dirty="0">
                <a:solidFill>
                  <a:sysClr val="windowText" lastClr="000000"/>
                </a:solidFill>
                <a:latin typeface="HGP創英角ｺﾞｼｯｸUB" pitchFamily="50" charset="-128"/>
                <a:ea typeface="HGP創英角ｺﾞｼｯｸUB" pitchFamily="50" charset="-128"/>
              </a:rPr>
            </a:br>
            <a:r>
              <a:rPr lang="ja-JP" altLang="en-US" sz="2400" dirty="0">
                <a:solidFill>
                  <a:sysClr val="windowText" lastClr="000000"/>
                </a:solidFill>
                <a:latin typeface="HGP創英角ｺﾞｼｯｸUB" pitchFamily="50" charset="-128"/>
                <a:ea typeface="HGP創英角ｺﾞｼｯｸUB" pitchFamily="50" charset="-128"/>
              </a:rPr>
              <a:t>コンテンツ</a:t>
            </a:r>
          </a:p>
        </p:txBody>
      </p:sp>
      <p:sp>
        <p:nvSpPr>
          <p:cNvPr id="11" name="Rectangle 2"/>
          <p:cNvSpPr txBox="1">
            <a:spLocks noChangeArrowheads="1"/>
          </p:cNvSpPr>
          <p:nvPr/>
        </p:nvSpPr>
        <p:spPr bwMode="gray">
          <a:xfrm>
            <a:off x="396875" y="2460625"/>
            <a:ext cx="87471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6000">
                <a:solidFill>
                  <a:srgbClr val="FF0000"/>
                </a:solidFill>
                <a:latin typeface="HGP創英角ｺﾞｼｯｸUB" pitchFamily="50" charset="-128"/>
                <a:ea typeface="HGP創英角ｺﾞｼｯｸUB" pitchFamily="50" charset="-128"/>
              </a:rPr>
              <a:t>ネット上の危険に</a:t>
            </a:r>
            <a:endParaRPr lang="en-US" altLang="ja-JP" sz="6000">
              <a:solidFill>
                <a:srgbClr val="FF0000"/>
              </a:solidFill>
              <a:latin typeface="HGP創英角ｺﾞｼｯｸUB" pitchFamily="50" charset="-128"/>
              <a:ea typeface="HGP創英角ｺﾞｼｯｸUB" pitchFamily="50" charset="-128"/>
            </a:endParaRPr>
          </a:p>
          <a:p>
            <a:pPr algn="r" eaLnBrk="1" hangingPunct="1">
              <a:spcBef>
                <a:spcPct val="0"/>
              </a:spcBef>
              <a:buFontTx/>
              <a:buNone/>
            </a:pPr>
            <a:r>
              <a:rPr lang="ja-JP" altLang="en-US" sz="6000">
                <a:solidFill>
                  <a:srgbClr val="FF0000"/>
                </a:solidFill>
                <a:latin typeface="HGP創英角ｺﾞｼｯｸUB" pitchFamily="50" charset="-128"/>
                <a:ea typeface="HGP創英角ｺﾞｼｯｸUB" pitchFamily="50" charset="-128"/>
              </a:rPr>
              <a:t>さらされる・・・</a:t>
            </a:r>
            <a:endParaRPr lang="en-US" altLang="ja-JP" sz="6000">
              <a:solidFill>
                <a:srgbClr val="FF0000"/>
              </a:solidFill>
              <a:latin typeface="HGP創英角ｺﾞｼｯｸUB" pitchFamily="50" charset="-128"/>
              <a:ea typeface="HGP創英角ｺﾞｼｯｸUB" pitchFamily="50" charset="-128"/>
            </a:endParaRPr>
          </a:p>
        </p:txBody>
      </p:sp>
      <p:sp>
        <p:nvSpPr>
          <p:cNvPr id="26631"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B0E36152-0A45-4B92-921C-5419ABAB9355}" type="slidenum">
              <a:rPr lang="en-US" altLang="ja-JP" sz="1400" smtClean="0"/>
              <a:pPr>
                <a:spcBef>
                  <a:spcPct val="0"/>
                </a:spcBef>
                <a:buFontTx/>
                <a:buNone/>
              </a:pPr>
              <a:t>3</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テキスト ボックス 1"/>
          <p:cNvSpPr txBox="1">
            <a:spLocks noChangeArrowheads="1"/>
          </p:cNvSpPr>
          <p:nvPr/>
        </p:nvSpPr>
        <p:spPr bwMode="auto">
          <a:xfrm>
            <a:off x="323850" y="692150"/>
            <a:ext cx="856932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a:latin typeface="HG丸ｺﾞｼｯｸM-PRO" pitchFamily="50" charset="-128"/>
                <a:ea typeface="HG丸ｺﾞｼｯｸM-PRO" pitchFamily="50" charset="-128"/>
              </a:rPr>
              <a:t>スマートフォンを購入する前に、</a:t>
            </a:r>
            <a:endParaRPr lang="en-US" altLang="ja-JP">
              <a:latin typeface="HG丸ｺﾞｼｯｸM-PRO" pitchFamily="50" charset="-128"/>
              <a:ea typeface="HG丸ｺﾞｼｯｸM-PRO" pitchFamily="50" charset="-128"/>
            </a:endParaRPr>
          </a:p>
          <a:p>
            <a:pPr algn="r" eaLnBrk="1" hangingPunct="1">
              <a:spcBef>
                <a:spcPct val="0"/>
              </a:spcBef>
              <a:buFontTx/>
              <a:buNone/>
            </a:pPr>
            <a:r>
              <a:rPr lang="ja-JP" altLang="en-US">
                <a:latin typeface="HG丸ｺﾞｼｯｸM-PRO" pitchFamily="50" charset="-128"/>
                <a:ea typeface="HG丸ｺﾞｼｯｸM-PRO" pitchFamily="50" charset="-128"/>
              </a:rPr>
              <a:t>家族でルールを作る</a:t>
            </a:r>
            <a:endParaRPr lang="en-US" altLang="ja-JP">
              <a:latin typeface="HG丸ｺﾞｼｯｸM-PRO" pitchFamily="50" charset="-128"/>
              <a:ea typeface="HG丸ｺﾞｼｯｸM-PRO" pitchFamily="50" charset="-128"/>
            </a:endParaRPr>
          </a:p>
          <a:p>
            <a:pPr eaLnBrk="1" hangingPunct="1">
              <a:spcBef>
                <a:spcPct val="0"/>
              </a:spcBef>
              <a:buFontTx/>
              <a:buNone/>
            </a:pPr>
            <a:endParaRPr lang="en-US" altLang="ja-JP">
              <a:latin typeface="HG丸ｺﾞｼｯｸM-PRO" pitchFamily="50" charset="-128"/>
              <a:ea typeface="HG丸ｺﾞｼｯｸM-PRO" pitchFamily="50" charset="-128"/>
            </a:endParaRPr>
          </a:p>
          <a:p>
            <a:pPr eaLnBrk="1" hangingPunct="1">
              <a:spcBef>
                <a:spcPct val="0"/>
              </a:spcBef>
              <a:buFontTx/>
              <a:buNone/>
            </a:pPr>
            <a:r>
              <a:rPr lang="ja-JP" altLang="en-US">
                <a:latin typeface="HG丸ｺﾞｼｯｸM-PRO" pitchFamily="50" charset="-128"/>
                <a:ea typeface="HG丸ｺﾞｼｯｸM-PRO" pitchFamily="50" charset="-128"/>
              </a:rPr>
              <a:t>例えば・・・</a:t>
            </a:r>
            <a:endParaRPr lang="en-US" altLang="ja-JP">
              <a:latin typeface="HG丸ｺﾞｼｯｸM-PRO" pitchFamily="50" charset="-128"/>
              <a:ea typeface="HG丸ｺﾞｼｯｸM-PRO" pitchFamily="50" charset="-128"/>
            </a:endParaRPr>
          </a:p>
          <a:p>
            <a:pPr eaLnBrk="1" hangingPunct="1">
              <a:spcBef>
                <a:spcPct val="0"/>
              </a:spcBef>
              <a:buFontTx/>
              <a:buNone/>
            </a:pPr>
            <a:r>
              <a:rPr lang="ja-JP" altLang="en-US">
                <a:latin typeface="HG丸ｺﾞｼｯｸM-PRO" pitchFamily="50" charset="-128"/>
                <a:ea typeface="HG丸ｺﾞｼｯｸM-PRO" pitchFamily="50" charset="-128"/>
              </a:rPr>
              <a:t>①安全のため、フィルタリングは外さない。</a:t>
            </a:r>
            <a:endParaRPr lang="en-US" altLang="ja-JP">
              <a:latin typeface="HG丸ｺﾞｼｯｸM-PRO" pitchFamily="50" charset="-128"/>
              <a:ea typeface="HG丸ｺﾞｼｯｸM-PRO" pitchFamily="50" charset="-128"/>
            </a:endParaRPr>
          </a:p>
          <a:p>
            <a:pPr eaLnBrk="1" hangingPunct="1">
              <a:spcBef>
                <a:spcPct val="0"/>
              </a:spcBef>
              <a:buFontTx/>
              <a:buNone/>
            </a:pPr>
            <a:r>
              <a:rPr lang="ja-JP" altLang="en-US">
                <a:latin typeface="HG丸ｺﾞｼｯｸM-PRO" pitchFamily="50" charset="-128"/>
                <a:ea typeface="HG丸ｺﾞｼｯｸM-PRO" pitchFamily="50" charset="-128"/>
              </a:rPr>
              <a:t>　また、その設定は保護者が行う。</a:t>
            </a:r>
            <a:endParaRPr lang="en-US" altLang="ja-JP">
              <a:latin typeface="HG丸ｺﾞｼｯｸM-PRO" pitchFamily="50" charset="-128"/>
              <a:ea typeface="HG丸ｺﾞｼｯｸM-PRO" pitchFamily="50" charset="-128"/>
            </a:endParaRPr>
          </a:p>
          <a:p>
            <a:pPr eaLnBrk="1" hangingPunct="1">
              <a:spcBef>
                <a:spcPct val="0"/>
              </a:spcBef>
              <a:buFontTx/>
              <a:buNone/>
            </a:pPr>
            <a:r>
              <a:rPr lang="ja-JP" altLang="en-US">
                <a:latin typeface="HG丸ｺﾞｼｯｸM-PRO" pitchFamily="50" charset="-128"/>
                <a:ea typeface="HG丸ｺﾞｼｯｸM-PRO" pitchFamily="50" charset="-128"/>
              </a:rPr>
              <a:t>②規則正しい生活のため、夜□□時以降は</a:t>
            </a:r>
            <a:endParaRPr lang="en-US" altLang="ja-JP">
              <a:latin typeface="HG丸ｺﾞｼｯｸM-PRO" pitchFamily="50" charset="-128"/>
              <a:ea typeface="HG丸ｺﾞｼｯｸM-PRO" pitchFamily="50" charset="-128"/>
            </a:endParaRPr>
          </a:p>
          <a:p>
            <a:pPr eaLnBrk="1" hangingPunct="1">
              <a:spcBef>
                <a:spcPct val="0"/>
              </a:spcBef>
              <a:buFontTx/>
              <a:buNone/>
            </a:pPr>
            <a:r>
              <a:rPr lang="ja-JP" altLang="en-US">
                <a:latin typeface="HG丸ｺﾞｼｯｸM-PRO" pitchFamily="50" charset="-128"/>
                <a:ea typeface="HG丸ｺﾞｼｯｸM-PRO" pitchFamily="50" charset="-128"/>
              </a:rPr>
              <a:t>　使わない。</a:t>
            </a:r>
            <a:endParaRPr lang="en-US" altLang="ja-JP">
              <a:latin typeface="HG丸ｺﾞｼｯｸM-PRO" pitchFamily="50" charset="-128"/>
              <a:ea typeface="HG丸ｺﾞｼｯｸM-PRO" pitchFamily="50" charset="-128"/>
            </a:endParaRPr>
          </a:p>
        </p:txBody>
      </p:sp>
      <p:sp>
        <p:nvSpPr>
          <p:cNvPr id="27651" name="テキスト ボックス 1"/>
          <p:cNvSpPr txBox="1">
            <a:spLocks noChangeArrowheads="1"/>
          </p:cNvSpPr>
          <p:nvPr/>
        </p:nvSpPr>
        <p:spPr bwMode="auto">
          <a:xfrm>
            <a:off x="338138" y="4868863"/>
            <a:ext cx="84105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4000">
                <a:solidFill>
                  <a:srgbClr val="FF0000"/>
                </a:solidFill>
                <a:latin typeface="HG丸ｺﾞｼｯｸM-PRO" pitchFamily="50" charset="-128"/>
                <a:ea typeface="HG丸ｺﾞｼｯｸM-PRO" pitchFamily="50" charset="-128"/>
              </a:rPr>
              <a:t>ルールの必要性や理由も含めて、</a:t>
            </a:r>
            <a:endParaRPr lang="en-US" altLang="ja-JP" sz="4000">
              <a:solidFill>
                <a:srgbClr val="FF0000"/>
              </a:solidFill>
              <a:latin typeface="HG丸ｺﾞｼｯｸM-PRO" pitchFamily="50" charset="-128"/>
              <a:ea typeface="HG丸ｺﾞｼｯｸM-PRO" pitchFamily="50" charset="-128"/>
            </a:endParaRPr>
          </a:p>
          <a:p>
            <a:pPr algn="r" eaLnBrk="1" hangingPunct="1">
              <a:spcBef>
                <a:spcPct val="0"/>
              </a:spcBef>
              <a:buFontTx/>
              <a:buNone/>
            </a:pPr>
            <a:r>
              <a:rPr lang="ja-JP" altLang="en-US" sz="4000">
                <a:solidFill>
                  <a:srgbClr val="FF0000"/>
                </a:solidFill>
                <a:latin typeface="HG丸ｺﾞｼｯｸM-PRO" pitchFamily="50" charset="-128"/>
                <a:ea typeface="HG丸ｺﾞｼｯｸM-PRO" pitchFamily="50" charset="-128"/>
              </a:rPr>
              <a:t>家族で話し合うこと</a:t>
            </a:r>
            <a:endParaRPr lang="en-US" altLang="ja-JP" sz="4000">
              <a:solidFill>
                <a:srgbClr val="FF0000"/>
              </a:solidFill>
              <a:latin typeface="HG丸ｺﾞｼｯｸM-PRO" pitchFamily="50" charset="-128"/>
              <a:ea typeface="HG丸ｺﾞｼｯｸM-PRO" pitchFamily="50" charset="-128"/>
            </a:endParaRPr>
          </a:p>
        </p:txBody>
      </p:sp>
      <p:sp>
        <p:nvSpPr>
          <p:cNvPr id="27652" name="スライド番号プレースホルダー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E4116507-9FFF-4935-87D8-F8BA67097FFE}" type="slidenum">
              <a:rPr lang="ja-JP" altLang="en-US" sz="1600" smtClean="0">
                <a:solidFill>
                  <a:schemeClr val="bg1"/>
                </a:solidFill>
              </a:rPr>
              <a:pPr>
                <a:spcBef>
                  <a:spcPct val="0"/>
                </a:spcBef>
                <a:buFontTx/>
                <a:buNone/>
              </a:pPr>
              <a:t>4</a:t>
            </a:fld>
            <a:endParaRPr lang="ja-JP" altLang="en-US" sz="1600" smtClean="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4213" y="1844675"/>
            <a:ext cx="2952750" cy="3313113"/>
          </a:xfrm>
        </p:spPr>
        <p:txBody>
          <a:bodyPr/>
          <a:lstStyle/>
          <a:p>
            <a:pPr algn="l" eaLnBrk="1" hangingPunct="1"/>
            <a:r>
              <a:rPr lang="ja-JP" altLang="en-US" sz="2800" b="1" smtClean="0"/>
              <a:t>ネット犯罪被害に</a:t>
            </a:r>
            <a:r>
              <a:rPr lang="en-US" altLang="ja-JP" sz="2800" b="1" smtClean="0"/>
              <a:t/>
            </a:r>
            <a:br>
              <a:rPr lang="en-US" altLang="ja-JP" sz="2800" b="1" smtClean="0"/>
            </a:br>
            <a:r>
              <a:rPr lang="ja-JP" altLang="en-US" sz="2800" b="1" smtClean="0"/>
              <a:t>あった子どもの</a:t>
            </a:r>
            <a:br>
              <a:rPr lang="ja-JP" altLang="en-US" sz="2800" b="1" smtClean="0"/>
            </a:br>
            <a:r>
              <a:rPr lang="ja-JP" altLang="en-US" sz="2800" b="1" smtClean="0"/>
              <a:t>フィルタリングの</a:t>
            </a:r>
            <a:r>
              <a:rPr lang="en-US" altLang="ja-JP" sz="2800" b="1" smtClean="0"/>
              <a:t/>
            </a:r>
            <a:br>
              <a:rPr lang="en-US" altLang="ja-JP" sz="2800" b="1" smtClean="0"/>
            </a:br>
            <a:r>
              <a:rPr lang="ja-JP" altLang="en-US" sz="2800" b="1" smtClean="0"/>
              <a:t>利用状況</a:t>
            </a:r>
            <a:r>
              <a:rPr lang="en-US" altLang="ja-JP" sz="2800" b="1" smtClean="0"/>
              <a:t/>
            </a:r>
            <a:br>
              <a:rPr lang="en-US" altLang="ja-JP" sz="2800" b="1" smtClean="0"/>
            </a:br>
            <a:r>
              <a:rPr lang="en-US" altLang="ja-JP" sz="2800" b="1" smtClean="0"/>
              <a:t/>
            </a:r>
            <a:br>
              <a:rPr lang="en-US" altLang="ja-JP" sz="2800" b="1" smtClean="0"/>
            </a:br>
            <a:r>
              <a:rPr lang="ja-JP" altLang="en-US" sz="1400" b="1" smtClean="0"/>
              <a:t>警視庁「コミュニティサイトに起因する児童被害の事犯にかかる調査結果（平成２６年上半期）」</a:t>
            </a:r>
          </a:p>
        </p:txBody>
      </p:sp>
      <p:graphicFrame>
        <p:nvGraphicFramePr>
          <p:cNvPr id="31747" name="Object 3"/>
          <p:cNvGraphicFramePr>
            <a:graphicFrameLocks noGrp="1" noChangeAspect="1"/>
          </p:cNvGraphicFramePr>
          <p:nvPr>
            <p:ph idx="1"/>
          </p:nvPr>
        </p:nvGraphicFramePr>
        <p:xfrm>
          <a:off x="2617788" y="1628775"/>
          <a:ext cx="5989637" cy="3681413"/>
        </p:xfrm>
        <a:graphic>
          <a:graphicData uri="http://schemas.openxmlformats.org/presentationml/2006/ole">
            <mc:AlternateContent xmlns:mc="http://schemas.openxmlformats.org/markup-compatibility/2006">
              <mc:Choice xmlns:v="urn:schemas-microsoft-com:vml" Requires="v">
                <p:oleObj spid="_x0000_s28680" name="Worksheet" r:id="rId4" imgW="6229249" imgH="3829185" progId="Excel.Sheet.8">
                  <p:embed/>
                </p:oleObj>
              </mc:Choice>
              <mc:Fallback>
                <p:oleObj name="Worksheet" r:id="rId4" imgW="6229249" imgH="3829185" progId="Excel.Sheet.8">
                  <p:embed/>
                  <p:pic>
                    <p:nvPicPr>
                      <p:cNvPr id="0"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788" y="1628775"/>
                        <a:ext cx="5989637" cy="3681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8676" name="Rectangle 4"/>
          <p:cNvSpPr>
            <a:spLocks noChangeArrowheads="1"/>
          </p:cNvSpPr>
          <p:nvPr/>
        </p:nvSpPr>
        <p:spPr bwMode="auto">
          <a:xfrm>
            <a:off x="323850" y="260350"/>
            <a:ext cx="8640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a:solidFill>
                  <a:schemeClr val="tx2"/>
                </a:solidFill>
              </a:rPr>
              <a:t>フィルタリングを利用していないため、</a:t>
            </a:r>
            <a:br>
              <a:rPr lang="ja-JP" altLang="en-US">
                <a:solidFill>
                  <a:schemeClr val="tx2"/>
                </a:solidFill>
              </a:rPr>
            </a:br>
            <a:r>
              <a:rPr lang="ja-JP" altLang="en-US">
                <a:solidFill>
                  <a:srgbClr val="FF0000"/>
                </a:solidFill>
              </a:rPr>
              <a:t>ネット犯罪被害</a:t>
            </a:r>
            <a:r>
              <a:rPr lang="ja-JP" altLang="en-US">
                <a:solidFill>
                  <a:schemeClr val="tx2"/>
                </a:solidFill>
              </a:rPr>
              <a:t>に巻き込まれる可能性が高い！！</a:t>
            </a:r>
          </a:p>
        </p:txBody>
      </p:sp>
      <p:sp>
        <p:nvSpPr>
          <p:cNvPr id="31749" name="Rectangle 5"/>
          <p:cNvSpPr>
            <a:spLocks noChangeArrowheads="1"/>
          </p:cNvSpPr>
          <p:nvPr/>
        </p:nvSpPr>
        <p:spPr bwMode="auto">
          <a:xfrm>
            <a:off x="323850" y="5373688"/>
            <a:ext cx="8640763"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FontTx/>
              <a:buNone/>
            </a:pPr>
            <a:r>
              <a:rPr lang="ja-JP" altLang="en-US" sz="4400">
                <a:solidFill>
                  <a:srgbClr val="FF0000"/>
                </a:solidFill>
              </a:rPr>
              <a:t>それでも、</a:t>
            </a:r>
            <a:endParaRPr lang="en-US" altLang="ja-JP" sz="4400">
              <a:solidFill>
                <a:srgbClr val="FF0000"/>
              </a:solidFill>
            </a:endParaRPr>
          </a:p>
          <a:p>
            <a:pPr algn="ctr" eaLnBrk="1" hangingPunct="1">
              <a:spcBef>
                <a:spcPct val="0"/>
              </a:spcBef>
              <a:buFontTx/>
              <a:buNone/>
            </a:pPr>
            <a:r>
              <a:rPr lang="ja-JP" altLang="en-US" sz="4400">
                <a:solidFill>
                  <a:srgbClr val="FF0000"/>
                </a:solidFill>
              </a:rPr>
              <a:t>フィルタリングを利用しませんか？</a:t>
            </a:r>
          </a:p>
        </p:txBody>
      </p:sp>
      <p:sp>
        <p:nvSpPr>
          <p:cNvPr id="28678" name="スライド番号プレースホルダー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itchFamily="34" charset="0"/>
                <a:ea typeface="ＭＳ Ｐゴシック" pitchFamily="50" charset="-128"/>
              </a:defRPr>
            </a:lvl1pPr>
            <a:lvl2pPr marL="742950" indent="-285750">
              <a:spcBef>
                <a:spcPct val="20000"/>
              </a:spcBef>
              <a:buChar char="–"/>
              <a:defRPr kumimoji="1" sz="2800">
                <a:solidFill>
                  <a:schemeClr val="tx1"/>
                </a:solidFill>
                <a:latin typeface="Arial" pitchFamily="34" charset="0"/>
                <a:ea typeface="ＭＳ Ｐゴシック" pitchFamily="50" charset="-128"/>
              </a:defRPr>
            </a:lvl2pPr>
            <a:lvl3pPr marL="1143000" indent="-228600">
              <a:spcBef>
                <a:spcPct val="20000"/>
              </a:spcBef>
              <a:buChar char="•"/>
              <a:defRPr kumimoji="1" sz="2400">
                <a:solidFill>
                  <a:schemeClr val="tx1"/>
                </a:solidFill>
                <a:latin typeface="Arial" pitchFamily="34" charset="0"/>
                <a:ea typeface="ＭＳ Ｐゴシック" pitchFamily="50" charset="-128"/>
              </a:defRPr>
            </a:lvl3pPr>
            <a:lvl4pPr marL="1600200" indent="-228600">
              <a:spcBef>
                <a:spcPct val="20000"/>
              </a:spcBef>
              <a:buChar char="–"/>
              <a:defRPr kumimoji="1" sz="2000">
                <a:solidFill>
                  <a:schemeClr val="tx1"/>
                </a:solidFill>
                <a:latin typeface="Arial" pitchFamily="34" charset="0"/>
                <a:ea typeface="ＭＳ Ｐゴシック" pitchFamily="50" charset="-128"/>
              </a:defRPr>
            </a:lvl4pPr>
            <a:lvl5pPr marL="2057400" indent="-22860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fld id="{B5880E35-DBFA-44BE-B69F-D38E422AF2C7}" type="slidenum">
              <a:rPr lang="en-US" altLang="ja-JP" sz="1400" smtClean="0"/>
              <a:pPr>
                <a:spcBef>
                  <a:spcPct val="0"/>
                </a:spcBef>
                <a:buFontTx/>
                <a:buNone/>
              </a:pPr>
              <a:t>5</a:t>
            </a:fld>
            <a:endParaRPr lang="en-US" altLang="ja-JP" sz="1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5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gtEl>
                                        <p:attrNameLst>
                                          <p:attrName>style.visibility</p:attrName>
                                        </p:attrNameLst>
                                      </p:cBhvr>
                                      <p:to>
                                        <p:strVal val="visible"/>
                                      </p:to>
                                    </p:set>
                                    <p:animEffect transition="in" filter="fade">
                                      <p:cBhvr>
                                        <p:cTn id="12" dur="500"/>
                                        <p:tgtEl>
                                          <p:spTgt spid="317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31749"/>
                                        </p:tgtEl>
                                        <p:attrNameLst>
                                          <p:attrName>style.visibility</p:attrName>
                                        </p:attrNameLst>
                                      </p:cBhvr>
                                      <p:to>
                                        <p:strVal val="visible"/>
                                      </p:to>
                                    </p:set>
                                    <p:anim calcmode="lin" valueType="num">
                                      <p:cBhvr>
                                        <p:cTn id="17" dur="500" fill="hold"/>
                                        <p:tgtEl>
                                          <p:spTgt spid="31749"/>
                                        </p:tgtEl>
                                        <p:attrNameLst>
                                          <p:attrName>ppt_w</p:attrName>
                                        </p:attrNameLst>
                                      </p:cBhvr>
                                      <p:tavLst>
                                        <p:tav tm="0">
                                          <p:val>
                                            <p:fltVal val="0"/>
                                          </p:val>
                                        </p:tav>
                                        <p:tav tm="100000">
                                          <p:val>
                                            <p:strVal val="#ppt_w"/>
                                          </p:val>
                                        </p:tav>
                                      </p:tavLst>
                                    </p:anim>
                                    <p:anim calcmode="lin" valueType="num">
                                      <p:cBhvr>
                                        <p:cTn id="18" dur="500" fill="hold"/>
                                        <p:tgtEl>
                                          <p:spTgt spid="31749"/>
                                        </p:tgtEl>
                                        <p:attrNameLst>
                                          <p:attrName>ppt_h</p:attrName>
                                        </p:attrNameLst>
                                      </p:cBhvr>
                                      <p:tavLst>
                                        <p:tav tm="0">
                                          <p:val>
                                            <p:fltVal val="0"/>
                                          </p:val>
                                        </p:tav>
                                        <p:tav tm="100000">
                                          <p:val>
                                            <p:strVal val="#ppt_h"/>
                                          </p:val>
                                        </p:tav>
                                      </p:tavLst>
                                    </p:anim>
                                    <p:animEffect transition="in" filter="fade">
                                      <p:cBhvr>
                                        <p:cTn id="19" dur="500"/>
                                        <p:tgtEl>
                                          <p:spTgt spid="317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OleChart spid="31747" grpId="0"/>
      <p:bldP spid="31749" grpId="0"/>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2664</TotalTime>
  <Words>398</Words>
  <Application>Microsoft Office PowerPoint</Application>
  <PresentationFormat>画面に合わせる (4:3)</PresentationFormat>
  <Paragraphs>51</Paragraphs>
  <Slides>5</Slides>
  <Notes>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標準デザイン</vt:lpstr>
      <vt:lpstr>Worksheet</vt:lpstr>
      <vt:lpstr>情報モラル ③フィルタリング</vt:lpstr>
      <vt:lpstr>フィルタリングを外すと</vt:lpstr>
      <vt:lpstr>PowerPoint プレゼンテーション</vt:lpstr>
      <vt:lpstr>PowerPoint プレゼンテーション</vt:lpstr>
      <vt:lpstr>ネット犯罪被害に あった子どもの フィルタリングの 利用状況  警視庁「コミュニティサイトに起因する児童被害の事犯にかかる調査結果（平成２６年上半期）」</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フィルタリング利用率</dc:title>
  <dc:creator>兵庫県</dc:creator>
  <cp:lastModifiedBy>兵庫県</cp:lastModifiedBy>
  <cp:revision>128</cp:revision>
  <cp:lastPrinted>2018-01-29T02:32:15Z</cp:lastPrinted>
  <dcterms:created xsi:type="dcterms:W3CDTF">2014-06-25T01:19:26Z</dcterms:created>
  <dcterms:modified xsi:type="dcterms:W3CDTF">2018-04-27T08:22:14Z</dcterms:modified>
</cp:coreProperties>
</file>