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350" r:id="rId2"/>
    <p:sldId id="351" r:id="rId3"/>
    <p:sldId id="339" r:id="rId4"/>
    <p:sldId id="340" r:id="rId5"/>
    <p:sldId id="318" r:id="rId6"/>
    <p:sldId id="319" r:id="rId7"/>
    <p:sldId id="320" r:id="rId8"/>
    <p:sldId id="321" r:id="rId9"/>
    <p:sldId id="322" r:id="rId10"/>
    <p:sldId id="323" r:id="rId11"/>
    <p:sldId id="324" r:id="rId12"/>
    <p:sldId id="325" r:id="rId13"/>
    <p:sldId id="326" r:id="rId14"/>
    <p:sldId id="327" r:id="rId15"/>
    <p:sldId id="330" r:id="rId16"/>
    <p:sldId id="331" r:id="rId17"/>
    <p:sldId id="284" r:id="rId18"/>
    <p:sldId id="291" r:id="rId19"/>
    <p:sldId id="346" r:id="rId20"/>
    <p:sldId id="347" r:id="rId21"/>
    <p:sldId id="332" r:id="rId22"/>
    <p:sldId id="348" r:id="rId2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208C0E"/>
    <a:srgbClr val="F2FF4F"/>
    <a:srgbClr val="3333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5" autoAdjust="0"/>
    <p:restoredTop sz="69950" autoAdjust="0"/>
  </p:normalViewPr>
  <p:slideViewPr>
    <p:cSldViewPr>
      <p:cViewPr>
        <p:scale>
          <a:sx n="41" d="100"/>
          <a:sy n="41" d="100"/>
        </p:scale>
        <p:origin x="-1380" y="-150"/>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44"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9575" cy="496888"/>
          </a:xfrm>
          <a:prstGeom prst="rect">
            <a:avLst/>
          </a:prstGeom>
          <a:noFill/>
          <a:ln>
            <a:noFill/>
          </a:ln>
          <a:effectLst/>
          <a:extLst/>
        </p:spPr>
        <p:txBody>
          <a:bodyPr vert="horz" wrap="square" lIns="95690" tIns="47845" rIns="95690" bIns="47845" numCol="1" anchor="t" anchorCtr="0" compatLnSpc="1">
            <a:prstTxWarp prst="textNoShape">
              <a:avLst/>
            </a:prstTxWarp>
          </a:bodyPr>
          <a:lstStyle>
            <a:lvl1pPr eaLnBrk="1" hangingPunct="1">
              <a:defRPr sz="1300">
                <a:latin typeface="Arial" charset="0"/>
                <a:ea typeface="ＭＳ Ｐゴシック" pitchFamily="50" charset="-128"/>
              </a:defRPr>
            </a:lvl1pPr>
          </a:lstStyle>
          <a:p>
            <a:pPr>
              <a:defRPr/>
            </a:pPr>
            <a:endParaRPr lang="en-US" altLang="ja-JP"/>
          </a:p>
        </p:txBody>
      </p:sp>
      <p:sp>
        <p:nvSpPr>
          <p:cNvPr id="22531" name="Rectangle 3"/>
          <p:cNvSpPr>
            <a:spLocks noGrp="1" noChangeArrowheads="1"/>
          </p:cNvSpPr>
          <p:nvPr>
            <p:ph type="dt" sz="quarter" idx="1"/>
          </p:nvPr>
        </p:nvSpPr>
        <p:spPr bwMode="auto">
          <a:xfrm>
            <a:off x="3856038" y="0"/>
            <a:ext cx="2949575" cy="496888"/>
          </a:xfrm>
          <a:prstGeom prst="rect">
            <a:avLst/>
          </a:prstGeom>
          <a:noFill/>
          <a:ln>
            <a:noFill/>
          </a:ln>
          <a:effectLst/>
          <a:extLst/>
        </p:spPr>
        <p:txBody>
          <a:bodyPr vert="horz" wrap="square" lIns="95690" tIns="47845" rIns="95690" bIns="47845" numCol="1" anchor="t" anchorCtr="0" compatLnSpc="1">
            <a:prstTxWarp prst="textNoShape">
              <a:avLst/>
            </a:prstTxWarp>
          </a:bodyPr>
          <a:lstStyle>
            <a:lvl1pPr algn="r" eaLnBrk="1" hangingPunct="1">
              <a:defRPr sz="1300">
                <a:latin typeface="Arial" charset="0"/>
                <a:ea typeface="ＭＳ Ｐゴシック" pitchFamily="50" charset="-128"/>
              </a:defRPr>
            </a:lvl1pPr>
          </a:lstStyle>
          <a:p>
            <a:pPr>
              <a:defRPr/>
            </a:pPr>
            <a:endParaRPr lang="en-US" altLang="ja-JP"/>
          </a:p>
        </p:txBody>
      </p:sp>
      <p:sp>
        <p:nvSpPr>
          <p:cNvPr id="22532" name="Rectangle 4"/>
          <p:cNvSpPr>
            <a:spLocks noGrp="1" noChangeArrowheads="1"/>
          </p:cNvSpPr>
          <p:nvPr>
            <p:ph type="ftr" sz="quarter" idx="2"/>
          </p:nvPr>
        </p:nvSpPr>
        <p:spPr bwMode="auto">
          <a:xfrm>
            <a:off x="0" y="9440863"/>
            <a:ext cx="2949575" cy="496887"/>
          </a:xfrm>
          <a:prstGeom prst="rect">
            <a:avLst/>
          </a:prstGeom>
          <a:noFill/>
          <a:ln>
            <a:noFill/>
          </a:ln>
          <a:effectLst/>
          <a:extLst/>
        </p:spPr>
        <p:txBody>
          <a:bodyPr vert="horz" wrap="square" lIns="95690" tIns="47845" rIns="95690" bIns="47845" numCol="1" anchor="b" anchorCtr="0" compatLnSpc="1">
            <a:prstTxWarp prst="textNoShape">
              <a:avLst/>
            </a:prstTxWarp>
          </a:bodyPr>
          <a:lstStyle>
            <a:lvl1pPr eaLnBrk="1" hangingPunct="1">
              <a:defRPr sz="1300">
                <a:latin typeface="Arial" charset="0"/>
                <a:ea typeface="ＭＳ Ｐゴシック" pitchFamily="50" charset="-128"/>
              </a:defRPr>
            </a:lvl1pPr>
          </a:lstStyle>
          <a:p>
            <a:pPr>
              <a:defRPr/>
            </a:pPr>
            <a:endParaRPr lang="en-US" altLang="ja-JP"/>
          </a:p>
        </p:txBody>
      </p:sp>
      <p:sp>
        <p:nvSpPr>
          <p:cNvPr id="22533" name="Rectangle 5"/>
          <p:cNvSpPr>
            <a:spLocks noGrp="1" noChangeArrowheads="1"/>
          </p:cNvSpPr>
          <p:nvPr>
            <p:ph type="sldNum" sz="quarter" idx="3"/>
          </p:nvPr>
        </p:nvSpPr>
        <p:spPr bwMode="auto">
          <a:xfrm>
            <a:off x="3856038" y="9440863"/>
            <a:ext cx="2949575" cy="496887"/>
          </a:xfrm>
          <a:prstGeom prst="rect">
            <a:avLst/>
          </a:prstGeom>
          <a:noFill/>
          <a:ln>
            <a:noFill/>
          </a:ln>
          <a:effectLst/>
          <a:extLst/>
        </p:spPr>
        <p:txBody>
          <a:bodyPr vert="horz" wrap="square" lIns="95690" tIns="47845" rIns="95690" bIns="47845" numCol="1" anchor="b" anchorCtr="0" compatLnSpc="1">
            <a:prstTxWarp prst="textNoShape">
              <a:avLst/>
            </a:prstTxWarp>
          </a:bodyPr>
          <a:lstStyle>
            <a:lvl1pPr algn="r" eaLnBrk="1" hangingPunct="1">
              <a:defRPr sz="1300">
                <a:latin typeface="Arial" pitchFamily="34" charset="0"/>
                <a:ea typeface="ＭＳ Ｐゴシック" pitchFamily="50" charset="-128"/>
              </a:defRPr>
            </a:lvl1pPr>
          </a:lstStyle>
          <a:p>
            <a:pPr>
              <a:defRPr/>
            </a:pPr>
            <a:fld id="{4B75345F-B4FB-465E-8384-2E077044C20F}" type="slidenum">
              <a:rPr lang="en-US" altLang="ja-JP"/>
              <a:pPr>
                <a:defRPr/>
              </a:pPr>
              <a:t>‹#›</a:t>
            </a:fld>
            <a:endParaRPr lang="en-US" altLang="ja-JP"/>
          </a:p>
        </p:txBody>
      </p:sp>
    </p:spTree>
    <p:extLst>
      <p:ext uri="{BB962C8B-B14F-4D97-AF65-F5344CB8AC3E}">
        <p14:creationId xmlns:p14="http://schemas.microsoft.com/office/powerpoint/2010/main" val="388142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5690" tIns="47845" rIns="95690" bIns="47845" rtlCol="0"/>
          <a:lstStyle>
            <a:lvl1pPr algn="l" eaLnBrk="1" hangingPunct="1">
              <a:defRPr sz="1300">
                <a:latin typeface="Arial" charset="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5690" tIns="47845" rIns="95690" bIns="47845" rtlCol="0"/>
          <a:lstStyle>
            <a:lvl1pPr algn="r" eaLnBrk="1" hangingPunct="1">
              <a:defRPr sz="1300">
                <a:latin typeface="Arial" charset="0"/>
                <a:ea typeface="ＭＳ Ｐゴシック" pitchFamily="50" charset="-128"/>
              </a:defRPr>
            </a:lvl1pPr>
          </a:lstStyle>
          <a:p>
            <a:pPr>
              <a:defRPr/>
            </a:pPr>
            <a:fld id="{F2BE5B7B-ED48-40F4-A81A-F0DAED767603}" type="datetimeFigureOut">
              <a:rPr lang="ja-JP" altLang="en-US"/>
              <a:pPr>
                <a:defRPr/>
              </a:pPr>
              <a:t>2018/4/27</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90" tIns="47845" rIns="95690" bIns="47845" rtlCol="0" anchor="ctr"/>
          <a:lstStyle/>
          <a:p>
            <a:pPr lvl="0"/>
            <a:endParaRPr lang="ja-JP" altLang="en-US" noProof="0" smtClean="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5690" tIns="47845" rIns="95690" bIns="47845"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5690" tIns="47845" rIns="95690" bIns="47845" rtlCol="0" anchor="b"/>
          <a:lstStyle>
            <a:lvl1pPr algn="l" eaLnBrk="1" hangingPunct="1">
              <a:defRPr sz="1300">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5690" tIns="47845" rIns="95690" bIns="47845" numCol="1" anchor="b" anchorCtr="0" compatLnSpc="1">
            <a:prstTxWarp prst="textNoShape">
              <a:avLst/>
            </a:prstTxWarp>
          </a:bodyPr>
          <a:lstStyle>
            <a:lvl1pPr algn="r" eaLnBrk="1" hangingPunct="1">
              <a:defRPr sz="1300">
                <a:latin typeface="Arial" pitchFamily="34" charset="0"/>
                <a:ea typeface="ＭＳ Ｐゴシック" pitchFamily="50" charset="-128"/>
              </a:defRPr>
            </a:lvl1pPr>
          </a:lstStyle>
          <a:p>
            <a:pPr>
              <a:defRPr/>
            </a:pPr>
            <a:fld id="{FDA2CEA5-A345-4E3E-B4BB-0A465799F5CA}" type="slidenum">
              <a:rPr lang="ja-JP" altLang="en-US"/>
              <a:pPr>
                <a:defRPr/>
              </a:pPr>
              <a:t>‹#›</a:t>
            </a:fld>
            <a:endParaRPr lang="ja-JP" altLang="en-US"/>
          </a:p>
        </p:txBody>
      </p:sp>
    </p:spTree>
    <p:extLst>
      <p:ext uri="{BB962C8B-B14F-4D97-AF65-F5344CB8AC3E}">
        <p14:creationId xmlns:p14="http://schemas.microsoft.com/office/powerpoint/2010/main" val="2742176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r>
              <a:rPr lang="ja-JP" altLang="en-US" smtClean="0"/>
              <a:t>（この資料は、「教職員のための校内研修」や「保護者のための</a:t>
            </a:r>
            <a:r>
              <a:rPr lang="en-US" altLang="ja-JP" smtClean="0"/>
              <a:t>PTA</a:t>
            </a:r>
            <a:r>
              <a:rPr lang="ja-JP" altLang="en-US" smtClean="0"/>
              <a:t>研修」などでの活用を目的とした資料です。）</a:t>
            </a:r>
            <a:endParaRPr lang="en-US" altLang="ja-JP" smtClean="0"/>
          </a:p>
          <a:p>
            <a:r>
              <a:rPr lang="ja-JP" altLang="en-US" smtClean="0"/>
              <a:t>これから、フィルタリングの仕組み～正しくフィルタリングを知るために～と題して、インターネットを安心・安全に使用する際の「フィルタリング」についての研修をはじめます。</a:t>
            </a:r>
          </a:p>
          <a:p>
            <a:endParaRPr lang="en-US" altLang="ja-JP"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12F446CF-BBCF-4A68-8934-8993FEF1A7BC}" type="slidenum">
              <a:rPr lang="ja-JP" altLang="en-US" smtClean="0"/>
              <a:pPr/>
              <a:t>1</a:t>
            </a:fld>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a:t>
            </a:r>
            <a:r>
              <a:rPr lang="en-US" altLang="ja-JP" smtClean="0"/>
              <a:t>×</a:t>
            </a:r>
            <a:r>
              <a:rPr lang="ja-JP" altLang="en-US" smtClean="0"/>
              <a:t>です。</a:t>
            </a:r>
            <a:endParaRPr lang="en-US" altLang="ja-JP" smtClean="0"/>
          </a:p>
          <a:p>
            <a:r>
              <a:rPr lang="ja-JP" altLang="en-US" smtClean="0"/>
              <a:t>フィルタリングを利用していても、アイテムの購入はできます。</a:t>
            </a:r>
            <a:endParaRPr lang="en-US" altLang="ja-JP" smtClean="0"/>
          </a:p>
          <a:p>
            <a:r>
              <a:rPr lang="ja-JP" altLang="en-US" smtClean="0"/>
              <a:t>ただし、購入には保護者の許可が必要な設定にすることができます。</a:t>
            </a:r>
            <a:endParaRPr lang="en-US" altLang="ja-JP" smtClean="0"/>
          </a:p>
        </p:txBody>
      </p:sp>
      <p:sp>
        <p:nvSpPr>
          <p:cNvPr id="409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CACEE32D-1A20-4832-9420-9D68DB4E9A78}" type="slidenum">
              <a:rPr lang="ja-JP" altLang="en-US" smtClean="0"/>
              <a:pPr/>
              <a:t>10</a:t>
            </a:fld>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では、第４問「フィルタリングを利用していると、見られないサイトがある？」</a:t>
            </a:r>
            <a:endParaRPr lang="en-US" altLang="ja-JP" smtClean="0"/>
          </a:p>
          <a:p>
            <a:r>
              <a:rPr lang="ja-JP" altLang="en-US" smtClean="0"/>
              <a:t>〇でしょうか？　</a:t>
            </a:r>
            <a:r>
              <a:rPr lang="en-US" altLang="ja-JP" smtClean="0"/>
              <a:t>×</a:t>
            </a:r>
            <a:r>
              <a:rPr lang="ja-JP" altLang="en-US" smtClean="0"/>
              <a:t>でしょうか？</a:t>
            </a:r>
            <a:endParaRPr lang="en-US" altLang="ja-JP" smtClean="0"/>
          </a:p>
        </p:txBody>
      </p:sp>
      <p:sp>
        <p:nvSpPr>
          <p:cNvPr id="4198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0C64A655-68C2-4984-8480-527A255396AF}" type="slidenum">
              <a:rPr lang="ja-JP" altLang="en-US" smtClean="0"/>
              <a:pPr/>
              <a:t>11</a:t>
            </a:fld>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正解は、〇です。</a:t>
            </a:r>
            <a:endParaRPr lang="en-US" altLang="ja-JP" smtClean="0"/>
          </a:p>
          <a:p>
            <a:r>
              <a:rPr lang="ja-JP" altLang="en-US" smtClean="0"/>
              <a:t>先ほどからお話ししているように、悪質な違法サイトや子ども達に有害な画像や動画などを見られないように制限するものが、フィルタリングです。</a:t>
            </a:r>
            <a:endParaRPr lang="en-US" altLang="ja-JP" smtClean="0"/>
          </a:p>
        </p:txBody>
      </p:sp>
      <p:sp>
        <p:nvSpPr>
          <p:cNvPr id="4301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03EE8BC2-BC4E-4E0B-8389-88927E87553A}" type="slidenum">
              <a:rPr lang="ja-JP" altLang="en-US" smtClean="0"/>
              <a:pPr/>
              <a:t>12</a:t>
            </a:fld>
            <a:endParaRPr lang="ja-JP"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第５問「３ＤＳやＰＳＰなどの携帯ゲーム機は、インターネットができない？」</a:t>
            </a:r>
            <a:endParaRPr lang="en-US" altLang="ja-JP" smtClean="0"/>
          </a:p>
          <a:p>
            <a:r>
              <a:rPr lang="ja-JP" altLang="en-US" smtClean="0"/>
              <a:t>〇でしょうか？　</a:t>
            </a:r>
            <a:r>
              <a:rPr lang="en-US" altLang="ja-JP" smtClean="0"/>
              <a:t>×</a:t>
            </a:r>
            <a:r>
              <a:rPr lang="ja-JP" altLang="en-US" smtClean="0"/>
              <a:t>でしょうか？</a:t>
            </a:r>
            <a:endParaRPr lang="en-US" altLang="ja-JP" smtClean="0"/>
          </a:p>
        </p:txBody>
      </p:sp>
      <p:sp>
        <p:nvSpPr>
          <p:cNvPr id="4403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D022B8D7-8F46-4F38-8863-3CB77E5FF264}" type="slidenum">
              <a:rPr lang="ja-JP" altLang="en-US" smtClean="0"/>
              <a:pPr/>
              <a:t>13</a:t>
            </a:fld>
            <a:endParaRPr lang="ja-JP"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a:t>
            </a:r>
            <a:r>
              <a:rPr lang="en-US" altLang="ja-JP" smtClean="0"/>
              <a:t>×</a:t>
            </a:r>
            <a:r>
              <a:rPr lang="ja-JP" altLang="en-US" smtClean="0"/>
              <a:t>です。</a:t>
            </a:r>
            <a:endParaRPr lang="en-US" altLang="ja-JP" smtClean="0"/>
          </a:p>
          <a:p>
            <a:r>
              <a:rPr lang="en-US" altLang="ja-JP" smtClean="0"/>
              <a:t>Wi-Fi</a:t>
            </a:r>
            <a:r>
              <a:rPr lang="ja-JP" altLang="en-US" smtClean="0"/>
              <a:t>を利用すると、インターネットに接続することができます。</a:t>
            </a:r>
            <a:endParaRPr lang="en-US" altLang="ja-JP" smtClean="0"/>
          </a:p>
          <a:p>
            <a:r>
              <a:rPr lang="ja-JP" altLang="en-US" smtClean="0"/>
              <a:t>ゲーム機といえども、インターネットに接続することができる時点で、パソコンやスマートフォンと同じ、危険性があります。</a:t>
            </a:r>
            <a:endParaRPr lang="en-US" altLang="ja-JP" smtClean="0"/>
          </a:p>
          <a:p>
            <a:r>
              <a:rPr lang="ja-JP" altLang="en-US" smtClean="0"/>
              <a:t>最近では、コンビニやファーストフード店などの店舗や公共施設などに、無料の</a:t>
            </a:r>
            <a:r>
              <a:rPr lang="en-US" altLang="ja-JP" smtClean="0"/>
              <a:t>Wi-Fi</a:t>
            </a:r>
            <a:r>
              <a:rPr lang="ja-JP" altLang="en-US" smtClean="0"/>
              <a:t>のアクセスポイントがたくさんあります。</a:t>
            </a:r>
            <a:endParaRPr lang="en-US" altLang="ja-JP" smtClean="0"/>
          </a:p>
        </p:txBody>
      </p:sp>
      <p:sp>
        <p:nvSpPr>
          <p:cNvPr id="4506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A4CAD7BB-3D58-4C79-B079-7DDAC63DA284}" type="slidenum">
              <a:rPr lang="ja-JP" altLang="en-US" smtClean="0"/>
              <a:pPr/>
              <a:t>14</a:t>
            </a:fld>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では、第６問「でも、３ＤＳやＰＳＰなどの携帯ゲーム機は、フィルタリングを利用できない？」</a:t>
            </a:r>
            <a:endParaRPr lang="en-US" altLang="ja-JP" smtClean="0"/>
          </a:p>
          <a:p>
            <a:r>
              <a:rPr lang="ja-JP" altLang="en-US" smtClean="0"/>
              <a:t>スマートフォンではなく、ゲーム機のことです。</a:t>
            </a:r>
            <a:endParaRPr lang="en-US" altLang="ja-JP" smtClean="0"/>
          </a:p>
          <a:p>
            <a:r>
              <a:rPr lang="ja-JP" altLang="en-US" smtClean="0"/>
              <a:t>〇でしょうか？　</a:t>
            </a:r>
            <a:r>
              <a:rPr lang="en-US" altLang="ja-JP" smtClean="0"/>
              <a:t>×</a:t>
            </a:r>
            <a:r>
              <a:rPr lang="ja-JP" altLang="en-US" smtClean="0"/>
              <a:t>でしょうか？</a:t>
            </a:r>
            <a:endParaRPr lang="en-US" altLang="ja-JP" smtClean="0"/>
          </a:p>
        </p:txBody>
      </p:sp>
      <p:sp>
        <p:nvSpPr>
          <p:cNvPr id="4608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544FA282-FAEF-446F-98B9-8767AE1E60C8}" type="slidenum">
              <a:rPr lang="ja-JP" altLang="en-US" smtClean="0"/>
              <a:pPr/>
              <a:t>15</a:t>
            </a:fld>
            <a:endParaRPr lang="ja-JP"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a:t>
            </a:r>
            <a:r>
              <a:rPr lang="en-US" altLang="ja-JP" smtClean="0"/>
              <a:t>×</a:t>
            </a:r>
            <a:r>
              <a:rPr lang="ja-JP" altLang="en-US" smtClean="0"/>
              <a:t>です。</a:t>
            </a:r>
            <a:endParaRPr lang="en-US" altLang="ja-JP" smtClean="0"/>
          </a:p>
          <a:p>
            <a:r>
              <a:rPr lang="ja-JP" altLang="en-US" smtClean="0"/>
              <a:t>ゲーム機用のフィルタリングソフトが市販されています。</a:t>
            </a:r>
            <a:endParaRPr lang="en-US" altLang="ja-JP" smtClean="0"/>
          </a:p>
          <a:p>
            <a:r>
              <a:rPr lang="ja-JP" altLang="en-US" smtClean="0"/>
              <a:t>また、最近では、ゲーム機本体の設定でも、閲覧制限ができるようになっています。</a:t>
            </a:r>
            <a:endParaRPr lang="en-US" altLang="ja-JP" smtClean="0"/>
          </a:p>
          <a:p>
            <a:r>
              <a:rPr lang="ja-JP" altLang="en-US" smtClean="0"/>
              <a:t>詳細は、各ゲーム機メーカーのホームページ等で、ご確認ください。</a:t>
            </a:r>
          </a:p>
        </p:txBody>
      </p:sp>
      <p:sp>
        <p:nvSpPr>
          <p:cNvPr id="471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5EA77B0-0528-47CB-8E4B-E19CCBB69287}" type="slidenum">
              <a:rPr lang="ja-JP" altLang="en-US" smtClean="0"/>
              <a:pPr/>
              <a:t>16</a:t>
            </a:fld>
            <a:endParaRPr lang="ja-JP"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さて、今度は４択です。スマートフォンを購入する場面です。</a:t>
            </a:r>
            <a:endParaRPr lang="en-US" altLang="ja-JP" smtClean="0"/>
          </a:p>
          <a:p>
            <a:r>
              <a:rPr lang="ja-JP" altLang="en-US" smtClean="0"/>
              <a:t>子どもが「フィルタリングをかけると</a:t>
            </a:r>
            <a:r>
              <a:rPr lang="en-US" altLang="ja-JP" smtClean="0"/>
              <a:t>LINE</a:t>
            </a:r>
            <a:r>
              <a:rPr lang="ja-JP" altLang="en-US" smtClean="0"/>
              <a:t>や友達のブログが見れないから、はじめから外して！」と言ってきました。</a:t>
            </a:r>
            <a:endParaRPr lang="en-US" altLang="ja-JP" smtClean="0"/>
          </a:p>
          <a:p>
            <a:r>
              <a:rPr lang="ja-JP" altLang="en-US" smtClean="0"/>
              <a:t>保護者としては、「フィルタリングが必要だ」という考えです。どのように対応するのが適切だと思いますか？</a:t>
            </a:r>
            <a:endParaRPr lang="en-US" altLang="ja-JP" smtClean="0"/>
          </a:p>
          <a:p>
            <a:r>
              <a:rPr lang="ja-JP" altLang="en-US" smtClean="0"/>
              <a:t>①フィルタリングは、面倒なのではずそう</a:t>
            </a:r>
            <a:endParaRPr lang="en-US" altLang="ja-JP" smtClean="0"/>
          </a:p>
          <a:p>
            <a:r>
              <a:rPr lang="ja-JP" altLang="en-US" smtClean="0"/>
              <a:t>②フィルタリングを利用していても、必要なブログとかは見られるので、利用しておくね</a:t>
            </a:r>
            <a:endParaRPr lang="en-US" altLang="ja-JP" smtClean="0"/>
          </a:p>
          <a:p>
            <a:r>
              <a:rPr lang="ja-JP" altLang="en-US" smtClean="0"/>
              <a:t>③フィルタリングは効果がないのではずそう</a:t>
            </a:r>
            <a:endParaRPr lang="en-US" altLang="ja-JP" smtClean="0"/>
          </a:p>
          <a:p>
            <a:r>
              <a:rPr lang="ja-JP" altLang="en-US" smtClean="0"/>
              <a:t>④フィルタリングは、お金がかかるのでやめておこう</a:t>
            </a:r>
            <a:endParaRPr lang="en-US" altLang="ja-JP" smtClean="0"/>
          </a:p>
        </p:txBody>
      </p:sp>
      <p:sp>
        <p:nvSpPr>
          <p:cNvPr id="481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39025192-12D2-41D8-A7F3-0DC03014912B}" type="slidenum">
              <a:rPr lang="ja-JP" altLang="en-US" smtClean="0"/>
              <a:pPr/>
              <a:t>17</a:t>
            </a:fld>
            <a:endParaRPr lang="ja-JP"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正解は②の、「フィルタリングを利用していても、必要なブログとかは見られるので、利用しておくね」です。</a:t>
            </a:r>
            <a:endParaRPr lang="en-US" altLang="ja-JP" smtClean="0"/>
          </a:p>
          <a:p>
            <a:r>
              <a:rPr lang="ja-JP" altLang="en-US" smtClean="0"/>
              <a:t>これが正しい対応であることは、みなさん、もうおわかりですよね。</a:t>
            </a:r>
            <a:endParaRPr lang="en-US" altLang="ja-JP" smtClean="0"/>
          </a:p>
        </p:txBody>
      </p:sp>
      <p:sp>
        <p:nvSpPr>
          <p:cNvPr id="4915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A26209E2-68C5-4175-B415-E598B061AE1E}" type="slidenum">
              <a:rPr lang="ja-JP" altLang="en-US" smtClean="0"/>
              <a:pPr/>
              <a:t>18</a:t>
            </a:fld>
            <a:endParaRPr lang="ja-JP"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これまでの内容をまとめると、このようになります。</a:t>
            </a:r>
            <a:endParaRPr lang="en-US" altLang="ja-JP" smtClean="0"/>
          </a:p>
          <a:p>
            <a:r>
              <a:rPr lang="ja-JP" altLang="en-US" smtClean="0"/>
              <a:t>フィルタリングを利用していても、</a:t>
            </a:r>
            <a:r>
              <a:rPr lang="en-US" altLang="ja-JP" smtClean="0"/>
              <a:t>LINE</a:t>
            </a:r>
            <a:r>
              <a:rPr lang="ja-JP" altLang="en-US" smtClean="0"/>
              <a:t>や無料ゲームなどはできます。</a:t>
            </a:r>
            <a:endParaRPr lang="en-US" altLang="ja-JP" smtClean="0"/>
          </a:p>
          <a:p>
            <a:r>
              <a:rPr lang="ja-JP" altLang="en-US" smtClean="0"/>
              <a:t>個別に設定すれば、必要に応じて利用することができます。</a:t>
            </a:r>
            <a:endParaRPr lang="en-US" altLang="ja-JP" smtClean="0"/>
          </a:p>
        </p:txBody>
      </p:sp>
      <p:sp>
        <p:nvSpPr>
          <p:cNvPr id="5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A294FF5-8650-4C20-8C3A-55A6F4DEED2F}" type="slidenum">
              <a:rPr lang="ja-JP" altLang="en-US" smtClean="0"/>
              <a:pPr/>
              <a:t>19</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endParaRPr lang="ja-JP" altLang="en-US" smtClean="0"/>
          </a:p>
        </p:txBody>
      </p:sp>
      <p:sp>
        <p:nvSpPr>
          <p:cNvPr id="327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FF126530-342E-4B37-BB9C-E1EB8C72D466}" type="slidenum">
              <a:rPr lang="ja-JP" altLang="en-US" smtClean="0"/>
              <a:pPr/>
              <a:t>2</a:t>
            </a:fld>
            <a:endParaRPr lang="ja-JP"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携帯ゲーム機でも、インターネットができるし、フィルタリングも利用できます。</a:t>
            </a:r>
            <a:endParaRPr lang="en-US" altLang="ja-JP" smtClean="0"/>
          </a:p>
          <a:p>
            <a:r>
              <a:rPr lang="ja-JP" altLang="en-US" smtClean="0"/>
              <a:t>ゲーム機本体の設定でも、閲覧制限等ができます。</a:t>
            </a:r>
            <a:endParaRPr lang="en-US" altLang="ja-JP" smtClean="0"/>
          </a:p>
        </p:txBody>
      </p:sp>
      <p:sp>
        <p:nvSpPr>
          <p:cNvPr id="5120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A16F7FFF-44C9-420C-88B6-93A6C6BB7398}" type="slidenum">
              <a:rPr lang="ja-JP" altLang="en-US" smtClean="0"/>
              <a:pPr/>
              <a:t>20</a:t>
            </a:fld>
            <a:endParaRPr lang="ja-JP"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smtClean="0"/>
              <a:t>現実に、このようなことが起こっています。</a:t>
            </a:r>
            <a:endParaRPr lang="en-US" altLang="ja-JP" smtClean="0"/>
          </a:p>
          <a:p>
            <a:pPr eaLnBrk="1" hangingPunct="1">
              <a:spcBef>
                <a:spcPct val="0"/>
              </a:spcBef>
            </a:pPr>
            <a:r>
              <a:rPr lang="ja-JP" altLang="en-US" smtClean="0"/>
              <a:t>「</a:t>
            </a:r>
            <a:r>
              <a:rPr lang="en-US" altLang="ja-JP" smtClean="0"/>
              <a:t>LINE</a:t>
            </a:r>
            <a:r>
              <a:rPr lang="ja-JP" altLang="en-US" smtClean="0"/>
              <a:t>をやりたくてスマートフォンを買ってもらった」</a:t>
            </a:r>
            <a:endParaRPr lang="en-US" altLang="ja-JP" smtClean="0"/>
          </a:p>
          <a:p>
            <a:pPr eaLnBrk="1" hangingPunct="1">
              <a:spcBef>
                <a:spcPct val="0"/>
              </a:spcBef>
            </a:pPr>
            <a:r>
              <a:rPr lang="ja-JP" altLang="en-US" smtClean="0"/>
              <a:t>でも、「１８歳未満なので、携帯ショップでフィルタリングを設定した」</a:t>
            </a:r>
            <a:endParaRPr lang="en-US" altLang="ja-JP" smtClean="0"/>
          </a:p>
          <a:p>
            <a:pPr eaLnBrk="1" hangingPunct="1">
              <a:spcBef>
                <a:spcPct val="0"/>
              </a:spcBef>
            </a:pPr>
            <a:r>
              <a:rPr lang="ja-JP" altLang="en-US" smtClean="0"/>
              <a:t>そうすると、「</a:t>
            </a:r>
            <a:r>
              <a:rPr lang="en-US" altLang="ja-JP" smtClean="0"/>
              <a:t>LINE</a:t>
            </a:r>
            <a:r>
              <a:rPr lang="ja-JP" altLang="en-US" smtClean="0"/>
              <a:t>がフィルタリングでブロックされた！これは不便だ！」</a:t>
            </a:r>
            <a:endParaRPr lang="en-US" altLang="ja-JP" smtClean="0"/>
          </a:p>
          <a:p>
            <a:pPr eaLnBrk="1" hangingPunct="1">
              <a:spcBef>
                <a:spcPct val="0"/>
              </a:spcBef>
            </a:pPr>
            <a:r>
              <a:rPr lang="ja-JP" altLang="en-US" smtClean="0"/>
              <a:t>となったときに、「親に頼んでフィルタリングを外してもらった」。フィルタリングを外すには、保護者の同意が必要です。</a:t>
            </a:r>
            <a:endParaRPr lang="en-US" altLang="ja-JP" smtClean="0"/>
          </a:p>
          <a:p>
            <a:pPr eaLnBrk="1" hangingPunct="1">
              <a:spcBef>
                <a:spcPct val="0"/>
              </a:spcBef>
            </a:pPr>
            <a:r>
              <a:rPr lang="ja-JP" altLang="en-US" smtClean="0"/>
              <a:t>結果として、「危険なサイトもアプリも全部使えるようになった」。このパターンが非常に多いのが現状です。</a:t>
            </a:r>
            <a:endParaRPr lang="en-US" altLang="ja-JP" smtClean="0"/>
          </a:p>
          <a:p>
            <a:pPr eaLnBrk="1" hangingPunct="1">
              <a:spcBef>
                <a:spcPct val="0"/>
              </a:spcBef>
            </a:pPr>
            <a:r>
              <a:rPr lang="ja-JP" altLang="en-US" smtClean="0"/>
              <a:t>「フィルタリングの設定で、</a:t>
            </a:r>
            <a:r>
              <a:rPr lang="en-US" altLang="ja-JP" smtClean="0"/>
              <a:t>LINE</a:t>
            </a:r>
            <a:r>
              <a:rPr lang="ja-JP" altLang="en-US" smtClean="0"/>
              <a:t>だけ許可する」と「危険なサイトやアプリは防ぎつつ、</a:t>
            </a:r>
            <a:r>
              <a:rPr lang="en-US" altLang="ja-JP" smtClean="0"/>
              <a:t>LINE</a:t>
            </a:r>
            <a:r>
              <a:rPr lang="ja-JP" altLang="en-US" smtClean="0"/>
              <a:t>は使える」ようになります。</a:t>
            </a:r>
            <a:endParaRPr lang="en-US" altLang="ja-JP" smtClean="0"/>
          </a:p>
          <a:p>
            <a:pPr eaLnBrk="1" hangingPunct="1">
              <a:spcBef>
                <a:spcPct val="0"/>
              </a:spcBef>
            </a:pPr>
            <a:r>
              <a:rPr lang="ja-JP" altLang="en-US" smtClean="0"/>
              <a:t>こちらの対応が正解なのです。</a:t>
            </a:r>
          </a:p>
        </p:txBody>
      </p:sp>
      <p:sp>
        <p:nvSpPr>
          <p:cNvPr id="5222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8E39A89C-DF30-4D06-AF56-989E7FD1CE25}" type="slidenum">
              <a:rPr lang="ja-JP" altLang="en-US" smtClean="0"/>
              <a:pPr/>
              <a:t>21</a:t>
            </a:fld>
            <a:endParaRPr lang="ja-JP"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このような対応をしなければいけませんね。</a:t>
            </a:r>
            <a:endParaRPr lang="en-US" altLang="ja-JP" smtClean="0"/>
          </a:p>
        </p:txBody>
      </p:sp>
      <p:sp>
        <p:nvSpPr>
          <p:cNvPr id="5325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37CA062D-BC34-4D23-A738-34E98F9E0433}" type="slidenum">
              <a:rPr lang="ja-JP" altLang="en-US" smtClean="0"/>
              <a:pPr/>
              <a:t>22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「フィルタリング」ってどのようなものなのでしょうか？</a:t>
            </a:r>
            <a:endParaRPr lang="en-US" altLang="ja-JP" smtClean="0"/>
          </a:p>
          <a:p>
            <a:r>
              <a:rPr lang="ja-JP" altLang="en-US" smtClean="0"/>
              <a:t>簡単に言うと、インターネット上の「有害サイト」や「悪質な違法サイト」などを閲覧できないようにしてくれるものです。</a:t>
            </a:r>
            <a:endParaRPr lang="en-US" altLang="ja-JP" smtClean="0"/>
          </a:p>
          <a:p>
            <a:r>
              <a:rPr lang="ja-JP" altLang="en-US" smtClean="0"/>
              <a:t>ガラケーと呼ばれる従来型携帯電話は、携帯電話事業者のサーバーでフィルタリングがかけられます。スマートフォンも同様です。</a:t>
            </a:r>
            <a:endParaRPr lang="en-US" altLang="ja-JP" smtClean="0"/>
          </a:p>
          <a:p>
            <a:r>
              <a:rPr lang="ja-JP" altLang="en-US" smtClean="0"/>
              <a:t>１８歳未満の子どもたちがスマートフォンなどを利用するときには、「携帯電話事業者は、フィルタリングを提供する義務を負う」ことが、法的に定められています。</a:t>
            </a:r>
            <a:endParaRPr lang="en-US" altLang="ja-JP" smtClean="0"/>
          </a:p>
          <a:p>
            <a:r>
              <a:rPr lang="ja-JP" altLang="en-US" smtClean="0"/>
              <a:t>しかし、近年</a:t>
            </a:r>
            <a:r>
              <a:rPr lang="en-US" altLang="ja-JP" smtClean="0"/>
              <a:t>Wi-Fi</a:t>
            </a:r>
            <a:r>
              <a:rPr lang="ja-JP" altLang="en-US" smtClean="0"/>
              <a:t>が急速に普及してきています。スマートフォンは、無線</a:t>
            </a:r>
            <a:r>
              <a:rPr lang="en-US" altLang="ja-JP" smtClean="0"/>
              <a:t>LAN</a:t>
            </a:r>
            <a:r>
              <a:rPr lang="ja-JP" altLang="en-US" smtClean="0"/>
              <a:t>回線を利用し、インターネットに接続することができます。</a:t>
            </a:r>
            <a:endParaRPr lang="en-US" altLang="ja-JP" smtClean="0"/>
          </a:p>
          <a:p>
            <a:r>
              <a:rPr lang="ja-JP" altLang="en-US" smtClean="0"/>
              <a:t>さらに、ウォークマンといった「携帯音楽プレイヤー」や、３</a:t>
            </a:r>
            <a:r>
              <a:rPr lang="en-US" altLang="ja-JP" smtClean="0"/>
              <a:t>DS</a:t>
            </a:r>
            <a:r>
              <a:rPr lang="ja-JP" altLang="en-US" smtClean="0"/>
              <a:t>、</a:t>
            </a:r>
            <a:r>
              <a:rPr lang="en-US" altLang="ja-JP" smtClean="0"/>
              <a:t>PSP</a:t>
            </a:r>
            <a:r>
              <a:rPr lang="ja-JP" altLang="en-US" smtClean="0"/>
              <a:t>といった「ゲーム機」も、</a:t>
            </a:r>
            <a:r>
              <a:rPr lang="en-US" altLang="ja-JP" smtClean="0"/>
              <a:t>Wi-Fi</a:t>
            </a:r>
            <a:r>
              <a:rPr lang="ja-JP" altLang="en-US" smtClean="0"/>
              <a:t>を利用することでインターネットに接続することができます。ゲーム機で</a:t>
            </a:r>
            <a:r>
              <a:rPr lang="en-US" altLang="ja-JP" smtClean="0"/>
              <a:t>YouTube</a:t>
            </a:r>
            <a:r>
              <a:rPr lang="ja-JP" altLang="en-US" smtClean="0"/>
              <a:t>などの動画も見ることができるのです。</a:t>
            </a:r>
            <a:r>
              <a:rPr lang="en-US" altLang="ja-JP" smtClean="0"/>
              <a:t>Wi-Fi</a:t>
            </a:r>
            <a:r>
              <a:rPr lang="ja-JP" altLang="en-US" smtClean="0"/>
              <a:t>接続の場合、「有害サイト」などをブロックするためには、個別に設定をする必要があります。近年は、ゲーム機にフィルタリングの機能が搭載されているものもあります。</a:t>
            </a:r>
          </a:p>
        </p:txBody>
      </p:sp>
      <p:sp>
        <p:nvSpPr>
          <p:cNvPr id="337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6AAD5439-8C45-41CE-95D0-E593885CCB11}" type="slidenum">
              <a:rPr lang="ja-JP" altLang="en-US" smtClean="0"/>
              <a:pPr/>
              <a:t>3</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このフィルタリングの有効性は、「違法・有害サイトへの接続を制限できる」という点です。</a:t>
            </a:r>
            <a:endParaRPr lang="en-US" altLang="ja-JP" smtClean="0"/>
          </a:p>
          <a:p>
            <a:r>
              <a:rPr lang="ja-JP" altLang="en-US" smtClean="0"/>
              <a:t>「違法・有害サイトへの接続を制限できる」ということは、「ネットを介して遭遇する、様々な</a:t>
            </a:r>
            <a:r>
              <a:rPr lang="en-US" altLang="ja-JP" smtClean="0"/>
              <a:t>『</a:t>
            </a:r>
            <a:r>
              <a:rPr lang="ja-JP" altLang="en-US" smtClean="0"/>
              <a:t>危険</a:t>
            </a:r>
            <a:r>
              <a:rPr lang="en-US" altLang="ja-JP" smtClean="0"/>
              <a:t>』</a:t>
            </a:r>
            <a:r>
              <a:rPr lang="ja-JP" altLang="en-US" smtClean="0"/>
              <a:t>を回避することが可能となる」ということです。</a:t>
            </a:r>
            <a:endParaRPr lang="en-US" altLang="ja-JP" smtClean="0"/>
          </a:p>
          <a:p>
            <a:r>
              <a:rPr lang="ja-JP" altLang="en-US" smtClean="0"/>
              <a:t>子どもたちを、ネット上の危険から守るために、フィルタリングは非常に有効です。</a:t>
            </a:r>
            <a:endParaRPr lang="en-US" altLang="ja-JP" smtClean="0"/>
          </a:p>
          <a:p>
            <a:r>
              <a:rPr lang="ja-JP" altLang="en-US" smtClean="0"/>
              <a:t>では、これから「フィルタリング」についての質問をします。考えてみてください。</a:t>
            </a:r>
          </a:p>
        </p:txBody>
      </p:sp>
      <p:sp>
        <p:nvSpPr>
          <p:cNvPr id="348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71326DDE-4173-4043-B391-283C810E1EEE}" type="slidenum">
              <a:rPr lang="ja-JP" altLang="en-US" smtClean="0"/>
              <a:pPr/>
              <a:t>4</a:t>
            </a:fld>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今や、スマートフォンを使用している人のほとんどが利用している無料通信アプリの代表「</a:t>
            </a:r>
            <a:r>
              <a:rPr lang="en-US" altLang="ja-JP" smtClean="0"/>
              <a:t>LINE</a:t>
            </a:r>
            <a:r>
              <a:rPr lang="ja-JP" altLang="en-US" smtClean="0"/>
              <a:t>」。</a:t>
            </a:r>
            <a:endParaRPr lang="en-US" altLang="ja-JP" smtClean="0"/>
          </a:p>
          <a:p>
            <a:r>
              <a:rPr lang="ja-JP" altLang="en-US" smtClean="0"/>
              <a:t>「無料であること」「操作しやすいこと」「スタンプがカワイイこと」などから、幅広く利用されています。</a:t>
            </a:r>
            <a:endParaRPr lang="en-US" altLang="ja-JP" smtClean="0"/>
          </a:p>
          <a:p>
            <a:r>
              <a:rPr lang="ja-JP" altLang="en-US" smtClean="0"/>
              <a:t>そこで、第１問「フィルタリングを利用していると、</a:t>
            </a:r>
            <a:r>
              <a:rPr lang="en-US" altLang="ja-JP" smtClean="0"/>
              <a:t>LINE</a:t>
            </a:r>
            <a:r>
              <a:rPr lang="ja-JP" altLang="en-US" smtClean="0"/>
              <a:t>はできない？」。</a:t>
            </a:r>
            <a:endParaRPr lang="en-US" altLang="ja-JP" smtClean="0"/>
          </a:p>
          <a:p>
            <a:r>
              <a:rPr lang="ja-JP" altLang="en-US" smtClean="0"/>
              <a:t>○でしょうか？　</a:t>
            </a:r>
            <a:r>
              <a:rPr lang="en-US" altLang="ja-JP" smtClean="0"/>
              <a:t>×</a:t>
            </a:r>
            <a:r>
              <a:rPr lang="ja-JP" altLang="en-US" smtClean="0"/>
              <a:t>でしょうか？</a:t>
            </a:r>
            <a:endParaRPr lang="en-US" altLang="ja-JP" smtClean="0"/>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4B916546-3500-4CF0-BB20-336D1D87E31F}" type="slidenum">
              <a:rPr lang="ja-JP" altLang="en-US" smtClean="0"/>
              <a:pPr/>
              <a:t>5</a:t>
            </a:fld>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a:t>
            </a:r>
            <a:r>
              <a:rPr lang="en-US" altLang="ja-JP" smtClean="0"/>
              <a:t>×</a:t>
            </a:r>
            <a:r>
              <a:rPr lang="ja-JP" altLang="en-US" smtClean="0"/>
              <a:t>です。</a:t>
            </a:r>
            <a:endParaRPr lang="en-US" altLang="ja-JP" smtClean="0"/>
          </a:p>
          <a:p>
            <a:r>
              <a:rPr lang="ja-JP" altLang="en-US" smtClean="0"/>
              <a:t>フィルタリングを利用していても、</a:t>
            </a:r>
            <a:r>
              <a:rPr lang="en-US" altLang="ja-JP" smtClean="0"/>
              <a:t>LINE</a:t>
            </a:r>
            <a:r>
              <a:rPr lang="ja-JP" altLang="en-US" smtClean="0"/>
              <a:t>は利用できます。</a:t>
            </a:r>
            <a:endParaRPr lang="en-US" altLang="ja-JP" smtClean="0"/>
          </a:p>
          <a:p>
            <a:endParaRPr lang="en-US" altLang="ja-JP" smtClean="0"/>
          </a:p>
          <a:p>
            <a:r>
              <a:rPr lang="ja-JP" altLang="en-US" smtClean="0"/>
              <a:t>（参考）</a:t>
            </a:r>
            <a:r>
              <a:rPr lang="en-US" altLang="ja-JP" smtClean="0"/>
              <a:t>EMA</a:t>
            </a:r>
            <a:r>
              <a:rPr lang="ja-JP" altLang="en-US" smtClean="0"/>
              <a:t>認定を受けたため、特別な設定をすることなく、フィルタリングを利用してもアプリが使えます。（</a:t>
            </a:r>
            <a:r>
              <a:rPr lang="en-US" altLang="ja-JP" smtClean="0"/>
              <a:t>2015</a:t>
            </a:r>
            <a:r>
              <a:rPr lang="ja-JP" altLang="en-US" smtClean="0"/>
              <a:t>年</a:t>
            </a:r>
            <a:r>
              <a:rPr lang="en-US" altLang="ja-JP" smtClean="0"/>
              <a:t>3</a:t>
            </a:r>
            <a:r>
              <a:rPr lang="ja-JP" altLang="en-US" smtClean="0"/>
              <a:t>月</a:t>
            </a:r>
            <a:r>
              <a:rPr lang="en-US" altLang="ja-JP" smtClean="0"/>
              <a:t>31</a:t>
            </a:r>
            <a:r>
              <a:rPr lang="ja-JP" altLang="en-US" smtClean="0"/>
              <a:t>日付）</a:t>
            </a:r>
          </a:p>
        </p:txBody>
      </p:sp>
      <p:sp>
        <p:nvSpPr>
          <p:cNvPr id="368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489D0EC2-1386-4DB1-9BA5-A7F3ED05587C}" type="slidenum">
              <a:rPr lang="ja-JP" altLang="en-US" smtClean="0"/>
              <a:pPr/>
              <a:t>6</a:t>
            </a:fld>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続いて、第２問「フィルタリングを利用していると、無料ゲームはできない？」。</a:t>
            </a:r>
            <a:endParaRPr lang="en-US" altLang="ja-JP" smtClean="0"/>
          </a:p>
          <a:p>
            <a:r>
              <a:rPr lang="ja-JP" altLang="en-US" smtClean="0"/>
              <a:t>○でしょうか？　</a:t>
            </a:r>
            <a:r>
              <a:rPr lang="en-US" altLang="ja-JP" smtClean="0"/>
              <a:t>×</a:t>
            </a:r>
            <a:r>
              <a:rPr lang="ja-JP" altLang="en-US" smtClean="0"/>
              <a:t>でしょうか？</a:t>
            </a:r>
            <a:endParaRPr lang="en-US" altLang="ja-JP" smtClean="0"/>
          </a:p>
        </p:txBody>
      </p:sp>
      <p:sp>
        <p:nvSpPr>
          <p:cNvPr id="378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44F6241-9A3B-4026-AE2D-A9B724144616}" type="slidenum">
              <a:rPr lang="ja-JP" altLang="en-US" smtClean="0"/>
              <a:pPr/>
              <a:t>7</a:t>
            </a:fld>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正解は、</a:t>
            </a:r>
            <a:r>
              <a:rPr lang="en-US" altLang="ja-JP" smtClean="0"/>
              <a:t>×</a:t>
            </a:r>
            <a:r>
              <a:rPr lang="ja-JP" altLang="en-US" smtClean="0"/>
              <a:t>です。</a:t>
            </a:r>
            <a:endParaRPr lang="en-US" altLang="ja-JP" smtClean="0"/>
          </a:p>
          <a:p>
            <a:r>
              <a:rPr lang="ja-JP" altLang="en-US" smtClean="0"/>
              <a:t>フィルタリングを利用していても、無料ゲームは利用できます。</a:t>
            </a:r>
            <a:endParaRPr lang="en-US" altLang="ja-JP" smtClean="0"/>
          </a:p>
        </p:txBody>
      </p:sp>
      <p:sp>
        <p:nvSpPr>
          <p:cNvPr id="389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D1D280C4-36A8-4079-8064-65C81F132D45}" type="slidenum">
              <a:rPr lang="ja-JP" altLang="en-US" smtClean="0"/>
              <a:pPr/>
              <a:t>8</a:t>
            </a:fld>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無料ゲームの中には、アイテムを購入することが可能なものもあります。</a:t>
            </a:r>
            <a:endParaRPr lang="en-US" altLang="ja-JP" smtClean="0"/>
          </a:p>
          <a:p>
            <a:r>
              <a:rPr lang="ja-JP" altLang="en-US" smtClean="0"/>
              <a:t>そこで、第３問「フィルタリングを利用していると、ゲームのアイテムを購入できない？」。</a:t>
            </a:r>
            <a:endParaRPr lang="en-US" altLang="ja-JP" smtClean="0"/>
          </a:p>
          <a:p>
            <a:r>
              <a:rPr lang="ja-JP" altLang="en-US" smtClean="0"/>
              <a:t>○でしょうか？　</a:t>
            </a:r>
            <a:r>
              <a:rPr lang="en-US" altLang="ja-JP" smtClean="0"/>
              <a:t>×</a:t>
            </a:r>
            <a:r>
              <a:rPr lang="ja-JP" altLang="en-US" smtClean="0"/>
              <a:t>でしょうか？</a:t>
            </a:r>
            <a:endParaRPr lang="en-US" altLang="ja-JP" smtClean="0"/>
          </a:p>
          <a:p>
            <a:endParaRPr lang="ja-JP" altLang="en-US" smtClean="0"/>
          </a:p>
        </p:txBody>
      </p:sp>
      <p:sp>
        <p:nvSpPr>
          <p:cNvPr id="399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AFA99483-0D25-4CC0-89BF-81C87AF2B0AA}" type="slidenum">
              <a:rPr lang="ja-JP" altLang="en-US" smtClean="0"/>
              <a:pPr/>
              <a:t>9</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9702030-39DC-4963-A340-C3F673DFE317}" type="slidenum">
              <a:rPr lang="en-US" altLang="ja-JP"/>
              <a:pPr>
                <a:defRPr/>
              </a:pPr>
              <a:t>‹#›</a:t>
            </a:fld>
            <a:endParaRPr lang="en-US" altLang="ja-JP"/>
          </a:p>
        </p:txBody>
      </p:sp>
    </p:spTree>
    <p:extLst>
      <p:ext uri="{BB962C8B-B14F-4D97-AF65-F5344CB8AC3E}">
        <p14:creationId xmlns:p14="http://schemas.microsoft.com/office/powerpoint/2010/main" val="369132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C356895-8B68-4D6B-97D6-08C02BD48F05}" type="slidenum">
              <a:rPr lang="en-US" altLang="ja-JP"/>
              <a:pPr>
                <a:defRPr/>
              </a:pPr>
              <a:t>‹#›</a:t>
            </a:fld>
            <a:endParaRPr lang="en-US" altLang="ja-JP"/>
          </a:p>
        </p:txBody>
      </p:sp>
    </p:spTree>
    <p:extLst>
      <p:ext uri="{BB962C8B-B14F-4D97-AF65-F5344CB8AC3E}">
        <p14:creationId xmlns:p14="http://schemas.microsoft.com/office/powerpoint/2010/main" val="194415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97FB2B7-303F-493B-972D-229AF0824D24}" type="slidenum">
              <a:rPr lang="en-US" altLang="ja-JP"/>
              <a:pPr>
                <a:defRPr/>
              </a:pPr>
              <a:t>‹#›</a:t>
            </a:fld>
            <a:endParaRPr lang="en-US" altLang="ja-JP"/>
          </a:p>
        </p:txBody>
      </p:sp>
    </p:spTree>
    <p:extLst>
      <p:ext uri="{BB962C8B-B14F-4D97-AF65-F5344CB8AC3E}">
        <p14:creationId xmlns:p14="http://schemas.microsoft.com/office/powerpoint/2010/main" val="3492226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スライド番号プレースホルダー 5"/>
          <p:cNvSpPr>
            <a:spLocks noGrp="1"/>
          </p:cNvSpPr>
          <p:nvPr>
            <p:ph type="sldNum" sz="quarter" idx="10"/>
          </p:nvPr>
        </p:nvSpPr>
        <p:spPr>
          <a:xfrm>
            <a:off x="4340225" y="6597650"/>
            <a:ext cx="488950" cy="244475"/>
          </a:xfrm>
        </p:spPr>
        <p:txBody>
          <a:bodyPr wrap="none" tIns="0" bIns="0" anchor="ctr">
            <a:spAutoFit/>
          </a:bodyPr>
          <a:lstStyle>
            <a:lvl1pPr algn="ctr">
              <a:defRPr sz="1600">
                <a:solidFill>
                  <a:schemeClr val="bg1"/>
                </a:solidFill>
              </a:defRPr>
            </a:lvl1pPr>
          </a:lstStyle>
          <a:p>
            <a:pPr>
              <a:defRPr/>
            </a:pPr>
            <a:fld id="{43CE9217-D186-4593-90BC-A15AE17C93FC}" type="slidenum">
              <a:rPr lang="ja-JP" altLang="en-US"/>
              <a:pPr>
                <a:defRPr/>
              </a:pPr>
              <a:t>‹#›</a:t>
            </a:fld>
            <a:endParaRPr lang="ja-JP" altLang="en-US"/>
          </a:p>
        </p:txBody>
      </p:sp>
    </p:spTree>
    <p:extLst>
      <p:ext uri="{BB962C8B-B14F-4D97-AF65-F5344CB8AC3E}">
        <p14:creationId xmlns:p14="http://schemas.microsoft.com/office/powerpoint/2010/main" val="393725857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2F280A-D341-439F-9EFA-CACEC3082483}" type="slidenum">
              <a:rPr lang="en-US" altLang="ja-JP"/>
              <a:pPr>
                <a:defRPr/>
              </a:pPr>
              <a:t>‹#›</a:t>
            </a:fld>
            <a:endParaRPr lang="en-US" altLang="ja-JP"/>
          </a:p>
        </p:txBody>
      </p:sp>
    </p:spTree>
    <p:extLst>
      <p:ext uri="{BB962C8B-B14F-4D97-AF65-F5344CB8AC3E}">
        <p14:creationId xmlns:p14="http://schemas.microsoft.com/office/powerpoint/2010/main" val="345913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D29AD34-B07C-46B4-ADF1-6A7F6264BCF8}" type="slidenum">
              <a:rPr lang="en-US" altLang="ja-JP"/>
              <a:pPr>
                <a:defRPr/>
              </a:pPr>
              <a:t>‹#›</a:t>
            </a:fld>
            <a:endParaRPr lang="en-US" altLang="ja-JP"/>
          </a:p>
        </p:txBody>
      </p:sp>
    </p:spTree>
    <p:extLst>
      <p:ext uri="{BB962C8B-B14F-4D97-AF65-F5344CB8AC3E}">
        <p14:creationId xmlns:p14="http://schemas.microsoft.com/office/powerpoint/2010/main" val="4106192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D40FA5-11DD-4963-94D9-BBF5F36C300D}" type="slidenum">
              <a:rPr lang="en-US" altLang="ja-JP"/>
              <a:pPr>
                <a:defRPr/>
              </a:pPr>
              <a:t>‹#›</a:t>
            </a:fld>
            <a:endParaRPr lang="en-US" altLang="ja-JP"/>
          </a:p>
        </p:txBody>
      </p:sp>
    </p:spTree>
    <p:extLst>
      <p:ext uri="{BB962C8B-B14F-4D97-AF65-F5344CB8AC3E}">
        <p14:creationId xmlns:p14="http://schemas.microsoft.com/office/powerpoint/2010/main" val="129407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11554AD-E470-42F6-93FE-DC65B88A4939}" type="slidenum">
              <a:rPr lang="en-US" altLang="ja-JP"/>
              <a:pPr>
                <a:defRPr/>
              </a:pPr>
              <a:t>‹#›</a:t>
            </a:fld>
            <a:endParaRPr lang="en-US" altLang="ja-JP"/>
          </a:p>
        </p:txBody>
      </p:sp>
    </p:spTree>
    <p:extLst>
      <p:ext uri="{BB962C8B-B14F-4D97-AF65-F5344CB8AC3E}">
        <p14:creationId xmlns:p14="http://schemas.microsoft.com/office/powerpoint/2010/main" val="421843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9869239-E56E-4285-AA64-A09C8E42703F}" type="slidenum">
              <a:rPr lang="en-US" altLang="ja-JP"/>
              <a:pPr>
                <a:defRPr/>
              </a:pPr>
              <a:t>‹#›</a:t>
            </a:fld>
            <a:endParaRPr lang="en-US" altLang="ja-JP"/>
          </a:p>
        </p:txBody>
      </p:sp>
    </p:spTree>
    <p:extLst>
      <p:ext uri="{BB962C8B-B14F-4D97-AF65-F5344CB8AC3E}">
        <p14:creationId xmlns:p14="http://schemas.microsoft.com/office/powerpoint/2010/main" val="365725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4E51870-3D1F-4E37-93E8-AED226D33253}" type="slidenum">
              <a:rPr lang="en-US" altLang="ja-JP"/>
              <a:pPr>
                <a:defRPr/>
              </a:pPr>
              <a:t>‹#›</a:t>
            </a:fld>
            <a:endParaRPr lang="en-US" altLang="ja-JP"/>
          </a:p>
        </p:txBody>
      </p:sp>
    </p:spTree>
    <p:extLst>
      <p:ext uri="{BB962C8B-B14F-4D97-AF65-F5344CB8AC3E}">
        <p14:creationId xmlns:p14="http://schemas.microsoft.com/office/powerpoint/2010/main" val="52778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9A70FD-39C7-43B6-9EA3-B8650B877B11}" type="slidenum">
              <a:rPr lang="en-US" altLang="ja-JP"/>
              <a:pPr>
                <a:defRPr/>
              </a:pPr>
              <a:t>‹#›</a:t>
            </a:fld>
            <a:endParaRPr lang="en-US" altLang="ja-JP"/>
          </a:p>
        </p:txBody>
      </p:sp>
    </p:spTree>
    <p:extLst>
      <p:ext uri="{BB962C8B-B14F-4D97-AF65-F5344CB8AC3E}">
        <p14:creationId xmlns:p14="http://schemas.microsoft.com/office/powerpoint/2010/main" val="1039828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9BEF57A-465D-4E0D-BCD2-84930D52C179}" type="slidenum">
              <a:rPr lang="en-US" altLang="ja-JP"/>
              <a:pPr>
                <a:defRPr/>
              </a:pPr>
              <a:t>‹#›</a:t>
            </a:fld>
            <a:endParaRPr lang="en-US" altLang="ja-JP"/>
          </a:p>
        </p:txBody>
      </p:sp>
    </p:spTree>
    <p:extLst>
      <p:ext uri="{BB962C8B-B14F-4D97-AF65-F5344CB8AC3E}">
        <p14:creationId xmlns:p14="http://schemas.microsoft.com/office/powerpoint/2010/main" val="323395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ea typeface="ＭＳ Ｐゴシック" pitchFamily="50" charset="-128"/>
              </a:defRPr>
            </a:lvl1pPr>
          </a:lstStyle>
          <a:p>
            <a:pPr>
              <a:defRPr/>
            </a:pPr>
            <a:fld id="{C3D616B8-A347-46A4-83DB-D8CBBBA9CC5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 id="2147484196"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a:normAutofit fontScale="90000"/>
          </a:bodyPr>
          <a:lstStyle/>
          <a:p>
            <a:pPr>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情報モラル</a:t>
            </a:r>
            <a: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③フィルタリング</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3076"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spcBef>
                <a:spcPct val="0"/>
              </a:spcBef>
              <a:buFontTx/>
              <a:buNone/>
            </a:pPr>
            <a:r>
              <a:rPr lang="ja-JP" altLang="en-US" sz="4400">
                <a:latin typeface="メイリオ" pitchFamily="50" charset="-128"/>
                <a:ea typeface="メイリオ" pitchFamily="50" charset="-128"/>
                <a:cs typeface="メイリオ" pitchFamily="50" charset="-128"/>
              </a:rPr>
              <a:t>スライド資料　</a:t>
            </a:r>
            <a:r>
              <a:rPr lang="en-US" altLang="ja-JP" sz="4400">
                <a:latin typeface="メイリオ" pitchFamily="50" charset="-128"/>
                <a:ea typeface="メイリオ" pitchFamily="50" charset="-128"/>
                <a:cs typeface="メイリオ" pitchFamily="50" charset="-128"/>
              </a:rPr>
              <a:t>D3</a:t>
            </a:r>
            <a:endParaRPr lang="ja-JP" altLang="en-US" sz="4400">
              <a:latin typeface="メイリオ" pitchFamily="50" charset="-128"/>
              <a:ea typeface="メイリオ" pitchFamily="50" charset="-128"/>
              <a:cs typeface="メイリオ" pitchFamily="50" charset="-128"/>
            </a:endParaRPr>
          </a:p>
        </p:txBody>
      </p:sp>
      <p:sp>
        <p:nvSpPr>
          <p:cNvPr id="5" name="Rectangle 2"/>
          <p:cNvSpPr txBox="1">
            <a:spLocks noChangeArrowheads="1"/>
          </p:cNvSpPr>
          <p:nvPr/>
        </p:nvSpPr>
        <p:spPr bwMode="auto">
          <a:xfrm>
            <a:off x="684213" y="4437063"/>
            <a:ext cx="8134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3200" kern="0" smtClean="0">
                <a:solidFill>
                  <a:schemeClr val="tx1"/>
                </a:solidFill>
              </a:rPr>
              <a:t>～正しくフィルタリングを知るために～</a:t>
            </a:r>
            <a:endParaRPr lang="ja-JP" altLang="en-US" sz="3200" kern="0" dirty="0" smtClean="0">
              <a:solidFill>
                <a:schemeClr val="tx1"/>
              </a:solidFill>
            </a:endParaRPr>
          </a:p>
        </p:txBody>
      </p:sp>
      <p:sp>
        <p:nvSpPr>
          <p:cNvPr id="3078"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29561489-0030-474C-9AE6-78E24B28F9BB}" type="slidenum">
              <a:rPr lang="en-US" altLang="ja-JP" sz="1400" smtClean="0"/>
              <a:pPr>
                <a:spcBef>
                  <a:spcPct val="0"/>
                </a:spcBef>
                <a:buFontTx/>
                <a:buNone/>
              </a:pPr>
              <a:t>1</a:t>
            </a:fld>
            <a:endParaRPr lang="en-US" altLang="ja-JP" sz="14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476250"/>
            <a:ext cx="7772400" cy="5976938"/>
          </a:xfrm>
        </p:spPr>
        <p:txBody>
          <a:bodyPr/>
          <a:lstStyle/>
          <a:p>
            <a:pPr algn="l" eaLnBrk="1" hangingPunct="1"/>
            <a:r>
              <a:rPr lang="ja-JP" altLang="en-US" sz="8000" smtClean="0">
                <a:solidFill>
                  <a:srgbClr val="FF0000"/>
                </a:solidFill>
              </a:rPr>
              <a:t>正解は、</a:t>
            </a:r>
            <a:r>
              <a:rPr lang="en-US" altLang="ja-JP" sz="15000" smtClean="0">
                <a:solidFill>
                  <a:srgbClr val="FF0000"/>
                </a:solidFill>
              </a:rPr>
              <a:t>×</a:t>
            </a:r>
            <a:r>
              <a:rPr lang="ja-JP" altLang="en-US" smtClean="0">
                <a:solidFill>
                  <a:srgbClr val="FF0000"/>
                </a:solidFill>
              </a:rPr>
              <a:t>できる</a:t>
            </a:r>
            <a:r>
              <a:rPr lang="en-US" altLang="ja-JP" smtClean="0"/>
              <a:t/>
            </a:r>
            <a:br>
              <a:rPr lang="en-US" altLang="ja-JP" smtClean="0"/>
            </a:br>
            <a:r>
              <a:rPr lang="en-US" altLang="ja-JP" smtClean="0"/>
              <a:t/>
            </a:r>
            <a:br>
              <a:rPr lang="en-US" altLang="ja-JP" smtClean="0"/>
            </a:br>
            <a:r>
              <a:rPr lang="ja-JP" altLang="en-US" smtClean="0"/>
              <a:t>フィルタリングを利用していても、</a:t>
            </a:r>
            <a:r>
              <a:rPr lang="ja-JP" altLang="en-US" u="sng" smtClean="0"/>
              <a:t>アイテムは購入はできる。</a:t>
            </a:r>
            <a:r>
              <a:rPr lang="en-US" altLang="ja-JP" u="sng" smtClean="0"/>
              <a:t/>
            </a:r>
            <a:br>
              <a:rPr lang="en-US" altLang="ja-JP" u="sng" smtClean="0"/>
            </a:br>
            <a:r>
              <a:rPr lang="ja-JP" altLang="en-US" smtClean="0"/>
              <a:t>ただし、購入には保護者の許可が必要な設定にできる。</a:t>
            </a:r>
          </a:p>
        </p:txBody>
      </p:sp>
      <p:sp>
        <p:nvSpPr>
          <p:cNvPr id="12291"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2675544A-FB1C-4442-9493-44748BBFCEF1}" type="slidenum">
              <a:rPr lang="en-US" altLang="ja-JP" sz="1400" smtClean="0"/>
              <a:pPr>
                <a:spcBef>
                  <a:spcPct val="0"/>
                </a:spcBef>
                <a:buFontTx/>
                <a:buNone/>
              </a:pPr>
              <a:t>10</a:t>
            </a:fld>
            <a:endParaRPr lang="en-US" altLang="ja-JP" sz="1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79388" y="620713"/>
            <a:ext cx="8785225" cy="5903912"/>
          </a:xfrm>
        </p:spPr>
        <p:txBody>
          <a:bodyPr/>
          <a:lstStyle/>
          <a:p>
            <a:pPr eaLnBrk="1" hangingPunct="1"/>
            <a:r>
              <a:rPr lang="en-US" altLang="ja-JP" smtClean="0"/>
              <a:t>Q</a:t>
            </a:r>
            <a:r>
              <a:rPr lang="ja-JP" altLang="en-US" smtClean="0"/>
              <a:t>４　フィルタリングを利用していると</a:t>
            </a:r>
            <a:r>
              <a:rPr lang="en-US" altLang="ja-JP" smtClean="0"/>
              <a:t/>
            </a:r>
            <a:br>
              <a:rPr lang="en-US" altLang="ja-JP" smtClean="0"/>
            </a:br>
            <a:r>
              <a:rPr lang="en-US" altLang="ja-JP" smtClean="0"/>
              <a:t/>
            </a:r>
            <a:br>
              <a:rPr lang="en-US" altLang="ja-JP" smtClean="0"/>
            </a:br>
            <a:r>
              <a:rPr lang="ja-JP" altLang="en-US" sz="6000" u="sng" smtClean="0"/>
              <a:t>見られないサイトがある？</a:t>
            </a:r>
            <a:r>
              <a:rPr lang="en-US" altLang="ja-JP" sz="6000" u="sng" smtClean="0"/>
              <a:t/>
            </a:r>
            <a:br>
              <a:rPr lang="en-US" altLang="ja-JP" sz="6000" u="sng" smtClean="0"/>
            </a:br>
            <a:r>
              <a:rPr lang="en-US" altLang="ja-JP" smtClean="0"/>
              <a:t/>
            </a:r>
            <a:br>
              <a:rPr lang="en-US" altLang="ja-JP" smtClean="0"/>
            </a:br>
            <a:r>
              <a:rPr lang="ja-JP" altLang="en-US" sz="12000" smtClean="0">
                <a:solidFill>
                  <a:srgbClr val="FF0000"/>
                </a:solidFill>
              </a:rPr>
              <a:t>○　・　</a:t>
            </a:r>
            <a:r>
              <a:rPr lang="en-US" altLang="ja-JP" sz="12000" smtClean="0">
                <a:solidFill>
                  <a:srgbClr val="FF0000"/>
                </a:solidFill>
              </a:rPr>
              <a:t>×</a:t>
            </a:r>
            <a:br>
              <a:rPr lang="en-US" altLang="ja-JP" sz="12000" smtClean="0">
                <a:solidFill>
                  <a:srgbClr val="FF0000"/>
                </a:solidFill>
              </a:rPr>
            </a:br>
            <a:r>
              <a:rPr lang="ja-JP" altLang="en-US" sz="4000" smtClean="0">
                <a:solidFill>
                  <a:srgbClr val="FF0000"/>
                </a:solidFill>
              </a:rPr>
              <a:t>ある　　　　　　　　　　ない</a:t>
            </a:r>
          </a:p>
        </p:txBody>
      </p:sp>
      <p:sp>
        <p:nvSpPr>
          <p:cNvPr id="13315"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25EBD407-66AF-4E33-8E99-545AF4108C3E}" type="slidenum">
              <a:rPr lang="en-US" altLang="ja-JP" sz="1400" smtClean="0"/>
              <a:pPr>
                <a:spcBef>
                  <a:spcPct val="0"/>
                </a:spcBef>
                <a:buFontTx/>
                <a:buNone/>
              </a:pPr>
              <a:t>11</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468313" y="765175"/>
            <a:ext cx="8135937" cy="4895850"/>
          </a:xfrm>
        </p:spPr>
        <p:txBody>
          <a:bodyPr/>
          <a:lstStyle/>
          <a:p>
            <a:pPr algn="l" eaLnBrk="1" hangingPunct="1"/>
            <a:r>
              <a:rPr lang="ja-JP" altLang="en-US" sz="8000" smtClean="0">
                <a:solidFill>
                  <a:srgbClr val="FF0000"/>
                </a:solidFill>
              </a:rPr>
              <a:t>正解は、</a:t>
            </a:r>
            <a:r>
              <a:rPr lang="ja-JP" altLang="en-US" sz="15000" smtClean="0">
                <a:solidFill>
                  <a:srgbClr val="FF0000"/>
                </a:solidFill>
              </a:rPr>
              <a:t>○</a:t>
            </a:r>
            <a:r>
              <a:rPr lang="ja-JP" altLang="en-US" smtClean="0">
                <a:solidFill>
                  <a:srgbClr val="FF0000"/>
                </a:solidFill>
              </a:rPr>
              <a:t>ある</a:t>
            </a:r>
            <a:r>
              <a:rPr lang="en-US" altLang="ja-JP" smtClean="0"/>
              <a:t/>
            </a:r>
            <a:br>
              <a:rPr lang="en-US" altLang="ja-JP" smtClean="0"/>
            </a:br>
            <a:r>
              <a:rPr lang="en-US" altLang="ja-JP" smtClean="0"/>
              <a:t/>
            </a:r>
            <a:br>
              <a:rPr lang="en-US" altLang="ja-JP" smtClean="0"/>
            </a:br>
            <a:r>
              <a:rPr lang="ja-JP" altLang="en-US" u="sng" smtClean="0"/>
              <a:t>悪質な違法サイトや有害なもの</a:t>
            </a:r>
            <a:r>
              <a:rPr lang="ja-JP" altLang="en-US" smtClean="0"/>
              <a:t>は、見られないので</a:t>
            </a:r>
            <a:r>
              <a:rPr lang="ja-JP" altLang="en-US" u="sng" smtClean="0"/>
              <a:t>安心</a:t>
            </a:r>
            <a:r>
              <a:rPr lang="ja-JP" altLang="en-US" smtClean="0"/>
              <a:t>。</a:t>
            </a:r>
          </a:p>
        </p:txBody>
      </p:sp>
      <p:sp>
        <p:nvSpPr>
          <p:cNvPr id="1433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E8EED7B2-C04B-4E9E-AAAC-F2CEC9E9BDB1}" type="slidenum">
              <a:rPr lang="en-US" altLang="ja-JP" sz="1400" smtClean="0"/>
              <a:pPr>
                <a:spcBef>
                  <a:spcPct val="0"/>
                </a:spcBef>
                <a:buFontTx/>
                <a:buNone/>
              </a:pPr>
              <a:t>12</a:t>
            </a:fld>
            <a:endParaRPr lang="en-US" altLang="ja-JP" sz="1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0" y="836613"/>
            <a:ext cx="9144000" cy="5400675"/>
          </a:xfrm>
        </p:spPr>
        <p:txBody>
          <a:bodyPr/>
          <a:lstStyle/>
          <a:p>
            <a:pPr eaLnBrk="1" hangingPunct="1"/>
            <a:r>
              <a:rPr lang="en-US" altLang="ja-JP" smtClean="0"/>
              <a:t>Q</a:t>
            </a:r>
            <a:r>
              <a:rPr lang="ja-JP" altLang="en-US" smtClean="0"/>
              <a:t>５　</a:t>
            </a:r>
            <a:r>
              <a:rPr lang="ja-JP" altLang="en-US" sz="6000" u="sng" smtClean="0"/>
              <a:t>携帯ゲーム機は、</a:t>
            </a:r>
            <a:r>
              <a:rPr lang="ja-JP" altLang="en-US" sz="6000" smtClean="0"/>
              <a:t>　　</a:t>
            </a:r>
            <a:r>
              <a:rPr lang="en-US" altLang="ja-JP" sz="6000" smtClean="0">
                <a:solidFill>
                  <a:schemeClr val="bg1"/>
                </a:solidFill>
              </a:rPr>
              <a:t>.</a:t>
            </a:r>
            <a:r>
              <a:rPr lang="en-US" altLang="ja-JP" sz="6000" u="sng" smtClean="0"/>
              <a:t/>
            </a:r>
            <a:br>
              <a:rPr lang="en-US" altLang="ja-JP" sz="6000" u="sng" smtClean="0"/>
            </a:br>
            <a:r>
              <a:rPr lang="ja-JP" altLang="en-US" sz="6000" u="sng" smtClean="0"/>
              <a:t>インターネットができない？</a:t>
            </a:r>
            <a:r>
              <a:rPr lang="en-US" altLang="ja-JP" sz="6000" u="sng" smtClean="0"/>
              <a:t/>
            </a:r>
            <a:br>
              <a:rPr lang="en-US" altLang="ja-JP" sz="6000" u="sng" smtClean="0"/>
            </a:br>
            <a:r>
              <a:rPr lang="en-US" altLang="ja-JP" smtClean="0"/>
              <a:t/>
            </a:r>
            <a:br>
              <a:rPr lang="en-US" altLang="ja-JP" smtClean="0"/>
            </a:br>
            <a:r>
              <a:rPr lang="ja-JP" altLang="en-US" sz="12000" smtClean="0">
                <a:solidFill>
                  <a:srgbClr val="FF0000"/>
                </a:solidFill>
              </a:rPr>
              <a:t>○　・　</a:t>
            </a:r>
            <a:r>
              <a:rPr lang="en-US" altLang="ja-JP" sz="12000" smtClean="0">
                <a:solidFill>
                  <a:srgbClr val="FF0000"/>
                </a:solidFill>
              </a:rPr>
              <a:t>×</a:t>
            </a:r>
            <a:br>
              <a:rPr lang="en-US" altLang="ja-JP" sz="12000" smtClean="0">
                <a:solidFill>
                  <a:srgbClr val="FF0000"/>
                </a:solidFill>
              </a:rPr>
            </a:br>
            <a:r>
              <a:rPr lang="ja-JP" altLang="en-US" sz="4000" smtClean="0">
                <a:solidFill>
                  <a:srgbClr val="FF0000"/>
                </a:solidFill>
              </a:rPr>
              <a:t>できない　　　　　　　　できる</a:t>
            </a:r>
          </a:p>
        </p:txBody>
      </p:sp>
      <p:sp>
        <p:nvSpPr>
          <p:cNvPr id="15363"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4FB07E82-6430-4FD0-818F-992E934A413F}" type="slidenum">
              <a:rPr lang="en-US" altLang="ja-JP" sz="1400" smtClean="0"/>
              <a:pPr>
                <a:spcBef>
                  <a:spcPct val="0"/>
                </a:spcBef>
                <a:buFontTx/>
                <a:buNone/>
              </a:pPr>
              <a:t>13</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692150"/>
            <a:ext cx="7772400" cy="4968875"/>
          </a:xfrm>
        </p:spPr>
        <p:txBody>
          <a:bodyPr/>
          <a:lstStyle/>
          <a:p>
            <a:pPr algn="l" eaLnBrk="1" hangingPunct="1"/>
            <a:r>
              <a:rPr lang="ja-JP" altLang="en-US" sz="8000" smtClean="0">
                <a:solidFill>
                  <a:srgbClr val="FF0000"/>
                </a:solidFill>
              </a:rPr>
              <a:t>正解は、</a:t>
            </a:r>
            <a:r>
              <a:rPr lang="en-US" altLang="ja-JP" sz="15000" smtClean="0">
                <a:solidFill>
                  <a:srgbClr val="FF0000"/>
                </a:solidFill>
              </a:rPr>
              <a:t>×</a:t>
            </a:r>
            <a:r>
              <a:rPr lang="ja-JP" altLang="en-US" smtClean="0">
                <a:solidFill>
                  <a:srgbClr val="FF0000"/>
                </a:solidFill>
              </a:rPr>
              <a:t>できる</a:t>
            </a:r>
            <a:r>
              <a:rPr lang="en-US" altLang="ja-JP" smtClean="0"/>
              <a:t/>
            </a:r>
            <a:br>
              <a:rPr lang="en-US" altLang="ja-JP" smtClean="0"/>
            </a:br>
            <a:r>
              <a:rPr lang="en-US" altLang="ja-JP" smtClean="0"/>
              <a:t/>
            </a:r>
            <a:br>
              <a:rPr lang="en-US" altLang="ja-JP" smtClean="0"/>
            </a:br>
            <a:r>
              <a:rPr lang="en-US" altLang="ja-JP" u="sng" smtClean="0"/>
              <a:t>Wi-Fi</a:t>
            </a:r>
            <a:r>
              <a:rPr lang="ja-JP" altLang="en-US" u="sng" smtClean="0"/>
              <a:t>に接続する</a:t>
            </a:r>
            <a:r>
              <a:rPr lang="ja-JP" altLang="en-US" smtClean="0"/>
              <a:t>と、インターネットが</a:t>
            </a:r>
            <a:r>
              <a:rPr lang="ja-JP" altLang="en-US" u="sng" smtClean="0"/>
              <a:t>できます</a:t>
            </a:r>
            <a:r>
              <a:rPr lang="ja-JP" altLang="en-US" smtClean="0"/>
              <a:t>。</a:t>
            </a:r>
          </a:p>
        </p:txBody>
      </p:sp>
      <p:sp>
        <p:nvSpPr>
          <p:cNvPr id="16387"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9A663BED-A6B1-4BCA-BCEF-3D34EC48F843}" type="slidenum">
              <a:rPr lang="en-US" altLang="ja-JP" sz="1400" smtClean="0"/>
              <a:pPr>
                <a:spcBef>
                  <a:spcPct val="0"/>
                </a:spcBef>
                <a:buFontTx/>
                <a:buNone/>
              </a:pPr>
              <a:t>14</a:t>
            </a:fld>
            <a:endParaRPr lang="en-US" altLang="ja-JP" sz="1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0" y="549275"/>
            <a:ext cx="9144000" cy="5975350"/>
          </a:xfrm>
        </p:spPr>
        <p:txBody>
          <a:bodyPr/>
          <a:lstStyle/>
          <a:p>
            <a:pPr eaLnBrk="1" hangingPunct="1"/>
            <a:r>
              <a:rPr lang="en-US" altLang="ja-JP" smtClean="0"/>
              <a:t>Q</a:t>
            </a:r>
            <a:r>
              <a:rPr lang="ja-JP" altLang="en-US" smtClean="0"/>
              <a:t>６　</a:t>
            </a:r>
            <a:r>
              <a:rPr lang="ja-JP" altLang="en-US" sz="6000" u="sng" smtClean="0"/>
              <a:t>携帯ゲーム機は、</a:t>
            </a:r>
            <a:r>
              <a:rPr lang="ja-JP" altLang="en-US" sz="6000" smtClean="0"/>
              <a:t>　　  </a:t>
            </a:r>
            <a:r>
              <a:rPr lang="en-US" altLang="ja-JP" sz="6000" smtClean="0">
                <a:solidFill>
                  <a:schemeClr val="bg1"/>
                </a:solidFill>
              </a:rPr>
              <a:t>.</a:t>
            </a:r>
            <a:r>
              <a:rPr lang="en-US" altLang="ja-JP" sz="6000" smtClean="0"/>
              <a:t/>
            </a:r>
            <a:br>
              <a:rPr lang="en-US" altLang="ja-JP" sz="6000" smtClean="0"/>
            </a:br>
            <a:r>
              <a:rPr lang="ja-JP" altLang="en-US" sz="6000" u="sng" smtClean="0"/>
              <a:t>フィルタリングを</a:t>
            </a:r>
            <a:r>
              <a:rPr lang="en-US" altLang="ja-JP" sz="6000" u="sng" smtClean="0"/>
              <a:t/>
            </a:r>
            <a:br>
              <a:rPr lang="en-US" altLang="ja-JP" sz="6000" u="sng" smtClean="0"/>
            </a:br>
            <a:r>
              <a:rPr lang="ja-JP" altLang="en-US" sz="6000" u="sng" smtClean="0"/>
              <a:t>利用できない？</a:t>
            </a:r>
            <a:r>
              <a:rPr lang="en-US" altLang="ja-JP" sz="6000" u="sng" smtClean="0"/>
              <a:t/>
            </a:r>
            <a:br>
              <a:rPr lang="en-US" altLang="ja-JP" sz="6000" u="sng" smtClean="0"/>
            </a:br>
            <a:r>
              <a:rPr lang="en-US" altLang="ja-JP" smtClean="0"/>
              <a:t/>
            </a:r>
            <a:br>
              <a:rPr lang="en-US" altLang="ja-JP" smtClean="0"/>
            </a:br>
            <a:r>
              <a:rPr lang="ja-JP" altLang="en-US" sz="12000" smtClean="0">
                <a:solidFill>
                  <a:srgbClr val="FF0000"/>
                </a:solidFill>
              </a:rPr>
              <a:t>○　・　</a:t>
            </a:r>
            <a:r>
              <a:rPr lang="en-US" altLang="ja-JP" sz="12000" smtClean="0">
                <a:solidFill>
                  <a:srgbClr val="FF0000"/>
                </a:solidFill>
              </a:rPr>
              <a:t>×</a:t>
            </a:r>
            <a:br>
              <a:rPr lang="en-US" altLang="ja-JP" sz="12000" smtClean="0">
                <a:solidFill>
                  <a:srgbClr val="FF0000"/>
                </a:solidFill>
              </a:rPr>
            </a:br>
            <a:r>
              <a:rPr lang="ja-JP" altLang="en-US" sz="4000" smtClean="0">
                <a:solidFill>
                  <a:srgbClr val="FF0000"/>
                </a:solidFill>
              </a:rPr>
              <a:t>できない　　　　　　　　できる</a:t>
            </a:r>
          </a:p>
        </p:txBody>
      </p:sp>
      <p:sp>
        <p:nvSpPr>
          <p:cNvPr id="17411"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C2FAE73A-0EDF-4102-B16D-1A9D64D5751F}" type="slidenum">
              <a:rPr lang="en-US" altLang="ja-JP" sz="1400" smtClean="0"/>
              <a:pPr>
                <a:spcBef>
                  <a:spcPct val="0"/>
                </a:spcBef>
                <a:buFontTx/>
                <a:buNone/>
              </a:pPr>
              <a:t>15</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620713"/>
            <a:ext cx="7772400" cy="5976937"/>
          </a:xfrm>
        </p:spPr>
        <p:txBody>
          <a:bodyPr/>
          <a:lstStyle/>
          <a:p>
            <a:pPr algn="l" eaLnBrk="1" hangingPunct="1"/>
            <a:r>
              <a:rPr lang="ja-JP" altLang="en-US" sz="8000" smtClean="0">
                <a:solidFill>
                  <a:srgbClr val="FF0000"/>
                </a:solidFill>
              </a:rPr>
              <a:t>正解は、</a:t>
            </a:r>
            <a:r>
              <a:rPr lang="en-US" altLang="ja-JP" sz="15000" smtClean="0">
                <a:solidFill>
                  <a:srgbClr val="FF0000"/>
                </a:solidFill>
              </a:rPr>
              <a:t>×</a:t>
            </a:r>
            <a:r>
              <a:rPr lang="ja-JP" altLang="en-US" smtClean="0">
                <a:solidFill>
                  <a:srgbClr val="FF0000"/>
                </a:solidFill>
              </a:rPr>
              <a:t>できる</a:t>
            </a:r>
            <a:r>
              <a:rPr lang="en-US" altLang="ja-JP" smtClean="0"/>
              <a:t/>
            </a:r>
            <a:br>
              <a:rPr lang="en-US" altLang="ja-JP" smtClean="0"/>
            </a:br>
            <a:r>
              <a:rPr lang="en-US" altLang="ja-JP" smtClean="0"/>
              <a:t/>
            </a:r>
            <a:br>
              <a:rPr lang="en-US" altLang="ja-JP" smtClean="0"/>
            </a:br>
            <a:r>
              <a:rPr lang="ja-JP" altLang="en-US" u="sng" smtClean="0"/>
              <a:t>フィルタリングソフト</a:t>
            </a:r>
            <a:r>
              <a:rPr lang="ja-JP" altLang="en-US" smtClean="0"/>
              <a:t>を活用すればフィルタリングは利用できる。</a:t>
            </a:r>
            <a:r>
              <a:rPr lang="en-US" altLang="ja-JP" smtClean="0"/>
              <a:t/>
            </a:r>
            <a:br>
              <a:rPr lang="en-US" altLang="ja-JP" smtClean="0"/>
            </a:br>
            <a:r>
              <a:rPr lang="ja-JP" altLang="en-US" u="sng" smtClean="0"/>
              <a:t>ゲーム機本体の設定</a:t>
            </a:r>
            <a:r>
              <a:rPr lang="ja-JP" altLang="en-US" smtClean="0"/>
              <a:t>でも、閲覧制限が可能。</a:t>
            </a:r>
          </a:p>
        </p:txBody>
      </p:sp>
      <p:sp>
        <p:nvSpPr>
          <p:cNvPr id="18435"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CE3402AE-3E9B-4A9C-8438-9EBB1DFCBA9D}" type="slidenum">
              <a:rPr lang="en-US" altLang="ja-JP" sz="1400" smtClean="0"/>
              <a:pPr>
                <a:spcBef>
                  <a:spcPct val="0"/>
                </a:spcBef>
                <a:buFontTx/>
                <a:buNone/>
              </a:pPr>
              <a:t>16</a:t>
            </a:fld>
            <a:endParaRPr lang="en-US" altLang="ja-JP" sz="1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正方形/長方形 6"/>
          <p:cNvSpPr>
            <a:spLocks noChangeArrowheads="1"/>
          </p:cNvSpPr>
          <p:nvPr/>
        </p:nvSpPr>
        <p:spPr bwMode="auto">
          <a:xfrm>
            <a:off x="468313" y="3357563"/>
            <a:ext cx="8280400" cy="338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2800"/>
              <a:t>適切な対応は、どれだと思いますか？</a:t>
            </a:r>
          </a:p>
          <a:p>
            <a:pPr eaLnBrk="1" hangingPunct="1">
              <a:spcBef>
                <a:spcPct val="0"/>
              </a:spcBef>
              <a:buFontTx/>
              <a:buNone/>
            </a:pPr>
            <a:r>
              <a:rPr lang="ja-JP" altLang="en-US" sz="1600"/>
              <a:t>　</a:t>
            </a:r>
          </a:p>
          <a:p>
            <a:pPr eaLnBrk="1" hangingPunct="1">
              <a:spcBef>
                <a:spcPct val="0"/>
              </a:spcBef>
              <a:buFontTx/>
              <a:buNone/>
            </a:pPr>
            <a:r>
              <a:rPr lang="ja-JP" altLang="en-US" sz="2800"/>
              <a:t>①　フィルタリングは、面倒なのではずそう</a:t>
            </a:r>
            <a:endParaRPr lang="en-US" altLang="ja-JP" sz="2800"/>
          </a:p>
          <a:p>
            <a:pPr eaLnBrk="1" hangingPunct="1">
              <a:spcBef>
                <a:spcPct val="0"/>
              </a:spcBef>
              <a:buFontTx/>
              <a:buNone/>
            </a:pPr>
            <a:endParaRPr lang="ja-JP" altLang="en-US" sz="1000"/>
          </a:p>
          <a:p>
            <a:pPr eaLnBrk="1" hangingPunct="1">
              <a:spcBef>
                <a:spcPct val="0"/>
              </a:spcBef>
              <a:buFontTx/>
              <a:buNone/>
            </a:pPr>
            <a:r>
              <a:rPr lang="ja-JP" altLang="en-US" sz="2800"/>
              <a:t>②　フィルタリングを利用していても、必要なブログとか</a:t>
            </a:r>
            <a:endParaRPr lang="en-US" altLang="ja-JP" sz="2800"/>
          </a:p>
          <a:p>
            <a:pPr eaLnBrk="1" hangingPunct="1">
              <a:spcBef>
                <a:spcPct val="0"/>
              </a:spcBef>
              <a:buFontTx/>
              <a:buNone/>
            </a:pPr>
            <a:r>
              <a:rPr lang="ja-JP" altLang="en-US" sz="2800"/>
              <a:t>　　 は見られるので、利用しておくね</a:t>
            </a:r>
            <a:endParaRPr lang="en-US" altLang="ja-JP" sz="2800"/>
          </a:p>
          <a:p>
            <a:pPr eaLnBrk="1" hangingPunct="1">
              <a:spcBef>
                <a:spcPct val="0"/>
              </a:spcBef>
              <a:buFontTx/>
              <a:buNone/>
            </a:pPr>
            <a:r>
              <a:rPr lang="ja-JP" altLang="en-US" sz="1000"/>
              <a:t>　</a:t>
            </a:r>
            <a:endParaRPr lang="en-US" altLang="ja-JP" sz="1000"/>
          </a:p>
          <a:p>
            <a:pPr eaLnBrk="1" hangingPunct="1">
              <a:spcBef>
                <a:spcPct val="0"/>
              </a:spcBef>
              <a:buFontTx/>
              <a:buNone/>
            </a:pPr>
            <a:r>
              <a:rPr lang="ja-JP" altLang="en-US" sz="2800"/>
              <a:t>③　フィルタリングは効果がないのではずそう</a:t>
            </a:r>
            <a:endParaRPr lang="en-US" altLang="ja-JP" sz="2800"/>
          </a:p>
          <a:p>
            <a:pPr eaLnBrk="1" hangingPunct="1">
              <a:spcBef>
                <a:spcPct val="0"/>
              </a:spcBef>
              <a:buFontTx/>
              <a:buNone/>
            </a:pPr>
            <a:r>
              <a:rPr lang="ja-JP" altLang="en-US" sz="1000"/>
              <a:t>　</a:t>
            </a:r>
          </a:p>
          <a:p>
            <a:pPr eaLnBrk="1" hangingPunct="1">
              <a:spcBef>
                <a:spcPct val="0"/>
              </a:spcBef>
              <a:buFontTx/>
              <a:buNone/>
            </a:pPr>
            <a:r>
              <a:rPr lang="ja-JP" altLang="en-US" sz="2800"/>
              <a:t>④　フィルタリングは、お金がかかるのでやめておこう</a:t>
            </a:r>
          </a:p>
        </p:txBody>
      </p:sp>
      <p:grpSp>
        <p:nvGrpSpPr>
          <p:cNvPr id="19459" name="グループ化 11"/>
          <p:cNvGrpSpPr>
            <a:grpSpLocks/>
          </p:cNvGrpSpPr>
          <p:nvPr/>
        </p:nvGrpSpPr>
        <p:grpSpPr bwMode="auto">
          <a:xfrm>
            <a:off x="468313" y="115888"/>
            <a:ext cx="8280400" cy="3816350"/>
            <a:chOff x="468313" y="115888"/>
            <a:chExt cx="8280400" cy="3816350"/>
          </a:xfrm>
        </p:grpSpPr>
        <p:pic>
          <p:nvPicPr>
            <p:cNvPr id="19461" name="Picture 4"/>
            <p:cNvPicPr>
              <a:picLocks noChangeAspect="1" noChangeArrowheads="1"/>
            </p:cNvPicPr>
            <p:nvPr/>
          </p:nvPicPr>
          <p:blipFill>
            <a:blip r:embed="rId3">
              <a:extLst>
                <a:ext uri="{28A0092B-C50C-407E-A947-70E740481C1C}">
                  <a14:useLocalDpi xmlns:a14="http://schemas.microsoft.com/office/drawing/2010/main" val="0"/>
                </a:ext>
              </a:extLst>
            </a:blip>
            <a:srcRect t="19585"/>
            <a:stretch>
              <a:fillRect/>
            </a:stretch>
          </p:blipFill>
          <p:spPr bwMode="auto">
            <a:xfrm>
              <a:off x="468313" y="115888"/>
              <a:ext cx="82804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角丸四角形吹き出し 4"/>
            <p:cNvSpPr/>
            <p:nvPr/>
          </p:nvSpPr>
          <p:spPr>
            <a:xfrm>
              <a:off x="2000250" y="214313"/>
              <a:ext cx="5929313" cy="1500187"/>
            </a:xfrm>
            <a:prstGeom prst="wedgeRoundRectCallout">
              <a:avLst>
                <a:gd name="adj1" fmla="val -52962"/>
                <a:gd name="adj2" fmla="val 616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2214563" y="2143125"/>
              <a:ext cx="4857750" cy="1143000"/>
            </a:xfrm>
            <a:prstGeom prst="wedgeRoundRectCallout">
              <a:avLst>
                <a:gd name="adj1" fmla="val 62070"/>
                <a:gd name="adj2" fmla="val -2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64" name="テキスト ボックス 8"/>
            <p:cNvSpPr txBox="1">
              <a:spLocks noChangeArrowheads="1"/>
            </p:cNvSpPr>
            <p:nvPr/>
          </p:nvSpPr>
          <p:spPr bwMode="auto">
            <a:xfrm>
              <a:off x="2143108" y="285728"/>
              <a:ext cx="571504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just">
                <a:spcBef>
                  <a:spcPct val="0"/>
                </a:spcBef>
                <a:buFontTx/>
                <a:buNone/>
              </a:pPr>
              <a:r>
                <a:rPr lang="ja-JP" altLang="en-US" sz="2800"/>
                <a:t>フィルタリングをかけると友達のブログとかが見れないから、はじめから外して！</a:t>
              </a:r>
            </a:p>
          </p:txBody>
        </p:sp>
        <p:sp>
          <p:nvSpPr>
            <p:cNvPr id="19465" name="テキスト ボックス 9"/>
            <p:cNvSpPr txBox="1">
              <a:spLocks noChangeArrowheads="1"/>
            </p:cNvSpPr>
            <p:nvPr/>
          </p:nvSpPr>
          <p:spPr bwMode="auto">
            <a:xfrm>
              <a:off x="2357422" y="2214554"/>
              <a:ext cx="45720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just">
                <a:spcBef>
                  <a:spcPct val="0"/>
                </a:spcBef>
                <a:buFontTx/>
                <a:buNone/>
              </a:pPr>
              <a:r>
                <a:rPr lang="ja-JP" altLang="en-US" sz="2800"/>
                <a:t>フィルタリングは必要だ！と思っていたけど・・・</a:t>
              </a:r>
            </a:p>
          </p:txBody>
        </p:sp>
      </p:grpSp>
      <p:sp>
        <p:nvSpPr>
          <p:cNvPr id="19460"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114F8279-A24D-4976-AA01-30A3324F066F}" type="slidenum">
              <a:rPr lang="en-US" altLang="ja-JP" sz="1400" smtClean="0"/>
              <a:pPr>
                <a:spcBef>
                  <a:spcPct val="0"/>
                </a:spcBef>
                <a:buFontTx/>
                <a:buNone/>
              </a:pPr>
              <a:t>17</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1268413"/>
            <a:ext cx="7772400" cy="4392612"/>
          </a:xfrm>
        </p:spPr>
        <p:txBody>
          <a:bodyPr/>
          <a:lstStyle/>
          <a:p>
            <a:pPr algn="l" eaLnBrk="1" hangingPunct="1"/>
            <a:r>
              <a:rPr lang="ja-JP" altLang="en-US" sz="8000" smtClean="0">
                <a:solidFill>
                  <a:srgbClr val="FF0000"/>
                </a:solidFill>
              </a:rPr>
              <a:t>正解は、②</a:t>
            </a:r>
            <a:r>
              <a:rPr lang="en-US" altLang="ja-JP" smtClean="0"/>
              <a:t/>
            </a:r>
            <a:br>
              <a:rPr lang="en-US" altLang="ja-JP" smtClean="0"/>
            </a:br>
            <a:r>
              <a:rPr lang="en-US" altLang="ja-JP" smtClean="0"/>
              <a:t/>
            </a:r>
            <a:br>
              <a:rPr lang="en-US" altLang="ja-JP" smtClean="0"/>
            </a:br>
            <a:r>
              <a:rPr lang="ja-JP" altLang="en-US" smtClean="0"/>
              <a:t>フィルタリングを利用していても、必要なブログとかは見られるので、利用しておくね</a:t>
            </a:r>
          </a:p>
        </p:txBody>
      </p:sp>
      <p:sp>
        <p:nvSpPr>
          <p:cNvPr id="20483"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DFB6EEE3-7275-424A-9BD8-E7F50BACDA2C}" type="slidenum">
              <a:rPr lang="en-US" altLang="ja-JP" sz="1400" smtClean="0"/>
              <a:pPr>
                <a:spcBef>
                  <a:spcPct val="0"/>
                </a:spcBef>
                <a:buFontTx/>
                <a:buNone/>
              </a:pPr>
              <a:t>18</a:t>
            </a:fld>
            <a:endParaRPr lang="en-US" altLang="ja-JP" sz="14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57188" y="285750"/>
          <a:ext cx="8429625" cy="6072187"/>
        </p:xfrm>
        <a:graphic>
          <a:graphicData uri="http://schemas.openxmlformats.org/drawingml/2006/table">
            <a:tbl>
              <a:tblPr firstRow="1" bandRow="1">
                <a:tableStyleId>{5C22544A-7EE6-4342-B048-85BDC9FD1C3A}</a:tableStyleId>
              </a:tblPr>
              <a:tblGrid>
                <a:gridCol w="6357937"/>
                <a:gridCol w="2071688"/>
              </a:tblGrid>
              <a:tr h="934183">
                <a:tc>
                  <a:txBody>
                    <a:bodyPr/>
                    <a:lstStyle/>
                    <a:p>
                      <a:pPr algn="ctr"/>
                      <a:r>
                        <a:rPr kumimoji="1" lang="ja-JP" altLang="en-US" sz="3200" dirty="0" smtClean="0">
                          <a:solidFill>
                            <a:srgbClr val="7030A0"/>
                          </a:solidFill>
                        </a:rPr>
                        <a:t>フィルタリングを利用していると・・・</a:t>
                      </a:r>
                      <a:endParaRPr kumimoji="1" lang="ja-JP" altLang="en-US" sz="3200" dirty="0">
                        <a:solidFill>
                          <a:srgbClr val="7030A0"/>
                        </a:solidFill>
                      </a:endParaRPr>
                    </a:p>
                  </a:txBody>
                  <a:tcPr marL="91439" marR="91439" anchor="ctr"/>
                </a:tc>
                <a:tc>
                  <a:txBody>
                    <a:bodyPr/>
                    <a:lstStyle/>
                    <a:p>
                      <a:pPr algn="ctr"/>
                      <a:r>
                        <a:rPr kumimoji="1" lang="ja-JP" altLang="en-US" sz="3200" dirty="0" smtClean="0">
                          <a:solidFill>
                            <a:srgbClr val="7030A0"/>
                          </a:solidFill>
                        </a:rPr>
                        <a:t>答え</a:t>
                      </a:r>
                      <a:endParaRPr kumimoji="1" lang="ja-JP" altLang="en-US" sz="3200" dirty="0">
                        <a:solidFill>
                          <a:srgbClr val="7030A0"/>
                        </a:solidFill>
                      </a:endParaRPr>
                    </a:p>
                  </a:txBody>
                  <a:tcPr marL="91439" marR="91439" anchor="ctr"/>
                </a:tc>
              </a:tr>
              <a:tr h="1284501">
                <a:tc>
                  <a:txBody>
                    <a:bodyPr/>
                    <a:lstStyle/>
                    <a:p>
                      <a:r>
                        <a:rPr kumimoji="1" lang="en-US" altLang="ja-JP" sz="2800" dirty="0" smtClean="0"/>
                        <a:t>LINE</a:t>
                      </a:r>
                      <a:r>
                        <a:rPr kumimoji="1" lang="ja-JP" altLang="en-US" sz="2800" dirty="0" smtClean="0"/>
                        <a:t>はできない？</a:t>
                      </a:r>
                      <a:endParaRPr kumimoji="1" lang="ja-JP" altLang="en-US" sz="2800" dirty="0"/>
                    </a:p>
                  </a:txBody>
                  <a:tcPr marL="91439" marR="91439" anchor="ctr"/>
                </a:tc>
                <a:tc>
                  <a:txBody>
                    <a:bodyPr/>
                    <a:lstStyle/>
                    <a:p>
                      <a:pPr algn="ctr"/>
                      <a:r>
                        <a:rPr kumimoji="1" lang="ja-JP" altLang="en-US" sz="2800" dirty="0" smtClean="0"/>
                        <a:t>できる</a:t>
                      </a:r>
                      <a:endParaRPr kumimoji="1" lang="ja-JP" altLang="en-US" sz="2800" dirty="0"/>
                    </a:p>
                  </a:txBody>
                  <a:tcPr marL="91439" marR="91439" anchor="ctr"/>
                </a:tc>
              </a:tr>
              <a:tr h="1284501">
                <a:tc>
                  <a:txBody>
                    <a:bodyPr/>
                    <a:lstStyle/>
                    <a:p>
                      <a:r>
                        <a:rPr kumimoji="1" lang="ja-JP" altLang="en-US" sz="2800" dirty="0" smtClean="0"/>
                        <a:t>無料ゲームはできない？</a:t>
                      </a:r>
                      <a:endParaRPr kumimoji="1" lang="ja-JP" altLang="en-US" sz="2800" dirty="0"/>
                    </a:p>
                  </a:txBody>
                  <a:tcPr marL="91439" marR="91439" anchor="ctr"/>
                </a:tc>
                <a:tc>
                  <a:txBody>
                    <a:bodyPr/>
                    <a:lstStyle/>
                    <a:p>
                      <a:pPr algn="ctr"/>
                      <a:r>
                        <a:rPr kumimoji="1" lang="ja-JP" altLang="en-US" sz="2800" dirty="0" smtClean="0"/>
                        <a:t>できる</a:t>
                      </a:r>
                      <a:endParaRPr kumimoji="1" lang="ja-JP" altLang="en-US" sz="2800" dirty="0"/>
                    </a:p>
                  </a:txBody>
                  <a:tcPr marL="91439" marR="91439" anchor="ctr"/>
                </a:tc>
              </a:tr>
              <a:tr h="1284501">
                <a:tc>
                  <a:txBody>
                    <a:bodyPr/>
                    <a:lstStyle/>
                    <a:p>
                      <a:r>
                        <a:rPr kumimoji="1" lang="ja-JP" altLang="en-US" sz="2800" dirty="0" smtClean="0"/>
                        <a:t>ゲームのアイテムを購入できない？</a:t>
                      </a:r>
                      <a:endParaRPr kumimoji="1" lang="ja-JP" altLang="en-US" sz="2800" dirty="0"/>
                    </a:p>
                  </a:txBody>
                  <a:tcPr marL="91439" marR="91439" anchor="ctr"/>
                </a:tc>
                <a:tc>
                  <a:txBody>
                    <a:bodyPr/>
                    <a:lstStyle/>
                    <a:p>
                      <a:pPr algn="ctr"/>
                      <a:r>
                        <a:rPr kumimoji="1" lang="ja-JP" altLang="en-US" sz="2800" dirty="0" smtClean="0"/>
                        <a:t>できる</a:t>
                      </a:r>
                      <a:endParaRPr kumimoji="1" lang="ja-JP" altLang="en-US" sz="2800" dirty="0"/>
                    </a:p>
                  </a:txBody>
                  <a:tcPr marL="91439" marR="91439" anchor="ctr"/>
                </a:tc>
              </a:tr>
              <a:tr h="1284501">
                <a:tc>
                  <a:txBody>
                    <a:bodyPr/>
                    <a:lstStyle/>
                    <a:p>
                      <a:r>
                        <a:rPr kumimoji="1" lang="ja-JP" altLang="en-US" sz="2800" dirty="0" smtClean="0"/>
                        <a:t>見られないサイトがある？</a:t>
                      </a:r>
                      <a:endParaRPr kumimoji="1" lang="ja-JP" altLang="en-US" sz="2800" dirty="0"/>
                    </a:p>
                  </a:txBody>
                  <a:tcPr marL="91439" marR="91439" anchor="ctr"/>
                </a:tc>
                <a:tc>
                  <a:txBody>
                    <a:bodyPr/>
                    <a:lstStyle/>
                    <a:p>
                      <a:pPr algn="ctr"/>
                      <a:r>
                        <a:rPr kumimoji="1" lang="ja-JP" altLang="en-US" sz="2800" dirty="0" smtClean="0"/>
                        <a:t>ある</a:t>
                      </a:r>
                      <a:endParaRPr kumimoji="1" lang="ja-JP" altLang="en-US" sz="2800" dirty="0"/>
                    </a:p>
                  </a:txBody>
                  <a:tcPr marL="91439" marR="91439" anchor="ctr"/>
                </a:tc>
              </a:tr>
            </a:tbl>
          </a:graphicData>
        </a:graphic>
      </p:graphicFrame>
      <p:sp>
        <p:nvSpPr>
          <p:cNvPr id="21526"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55D4EBD2-0D7E-4C51-AEE4-F5E774BB4B87}" type="slidenum">
              <a:rPr lang="en-US" altLang="ja-JP" sz="1400" smtClean="0"/>
              <a:pPr>
                <a:spcBef>
                  <a:spcPct val="0"/>
                </a:spcBef>
                <a:buFontTx/>
                <a:buNone/>
              </a:pPr>
              <a:t>19</a:t>
            </a:fld>
            <a:endParaRPr lang="en-US" altLang="ja-JP" sz="1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a:normAutofit fontScale="90000"/>
          </a:bodyPr>
          <a:lstStyle/>
          <a:p>
            <a:pPr>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フィルタリングの仕組み</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99"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spcBef>
                <a:spcPct val="0"/>
              </a:spcBef>
              <a:buFontTx/>
              <a:buNone/>
            </a:pPr>
            <a:r>
              <a:rPr lang="ja-JP" altLang="en-US">
                <a:latin typeface="メイリオ" pitchFamily="50" charset="-128"/>
                <a:ea typeface="メイリオ" pitchFamily="50" charset="-128"/>
                <a:cs typeface="メイリオ" pitchFamily="50" charset="-128"/>
              </a:rPr>
              <a:t>スライド資料　</a:t>
            </a:r>
            <a:r>
              <a:rPr lang="en-US" altLang="ja-JP">
                <a:latin typeface="メイリオ" pitchFamily="50" charset="-128"/>
                <a:ea typeface="メイリオ" pitchFamily="50" charset="-128"/>
                <a:cs typeface="メイリオ" pitchFamily="50" charset="-128"/>
              </a:rPr>
              <a:t>D3-1</a:t>
            </a:r>
            <a:endParaRPr lang="ja-JP" altLang="en-US">
              <a:latin typeface="メイリオ" pitchFamily="50" charset="-128"/>
              <a:ea typeface="メイリオ" pitchFamily="50" charset="-128"/>
              <a:cs typeface="メイリオ" pitchFamily="50" charset="-128"/>
            </a:endParaRPr>
          </a:p>
        </p:txBody>
      </p:sp>
      <p:sp>
        <p:nvSpPr>
          <p:cNvPr id="4100"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3A534C46-2487-4D1C-9DC1-FD97C7F39CAA}" type="slidenum">
              <a:rPr lang="en-US" altLang="ja-JP" sz="1400" smtClean="0"/>
              <a:pPr>
                <a:spcBef>
                  <a:spcPct val="0"/>
                </a:spcBef>
                <a:buFontTx/>
                <a:buNone/>
              </a:pPr>
              <a:t>2</a:t>
            </a:fld>
            <a:endParaRPr lang="en-US" altLang="ja-JP" sz="14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57188" y="1428750"/>
          <a:ext cx="8429625" cy="3503613"/>
        </p:xfrm>
        <a:graphic>
          <a:graphicData uri="http://schemas.openxmlformats.org/drawingml/2006/table">
            <a:tbl>
              <a:tblPr firstRow="1" bandRow="1">
                <a:tableStyleId>{5C22544A-7EE6-4342-B048-85BDC9FD1C3A}</a:tableStyleId>
              </a:tblPr>
              <a:tblGrid>
                <a:gridCol w="6357937"/>
                <a:gridCol w="2071688"/>
              </a:tblGrid>
              <a:tr h="934297">
                <a:tc>
                  <a:txBody>
                    <a:bodyPr/>
                    <a:lstStyle/>
                    <a:p>
                      <a:pPr algn="ctr"/>
                      <a:r>
                        <a:rPr kumimoji="1" lang="ja-JP" altLang="en-US" sz="3200" dirty="0" smtClean="0">
                          <a:solidFill>
                            <a:srgbClr val="7030A0"/>
                          </a:solidFill>
                        </a:rPr>
                        <a:t>携帯ゲーム機は・・・</a:t>
                      </a:r>
                      <a:endParaRPr kumimoji="1" lang="ja-JP" altLang="en-US" sz="3200" dirty="0">
                        <a:solidFill>
                          <a:srgbClr val="7030A0"/>
                        </a:solidFill>
                      </a:endParaRPr>
                    </a:p>
                  </a:txBody>
                  <a:tcPr marL="91439" marR="91439" marT="45725" marB="45725" anchor="ctr"/>
                </a:tc>
                <a:tc>
                  <a:txBody>
                    <a:bodyPr/>
                    <a:lstStyle/>
                    <a:p>
                      <a:pPr algn="ctr"/>
                      <a:r>
                        <a:rPr kumimoji="1" lang="ja-JP" altLang="en-US" sz="3200" dirty="0" smtClean="0">
                          <a:solidFill>
                            <a:srgbClr val="7030A0"/>
                          </a:solidFill>
                        </a:rPr>
                        <a:t>答え</a:t>
                      </a:r>
                      <a:endParaRPr kumimoji="1" lang="ja-JP" altLang="en-US" sz="3200" dirty="0">
                        <a:solidFill>
                          <a:srgbClr val="7030A0"/>
                        </a:solidFill>
                      </a:endParaRPr>
                    </a:p>
                  </a:txBody>
                  <a:tcPr marL="91439" marR="91439" marT="45725" marB="45725" anchor="ctr"/>
                </a:tc>
              </a:tr>
              <a:tr h="1284658">
                <a:tc>
                  <a:txBody>
                    <a:bodyPr/>
                    <a:lstStyle/>
                    <a:p>
                      <a:r>
                        <a:rPr kumimoji="1" lang="ja-JP" altLang="en-US" sz="2800" dirty="0" smtClean="0"/>
                        <a:t>インターネットができない？</a:t>
                      </a:r>
                      <a:endParaRPr kumimoji="1" lang="ja-JP" altLang="en-US" sz="2800" dirty="0"/>
                    </a:p>
                  </a:txBody>
                  <a:tcPr marL="91439" marR="91439" marT="45725" marB="45725" anchor="ctr"/>
                </a:tc>
                <a:tc>
                  <a:txBody>
                    <a:bodyPr/>
                    <a:lstStyle/>
                    <a:p>
                      <a:pPr algn="ctr"/>
                      <a:r>
                        <a:rPr kumimoji="1" lang="ja-JP" altLang="en-US" sz="2800" dirty="0" smtClean="0"/>
                        <a:t>できる</a:t>
                      </a:r>
                      <a:endParaRPr kumimoji="1" lang="ja-JP" altLang="en-US" sz="2800" dirty="0"/>
                    </a:p>
                  </a:txBody>
                  <a:tcPr marL="91439" marR="91439" marT="45725" marB="45725" anchor="ctr"/>
                </a:tc>
              </a:tr>
              <a:tr h="1284658">
                <a:tc>
                  <a:txBody>
                    <a:bodyPr/>
                    <a:lstStyle/>
                    <a:p>
                      <a:r>
                        <a:rPr kumimoji="1" lang="ja-JP" altLang="en-US" sz="2800" dirty="0" smtClean="0"/>
                        <a:t>フィルタリングが利用できない？</a:t>
                      </a:r>
                      <a:endParaRPr kumimoji="1" lang="ja-JP" altLang="en-US" sz="2800" dirty="0"/>
                    </a:p>
                  </a:txBody>
                  <a:tcPr marL="91439" marR="91439" marT="45725" marB="45725" anchor="ctr"/>
                </a:tc>
                <a:tc>
                  <a:txBody>
                    <a:bodyPr/>
                    <a:lstStyle/>
                    <a:p>
                      <a:pPr algn="ctr"/>
                      <a:r>
                        <a:rPr kumimoji="1" lang="ja-JP" altLang="en-US" sz="2800" dirty="0" smtClean="0"/>
                        <a:t>できる</a:t>
                      </a:r>
                      <a:endParaRPr kumimoji="1" lang="ja-JP" altLang="en-US" sz="2800" dirty="0"/>
                    </a:p>
                  </a:txBody>
                  <a:tcPr marL="91439" marR="91439" marT="45725" marB="45725" anchor="ctr"/>
                </a:tc>
              </a:tr>
            </a:tbl>
          </a:graphicData>
        </a:graphic>
      </p:graphicFrame>
      <p:sp>
        <p:nvSpPr>
          <p:cNvPr id="22544"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DED6EA73-DECB-4911-B81F-2B5EFC14B6CE}" type="slidenum">
              <a:rPr lang="en-US" altLang="ja-JP" sz="1400" smtClean="0"/>
              <a:pPr>
                <a:spcBef>
                  <a:spcPct val="0"/>
                </a:spcBef>
                <a:buFontTx/>
                <a:buNone/>
              </a:pPr>
              <a:t>20</a:t>
            </a:fld>
            <a:endParaRPr lang="en-US" altLang="ja-JP" sz="1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84213" y="252413"/>
            <a:ext cx="7775575" cy="72866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en-US" altLang="ja-JP" sz="3200" dirty="0">
                <a:latin typeface="Meiryo UI" panose="020B0604030504040204" pitchFamily="50" charset="-128"/>
                <a:ea typeface="Meiryo UI" panose="020B0604030504040204" pitchFamily="50" charset="-128"/>
                <a:cs typeface="Meiryo UI" panose="020B0604030504040204" pitchFamily="50" charset="-128"/>
              </a:rPr>
              <a:t>LINE</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をやりたくてスマートフォンを買ってもらった</a:t>
            </a:r>
          </a:p>
        </p:txBody>
      </p:sp>
      <p:sp>
        <p:nvSpPr>
          <p:cNvPr id="12" name="正方形/長方形 11"/>
          <p:cNvSpPr/>
          <p:nvPr/>
        </p:nvSpPr>
        <p:spPr>
          <a:xfrm>
            <a:off x="684213" y="1304925"/>
            <a:ext cx="7775575" cy="104457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en-US" altLang="ja-JP"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歳未満</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なので</a:t>
            </a:r>
            <a:endParaRPr lang="en-US" altLang="ja-JP" sz="32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携帯ショップでフィルタリングを設定した</a:t>
            </a:r>
          </a:p>
        </p:txBody>
      </p:sp>
      <p:sp>
        <p:nvSpPr>
          <p:cNvPr id="14" name="正方形/長方形 13"/>
          <p:cNvSpPr/>
          <p:nvPr/>
        </p:nvSpPr>
        <p:spPr>
          <a:xfrm>
            <a:off x="717550" y="2638425"/>
            <a:ext cx="7742238" cy="1077913"/>
          </a:xfrm>
          <a:prstGeom prst="rect">
            <a:avLst/>
          </a:prstGeom>
          <a:solidFill>
            <a:schemeClr val="bg1"/>
          </a:solidFill>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r>
              <a:rPr lang="en-US" altLang="ja-JP"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LINE</a:t>
            </a: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がフィルタリングでブロックされた！</a:t>
            </a:r>
            <a:endParaRPr lang="en-US" altLang="ja-JP"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これは不便だ！</a:t>
            </a:r>
            <a:endParaRPr lang="en-US" altLang="ja-JP"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7950" y="4262438"/>
            <a:ext cx="4464050" cy="10382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eaLnBrk="1" fontAlgn="auto" hangingPunct="1">
              <a:spcBef>
                <a:spcPts val="0"/>
              </a:spcBef>
              <a:spcAft>
                <a:spcPts val="0"/>
              </a:spcAft>
              <a:defRPr/>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親に頼んでフィルタリングを外してもらった</a:t>
            </a:r>
          </a:p>
        </p:txBody>
      </p:sp>
      <p:sp>
        <p:nvSpPr>
          <p:cNvPr id="19" name="正方形/長方形 18"/>
          <p:cNvSpPr/>
          <p:nvPr/>
        </p:nvSpPr>
        <p:spPr>
          <a:xfrm>
            <a:off x="107950" y="5624513"/>
            <a:ext cx="4464050" cy="1177925"/>
          </a:xfrm>
          <a:prstGeom prst="rect">
            <a:avLst/>
          </a:prstGeom>
          <a:solidFill>
            <a:srgbClr val="FF0000"/>
          </a:solidFill>
          <a:ln>
            <a:solidFill>
              <a:srgbClr val="FF0000"/>
            </a:solidFill>
          </a:ln>
        </p:spPr>
        <p:style>
          <a:lnRef idx="1">
            <a:schemeClr val="accent2"/>
          </a:lnRef>
          <a:fillRef idx="2">
            <a:schemeClr val="accent2"/>
          </a:fillRef>
          <a:effectRef idx="1">
            <a:schemeClr val="accent2"/>
          </a:effectRef>
          <a:fontRef idx="minor">
            <a:schemeClr val="dk1"/>
          </a:fontRef>
        </p:style>
        <p:txBody>
          <a:bodyPr anchor="ctr"/>
          <a:lstStyle/>
          <a:p>
            <a:pPr eaLnBrk="1" fontAlgn="auto" hangingPunct="1">
              <a:spcBef>
                <a:spcPts val="0"/>
              </a:spcBef>
              <a:spcAft>
                <a:spcPts val="0"/>
              </a:spcAft>
              <a:defRPr/>
            </a:pPr>
            <a:r>
              <a:rPr lang="ja-JP" altLang="en-US" sz="3200" dirty="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危険なサイトもアプリも全部使えるようになった！</a:t>
            </a:r>
          </a:p>
        </p:txBody>
      </p:sp>
      <p:sp>
        <p:nvSpPr>
          <p:cNvPr id="20" name="正方形/長方形 19"/>
          <p:cNvSpPr/>
          <p:nvPr/>
        </p:nvSpPr>
        <p:spPr>
          <a:xfrm>
            <a:off x="4589463" y="4262438"/>
            <a:ext cx="4446587" cy="1038225"/>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eaLnBrk="1" fontAlgn="auto" hangingPunct="1">
              <a:spcBef>
                <a:spcPts val="0"/>
              </a:spcBef>
              <a:spcAft>
                <a:spcPts val="0"/>
              </a:spcAft>
              <a:defRPr/>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フィルタリングの設定で</a:t>
            </a:r>
            <a:r>
              <a:rPr lang="en-US" altLang="ja-JP" sz="3200" dirty="0">
                <a:latin typeface="Meiryo UI" panose="020B0604030504040204" pitchFamily="50" charset="-128"/>
                <a:ea typeface="Meiryo UI" panose="020B0604030504040204" pitchFamily="50" charset="-128"/>
                <a:cs typeface="Meiryo UI" panose="020B0604030504040204" pitchFamily="50" charset="-128"/>
              </a:rPr>
              <a:t>LINE</a:t>
            </a:r>
            <a:r>
              <a:rPr lang="ja-JP" altLang="en-US" sz="3200" dirty="0" err="1">
                <a:latin typeface="Meiryo UI" panose="020B0604030504040204" pitchFamily="50" charset="-128"/>
                <a:ea typeface="Meiryo UI" panose="020B0604030504040204" pitchFamily="50" charset="-128"/>
                <a:cs typeface="Meiryo UI" panose="020B0604030504040204" pitchFamily="50" charset="-128"/>
              </a:rPr>
              <a:t>だけ</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許可してもらった</a:t>
            </a:r>
          </a:p>
        </p:txBody>
      </p:sp>
      <p:sp>
        <p:nvSpPr>
          <p:cNvPr id="21" name="正方形/長方形 20"/>
          <p:cNvSpPr/>
          <p:nvPr/>
        </p:nvSpPr>
        <p:spPr>
          <a:xfrm>
            <a:off x="4572000" y="5624513"/>
            <a:ext cx="4464050" cy="1177925"/>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eaLnBrk="1" fontAlgn="auto" hangingPunct="1">
              <a:spcBef>
                <a:spcPts val="0"/>
              </a:spcBef>
              <a:spcAft>
                <a:spcPts val="0"/>
              </a:spcAft>
              <a:defRPr/>
            </a:pPr>
            <a:r>
              <a:rPr lang="ja-JP" altLang="en-US" sz="3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危険なサイトやアプリは防ぎつつ、</a:t>
            </a:r>
            <a:r>
              <a:rPr lang="en-US" altLang="ja-JP" sz="3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LINE</a:t>
            </a:r>
            <a:r>
              <a:rPr lang="ja-JP" altLang="en-US" sz="3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は使える</a:t>
            </a:r>
          </a:p>
        </p:txBody>
      </p:sp>
      <p:cxnSp>
        <p:nvCxnSpPr>
          <p:cNvPr id="6" name="直線矢印コネクタ 5"/>
          <p:cNvCxnSpPr>
            <a:stCxn id="4" idx="2"/>
            <a:endCxn id="12" idx="0"/>
          </p:cNvCxnSpPr>
          <p:nvPr/>
        </p:nvCxnSpPr>
        <p:spPr>
          <a:xfrm>
            <a:off x="4572000" y="981075"/>
            <a:ext cx="0" cy="3238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2" idx="2"/>
            <a:endCxn id="14" idx="0"/>
          </p:cNvCxnSpPr>
          <p:nvPr/>
        </p:nvCxnSpPr>
        <p:spPr>
          <a:xfrm>
            <a:off x="4572000" y="2349500"/>
            <a:ext cx="17463" cy="28892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18" idx="2"/>
            <a:endCxn id="19" idx="0"/>
          </p:cNvCxnSpPr>
          <p:nvPr/>
        </p:nvCxnSpPr>
        <p:spPr>
          <a:xfrm>
            <a:off x="2339975" y="5300663"/>
            <a:ext cx="0" cy="3238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0" idx="2"/>
            <a:endCxn id="21" idx="0"/>
          </p:cNvCxnSpPr>
          <p:nvPr/>
        </p:nvCxnSpPr>
        <p:spPr>
          <a:xfrm flipH="1">
            <a:off x="6804025" y="5300663"/>
            <a:ext cx="7938" cy="3238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14" idx="2"/>
            <a:endCxn id="18" idx="0"/>
          </p:cNvCxnSpPr>
          <p:nvPr/>
        </p:nvCxnSpPr>
        <p:spPr>
          <a:xfrm flipH="1">
            <a:off x="2339975" y="3716338"/>
            <a:ext cx="2249488" cy="546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14" idx="2"/>
            <a:endCxn id="20" idx="0"/>
          </p:cNvCxnSpPr>
          <p:nvPr/>
        </p:nvCxnSpPr>
        <p:spPr>
          <a:xfrm>
            <a:off x="4589463" y="3716338"/>
            <a:ext cx="2222500" cy="5461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a:spLocks noChangeArrowheads="1"/>
          </p:cNvSpPr>
          <p:nvPr/>
        </p:nvSpPr>
        <p:spPr bwMode="auto">
          <a:xfrm>
            <a:off x="385763" y="3738563"/>
            <a:ext cx="32400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2800">
                <a:latin typeface="Meiryo UI" pitchFamily="50" charset="-128"/>
                <a:ea typeface="Meiryo UI" pitchFamily="50" charset="-128"/>
                <a:cs typeface="Meiryo UI" pitchFamily="50" charset="-128"/>
              </a:rPr>
              <a:t>このパターンが多い！</a:t>
            </a:r>
            <a:endParaRPr lang="en-US" altLang="ja-JP" sz="2800">
              <a:latin typeface="Meiryo UI" pitchFamily="50" charset="-128"/>
              <a:ea typeface="Meiryo UI" pitchFamily="50" charset="-128"/>
              <a:cs typeface="Meiryo UI" pitchFamily="50" charset="-128"/>
            </a:endParaRPr>
          </a:p>
        </p:txBody>
      </p:sp>
      <p:sp>
        <p:nvSpPr>
          <p:cNvPr id="72" name="テキスト ボックス 71"/>
          <p:cNvSpPr txBox="1">
            <a:spLocks noChangeArrowheads="1"/>
          </p:cNvSpPr>
          <p:nvPr/>
        </p:nvSpPr>
        <p:spPr bwMode="auto">
          <a:xfrm>
            <a:off x="5903913" y="3738563"/>
            <a:ext cx="32400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2800">
                <a:latin typeface="Meiryo UI" pitchFamily="50" charset="-128"/>
                <a:ea typeface="Meiryo UI" pitchFamily="50" charset="-128"/>
                <a:cs typeface="Meiryo UI" pitchFamily="50" charset="-128"/>
              </a:rPr>
              <a:t>こちらが正解</a:t>
            </a:r>
            <a:endParaRPr lang="en-US" altLang="ja-JP" sz="2800">
              <a:latin typeface="Meiryo UI" pitchFamily="50" charset="-128"/>
              <a:ea typeface="Meiryo UI" pitchFamily="50" charset="-128"/>
              <a:cs typeface="Meiryo UI" pitchFamily="50" charset="-128"/>
            </a:endParaRPr>
          </a:p>
        </p:txBody>
      </p:sp>
      <p:sp>
        <p:nvSpPr>
          <p:cNvPr id="17" name="円/楕円 16"/>
          <p:cNvSpPr/>
          <p:nvPr/>
        </p:nvSpPr>
        <p:spPr>
          <a:xfrm>
            <a:off x="5214938" y="3786188"/>
            <a:ext cx="3357562" cy="3071812"/>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70" name="スライド番号プレースホルダー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9D14DBA8-9E6C-483A-9BAC-0DCDF8610271}" type="slidenum">
              <a:rPr lang="ja-JP" altLang="en-US" sz="1600" smtClean="0">
                <a:solidFill>
                  <a:schemeClr val="bg1"/>
                </a:solidFill>
              </a:rPr>
              <a:pPr>
                <a:spcBef>
                  <a:spcPct val="0"/>
                </a:spcBef>
                <a:buFontTx/>
                <a:buNone/>
              </a:pPr>
              <a:t>21</a:t>
            </a:fld>
            <a:endParaRPr lang="ja-JP" altLang="en-US" sz="1600" smtClean="0">
              <a:solidFill>
                <a:schemeClr val="bg1"/>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500"/>
                                        <p:tgtEl>
                                          <p:spTgt spid="3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fade">
                                      <p:cBhvr>
                                        <p:cTn id="37" dur="500"/>
                                        <p:tgtEl>
                                          <p:spTgt spid="7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fade">
                                      <p:cBhvr>
                                        <p:cTn id="42" dur="500"/>
                                        <p:tgtEl>
                                          <p:spTgt spid="4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nodeType="click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500"/>
                                        <p:tgtEl>
                                          <p:spTgt spid="34"/>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500"/>
                                        <p:tgtEl>
                                          <p:spTgt spid="2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72"/>
                                        </p:tgtEl>
                                        <p:attrNameLst>
                                          <p:attrName>style.visibility</p:attrName>
                                        </p:attrNameLst>
                                      </p:cBhvr>
                                      <p:to>
                                        <p:strVal val="visible"/>
                                      </p:to>
                                    </p:set>
                                    <p:animEffect transition="in" filter="fade">
                                      <p:cBhvr>
                                        <p:cTn id="56" dur="500"/>
                                        <p:tgtEl>
                                          <p:spTgt spid="7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8" grpId="0" animBg="1"/>
      <p:bldP spid="19" grpId="0" animBg="1"/>
      <p:bldP spid="20" grpId="0" animBg="1"/>
      <p:bldP spid="21" grpId="0" animBg="1"/>
      <p:bldP spid="71" grpId="0"/>
      <p:bldP spid="72" grpId="0"/>
      <p:bldP spid="1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グループ化 11"/>
          <p:cNvGrpSpPr>
            <a:grpSpLocks/>
          </p:cNvGrpSpPr>
          <p:nvPr/>
        </p:nvGrpSpPr>
        <p:grpSpPr bwMode="auto">
          <a:xfrm>
            <a:off x="500063" y="1428750"/>
            <a:ext cx="8280400" cy="3816350"/>
            <a:chOff x="468313" y="115888"/>
            <a:chExt cx="8280400" cy="3816350"/>
          </a:xfrm>
        </p:grpSpPr>
        <p:pic>
          <p:nvPicPr>
            <p:cNvPr id="24580" name="Picture 4"/>
            <p:cNvPicPr>
              <a:picLocks noChangeAspect="1" noChangeArrowheads="1"/>
            </p:cNvPicPr>
            <p:nvPr/>
          </p:nvPicPr>
          <p:blipFill>
            <a:blip r:embed="rId3">
              <a:extLst>
                <a:ext uri="{28A0092B-C50C-407E-A947-70E740481C1C}">
                  <a14:useLocalDpi xmlns:a14="http://schemas.microsoft.com/office/drawing/2010/main" val="0"/>
                </a:ext>
              </a:extLst>
            </a:blip>
            <a:srcRect t="19585"/>
            <a:stretch>
              <a:fillRect/>
            </a:stretch>
          </p:blipFill>
          <p:spPr bwMode="auto">
            <a:xfrm>
              <a:off x="468313" y="115888"/>
              <a:ext cx="82804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角丸四角形吹き出し 4"/>
            <p:cNvSpPr/>
            <p:nvPr/>
          </p:nvSpPr>
          <p:spPr>
            <a:xfrm>
              <a:off x="2000250" y="214313"/>
              <a:ext cx="5929313" cy="1500188"/>
            </a:xfrm>
            <a:prstGeom prst="wedgeRoundRectCallout">
              <a:avLst>
                <a:gd name="adj1" fmla="val -52962"/>
                <a:gd name="adj2" fmla="val 616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2214563" y="2143126"/>
              <a:ext cx="4857750" cy="1500187"/>
            </a:xfrm>
            <a:prstGeom prst="wedgeRoundRectCallout">
              <a:avLst>
                <a:gd name="adj1" fmla="val 62070"/>
                <a:gd name="adj2" fmla="val -2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583" name="テキスト ボックス 8"/>
            <p:cNvSpPr txBox="1">
              <a:spLocks noChangeArrowheads="1"/>
            </p:cNvSpPr>
            <p:nvPr/>
          </p:nvSpPr>
          <p:spPr bwMode="auto">
            <a:xfrm>
              <a:off x="2143108" y="285728"/>
              <a:ext cx="571504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just">
                <a:spcBef>
                  <a:spcPct val="0"/>
                </a:spcBef>
                <a:buFontTx/>
                <a:buNone/>
              </a:pPr>
              <a:r>
                <a:rPr lang="ja-JP" altLang="en-US" sz="2800"/>
                <a:t>フィルタリングをかけると友達のブログとかが見れないから、はじめから外して！</a:t>
              </a:r>
            </a:p>
          </p:txBody>
        </p:sp>
        <p:sp>
          <p:nvSpPr>
            <p:cNvPr id="24584" name="テキスト ボックス 9"/>
            <p:cNvSpPr txBox="1">
              <a:spLocks noChangeArrowheads="1"/>
            </p:cNvSpPr>
            <p:nvPr/>
          </p:nvSpPr>
          <p:spPr bwMode="auto">
            <a:xfrm>
              <a:off x="2357422" y="2214554"/>
              <a:ext cx="457203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2800"/>
                <a:t>フィルタリングを利用していても、必要なブログとかは見られるので、利用しておくね</a:t>
              </a:r>
              <a:endParaRPr lang="en-US" altLang="ja-JP" sz="2800"/>
            </a:p>
          </p:txBody>
        </p:sp>
      </p:grpSp>
      <p:sp>
        <p:nvSpPr>
          <p:cNvPr id="2457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465F223D-06D5-438A-8260-CAF6558B79CD}" type="slidenum">
              <a:rPr lang="en-US" altLang="ja-JP" sz="1400" smtClean="0"/>
              <a:pPr>
                <a:spcBef>
                  <a:spcPct val="0"/>
                </a:spcBef>
                <a:buFontTx/>
                <a:buNone/>
              </a:pPr>
              <a:t>22</a:t>
            </a:fld>
            <a:endParaRPr lang="en-US" altLang="ja-JP"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keitai1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88" y="1268413"/>
            <a:ext cx="2084387"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7" descr="5d1df55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588" y="3027363"/>
            <a:ext cx="1974850" cy="133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WordArt 8"/>
          <p:cNvSpPr>
            <a:spLocks noChangeArrowheads="1" noChangeShapeType="1" noTextEdit="1"/>
          </p:cNvSpPr>
          <p:nvPr/>
        </p:nvSpPr>
        <p:spPr bwMode="auto">
          <a:xfrm>
            <a:off x="6978650" y="2590800"/>
            <a:ext cx="1482725" cy="3159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1400" kern="10">
                <a:latin typeface="ＭＳ Ｐゴシック"/>
                <a:ea typeface="ＭＳ Ｐゴシック"/>
              </a:rPr>
              <a:t>インターネット</a:t>
            </a:r>
          </a:p>
        </p:txBody>
      </p:sp>
      <p:sp>
        <p:nvSpPr>
          <p:cNvPr id="5125" name="WordArt 9"/>
          <p:cNvSpPr>
            <a:spLocks noChangeArrowheads="1" noChangeShapeType="1" noTextEdit="1"/>
          </p:cNvSpPr>
          <p:nvPr/>
        </p:nvSpPr>
        <p:spPr bwMode="auto">
          <a:xfrm>
            <a:off x="406400" y="1062038"/>
            <a:ext cx="2143125" cy="1841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1400" kern="10">
                <a:latin typeface="ＭＳ Ｐゴシック"/>
                <a:ea typeface="ＭＳ Ｐゴシック"/>
              </a:rPr>
              <a:t>ガラケー（従来型携帯電話）</a:t>
            </a:r>
          </a:p>
        </p:txBody>
      </p:sp>
      <p:sp>
        <p:nvSpPr>
          <p:cNvPr id="5126" name="AutoShape 11" descr="Z"/>
          <p:cNvSpPr>
            <a:spLocks noChangeAspect="1" noChangeArrowheads="1"/>
          </p:cNvSpPr>
          <p:nvPr/>
        </p:nvSpPr>
        <p:spPr bwMode="auto">
          <a:xfrm>
            <a:off x="4462463" y="3319463"/>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800"/>
          </a:p>
        </p:txBody>
      </p:sp>
      <p:pic>
        <p:nvPicPr>
          <p:cNvPr id="5127" name="Picture 13" descr="serv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3775" y="1320800"/>
            <a:ext cx="1254125"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WordArt 14"/>
          <p:cNvSpPr>
            <a:spLocks noChangeArrowheads="1" noChangeShapeType="1" noTextEdit="1"/>
          </p:cNvSpPr>
          <p:nvPr/>
        </p:nvSpPr>
        <p:spPr bwMode="auto">
          <a:xfrm>
            <a:off x="3336925" y="901700"/>
            <a:ext cx="2190750" cy="3667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1400" kern="10">
                <a:solidFill>
                  <a:srgbClr val="FF0000"/>
                </a:solidFill>
                <a:latin typeface="ＭＳ Ｐゴシック"/>
                <a:ea typeface="ＭＳ Ｐゴシック"/>
              </a:rPr>
              <a:t>携帯電話事業者のサーバー</a:t>
            </a:r>
          </a:p>
          <a:p>
            <a:pPr algn="ctr"/>
            <a:r>
              <a:rPr lang="ja-JP" altLang="en-US" sz="1400" kern="10">
                <a:solidFill>
                  <a:srgbClr val="FF0000"/>
                </a:solidFill>
                <a:latin typeface="ＭＳ Ｐゴシック"/>
                <a:ea typeface="ＭＳ Ｐゴシック"/>
              </a:rPr>
              <a:t>（ネットワーク型フィルタリング）</a:t>
            </a:r>
          </a:p>
        </p:txBody>
      </p:sp>
      <p:sp>
        <p:nvSpPr>
          <p:cNvPr id="2065" name="WordArt 17"/>
          <p:cNvSpPr>
            <a:spLocks noChangeArrowheads="1" noChangeShapeType="1" noTextEdit="1"/>
          </p:cNvSpPr>
          <p:nvPr/>
        </p:nvSpPr>
        <p:spPr bwMode="auto">
          <a:xfrm>
            <a:off x="790575" y="2906713"/>
            <a:ext cx="1082675" cy="1841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1400" kern="10">
                <a:latin typeface="ＭＳ Ｐゴシック"/>
                <a:ea typeface="ＭＳ Ｐゴシック"/>
              </a:rPr>
              <a:t>スマートフォン</a:t>
            </a:r>
          </a:p>
        </p:txBody>
      </p:sp>
      <p:sp>
        <p:nvSpPr>
          <p:cNvPr id="5130" name="AutoShape 18"/>
          <p:cNvSpPr>
            <a:spLocks noChangeArrowheads="1"/>
          </p:cNvSpPr>
          <p:nvPr/>
        </p:nvSpPr>
        <p:spPr bwMode="auto">
          <a:xfrm>
            <a:off x="2051050" y="1835150"/>
            <a:ext cx="1492250" cy="257175"/>
          </a:xfrm>
          <a:prstGeom prst="rightArrow">
            <a:avLst>
              <a:gd name="adj1" fmla="val 50000"/>
              <a:gd name="adj2" fmla="val 224980"/>
            </a:avLst>
          </a:prstGeom>
          <a:solidFill>
            <a:schemeClr val="accent1"/>
          </a:solidFill>
          <a:ln w="9525">
            <a:solidFill>
              <a:schemeClr val="tx1"/>
            </a:solidFill>
            <a:miter lim="800000"/>
            <a:headEnd/>
            <a:tailEnd/>
          </a:ln>
        </p:spPr>
        <p:txBody>
          <a:bodyPr wrap="none" lIns="65306" tIns="32653" rIns="65306" bIns="32653"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800"/>
          </a:p>
        </p:txBody>
      </p:sp>
      <p:sp>
        <p:nvSpPr>
          <p:cNvPr id="2067" name="AutoShape 19"/>
          <p:cNvSpPr>
            <a:spLocks noChangeArrowheads="1"/>
          </p:cNvSpPr>
          <p:nvPr/>
        </p:nvSpPr>
        <p:spPr bwMode="auto">
          <a:xfrm rot="-2289296">
            <a:off x="2282825" y="3062288"/>
            <a:ext cx="1468438" cy="341312"/>
          </a:xfrm>
          <a:prstGeom prst="rightArrow">
            <a:avLst>
              <a:gd name="adj1" fmla="val 50000"/>
              <a:gd name="adj2" fmla="val 173627"/>
            </a:avLst>
          </a:prstGeom>
          <a:solidFill>
            <a:schemeClr val="accent1"/>
          </a:solidFill>
          <a:ln w="9525">
            <a:solidFill>
              <a:schemeClr val="tx1"/>
            </a:solidFill>
            <a:miter lim="800000"/>
            <a:headEnd/>
            <a:tailEnd/>
          </a:ln>
        </p:spPr>
        <p:txBody>
          <a:bodyPr wrap="none" lIns="65306" tIns="32653" rIns="65306" bIns="32653"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800"/>
          </a:p>
        </p:txBody>
      </p:sp>
      <p:sp>
        <p:nvSpPr>
          <p:cNvPr id="5132" name="WordArt 20"/>
          <p:cNvSpPr>
            <a:spLocks noChangeArrowheads="1" noChangeShapeType="1" noTextEdit="1"/>
          </p:cNvSpPr>
          <p:nvPr/>
        </p:nvSpPr>
        <p:spPr bwMode="auto">
          <a:xfrm>
            <a:off x="2333625" y="1598613"/>
            <a:ext cx="823913" cy="163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1300" kern="10">
                <a:latin typeface="ＭＳ Ｐゴシック"/>
                <a:ea typeface="ＭＳ Ｐゴシック"/>
              </a:rPr>
              <a:t>３Ｇ回線</a:t>
            </a:r>
          </a:p>
        </p:txBody>
      </p:sp>
      <p:sp>
        <p:nvSpPr>
          <p:cNvPr id="2069" name="WordArt 21"/>
          <p:cNvSpPr>
            <a:spLocks noChangeArrowheads="1" noChangeShapeType="1" noTextEdit="1"/>
          </p:cNvSpPr>
          <p:nvPr/>
        </p:nvSpPr>
        <p:spPr bwMode="auto">
          <a:xfrm rot="-2367449">
            <a:off x="2859088" y="3308350"/>
            <a:ext cx="1243012" cy="1587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1300" kern="10">
                <a:latin typeface="ＭＳ Ｐゴシック"/>
                <a:ea typeface="ＭＳ Ｐゴシック"/>
              </a:rPr>
              <a:t>４Ｇ・ＬＴＥ回線</a:t>
            </a:r>
          </a:p>
        </p:txBody>
      </p:sp>
      <p:sp>
        <p:nvSpPr>
          <p:cNvPr id="2072" name="Line 24"/>
          <p:cNvSpPr>
            <a:spLocks noChangeShapeType="1"/>
          </p:cNvSpPr>
          <p:nvPr/>
        </p:nvSpPr>
        <p:spPr bwMode="auto">
          <a:xfrm>
            <a:off x="2463800" y="4797425"/>
            <a:ext cx="1336675" cy="287338"/>
          </a:xfrm>
          <a:prstGeom prst="line">
            <a:avLst/>
          </a:prstGeom>
          <a:noFill/>
          <a:ln w="152400">
            <a:solidFill>
              <a:schemeClr val="accent3">
                <a:lumMod val="50000"/>
              </a:schemeClr>
            </a:solidFill>
            <a:prstDash val="sysDot"/>
            <a:round/>
            <a:headEnd/>
            <a:tailEnd type="triangle" w="med" len="med"/>
          </a:ln>
          <a:effectLst/>
          <a:extLst/>
        </p:spPr>
        <p:txBody>
          <a:bodyPr lIns="65306" tIns="32653" rIns="65306" bIns="32653"/>
          <a:lstStyle/>
          <a:p>
            <a:pPr eaLnBrk="1" hangingPunct="1">
              <a:defRPr/>
            </a:pPr>
            <a:endParaRPr lang="ja-JP" altLang="en-US">
              <a:latin typeface="Arial" charset="0"/>
            </a:endParaRPr>
          </a:p>
        </p:txBody>
      </p:sp>
      <p:pic>
        <p:nvPicPr>
          <p:cNvPr id="2074" name="Picture 26" descr="WI-F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6850" y="4365625"/>
            <a:ext cx="12319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6" name="WordArt 28"/>
          <p:cNvSpPr>
            <a:spLocks noChangeArrowheads="1" noChangeShapeType="1" noTextEdit="1"/>
          </p:cNvSpPr>
          <p:nvPr/>
        </p:nvSpPr>
        <p:spPr bwMode="auto">
          <a:xfrm rot="715759">
            <a:off x="2484438" y="4329113"/>
            <a:ext cx="1103312" cy="320675"/>
          </a:xfrm>
          <a:prstGeom prst="rect">
            <a:avLst/>
          </a:prstGeom>
          <a:extLst/>
        </p:spPr>
        <p:txBody>
          <a:bodyPr wrap="none" fromWordArt="1">
            <a:prstTxWarp prst="textPlain">
              <a:avLst>
                <a:gd name="adj" fmla="val 50000"/>
              </a:avLst>
            </a:prstTxWarp>
          </a:bodyPr>
          <a:lstStyle/>
          <a:p>
            <a:pPr algn="ctr">
              <a:defRPr/>
            </a:pPr>
            <a:r>
              <a:rPr lang="zh-TW" altLang="en-US" sz="1300" kern="10" dirty="0">
                <a:latin typeface="ＭＳ Ｐゴシック" panose="020B0600070205080204" pitchFamily="50" charset="-128"/>
              </a:rPr>
              <a:t>無線</a:t>
            </a:r>
            <a:r>
              <a:rPr lang="en-US" altLang="zh-TW" sz="1300" kern="10" dirty="0">
                <a:latin typeface="ＭＳ Ｐゴシック" panose="020B0600070205080204" pitchFamily="50" charset="-128"/>
              </a:rPr>
              <a:t>LAN</a:t>
            </a:r>
            <a:r>
              <a:rPr lang="zh-TW" altLang="en-US" sz="1300" kern="10" dirty="0">
                <a:latin typeface="ＭＳ Ｐゴシック" panose="020B0600070205080204" pitchFamily="50" charset="-128"/>
              </a:rPr>
              <a:t>回線</a:t>
            </a:r>
            <a:endParaRPr lang="ja-JP" altLang="en-US" sz="1300" kern="10" dirty="0">
              <a:latin typeface="ＭＳ Ｐゴシック" panose="020B0600070205080204" pitchFamily="50" charset="-128"/>
            </a:endParaRPr>
          </a:p>
        </p:txBody>
      </p:sp>
      <p:sp>
        <p:nvSpPr>
          <p:cNvPr id="2078" name="AutoShape 30"/>
          <p:cNvSpPr>
            <a:spLocks noChangeArrowheads="1"/>
          </p:cNvSpPr>
          <p:nvPr/>
        </p:nvSpPr>
        <p:spPr bwMode="auto">
          <a:xfrm>
            <a:off x="252413" y="703263"/>
            <a:ext cx="5759450" cy="3290887"/>
          </a:xfrm>
          <a:prstGeom prst="roundRect">
            <a:avLst>
              <a:gd name="adj" fmla="val 16667"/>
            </a:avLst>
          </a:prstGeom>
          <a:noFill/>
          <a:ln w="127000">
            <a:solidFill>
              <a:srgbClr val="000080"/>
            </a:solidFill>
            <a:prstDash val="sysDot"/>
            <a:round/>
            <a:headEnd/>
            <a:tailEnd/>
          </a:ln>
          <a:extLst>
            <a:ext uri="{909E8E84-426E-40DD-AFC4-6F175D3DCCD1}">
              <a14:hiddenFill xmlns:a14="http://schemas.microsoft.com/office/drawing/2010/main">
                <a:solidFill>
                  <a:srgbClr val="FFFFFF"/>
                </a:solidFill>
              </a14:hiddenFill>
            </a:ext>
          </a:extLst>
        </p:spPr>
        <p:txBody>
          <a:bodyPr wrap="none" lIns="65306" tIns="32653" rIns="65306" bIns="32653"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800"/>
          </a:p>
        </p:txBody>
      </p:sp>
      <p:sp>
        <p:nvSpPr>
          <p:cNvPr id="2079" name="AutoShape 31"/>
          <p:cNvSpPr>
            <a:spLocks noChangeArrowheads="1"/>
          </p:cNvSpPr>
          <p:nvPr/>
        </p:nvSpPr>
        <p:spPr bwMode="auto">
          <a:xfrm>
            <a:off x="252413" y="4097338"/>
            <a:ext cx="5708650" cy="2571750"/>
          </a:xfrm>
          <a:prstGeom prst="roundRect">
            <a:avLst>
              <a:gd name="adj" fmla="val 16667"/>
            </a:avLst>
          </a:prstGeom>
          <a:noFill/>
          <a:ln w="1270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wrap="none" lIns="65306" tIns="32653" rIns="65306" bIns="32653"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800"/>
          </a:p>
        </p:txBody>
      </p:sp>
      <p:pic>
        <p:nvPicPr>
          <p:cNvPr id="2083" name="Picture 35" descr="Sony-Walkman-F80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6400" y="5664200"/>
            <a:ext cx="1851025"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5" name="Picture 37" descr="Nintendo-3DS-AquaOpe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57425" y="5637213"/>
            <a:ext cx="107950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7" name="Picture 39" descr="PSVITA_front_S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440113" y="5795963"/>
            <a:ext cx="1439862"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8" name="WordArt 40"/>
          <p:cNvSpPr>
            <a:spLocks noChangeArrowheads="1" noChangeShapeType="1" noTextEdit="1"/>
          </p:cNvSpPr>
          <p:nvPr/>
        </p:nvSpPr>
        <p:spPr bwMode="auto">
          <a:xfrm>
            <a:off x="663350" y="5248434"/>
            <a:ext cx="3367768" cy="349772"/>
          </a:xfrm>
          <a:prstGeom prst="rect">
            <a:avLst/>
          </a:prstGeom>
          <a:extLst/>
        </p:spPr>
        <p:txBody>
          <a:bodyPr wrap="none" lIns="65306" tIns="32653" rIns="65306" bIns="32653" fromWordArt="1">
            <a:prstTxWarp prst="textPlain">
              <a:avLst>
                <a:gd name="adj" fmla="val 50000"/>
              </a:avLst>
            </a:prstTxWarp>
          </a:bodyPr>
          <a:lstStyle/>
          <a:p>
            <a:pPr algn="ctr" eaLnBrk="1" hangingPunct="1">
              <a:defRPr/>
            </a:pPr>
            <a:r>
              <a:rPr lang="ja-JP" altLang="en-US" sz="1300" kern="10" dirty="0">
                <a:latin typeface="ＭＳ Ｐゴシック"/>
                <a:ea typeface="ＭＳ Ｐゴシック"/>
              </a:rPr>
              <a:t>その他の</a:t>
            </a:r>
            <a:r>
              <a:rPr lang="en-US" altLang="ja-JP" sz="1300" kern="10" dirty="0">
                <a:latin typeface="ＭＳ Ｐゴシック"/>
                <a:ea typeface="ＭＳ Ｐゴシック"/>
              </a:rPr>
              <a:t>Wi-Fi</a:t>
            </a:r>
            <a:r>
              <a:rPr lang="ja-JP" altLang="en-US" sz="1300" kern="10" dirty="0">
                <a:latin typeface="ＭＳ Ｐゴシック"/>
                <a:ea typeface="ＭＳ Ｐゴシック"/>
              </a:rPr>
              <a:t>接続機能を持つ機器</a:t>
            </a:r>
          </a:p>
        </p:txBody>
      </p:sp>
      <p:pic>
        <p:nvPicPr>
          <p:cNvPr id="2064" name="Picture 16" descr="120827_Apple_Samsu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5600" y="3236913"/>
            <a:ext cx="21082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Line 27"/>
          <p:cNvSpPr>
            <a:spLocks noChangeShapeType="1"/>
          </p:cNvSpPr>
          <p:nvPr/>
        </p:nvSpPr>
        <p:spPr bwMode="auto">
          <a:xfrm flipV="1">
            <a:off x="5292725" y="4027488"/>
            <a:ext cx="1439863" cy="769937"/>
          </a:xfrm>
          <a:prstGeom prst="line">
            <a:avLst/>
          </a:prstGeom>
          <a:noFill/>
          <a:ln w="152400">
            <a:solidFill>
              <a:schemeClr val="accent3">
                <a:lumMod val="50000"/>
              </a:schemeClr>
            </a:solidFill>
            <a:prstDash val="sysDot"/>
            <a:round/>
            <a:headEnd/>
            <a:tailEnd type="triangle" w="med" len="med"/>
          </a:ln>
          <a:effectLst/>
          <a:extLst/>
        </p:spPr>
        <p:txBody>
          <a:bodyPr lIns="65306" tIns="32653" rIns="65306" bIns="32653"/>
          <a:lstStyle/>
          <a:p>
            <a:pPr eaLnBrk="1" hangingPunct="1">
              <a:defRPr/>
            </a:pPr>
            <a:endParaRPr lang="ja-JP" altLang="en-US">
              <a:latin typeface="Arial" charset="0"/>
            </a:endParaRPr>
          </a:p>
        </p:txBody>
      </p:sp>
      <p:sp>
        <p:nvSpPr>
          <p:cNvPr id="5145" name="AutoShape 23"/>
          <p:cNvSpPr>
            <a:spLocks noChangeArrowheads="1"/>
          </p:cNvSpPr>
          <p:nvPr/>
        </p:nvSpPr>
        <p:spPr bwMode="auto">
          <a:xfrm rot="1831019">
            <a:off x="4994275" y="2438400"/>
            <a:ext cx="1863725" cy="342900"/>
          </a:xfrm>
          <a:prstGeom prst="rightArrow">
            <a:avLst>
              <a:gd name="adj1" fmla="val 50000"/>
              <a:gd name="adj2" fmla="val 135779"/>
            </a:avLst>
          </a:prstGeom>
          <a:solidFill>
            <a:schemeClr val="accent1"/>
          </a:solidFill>
          <a:ln w="9525">
            <a:solidFill>
              <a:schemeClr val="tx1"/>
            </a:solidFill>
            <a:miter lim="800000"/>
            <a:headEnd/>
            <a:tailEnd/>
          </a:ln>
        </p:spPr>
        <p:txBody>
          <a:bodyPr wrap="none" lIns="65306" tIns="32653" rIns="65306" bIns="32653"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endParaRPr lang="ja-JP" altLang="en-US" sz="1800"/>
          </a:p>
        </p:txBody>
      </p:sp>
      <p:sp>
        <p:nvSpPr>
          <p:cNvPr id="5146" name="コンテンツ プレースホルダー 2"/>
          <p:cNvSpPr txBox="1">
            <a:spLocks/>
          </p:cNvSpPr>
          <p:nvPr/>
        </p:nvSpPr>
        <p:spPr bwMode="auto">
          <a:xfrm>
            <a:off x="285750" y="55563"/>
            <a:ext cx="85010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buClr>
                <a:schemeClr val="accent1"/>
              </a:buClr>
              <a:buFont typeface="Symbol" pitchFamily="18" charset="2"/>
              <a:buNone/>
            </a:pPr>
            <a:r>
              <a:rPr lang="ja-JP" altLang="en-US" sz="3000"/>
              <a:t>　スマートフォン等端末機器のフィルタリングのしくみ</a:t>
            </a:r>
            <a:endParaRPr lang="en-US" altLang="ja-JP" sz="3000"/>
          </a:p>
        </p:txBody>
      </p:sp>
      <p:sp>
        <p:nvSpPr>
          <p:cNvPr id="2" name="テキスト ボックス 1"/>
          <p:cNvSpPr txBox="1">
            <a:spLocks noChangeArrowheads="1"/>
          </p:cNvSpPr>
          <p:nvPr/>
        </p:nvSpPr>
        <p:spPr bwMode="auto">
          <a:xfrm>
            <a:off x="6135688" y="822325"/>
            <a:ext cx="1439862" cy="1016000"/>
          </a:xfrm>
          <a:prstGeom prst="rect">
            <a:avLst/>
          </a:prstGeom>
          <a:solidFill>
            <a:srgbClr val="F2FF4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1800" b="1">
                <a:solidFill>
                  <a:srgbClr val="FF0000"/>
                </a:solidFill>
              </a:rPr>
              <a:t>法による</a:t>
            </a:r>
            <a:endParaRPr lang="en-US" altLang="ja-JP" sz="1800" b="1">
              <a:solidFill>
                <a:srgbClr val="FF0000"/>
              </a:solidFill>
            </a:endParaRPr>
          </a:p>
          <a:p>
            <a:pPr algn="ctr" eaLnBrk="1" hangingPunct="1">
              <a:spcBef>
                <a:spcPct val="0"/>
              </a:spcBef>
              <a:buFontTx/>
              <a:buNone/>
            </a:pPr>
            <a:r>
              <a:rPr lang="ja-JP" altLang="en-US" sz="1800" b="1">
                <a:solidFill>
                  <a:srgbClr val="FF0000"/>
                </a:solidFill>
              </a:rPr>
              <a:t>提供義務</a:t>
            </a:r>
            <a:endParaRPr lang="en-US" altLang="ja-JP" sz="1800" b="1">
              <a:solidFill>
                <a:srgbClr val="FF0000"/>
              </a:solidFill>
            </a:endParaRPr>
          </a:p>
          <a:p>
            <a:pPr algn="ctr" eaLnBrk="1" hangingPunct="1">
              <a:spcBef>
                <a:spcPct val="0"/>
              </a:spcBef>
              <a:buFontTx/>
              <a:buNone/>
            </a:pPr>
            <a:r>
              <a:rPr lang="ja-JP" altLang="en-US" sz="2400" b="1">
                <a:solidFill>
                  <a:srgbClr val="FF0000"/>
                </a:solidFill>
              </a:rPr>
              <a:t>あり</a:t>
            </a:r>
          </a:p>
        </p:txBody>
      </p:sp>
      <p:sp>
        <p:nvSpPr>
          <p:cNvPr id="29" name="テキスト ボックス 28"/>
          <p:cNvSpPr txBox="1">
            <a:spLocks noChangeArrowheads="1"/>
          </p:cNvSpPr>
          <p:nvPr/>
        </p:nvSpPr>
        <p:spPr bwMode="auto">
          <a:xfrm>
            <a:off x="5076825" y="2346325"/>
            <a:ext cx="1655763" cy="369888"/>
          </a:xfrm>
          <a:prstGeom prst="rect">
            <a:avLst/>
          </a:prstGeom>
          <a:solidFill>
            <a:srgbClr val="F2FF4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800" b="1">
                <a:solidFill>
                  <a:srgbClr val="FF0000"/>
                </a:solidFill>
              </a:rPr>
              <a:t>フィルタリング</a:t>
            </a:r>
          </a:p>
        </p:txBody>
      </p:sp>
      <p:sp>
        <p:nvSpPr>
          <p:cNvPr id="30" name="テキスト ボックス 29"/>
          <p:cNvSpPr txBox="1">
            <a:spLocks noChangeArrowheads="1"/>
          </p:cNvSpPr>
          <p:nvPr/>
        </p:nvSpPr>
        <p:spPr bwMode="auto">
          <a:xfrm>
            <a:off x="6135688" y="5468938"/>
            <a:ext cx="1439862" cy="1016000"/>
          </a:xfrm>
          <a:prstGeom prst="rect">
            <a:avLst/>
          </a:prstGeom>
          <a:solidFill>
            <a:srgbClr val="F2FF4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1800" b="1">
                <a:solidFill>
                  <a:srgbClr val="FF0000"/>
                </a:solidFill>
              </a:rPr>
              <a:t>法による</a:t>
            </a:r>
            <a:endParaRPr lang="en-US" altLang="ja-JP" sz="1800" b="1">
              <a:solidFill>
                <a:srgbClr val="FF0000"/>
              </a:solidFill>
            </a:endParaRPr>
          </a:p>
          <a:p>
            <a:pPr algn="ctr" eaLnBrk="1" hangingPunct="1">
              <a:spcBef>
                <a:spcPct val="0"/>
              </a:spcBef>
              <a:buFontTx/>
              <a:buNone/>
            </a:pPr>
            <a:r>
              <a:rPr lang="ja-JP" altLang="en-US" sz="1800" b="1">
                <a:solidFill>
                  <a:srgbClr val="FF0000"/>
                </a:solidFill>
              </a:rPr>
              <a:t>提供義務</a:t>
            </a:r>
            <a:endParaRPr lang="en-US" altLang="ja-JP" sz="1800" b="1">
              <a:solidFill>
                <a:srgbClr val="FF0000"/>
              </a:solidFill>
            </a:endParaRPr>
          </a:p>
          <a:p>
            <a:pPr algn="ctr" eaLnBrk="1" hangingPunct="1">
              <a:spcBef>
                <a:spcPct val="0"/>
              </a:spcBef>
              <a:buFontTx/>
              <a:buNone/>
            </a:pPr>
            <a:r>
              <a:rPr lang="ja-JP" altLang="en-US" sz="2400" b="1">
                <a:solidFill>
                  <a:srgbClr val="FF0000"/>
                </a:solidFill>
              </a:rPr>
              <a:t>なし</a:t>
            </a:r>
            <a:endParaRPr lang="ja-JP" altLang="en-US" sz="1600" b="1">
              <a:solidFill>
                <a:srgbClr val="FF0000"/>
              </a:solidFill>
            </a:endParaRPr>
          </a:p>
        </p:txBody>
      </p:sp>
      <p:sp>
        <p:nvSpPr>
          <p:cNvPr id="31" name="テキスト ボックス 30"/>
          <p:cNvSpPr txBox="1">
            <a:spLocks noChangeArrowheads="1"/>
          </p:cNvSpPr>
          <p:nvPr/>
        </p:nvSpPr>
        <p:spPr bwMode="auto">
          <a:xfrm>
            <a:off x="5170488" y="4391025"/>
            <a:ext cx="1657350" cy="369888"/>
          </a:xfrm>
          <a:prstGeom prst="rect">
            <a:avLst/>
          </a:prstGeom>
          <a:solidFill>
            <a:srgbClr val="F2FF4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1800" b="1">
                <a:solidFill>
                  <a:srgbClr val="FF0000"/>
                </a:solidFill>
              </a:rPr>
              <a:t>フィルタリング</a:t>
            </a:r>
          </a:p>
        </p:txBody>
      </p:sp>
      <p:sp>
        <p:nvSpPr>
          <p:cNvPr id="5151"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4E3DCDFC-151A-428B-8E84-50643A3BF882}" type="slidenum">
              <a:rPr lang="en-US" altLang="ja-JP" sz="1400" smtClean="0"/>
              <a:pPr>
                <a:spcBef>
                  <a:spcPct val="0"/>
                </a:spcBef>
                <a:buFontTx/>
                <a:buNone/>
              </a:pPr>
              <a:t>3</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64"/>
                                        </p:tgtEl>
                                        <p:attrNameLst>
                                          <p:attrName>style.visibility</p:attrName>
                                        </p:attrNameLst>
                                      </p:cBhvr>
                                      <p:to>
                                        <p:strVal val="visible"/>
                                      </p:to>
                                    </p:set>
                                    <p:animEffect transition="in" filter="fade">
                                      <p:cBhvr>
                                        <p:cTn id="7" dur="500"/>
                                        <p:tgtEl>
                                          <p:spTgt spid="20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5"/>
                                        </p:tgtEl>
                                        <p:attrNameLst>
                                          <p:attrName>style.visibility</p:attrName>
                                        </p:attrNameLst>
                                      </p:cBhvr>
                                      <p:to>
                                        <p:strVal val="visible"/>
                                      </p:to>
                                    </p:set>
                                    <p:animEffect transition="in" filter="fade">
                                      <p:cBhvr>
                                        <p:cTn id="12" dur="500"/>
                                        <p:tgtEl>
                                          <p:spTgt spid="20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7"/>
                                        </p:tgtEl>
                                        <p:attrNameLst>
                                          <p:attrName>style.visibility</p:attrName>
                                        </p:attrNameLst>
                                      </p:cBhvr>
                                      <p:to>
                                        <p:strVal val="visible"/>
                                      </p:to>
                                    </p:set>
                                    <p:animEffect transition="in" filter="fade">
                                      <p:cBhvr>
                                        <p:cTn id="17" dur="500"/>
                                        <p:tgtEl>
                                          <p:spTgt spid="20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9"/>
                                        </p:tgtEl>
                                        <p:attrNameLst>
                                          <p:attrName>style.visibility</p:attrName>
                                        </p:attrNameLst>
                                      </p:cBhvr>
                                      <p:to>
                                        <p:strVal val="visible"/>
                                      </p:to>
                                    </p:set>
                                    <p:animEffect transition="in" filter="fade">
                                      <p:cBhvr>
                                        <p:cTn id="22" dur="500"/>
                                        <p:tgtEl>
                                          <p:spTgt spid="20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78"/>
                                        </p:tgtEl>
                                        <p:attrNameLst>
                                          <p:attrName>style.visibility</p:attrName>
                                        </p:attrNameLst>
                                      </p:cBhvr>
                                      <p:to>
                                        <p:strVal val="visible"/>
                                      </p:to>
                                    </p:set>
                                    <p:animEffect transition="in" filter="fade">
                                      <p:cBhvr>
                                        <p:cTn id="27" dur="500"/>
                                        <p:tgtEl>
                                          <p:spTgt spid="207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2074"/>
                                        </p:tgtEl>
                                        <p:attrNameLst>
                                          <p:attrName>style.visibility</p:attrName>
                                        </p:attrNameLst>
                                      </p:cBhvr>
                                      <p:to>
                                        <p:strVal val="visible"/>
                                      </p:to>
                                    </p:set>
                                    <p:animEffect transition="in" filter="fade">
                                      <p:cBhvr>
                                        <p:cTn id="42" dur="500"/>
                                        <p:tgtEl>
                                          <p:spTgt spid="207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076"/>
                                        </p:tgtEl>
                                        <p:attrNameLst>
                                          <p:attrName>style.visibility</p:attrName>
                                        </p:attrNameLst>
                                      </p:cBhvr>
                                      <p:to>
                                        <p:strVal val="visible"/>
                                      </p:to>
                                    </p:set>
                                    <p:animEffect transition="in" filter="fade">
                                      <p:cBhvr>
                                        <p:cTn id="47" dur="500"/>
                                        <p:tgtEl>
                                          <p:spTgt spid="207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072"/>
                                        </p:tgtEl>
                                        <p:attrNameLst>
                                          <p:attrName>style.visibility</p:attrName>
                                        </p:attrNameLst>
                                      </p:cBhvr>
                                      <p:to>
                                        <p:strVal val="visible"/>
                                      </p:to>
                                    </p:set>
                                    <p:animEffect transition="in" filter="fade">
                                      <p:cBhvr>
                                        <p:cTn id="52" dur="500"/>
                                        <p:tgtEl>
                                          <p:spTgt spid="207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075"/>
                                        </p:tgtEl>
                                        <p:attrNameLst>
                                          <p:attrName>style.visibility</p:attrName>
                                        </p:attrNameLst>
                                      </p:cBhvr>
                                      <p:to>
                                        <p:strVal val="visible"/>
                                      </p:to>
                                    </p:set>
                                    <p:animEffect transition="in" filter="fade">
                                      <p:cBhvr>
                                        <p:cTn id="57" dur="500"/>
                                        <p:tgtEl>
                                          <p:spTgt spid="207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088"/>
                                        </p:tgtEl>
                                        <p:attrNameLst>
                                          <p:attrName>style.visibility</p:attrName>
                                        </p:attrNameLst>
                                      </p:cBhvr>
                                      <p:to>
                                        <p:strVal val="visible"/>
                                      </p:to>
                                    </p:set>
                                    <p:animEffect transition="in" filter="fade">
                                      <p:cBhvr>
                                        <p:cTn id="62" dur="500"/>
                                        <p:tgtEl>
                                          <p:spTgt spid="208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083"/>
                                        </p:tgtEl>
                                        <p:attrNameLst>
                                          <p:attrName>style.visibility</p:attrName>
                                        </p:attrNameLst>
                                      </p:cBhvr>
                                      <p:to>
                                        <p:strVal val="visible"/>
                                      </p:to>
                                    </p:set>
                                    <p:animEffect transition="in" filter="fade">
                                      <p:cBhvr>
                                        <p:cTn id="67" dur="500"/>
                                        <p:tgtEl>
                                          <p:spTgt spid="208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2085"/>
                                        </p:tgtEl>
                                        <p:attrNameLst>
                                          <p:attrName>style.visibility</p:attrName>
                                        </p:attrNameLst>
                                      </p:cBhvr>
                                      <p:to>
                                        <p:strVal val="visible"/>
                                      </p:to>
                                    </p:set>
                                    <p:animEffect transition="in" filter="fade">
                                      <p:cBhvr>
                                        <p:cTn id="72" dur="500"/>
                                        <p:tgtEl>
                                          <p:spTgt spid="208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2087"/>
                                        </p:tgtEl>
                                        <p:attrNameLst>
                                          <p:attrName>style.visibility</p:attrName>
                                        </p:attrNameLst>
                                      </p:cBhvr>
                                      <p:to>
                                        <p:strVal val="visible"/>
                                      </p:to>
                                    </p:set>
                                    <p:animEffect transition="in" filter="fade">
                                      <p:cBhvr>
                                        <p:cTn id="77" dur="500"/>
                                        <p:tgtEl>
                                          <p:spTgt spid="208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079"/>
                                        </p:tgtEl>
                                        <p:attrNameLst>
                                          <p:attrName>style.visibility</p:attrName>
                                        </p:attrNameLst>
                                      </p:cBhvr>
                                      <p:to>
                                        <p:strVal val="visible"/>
                                      </p:to>
                                    </p:set>
                                    <p:animEffect transition="in" filter="fade">
                                      <p:cBhvr>
                                        <p:cTn id="82" dur="500"/>
                                        <p:tgtEl>
                                          <p:spTgt spid="2079"/>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1"/>
                                        </p:tgtEl>
                                        <p:attrNameLst>
                                          <p:attrName>style.visibility</p:attrName>
                                        </p:attrNameLst>
                                      </p:cBhvr>
                                      <p:to>
                                        <p:strVal val="visible"/>
                                      </p:to>
                                    </p:set>
                                    <p:animEffect transition="in" filter="fade">
                                      <p:cBhvr>
                                        <p:cTn id="87" dur="500"/>
                                        <p:tgtEl>
                                          <p:spTgt spid="3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5" grpId="0" animBg="1"/>
      <p:bldP spid="2067" grpId="0" animBg="1"/>
      <p:bldP spid="2069" grpId="0" animBg="1"/>
      <p:bldP spid="2078" grpId="0" animBg="1"/>
      <p:bldP spid="2079" grpId="0" animBg="1"/>
      <p:bldP spid="2" grpId="0" animBg="1"/>
      <p:bldP spid="29" grpId="0" animBg="1"/>
      <p:bldP spid="30"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9250" y="1700213"/>
            <a:ext cx="8569325" cy="1081087"/>
          </a:xfrm>
          <a:ln w="57150">
            <a:solidFill>
              <a:srgbClr val="00B050"/>
            </a:solidFill>
            <a:miter lim="800000"/>
            <a:headEnd/>
            <a:tailEnd/>
          </a:ln>
        </p:spPr>
        <p:txBody>
          <a:bodyPr/>
          <a:lstStyle/>
          <a:p>
            <a:pPr marL="0" indent="0" algn="ctr">
              <a:buFontTx/>
              <a:buNone/>
            </a:pPr>
            <a:r>
              <a:rPr lang="ja-JP" altLang="en-US" sz="800" smtClean="0"/>
              <a:t>　</a:t>
            </a:r>
            <a:endParaRPr lang="en-US" altLang="ja-JP" sz="800" smtClean="0"/>
          </a:p>
          <a:p>
            <a:pPr marL="0" indent="0" algn="ctr">
              <a:buFontTx/>
              <a:buNone/>
            </a:pPr>
            <a:r>
              <a:rPr lang="ja-JP" altLang="en-US" sz="3600" smtClean="0"/>
              <a:t>違法・有害サイトへの接続を制限できる</a:t>
            </a:r>
            <a:endParaRPr lang="en-US" altLang="ja-JP" sz="3600" smtClean="0"/>
          </a:p>
          <a:p>
            <a:pPr marL="0" indent="0">
              <a:buFontTx/>
              <a:buNone/>
            </a:pPr>
            <a:endParaRPr lang="en-US" altLang="ja-JP" sz="2800" smtClean="0">
              <a:solidFill>
                <a:srgbClr val="FF0000"/>
              </a:solidFill>
            </a:endParaRPr>
          </a:p>
          <a:p>
            <a:pPr marL="0" indent="0">
              <a:buFontTx/>
              <a:buNone/>
            </a:pPr>
            <a:endParaRPr lang="ja-JP" altLang="en-US" sz="1800" smtClean="0"/>
          </a:p>
        </p:txBody>
      </p:sp>
      <p:sp>
        <p:nvSpPr>
          <p:cNvPr id="6147" name="タイトル 1"/>
          <p:cNvSpPr>
            <a:spLocks noGrp="1"/>
          </p:cNvSpPr>
          <p:nvPr>
            <p:ph type="title"/>
          </p:nvPr>
        </p:nvSpPr>
        <p:spPr/>
        <p:txBody>
          <a:bodyPr/>
          <a:lstStyle/>
          <a:p>
            <a:r>
              <a:rPr lang="ja-JP" altLang="en-US" smtClean="0">
                <a:solidFill>
                  <a:srgbClr val="002060"/>
                </a:solidFill>
              </a:rPr>
              <a:t>フィルタリングの有効性</a:t>
            </a:r>
          </a:p>
        </p:txBody>
      </p:sp>
      <p:sp>
        <p:nvSpPr>
          <p:cNvPr id="5" name="コンテンツ プレースホルダー 2"/>
          <p:cNvSpPr txBox="1">
            <a:spLocks/>
          </p:cNvSpPr>
          <p:nvPr/>
        </p:nvSpPr>
        <p:spPr bwMode="auto">
          <a:xfrm>
            <a:off x="349250" y="3933825"/>
            <a:ext cx="8569325" cy="2374900"/>
          </a:xfrm>
          <a:prstGeom prst="rect">
            <a:avLst/>
          </a:prstGeom>
          <a:noFill/>
          <a:ln w="762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buClr>
                <a:schemeClr val="accent1"/>
              </a:buClr>
              <a:buFont typeface="Symbol" pitchFamily="18" charset="2"/>
              <a:buNone/>
            </a:pPr>
            <a:r>
              <a:rPr lang="en-US" altLang="ja-JP" sz="800">
                <a:solidFill>
                  <a:schemeClr val="tx2"/>
                </a:solidFill>
              </a:rPr>
              <a:t> </a:t>
            </a:r>
          </a:p>
          <a:p>
            <a:pPr algn="ctr" eaLnBrk="1" hangingPunct="1">
              <a:buClr>
                <a:schemeClr val="accent1"/>
              </a:buClr>
              <a:buFont typeface="Symbol" pitchFamily="18" charset="2"/>
              <a:buNone/>
            </a:pPr>
            <a:r>
              <a:rPr lang="ja-JP" altLang="en-US" sz="3600">
                <a:solidFill>
                  <a:schemeClr val="tx2"/>
                </a:solidFill>
              </a:rPr>
              <a:t>ネットを介して遭遇する、</a:t>
            </a:r>
            <a:endParaRPr lang="en-US" altLang="ja-JP" sz="3600">
              <a:solidFill>
                <a:schemeClr val="tx2"/>
              </a:solidFill>
            </a:endParaRPr>
          </a:p>
          <a:p>
            <a:pPr algn="ctr" eaLnBrk="1" hangingPunct="1">
              <a:buClr>
                <a:schemeClr val="accent1"/>
              </a:buClr>
              <a:buFont typeface="Symbol" pitchFamily="18" charset="2"/>
              <a:buNone/>
            </a:pPr>
            <a:r>
              <a:rPr lang="ja-JP" altLang="en-US" sz="3600">
                <a:solidFill>
                  <a:schemeClr val="tx2"/>
                </a:solidFill>
              </a:rPr>
              <a:t>様々な「危険」を回避することが</a:t>
            </a:r>
            <a:endParaRPr lang="en-US" altLang="ja-JP" sz="3600">
              <a:solidFill>
                <a:schemeClr val="tx2"/>
              </a:solidFill>
            </a:endParaRPr>
          </a:p>
          <a:p>
            <a:pPr algn="ctr" eaLnBrk="1" hangingPunct="1">
              <a:buClr>
                <a:schemeClr val="accent1"/>
              </a:buClr>
              <a:buFont typeface="Symbol" pitchFamily="18" charset="2"/>
              <a:buNone/>
            </a:pPr>
            <a:r>
              <a:rPr lang="ja-JP" altLang="en-US" sz="3600">
                <a:solidFill>
                  <a:schemeClr val="tx2"/>
                </a:solidFill>
              </a:rPr>
              <a:t>可能となる</a:t>
            </a:r>
            <a:endParaRPr lang="en-US" altLang="ja-JP" sz="3600">
              <a:solidFill>
                <a:schemeClr val="tx2"/>
              </a:solidFill>
            </a:endParaRPr>
          </a:p>
        </p:txBody>
      </p:sp>
      <p:sp>
        <p:nvSpPr>
          <p:cNvPr id="6" name="下矢印 5"/>
          <p:cNvSpPr/>
          <p:nvPr/>
        </p:nvSpPr>
        <p:spPr>
          <a:xfrm>
            <a:off x="3924300" y="2781300"/>
            <a:ext cx="1152525" cy="1008063"/>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6150"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19BA1948-4ADB-41A7-B665-C83B83709F1F}" type="slidenum">
              <a:rPr lang="en-US" altLang="ja-JP" sz="1400" smtClean="0"/>
              <a:pPr>
                <a:spcBef>
                  <a:spcPct val="0"/>
                </a:spcBef>
                <a:buFontTx/>
                <a:buNone/>
              </a:pPr>
              <a:t>4</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79388" y="836613"/>
            <a:ext cx="8785225" cy="5688012"/>
          </a:xfrm>
        </p:spPr>
        <p:txBody>
          <a:bodyPr/>
          <a:lstStyle/>
          <a:p>
            <a:pPr eaLnBrk="1" hangingPunct="1"/>
            <a:r>
              <a:rPr lang="en-US" altLang="ja-JP" smtClean="0"/>
              <a:t>Q</a:t>
            </a:r>
            <a:r>
              <a:rPr lang="ja-JP" altLang="en-US" smtClean="0"/>
              <a:t>１　フィルタリングを利用していると</a:t>
            </a:r>
            <a:r>
              <a:rPr lang="en-US" altLang="ja-JP" smtClean="0"/>
              <a:t/>
            </a:r>
            <a:br>
              <a:rPr lang="en-US" altLang="ja-JP" smtClean="0"/>
            </a:br>
            <a:r>
              <a:rPr lang="en-US" altLang="ja-JP" smtClean="0"/>
              <a:t/>
            </a:r>
            <a:br>
              <a:rPr lang="en-US" altLang="ja-JP" smtClean="0"/>
            </a:br>
            <a:r>
              <a:rPr lang="en-US" altLang="ja-JP" sz="6000" u="sng" smtClean="0"/>
              <a:t>LINE</a:t>
            </a:r>
            <a:r>
              <a:rPr lang="ja-JP" altLang="en-US" sz="6000" u="sng" smtClean="0"/>
              <a:t>はできない？</a:t>
            </a:r>
            <a:r>
              <a:rPr lang="en-US" altLang="ja-JP" sz="6000" u="sng" smtClean="0"/>
              <a:t/>
            </a:r>
            <a:br>
              <a:rPr lang="en-US" altLang="ja-JP" sz="6000" u="sng" smtClean="0"/>
            </a:br>
            <a:r>
              <a:rPr lang="en-US" altLang="ja-JP" smtClean="0"/>
              <a:t/>
            </a:r>
            <a:br>
              <a:rPr lang="en-US" altLang="ja-JP" smtClean="0"/>
            </a:br>
            <a:r>
              <a:rPr lang="ja-JP" altLang="en-US" sz="12000" smtClean="0">
                <a:solidFill>
                  <a:srgbClr val="FF0000"/>
                </a:solidFill>
              </a:rPr>
              <a:t>○　・　</a:t>
            </a:r>
            <a:r>
              <a:rPr lang="en-US" altLang="ja-JP" sz="12000" smtClean="0">
                <a:solidFill>
                  <a:srgbClr val="FF0000"/>
                </a:solidFill>
              </a:rPr>
              <a:t>×</a:t>
            </a:r>
            <a:br>
              <a:rPr lang="en-US" altLang="ja-JP" sz="12000" smtClean="0">
                <a:solidFill>
                  <a:srgbClr val="FF0000"/>
                </a:solidFill>
              </a:rPr>
            </a:br>
            <a:r>
              <a:rPr lang="ja-JP" altLang="en-US" sz="4000" smtClean="0">
                <a:solidFill>
                  <a:srgbClr val="FF0000"/>
                </a:solidFill>
              </a:rPr>
              <a:t>できない　　　　　　　　できる</a:t>
            </a:r>
          </a:p>
        </p:txBody>
      </p:sp>
      <p:sp>
        <p:nvSpPr>
          <p:cNvPr id="7171"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233E0F39-C001-4D0C-A3E4-89F90362E54D}" type="slidenum">
              <a:rPr lang="en-US" altLang="ja-JP" sz="1400" smtClean="0"/>
              <a:pPr>
                <a:spcBef>
                  <a:spcPct val="0"/>
                </a:spcBef>
                <a:buFontTx/>
                <a:buNone/>
              </a:pPr>
              <a:t>5</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620713"/>
            <a:ext cx="7772400" cy="5688012"/>
          </a:xfrm>
        </p:spPr>
        <p:txBody>
          <a:bodyPr/>
          <a:lstStyle/>
          <a:p>
            <a:pPr algn="l" eaLnBrk="1" hangingPunct="1"/>
            <a:r>
              <a:rPr lang="ja-JP" altLang="en-US" sz="8000" smtClean="0">
                <a:solidFill>
                  <a:srgbClr val="FF0000"/>
                </a:solidFill>
              </a:rPr>
              <a:t>正解は、</a:t>
            </a:r>
            <a:r>
              <a:rPr lang="en-US" altLang="ja-JP" sz="15000" smtClean="0">
                <a:solidFill>
                  <a:srgbClr val="FF0000"/>
                </a:solidFill>
              </a:rPr>
              <a:t>×</a:t>
            </a:r>
            <a:r>
              <a:rPr lang="ja-JP" altLang="en-US" smtClean="0">
                <a:solidFill>
                  <a:srgbClr val="FF0000"/>
                </a:solidFill>
              </a:rPr>
              <a:t>できる</a:t>
            </a:r>
            <a:r>
              <a:rPr lang="en-US" altLang="ja-JP" smtClean="0"/>
              <a:t/>
            </a:r>
            <a:br>
              <a:rPr lang="en-US" altLang="ja-JP" smtClean="0"/>
            </a:br>
            <a:r>
              <a:rPr lang="en-US" altLang="ja-JP" smtClean="0"/>
              <a:t/>
            </a:r>
            <a:br>
              <a:rPr lang="en-US" altLang="ja-JP" smtClean="0"/>
            </a:br>
            <a:r>
              <a:rPr lang="ja-JP" altLang="en-US" smtClean="0"/>
              <a:t>フィルタリングを利用していても、</a:t>
            </a:r>
            <a:r>
              <a:rPr lang="en-US" altLang="ja-JP" u="sng" smtClean="0"/>
              <a:t>LINE</a:t>
            </a:r>
            <a:r>
              <a:rPr lang="ja-JP" altLang="en-US" u="sng" smtClean="0"/>
              <a:t>はできます。</a:t>
            </a:r>
            <a:endParaRPr lang="ja-JP" altLang="en-US" smtClean="0"/>
          </a:p>
        </p:txBody>
      </p:sp>
      <p:sp>
        <p:nvSpPr>
          <p:cNvPr id="8195"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B6F7A693-AF48-4538-B74B-97C00F84149E}" type="slidenum">
              <a:rPr lang="en-US" altLang="ja-JP" sz="1400" smtClean="0"/>
              <a:pPr>
                <a:spcBef>
                  <a:spcPct val="0"/>
                </a:spcBef>
                <a:buFontTx/>
                <a:buNone/>
              </a:pPr>
              <a:t>6</a:t>
            </a:fld>
            <a:endParaRPr lang="en-US" altLang="ja-JP" sz="1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323850" y="476250"/>
            <a:ext cx="8640763" cy="6192838"/>
          </a:xfrm>
        </p:spPr>
        <p:txBody>
          <a:bodyPr/>
          <a:lstStyle/>
          <a:p>
            <a:pPr eaLnBrk="1" hangingPunct="1"/>
            <a:r>
              <a:rPr lang="en-US" altLang="ja-JP" smtClean="0"/>
              <a:t>Q</a:t>
            </a:r>
            <a:r>
              <a:rPr lang="ja-JP" altLang="en-US" smtClean="0"/>
              <a:t>２　フィルタリングを利用していると</a:t>
            </a:r>
            <a:r>
              <a:rPr lang="en-US" altLang="ja-JP" smtClean="0"/>
              <a:t/>
            </a:r>
            <a:br>
              <a:rPr lang="en-US" altLang="ja-JP" smtClean="0"/>
            </a:br>
            <a:r>
              <a:rPr lang="en-US" altLang="ja-JP" smtClean="0"/>
              <a:t/>
            </a:r>
            <a:br>
              <a:rPr lang="en-US" altLang="ja-JP" smtClean="0"/>
            </a:br>
            <a:r>
              <a:rPr lang="ja-JP" altLang="en-US" sz="6000" u="sng" smtClean="0"/>
              <a:t>無料ゲームはできない？</a:t>
            </a:r>
            <a:r>
              <a:rPr lang="en-US" altLang="ja-JP" sz="6000" u="sng" smtClean="0"/>
              <a:t/>
            </a:r>
            <a:br>
              <a:rPr lang="en-US" altLang="ja-JP" sz="6000" u="sng" smtClean="0"/>
            </a:br>
            <a:r>
              <a:rPr lang="ja-JP" altLang="en-US" smtClean="0"/>
              <a:t>（パズドラ・モンストなど）</a:t>
            </a:r>
            <a:r>
              <a:rPr lang="en-US" altLang="ja-JP" smtClean="0"/>
              <a:t/>
            </a:r>
            <a:br>
              <a:rPr lang="en-US" altLang="ja-JP" smtClean="0"/>
            </a:br>
            <a:r>
              <a:rPr lang="en-US" altLang="ja-JP" smtClean="0"/>
              <a:t/>
            </a:r>
            <a:br>
              <a:rPr lang="en-US" altLang="ja-JP" smtClean="0"/>
            </a:br>
            <a:r>
              <a:rPr lang="ja-JP" altLang="en-US" sz="12000" smtClean="0">
                <a:solidFill>
                  <a:srgbClr val="FF0000"/>
                </a:solidFill>
              </a:rPr>
              <a:t>○　・　</a:t>
            </a:r>
            <a:r>
              <a:rPr lang="en-US" altLang="ja-JP" sz="12000" smtClean="0">
                <a:solidFill>
                  <a:srgbClr val="FF0000"/>
                </a:solidFill>
              </a:rPr>
              <a:t>×</a:t>
            </a:r>
            <a:br>
              <a:rPr lang="en-US" altLang="ja-JP" sz="12000" smtClean="0">
                <a:solidFill>
                  <a:srgbClr val="FF0000"/>
                </a:solidFill>
              </a:rPr>
            </a:br>
            <a:r>
              <a:rPr lang="ja-JP" altLang="en-US" sz="4000" smtClean="0">
                <a:solidFill>
                  <a:srgbClr val="FF0000"/>
                </a:solidFill>
              </a:rPr>
              <a:t>できない　　　　　　　　できる</a:t>
            </a:r>
          </a:p>
        </p:txBody>
      </p:sp>
      <p:sp>
        <p:nvSpPr>
          <p:cNvPr id="9219"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60229304-5055-4D68-BD36-8E4740C98E0C}" type="slidenum">
              <a:rPr lang="en-US" altLang="ja-JP" sz="1400" smtClean="0"/>
              <a:pPr>
                <a:spcBef>
                  <a:spcPct val="0"/>
                </a:spcBef>
                <a:buFontTx/>
                <a:buNone/>
              </a:pPr>
              <a:t>7</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4213" y="549275"/>
            <a:ext cx="7772400" cy="5183188"/>
          </a:xfrm>
        </p:spPr>
        <p:txBody>
          <a:bodyPr/>
          <a:lstStyle/>
          <a:p>
            <a:pPr algn="l" eaLnBrk="1" hangingPunct="1"/>
            <a:r>
              <a:rPr lang="ja-JP" altLang="en-US" sz="8000" smtClean="0">
                <a:solidFill>
                  <a:srgbClr val="FF0000"/>
                </a:solidFill>
              </a:rPr>
              <a:t>正解は、</a:t>
            </a:r>
            <a:r>
              <a:rPr lang="en-US" altLang="ja-JP" sz="15000" smtClean="0">
                <a:solidFill>
                  <a:srgbClr val="FF0000"/>
                </a:solidFill>
              </a:rPr>
              <a:t>×</a:t>
            </a:r>
            <a:r>
              <a:rPr lang="ja-JP" altLang="en-US" smtClean="0">
                <a:solidFill>
                  <a:srgbClr val="FF0000"/>
                </a:solidFill>
              </a:rPr>
              <a:t>できる</a:t>
            </a:r>
            <a:r>
              <a:rPr lang="en-US" altLang="ja-JP" smtClean="0"/>
              <a:t/>
            </a:r>
            <a:br>
              <a:rPr lang="en-US" altLang="ja-JP" smtClean="0"/>
            </a:br>
            <a:r>
              <a:rPr lang="en-US" altLang="ja-JP" smtClean="0"/>
              <a:t/>
            </a:r>
            <a:br>
              <a:rPr lang="en-US" altLang="ja-JP" smtClean="0"/>
            </a:br>
            <a:r>
              <a:rPr lang="ja-JP" altLang="en-US" smtClean="0"/>
              <a:t>フィルタリングを利用していても、</a:t>
            </a:r>
            <a:r>
              <a:rPr lang="ja-JP" altLang="en-US" u="sng" smtClean="0"/>
              <a:t>無料ゲームはできる。</a:t>
            </a:r>
          </a:p>
        </p:txBody>
      </p:sp>
      <p:sp>
        <p:nvSpPr>
          <p:cNvPr id="10243"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B327E591-66A4-499F-B73A-5D5EBF08733B}" type="slidenum">
              <a:rPr lang="en-US" altLang="ja-JP" sz="1400" smtClean="0"/>
              <a:pPr>
                <a:spcBef>
                  <a:spcPct val="0"/>
                </a:spcBef>
                <a:buFontTx/>
                <a:buNone/>
              </a:pPr>
              <a:t>8</a:t>
            </a:fld>
            <a:endParaRPr lang="en-US" altLang="ja-JP"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79388" y="188913"/>
            <a:ext cx="8713787" cy="6669087"/>
          </a:xfrm>
        </p:spPr>
        <p:txBody>
          <a:bodyPr/>
          <a:lstStyle/>
          <a:p>
            <a:pPr eaLnBrk="1" hangingPunct="1"/>
            <a:r>
              <a:rPr lang="en-US" altLang="ja-JP" smtClean="0"/>
              <a:t>Q</a:t>
            </a:r>
            <a:r>
              <a:rPr lang="ja-JP" altLang="en-US" smtClean="0"/>
              <a:t>３　フィルタリングを利用していると</a:t>
            </a:r>
            <a:r>
              <a:rPr lang="en-US" altLang="ja-JP" smtClean="0"/>
              <a:t/>
            </a:r>
            <a:br>
              <a:rPr lang="en-US" altLang="ja-JP" smtClean="0"/>
            </a:br>
            <a:r>
              <a:rPr lang="en-US" altLang="ja-JP" smtClean="0"/>
              <a:t/>
            </a:r>
            <a:br>
              <a:rPr lang="en-US" altLang="ja-JP" smtClean="0"/>
            </a:br>
            <a:r>
              <a:rPr lang="ja-JP" altLang="en-US" smtClean="0"/>
              <a:t>ゲームのアイテムを</a:t>
            </a:r>
            <a:r>
              <a:rPr lang="en-US" altLang="ja-JP" smtClean="0"/>
              <a:t/>
            </a:r>
            <a:br>
              <a:rPr lang="en-US" altLang="ja-JP" smtClean="0"/>
            </a:br>
            <a:r>
              <a:rPr lang="ja-JP" altLang="en-US" sz="6000" u="sng" smtClean="0"/>
              <a:t>購入できない？</a:t>
            </a:r>
            <a:r>
              <a:rPr lang="en-US" altLang="ja-JP" sz="6000" u="sng" smtClean="0"/>
              <a:t/>
            </a:r>
            <a:br>
              <a:rPr lang="en-US" altLang="ja-JP" sz="6000" u="sng" smtClean="0"/>
            </a:br>
            <a:r>
              <a:rPr lang="ja-JP" altLang="en-US" smtClean="0"/>
              <a:t>（パズドラの魔法石など）</a:t>
            </a:r>
            <a:r>
              <a:rPr lang="en-US" altLang="ja-JP" smtClean="0"/>
              <a:t/>
            </a:r>
            <a:br>
              <a:rPr lang="en-US" altLang="ja-JP" smtClean="0"/>
            </a:br>
            <a:r>
              <a:rPr lang="en-US" altLang="ja-JP" sz="1200" smtClean="0"/>
              <a:t/>
            </a:r>
            <a:br>
              <a:rPr lang="en-US" altLang="ja-JP" sz="1200" smtClean="0"/>
            </a:br>
            <a:r>
              <a:rPr lang="ja-JP" altLang="en-US" sz="12000" smtClean="0">
                <a:solidFill>
                  <a:srgbClr val="FF0000"/>
                </a:solidFill>
              </a:rPr>
              <a:t>○　・　</a:t>
            </a:r>
            <a:r>
              <a:rPr lang="en-US" altLang="ja-JP" sz="12000" smtClean="0">
                <a:solidFill>
                  <a:srgbClr val="FF0000"/>
                </a:solidFill>
              </a:rPr>
              <a:t>×</a:t>
            </a:r>
            <a:br>
              <a:rPr lang="en-US" altLang="ja-JP" sz="12000" smtClean="0">
                <a:solidFill>
                  <a:srgbClr val="FF0000"/>
                </a:solidFill>
              </a:rPr>
            </a:br>
            <a:r>
              <a:rPr lang="ja-JP" altLang="en-US" sz="4000" smtClean="0">
                <a:solidFill>
                  <a:srgbClr val="FF0000"/>
                </a:solidFill>
              </a:rPr>
              <a:t>できない　　　　　　　　できる</a:t>
            </a:r>
          </a:p>
        </p:txBody>
      </p:sp>
      <p:sp>
        <p:nvSpPr>
          <p:cNvPr id="11267"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E8D8FF59-409B-4928-AD69-CD3C00CDC891}" type="slidenum">
              <a:rPr lang="en-US" altLang="ja-JP" sz="1400" smtClean="0"/>
              <a:pPr>
                <a:spcBef>
                  <a:spcPct val="0"/>
                </a:spcBef>
                <a:buFontTx/>
                <a:buNone/>
              </a:pPr>
              <a:t>9</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2664</TotalTime>
  <Words>1658</Words>
  <Application>Microsoft Office PowerPoint</Application>
  <PresentationFormat>画面に合わせる (4:3)</PresentationFormat>
  <Paragraphs>200</Paragraphs>
  <Slides>22</Slides>
  <Notes>22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標準デザイン</vt:lpstr>
      <vt:lpstr>情報モラル ③フィルタリング</vt:lpstr>
      <vt:lpstr>フィルタリングの仕組み</vt:lpstr>
      <vt:lpstr>PowerPoint プレゼンテーション</vt:lpstr>
      <vt:lpstr>フィルタリングの有効性</vt:lpstr>
      <vt:lpstr>Q１　フィルタリングを利用していると  LINEはできない？  ○　・　× できない　　　　　　　　できる</vt:lpstr>
      <vt:lpstr>正解は、×できる  フィルタリングを利用していても、LINEはできます。</vt:lpstr>
      <vt:lpstr>Q２　フィルタリングを利用していると  無料ゲームはできない？ （パズドラ・モンストなど）  ○　・　× できない　　　　　　　　できる</vt:lpstr>
      <vt:lpstr>正解は、×できる  フィルタリングを利用していても、無料ゲームはできる。</vt:lpstr>
      <vt:lpstr>Q３　フィルタリングを利用していると  ゲームのアイテムを 購入できない？ （パズドラの魔法石など）  ○　・　× できない　　　　　　　　できる</vt:lpstr>
      <vt:lpstr>正解は、×できる  フィルタリングを利用していても、アイテムは購入はできる。 ただし、購入には保護者の許可が必要な設定にできる。</vt:lpstr>
      <vt:lpstr>Q４　フィルタリングを利用していると  見られないサイトがある？  ○　・　× ある　　　　　　　　　　ない</vt:lpstr>
      <vt:lpstr>正解は、○ある  悪質な違法サイトや有害なものは、見られないので安心。</vt:lpstr>
      <vt:lpstr>Q５　携帯ゲーム機は、　　. インターネットができない？  ○　・　× できない　　　　　　　　できる</vt:lpstr>
      <vt:lpstr>正解は、×できる  Wi-Fiに接続すると、インターネットができます。</vt:lpstr>
      <vt:lpstr>Q６　携帯ゲーム機は、　　  . フィルタリングを 利用できない？  ○　・　× できない　　　　　　　　できる</vt:lpstr>
      <vt:lpstr>正解は、×できる  フィルタリングソフトを活用すればフィルタリングは利用できる。 ゲーム機本体の設定でも、閲覧制限が可能。</vt:lpstr>
      <vt:lpstr>PowerPoint プレゼンテーション</vt:lpstr>
      <vt:lpstr>正解は、②  フィルタリングを利用していても、必要なブログとかは見られるので、利用しておくね</vt:lpstr>
      <vt:lpstr>PowerPoint プレゼンテーション</vt:lpstr>
      <vt:lpstr>PowerPoint プレゼンテーション</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フィルタリング利用率</dc:title>
  <dc:creator>兵庫県</dc:creator>
  <cp:lastModifiedBy>兵庫県</cp:lastModifiedBy>
  <cp:revision>128</cp:revision>
  <cp:lastPrinted>2018-01-29T02:32:15Z</cp:lastPrinted>
  <dcterms:created xsi:type="dcterms:W3CDTF">2014-06-25T01:19:26Z</dcterms:created>
  <dcterms:modified xsi:type="dcterms:W3CDTF">2018-04-27T08:21:51Z</dcterms:modified>
</cp:coreProperties>
</file>