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Lst>
  <p:notesMasterIdLst>
    <p:notesMasterId r:id="rId10"/>
  </p:notesMasterIdLst>
  <p:handoutMasterIdLst>
    <p:handoutMasterId r:id="rId11"/>
  </p:handoutMasterIdLst>
  <p:sldIdLst>
    <p:sldId id="450" r:id="rId2"/>
    <p:sldId id="452" r:id="rId3"/>
    <p:sldId id="443" r:id="rId4"/>
    <p:sldId id="449" r:id="rId5"/>
    <p:sldId id="444" r:id="rId6"/>
    <p:sldId id="445" r:id="rId7"/>
    <p:sldId id="446" r:id="rId8"/>
    <p:sldId id="447"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8F5F024-3118-4FDC-9DB7-A3E968F5E365}">
          <p14:sldIdLst>
            <p14:sldId id="450"/>
            <p14:sldId id="452"/>
            <p14:sldId id="443"/>
            <p14:sldId id="449"/>
            <p14:sldId id="444"/>
            <p14:sldId id="445"/>
            <p14:sldId id="446"/>
            <p14:sldId id="447"/>
          </p14:sldIdLst>
        </p14:section>
      </p14:sectionLst>
    </p:ext>
    <p:ext uri="{EFAFB233-063F-42B5-8137-9DF3F51BA10A}">
      <p15:sldGuideLst xmlns="" xmlns:p15="http://schemas.microsoft.com/office/powerpoint/2012/main">
        <p15:guide id="1" orient="horz" pos="2160">
          <p15:clr>
            <a:srgbClr val="A4A3A4"/>
          </p15:clr>
        </p15:guide>
        <p15:guide id="2" pos="3839">
          <p15:clr>
            <a:srgbClr val="A4A3A4"/>
          </p15:clr>
        </p15:guide>
        <p15:guide id="3" pos="28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CFF"/>
    <a:srgbClr val="CEF3FE"/>
    <a:srgbClr val="BFEEFD"/>
    <a:srgbClr val="DCFF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2" autoAdjust="0"/>
    <p:restoredTop sz="85294" autoAdjust="0"/>
  </p:normalViewPr>
  <p:slideViewPr>
    <p:cSldViewPr snapToObjects="1">
      <p:cViewPr>
        <p:scale>
          <a:sx n="52" d="100"/>
          <a:sy n="52" d="100"/>
        </p:scale>
        <p:origin x="-1104" y="-144"/>
      </p:cViewPr>
      <p:guideLst>
        <p:guide orient="horz" pos="2160"/>
        <p:guide pos="3839"/>
        <p:guide pos="2879"/>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6" cy="496967"/>
          </a:xfrm>
          <a:prstGeom prst="rect">
            <a:avLst/>
          </a:prstGeom>
        </p:spPr>
        <p:txBody>
          <a:bodyPr vert="horz" lIns="91432" tIns="45716" rIns="91432" bIns="45716" rtlCol="0"/>
          <a:lstStyle>
            <a:lvl1pPr algn="r">
              <a:defRPr sz="1200"/>
            </a:lvl1pPr>
          </a:lstStyle>
          <a:p>
            <a:fld id="{FEAFFFA7-45A0-4867-85B9-029291F0A3C8}" type="datetimeFigureOut">
              <a:rPr kumimoji="1" lang="ja-JP" altLang="en-US" smtClean="0"/>
              <a:t>2018/4/27</a:t>
            </a:fld>
            <a:endParaRPr kumimoji="1" lang="ja-JP" altLang="en-US"/>
          </a:p>
        </p:txBody>
      </p:sp>
      <p:sp>
        <p:nvSpPr>
          <p:cNvPr id="4" name="フッター プレースホルダー 3"/>
          <p:cNvSpPr>
            <a:spLocks noGrp="1"/>
          </p:cNvSpPr>
          <p:nvPr>
            <p:ph type="ftr" sz="quarter" idx="2"/>
          </p:nvPr>
        </p:nvSpPr>
        <p:spPr>
          <a:xfrm>
            <a:off x="0" y="9440647"/>
            <a:ext cx="2949786"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6" cy="496967"/>
          </a:xfrm>
          <a:prstGeom prst="rect">
            <a:avLst/>
          </a:prstGeom>
        </p:spPr>
        <p:txBody>
          <a:bodyPr vert="horz" lIns="91432" tIns="45716" rIns="91432" bIns="45716" rtlCol="0" anchor="b"/>
          <a:lstStyle>
            <a:lvl1pPr algn="r">
              <a:defRPr sz="1200"/>
            </a:lvl1pPr>
          </a:lstStyle>
          <a:p>
            <a:fld id="{8EEC2ACC-E009-4A08-A85E-50288F2D3536}" type="slidenum">
              <a:rPr kumimoji="1" lang="ja-JP" altLang="en-US" smtClean="0"/>
              <a:t>‹#›</a:t>
            </a:fld>
            <a:endParaRPr kumimoji="1" lang="ja-JP" altLang="en-US"/>
          </a:p>
        </p:txBody>
      </p:sp>
    </p:spTree>
    <p:extLst>
      <p:ext uri="{BB962C8B-B14F-4D97-AF65-F5344CB8AC3E}">
        <p14:creationId xmlns:p14="http://schemas.microsoft.com/office/powerpoint/2010/main" val="95822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432" tIns="45716" rIns="91432" bIns="45716" rtlCol="0"/>
          <a:lstStyle>
            <a:lvl1pPr algn="r">
              <a:defRPr sz="1200"/>
            </a:lvl1pPr>
          </a:lstStyle>
          <a:p>
            <a:fld id="{EAE98766-722C-41D7-BF94-A1957BF5D814}" type="datetimeFigureOut">
              <a:rPr kumimoji="1" lang="ja-JP" altLang="en-US" smtClean="0"/>
              <a:pPr/>
              <a:t>2018/4/27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1432" tIns="45716" rIns="91432" bIns="45716" rtlCol="0" anchor="b"/>
          <a:lstStyle>
            <a:lvl1pPr algn="r">
              <a:defRPr sz="1200"/>
            </a:lvl1pPr>
          </a:lstStyle>
          <a:p>
            <a:fld id="{A4A81D53-9E16-49F3-88E8-8690C4B57248}" type="slidenum">
              <a:rPr kumimoji="1" lang="ja-JP" altLang="en-US" smtClean="0"/>
              <a:pPr/>
              <a:t>‹#›</a:t>
            </a:fld>
            <a:endParaRPr kumimoji="1" lang="ja-JP" altLang="en-US"/>
          </a:p>
        </p:txBody>
      </p:sp>
    </p:spTree>
    <p:extLst>
      <p:ext uri="{BB962C8B-B14F-4D97-AF65-F5344CB8AC3E}">
        <p14:creationId xmlns:p14="http://schemas.microsoft.com/office/powerpoint/2010/main" val="4586958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＜タイトル＞</a:t>
            </a:r>
          </a:p>
          <a:p>
            <a:r>
              <a:rPr lang="ja-JP" altLang="en-US" dirty="0" smtClean="0"/>
              <a:t>　インターネット等で得られる情報には役に立つ情報もたくさんありますが、中には思いもよらないトラブルへと発展してしまう情報もあります。</a:t>
            </a:r>
          </a:p>
          <a:p>
            <a:r>
              <a:rPr lang="ja-JP" altLang="en-US" dirty="0" smtClean="0"/>
              <a:t>　情報を安全に、そして上手に活用するためには、情報の信憑性を見極める目を持つことが不可欠といえます。</a:t>
            </a:r>
            <a:endParaRPr lang="en-US" altLang="ja-JP" dirty="0" smtClean="0"/>
          </a:p>
          <a:p>
            <a:endParaRPr lang="en-US" altLang="ja-JP" dirty="0" smtClean="0">
              <a:latin typeface="ＭＳ Ｐゴシック" pitchFamily="50" charset="-128"/>
            </a:endParaRPr>
          </a:p>
          <a:p>
            <a:r>
              <a:rPr lang="ja-JP" altLang="en-US" dirty="0" smtClean="0">
                <a:latin typeface="ＭＳ Ｐゴシック" pitchFamily="50" charset="-128"/>
              </a:rPr>
              <a:t>＜クリック＞</a:t>
            </a:r>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日付プレースホルダ 2"/>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2AF8BD82-8F4E-4F39-8C9F-8107CDF38E23}" type="datetime3">
              <a:rPr lang="ja-JP" altLang="en-US">
                <a:solidFill>
                  <a:prstClr val="black"/>
                </a:solidFill>
                <a:latin typeface="Century Gothic" pitchFamily="34" charset="0"/>
              </a:rPr>
              <a:pPr algn="r" eaLnBrk="1" hangingPunct="1">
                <a:spcBef>
                  <a:spcPct val="0"/>
                </a:spcBef>
              </a:pPr>
              <a:t>平成30年4月27日</a:t>
            </a:fld>
            <a:endParaRPr lang="en-US" altLang="ja-JP">
              <a:solidFill>
                <a:prstClr val="black"/>
              </a:solidFill>
              <a:latin typeface="Century Gothic" pitchFamily="34" charset="0"/>
            </a:endParaRPr>
          </a:p>
        </p:txBody>
      </p:sp>
      <p:sp>
        <p:nvSpPr>
          <p:cNvPr id="30723"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C4E898E3-72FB-4259-B48B-A608AAC88270}" type="slidenum">
              <a:rPr lang="ja-JP" altLang="en-US">
                <a:solidFill>
                  <a:prstClr val="black"/>
                </a:solidFill>
                <a:latin typeface="Century Gothic" pitchFamily="34" charset="0"/>
              </a:rPr>
              <a:pPr algn="r" eaLnBrk="1" hangingPunct="1">
                <a:spcBef>
                  <a:spcPct val="0"/>
                </a:spcBef>
              </a:pPr>
              <a:t>3</a:t>
            </a:fld>
            <a:endParaRPr lang="en-US" altLang="ja-JP">
              <a:solidFill>
                <a:prstClr val="black"/>
              </a:solidFill>
              <a:latin typeface="Century Gothic" pitchFamily="34" charset="0"/>
            </a:endParaRPr>
          </a:p>
        </p:txBody>
      </p:sp>
      <p:sp>
        <p:nvSpPr>
          <p:cNvPr id="3072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＜情報の信憑性についての演習＞</a:t>
            </a:r>
          </a:p>
          <a:p>
            <a:endParaRPr lang="ja-JP" altLang="en-US" dirty="0" smtClean="0"/>
          </a:p>
          <a:p>
            <a:r>
              <a:rPr lang="ja-JP" altLang="en-US" dirty="0" smtClean="0"/>
              <a:t>（ワークシートを配付する）</a:t>
            </a:r>
          </a:p>
          <a:p>
            <a:r>
              <a:rPr lang="ja-JP" altLang="en-US" dirty="0" smtClean="0"/>
              <a:t>・実際に信頼できる情報かどうかについて考えます。</a:t>
            </a:r>
          </a:p>
        </p:txBody>
      </p:sp>
    </p:spTree>
    <p:extLst>
      <p:ext uri="{BB962C8B-B14F-4D97-AF65-F5344CB8AC3E}">
        <p14:creationId xmlns:p14="http://schemas.microsoft.com/office/powerpoint/2010/main" val="2467353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日付プレースホルダ 2"/>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D68905C2-DF9A-412B-9C32-42204F29A212}" type="datetime3">
              <a:rPr lang="ja-JP" altLang="en-US">
                <a:solidFill>
                  <a:prstClr val="black"/>
                </a:solidFill>
                <a:latin typeface="Century Gothic" pitchFamily="34" charset="0"/>
              </a:rPr>
              <a:pPr algn="r" eaLnBrk="1" hangingPunct="1">
                <a:spcBef>
                  <a:spcPct val="0"/>
                </a:spcBef>
              </a:pPr>
              <a:t>平成30年4月27日</a:t>
            </a:fld>
            <a:endParaRPr lang="en-US" altLang="ja-JP">
              <a:solidFill>
                <a:prstClr val="black"/>
              </a:solidFill>
              <a:latin typeface="Century Gothic" pitchFamily="34" charset="0"/>
            </a:endParaRPr>
          </a:p>
        </p:txBody>
      </p:sp>
      <p:sp>
        <p:nvSpPr>
          <p:cNvPr id="31747"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AECD8E31-FADE-450A-B8DE-56B93B61514A}" type="slidenum">
              <a:rPr lang="ja-JP" altLang="en-US">
                <a:solidFill>
                  <a:prstClr val="black"/>
                </a:solidFill>
                <a:latin typeface="Century Gothic" pitchFamily="34" charset="0"/>
              </a:rPr>
              <a:pPr algn="r" eaLnBrk="1" hangingPunct="1">
                <a:spcBef>
                  <a:spcPct val="0"/>
                </a:spcBef>
              </a:pPr>
              <a:t>5</a:t>
            </a:fld>
            <a:endParaRPr lang="en-US" altLang="ja-JP">
              <a:solidFill>
                <a:prstClr val="black"/>
              </a:solidFill>
              <a:latin typeface="Century Gothic" pitchFamily="34" charset="0"/>
            </a:endParaRPr>
          </a:p>
        </p:txBody>
      </p:sp>
      <p:sp>
        <p:nvSpPr>
          <p:cNvPr id="3174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＜信憑性の低い情報の実例１＞</a:t>
            </a:r>
          </a:p>
          <a:p>
            <a:endParaRPr lang="ja-JP" altLang="en-US" dirty="0" smtClean="0"/>
          </a:p>
          <a:p>
            <a:r>
              <a:rPr lang="ja-JP" altLang="en-US" dirty="0" smtClean="0"/>
              <a:t>・こんなメールを読んで、情報の信憑性について考えてみましょう。</a:t>
            </a:r>
          </a:p>
          <a:p>
            <a:r>
              <a:rPr lang="ja-JP" altLang="en-US" dirty="0" smtClean="0"/>
              <a:t>　（メールの内容を読む）</a:t>
            </a:r>
          </a:p>
          <a:p>
            <a:r>
              <a:rPr lang="ja-JP" altLang="en-US" dirty="0" smtClean="0"/>
              <a:t>　（このメールを見たことがあるか？と受講者に聞くのも可）</a:t>
            </a:r>
          </a:p>
          <a:p>
            <a:r>
              <a:rPr lang="ja-JP" altLang="en-US" dirty="0" smtClean="0"/>
              <a:t>・平成２３年３月１１日（金）に発生した東日本大震災の直後に出回ったメールです。 </a:t>
            </a:r>
          </a:p>
          <a:p>
            <a:endParaRPr lang="en-US" altLang="ja-JP" dirty="0" smtClean="0"/>
          </a:p>
          <a:p>
            <a:endParaRPr lang="en-US" altLang="ja-JP" dirty="0" smtClean="0"/>
          </a:p>
          <a:p>
            <a:r>
              <a:rPr lang="ja-JP" altLang="en-US" dirty="0" smtClean="0"/>
              <a:t>・このメール文の中で「信憑性を疑うべき部分はどこなのか」また、「チェーンメールが拡散されてしまう理由を」ワークシートにまとめてみましょう。</a:t>
            </a:r>
            <a:endParaRPr lang="en-US" altLang="ja-JP" dirty="0" smtClean="0"/>
          </a:p>
          <a:p>
            <a:r>
              <a:rPr lang="ja-JP" altLang="en-US" dirty="0" smtClean="0"/>
              <a:t>　</a:t>
            </a:r>
            <a:r>
              <a:rPr lang="en-US" altLang="ja-JP" dirty="0" smtClean="0"/>
              <a:t>※</a:t>
            </a:r>
            <a:r>
              <a:rPr lang="ja-JP" altLang="en-US" dirty="0" smtClean="0"/>
              <a:t>受講者がワークシートに記入し話し合う時間をとる</a:t>
            </a:r>
            <a:endParaRPr lang="en-US" altLang="ja-JP" dirty="0" smtClean="0"/>
          </a:p>
          <a:p>
            <a:r>
              <a:rPr lang="ja-JP" altLang="en-US" dirty="0" smtClean="0"/>
              <a:t>　</a:t>
            </a:r>
            <a:endParaRPr lang="en-US" altLang="ja-JP" dirty="0" smtClean="0"/>
          </a:p>
          <a:p>
            <a:r>
              <a:rPr lang="ja-JP" altLang="en-US" dirty="0" smtClean="0"/>
              <a:t>（適宜　協議する時間をとる）</a:t>
            </a:r>
            <a:endParaRPr lang="en-US" altLang="ja-JP" dirty="0" smtClean="0"/>
          </a:p>
          <a:p>
            <a:endParaRPr lang="ja-JP" altLang="en-US" dirty="0" smtClean="0"/>
          </a:p>
          <a:p>
            <a:r>
              <a:rPr lang="ja-JP" altLang="en-US" dirty="0" smtClean="0"/>
              <a:t>・このメールの内容を詳しく見ていくことにします。 </a:t>
            </a:r>
          </a:p>
          <a:p>
            <a:endParaRPr lang="ja-JP" altLang="en-US" dirty="0" smtClean="0"/>
          </a:p>
          <a:p>
            <a:endParaRPr lang="ja-JP" altLang="en-US" dirty="0" smtClean="0"/>
          </a:p>
        </p:txBody>
      </p:sp>
    </p:spTree>
    <p:extLst>
      <p:ext uri="{BB962C8B-B14F-4D97-AF65-F5344CB8AC3E}">
        <p14:creationId xmlns:p14="http://schemas.microsoft.com/office/powerpoint/2010/main" val="83277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日付プレースホルダ 2"/>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9426DD09-BA9A-4C02-9EEC-B7C63CACC37E}" type="datetime3">
              <a:rPr lang="ja-JP" altLang="en-US">
                <a:solidFill>
                  <a:prstClr val="black"/>
                </a:solidFill>
                <a:latin typeface="Century Gothic" pitchFamily="34" charset="0"/>
              </a:rPr>
              <a:pPr algn="r" eaLnBrk="1" hangingPunct="1">
                <a:spcBef>
                  <a:spcPct val="0"/>
                </a:spcBef>
              </a:pPr>
              <a:t>平成30年4月27日</a:t>
            </a:fld>
            <a:endParaRPr lang="en-US" altLang="ja-JP">
              <a:solidFill>
                <a:prstClr val="black"/>
              </a:solidFill>
              <a:latin typeface="Century Gothic" pitchFamily="34" charset="0"/>
            </a:endParaRPr>
          </a:p>
        </p:txBody>
      </p:sp>
      <p:sp>
        <p:nvSpPr>
          <p:cNvPr id="32771"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7245DA2B-7853-4875-A4E0-1B976475160F}" type="slidenum">
              <a:rPr lang="ja-JP" altLang="en-US">
                <a:solidFill>
                  <a:prstClr val="black"/>
                </a:solidFill>
                <a:latin typeface="Century Gothic" pitchFamily="34" charset="0"/>
              </a:rPr>
              <a:pPr algn="r" eaLnBrk="1" hangingPunct="1">
                <a:spcBef>
                  <a:spcPct val="0"/>
                </a:spcBef>
              </a:pPr>
              <a:t>6</a:t>
            </a:fld>
            <a:endParaRPr lang="en-US" altLang="ja-JP">
              <a:solidFill>
                <a:prstClr val="black"/>
              </a:solidFill>
              <a:latin typeface="Century Gothic" pitchFamily="34" charset="0"/>
            </a:endParaRPr>
          </a:p>
        </p:txBody>
      </p:sp>
      <p:sp>
        <p:nvSpPr>
          <p:cNvPr id="3277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＜メール文の問題点の説明＞</a:t>
            </a:r>
          </a:p>
          <a:p>
            <a:r>
              <a:rPr lang="ja-JP" altLang="en-US" dirty="0" smtClean="0"/>
              <a:t>・ピンク色の部分は、事実と異なる内容であるとともに、受信者の不安を煽っている内容です。</a:t>
            </a:r>
          </a:p>
          <a:p>
            <a:r>
              <a:rPr lang="ja-JP" altLang="en-US" dirty="0" smtClean="0"/>
              <a:t>・黄緑色の部分は、受信者の善意に訴えかける内容です。</a:t>
            </a:r>
          </a:p>
          <a:p>
            <a:r>
              <a:rPr lang="ja-JP" altLang="en-US" dirty="0" smtClean="0"/>
              <a:t>・不特定多数の人に送信を促すような文章である場合は、チェーンメールである可能性があります。</a:t>
            </a:r>
          </a:p>
          <a:p>
            <a:r>
              <a:rPr lang="ja-JP" altLang="en-US" dirty="0" smtClean="0"/>
              <a:t>・文面以外では、連絡先とメールの発信元が記されていないところも問題点です。</a:t>
            </a:r>
          </a:p>
          <a:p>
            <a:r>
              <a:rPr lang="ja-JP" altLang="en-US" dirty="0" smtClean="0"/>
              <a:t>・このメールには、正しくない内容も記されていますが、文面を読み、事実であると受け止め、このメールを知人に転送した人も多いようです。</a:t>
            </a:r>
          </a:p>
          <a:p>
            <a:r>
              <a:rPr lang="en-US" altLang="ja-JP" dirty="0" smtClean="0"/>
              <a:t>○</a:t>
            </a:r>
            <a:r>
              <a:rPr lang="ja-JP" altLang="en-US" dirty="0" smtClean="0"/>
              <a:t>内容が事実であるかどうかを他のメディア等で確認することが大切です。</a:t>
            </a:r>
          </a:p>
          <a:p>
            <a:r>
              <a:rPr lang="en-US" altLang="ja-JP" dirty="0" smtClean="0"/>
              <a:t>○</a:t>
            </a:r>
            <a:r>
              <a:rPr lang="ja-JP" altLang="en-US" dirty="0" smtClean="0"/>
              <a:t>チェーンメールで情報を伝えるのは、どのような内容であれ正しい手段とは言えません。</a:t>
            </a:r>
          </a:p>
          <a:p>
            <a:r>
              <a:rPr lang="en-US" altLang="ja-JP" dirty="0" smtClean="0"/>
              <a:t>※</a:t>
            </a:r>
            <a:r>
              <a:rPr lang="ja-JP" altLang="en-US" dirty="0" smtClean="0"/>
              <a:t>補足</a:t>
            </a:r>
          </a:p>
          <a:p>
            <a:r>
              <a:rPr lang="ja-JP" altLang="en-US" dirty="0" smtClean="0"/>
              <a:t>　チェーンメールとは、連鎖的に（チェーン）不特定多数への送信するように求めるメールのこと。 </a:t>
            </a:r>
            <a:endParaRPr lang="en-US" altLang="ja-JP" dirty="0" smtClean="0"/>
          </a:p>
          <a:p>
            <a:r>
              <a:rPr lang="en-US" altLang="ja-JP" smtClean="0"/>
              <a:t>※</a:t>
            </a:r>
            <a:r>
              <a:rPr lang="ja-JP" altLang="en-US" dirty="0" smtClean="0"/>
              <a:t>迷惑がかかる内容でなければ、転送してもよいのではないかという意見があったときには</a:t>
            </a:r>
          </a:p>
          <a:p>
            <a:r>
              <a:rPr lang="ja-JP" altLang="en-US" dirty="0" smtClean="0"/>
              <a:t>チェーンメールを送ってはいけない３つの理由。</a:t>
            </a:r>
          </a:p>
          <a:p>
            <a:r>
              <a:rPr lang="ja-JP" altLang="en-US" dirty="0" smtClean="0"/>
              <a:t>１ 情報の出所や真偽が確認できない。情報の出処がわからず、責任の所在が不明確になる。</a:t>
            </a:r>
            <a:endParaRPr lang="en-US" altLang="ja-JP" dirty="0" smtClean="0"/>
          </a:p>
          <a:p>
            <a:r>
              <a:rPr lang="ja-JP" altLang="en-US" dirty="0" smtClean="0"/>
              <a:t>２ 転送を繰り返していく途中で情報の内容が改変されることがある。</a:t>
            </a:r>
          </a:p>
          <a:p>
            <a:r>
              <a:rPr lang="ja-JP" altLang="en-US" dirty="0" smtClean="0"/>
              <a:t>３ 情報がいったん広がりはじめると止めることが困難である。</a:t>
            </a:r>
          </a:p>
          <a:p>
            <a:r>
              <a:rPr lang="ja-JP" altLang="en-US" dirty="0" smtClean="0"/>
              <a:t>　　</a:t>
            </a:r>
          </a:p>
        </p:txBody>
      </p:sp>
    </p:spTree>
    <p:extLst>
      <p:ext uri="{BB962C8B-B14F-4D97-AF65-F5344CB8AC3E}">
        <p14:creationId xmlns:p14="http://schemas.microsoft.com/office/powerpoint/2010/main" val="719124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日付プレースホルダ 2"/>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6ADF9042-1536-49BE-A99C-77021EF9DC60}" type="datetime3">
              <a:rPr lang="ja-JP" altLang="en-US">
                <a:solidFill>
                  <a:prstClr val="black"/>
                </a:solidFill>
                <a:latin typeface="Century Gothic" pitchFamily="34" charset="0"/>
              </a:rPr>
              <a:pPr algn="r" eaLnBrk="1" hangingPunct="1">
                <a:spcBef>
                  <a:spcPct val="0"/>
                </a:spcBef>
              </a:pPr>
              <a:t>平成30年4月27日</a:t>
            </a:fld>
            <a:endParaRPr lang="en-US" altLang="ja-JP">
              <a:solidFill>
                <a:prstClr val="black"/>
              </a:solidFill>
              <a:latin typeface="Century Gothic" pitchFamily="34" charset="0"/>
            </a:endParaRPr>
          </a:p>
        </p:txBody>
      </p:sp>
      <p:sp>
        <p:nvSpPr>
          <p:cNvPr id="33795"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EF10A6E6-1F81-4996-8581-DA1F130FB344}" type="slidenum">
              <a:rPr lang="ja-JP" altLang="en-US">
                <a:solidFill>
                  <a:prstClr val="black"/>
                </a:solidFill>
                <a:latin typeface="Century Gothic" pitchFamily="34" charset="0"/>
              </a:rPr>
              <a:pPr algn="r" eaLnBrk="1" hangingPunct="1">
                <a:spcBef>
                  <a:spcPct val="0"/>
                </a:spcBef>
              </a:pPr>
              <a:t>7</a:t>
            </a:fld>
            <a:endParaRPr lang="en-US" altLang="ja-JP">
              <a:solidFill>
                <a:prstClr val="black"/>
              </a:solidFill>
              <a:latin typeface="Century Gothic" pitchFamily="34" charset="0"/>
            </a:endParaRPr>
          </a:p>
        </p:txBody>
      </p:sp>
      <p:sp>
        <p:nvSpPr>
          <p:cNvPr id="3379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＜見極めるためのポイント＞</a:t>
            </a:r>
          </a:p>
          <a:p>
            <a:endParaRPr lang="ja-JP" altLang="en-US" b="0" dirty="0" smtClean="0">
              <a:latin typeface="+mn-ea"/>
              <a:ea typeface="+mn-ea"/>
            </a:endParaRPr>
          </a:p>
          <a:p>
            <a:r>
              <a:rPr lang="ja-JP" altLang="en-US" sz="1200" b="0" dirty="0" smtClean="0">
                <a:latin typeface="+mn-ea"/>
                <a:ea typeface="+mn-ea"/>
              </a:rPr>
              <a:t>情報の正しさを見極めるためのポイントを３つ挙げます。</a:t>
            </a:r>
            <a:endParaRPr lang="en-US" altLang="ja-JP" sz="1200" b="0" dirty="0" smtClean="0">
              <a:latin typeface="+mn-ea"/>
              <a:ea typeface="+mn-ea"/>
            </a:endParaRPr>
          </a:p>
          <a:p>
            <a:endParaRPr lang="en-US" altLang="ja-JP" sz="1200" b="0" dirty="0" smtClean="0">
              <a:latin typeface="+mn-ea"/>
              <a:ea typeface="+mn-ea"/>
            </a:endParaRPr>
          </a:p>
          <a:p>
            <a:r>
              <a:rPr lang="ja-JP" altLang="en-US" sz="1200" b="0" dirty="0" smtClean="0">
                <a:latin typeface="+mn-ea"/>
                <a:ea typeface="+mn-ea"/>
              </a:rPr>
              <a:t>まず、</a:t>
            </a:r>
            <a:r>
              <a:rPr lang="ja-JP" altLang="en-US" sz="1200" b="0" dirty="0" smtClean="0">
                <a:solidFill>
                  <a:schemeClr val="tx1"/>
                </a:solidFill>
                <a:latin typeface="+mn-ea"/>
                <a:ea typeface="+mn-ea"/>
              </a:rPr>
              <a:t>情報の発信者、連絡先を確認することです。</a:t>
            </a:r>
            <a:endParaRPr lang="en-US" altLang="ja-JP" sz="1200" b="0" dirty="0" smtClean="0">
              <a:solidFill>
                <a:schemeClr val="tx1"/>
              </a:solidFill>
              <a:latin typeface="+mn-ea"/>
              <a:ea typeface="+mn-ea"/>
            </a:endParaRPr>
          </a:p>
          <a:p>
            <a:r>
              <a:rPr lang="ja-JP" altLang="en-US" sz="1050" b="0" dirty="0" smtClean="0">
                <a:latin typeface="+mn-ea"/>
                <a:ea typeface="+mn-ea"/>
              </a:rPr>
              <a:t>情報の出所が、信頼できる団体や企業であるかを見極めることは重要です。</a:t>
            </a:r>
            <a:endParaRPr lang="en-US" altLang="ja-JP" sz="1050" b="0" dirty="0" smtClean="0">
              <a:latin typeface="+mn-ea"/>
              <a:ea typeface="+mn-ea"/>
            </a:endParaRPr>
          </a:p>
          <a:p>
            <a:r>
              <a:rPr lang="ja-JP" altLang="en-US" sz="1050" b="0" dirty="0" smtClean="0">
                <a:latin typeface="+mn-ea"/>
                <a:ea typeface="+mn-ea"/>
              </a:rPr>
              <a:t>誰もが情報の発信者になれるので、悪意を持っていなくても、噂やデマをそのまま信頼して発信している場合もあります。</a:t>
            </a:r>
            <a:br>
              <a:rPr lang="ja-JP" altLang="en-US" sz="1050" b="0" dirty="0" smtClean="0">
                <a:latin typeface="+mn-ea"/>
                <a:ea typeface="+mn-ea"/>
              </a:rPr>
            </a:br>
            <a:endParaRPr lang="en-US" altLang="ja-JP" sz="1050" b="0" dirty="0" smtClean="0">
              <a:latin typeface="+mn-ea"/>
              <a:ea typeface="+mn-ea"/>
            </a:endParaRPr>
          </a:p>
          <a:p>
            <a:r>
              <a:rPr lang="ja-JP" altLang="en-US" sz="1050" b="0" dirty="0" smtClean="0">
                <a:solidFill>
                  <a:schemeClr val="tx1"/>
                </a:solidFill>
                <a:latin typeface="+mj-ea"/>
                <a:ea typeface="+mj-ea"/>
              </a:rPr>
              <a:t>次に、情報の新しさを確認することです。</a:t>
            </a:r>
            <a:br>
              <a:rPr lang="ja-JP" altLang="en-US" sz="1050" b="0" dirty="0" smtClean="0">
                <a:solidFill>
                  <a:schemeClr val="tx1"/>
                </a:solidFill>
                <a:latin typeface="+mj-ea"/>
                <a:ea typeface="+mj-ea"/>
              </a:rPr>
            </a:br>
            <a:r>
              <a:rPr lang="ja-JP" altLang="en-US" sz="1050" b="0" dirty="0" smtClean="0">
                <a:solidFill>
                  <a:schemeClr val="tx1"/>
                </a:solidFill>
                <a:latin typeface="+mj-ea"/>
                <a:ea typeface="+mj-ea"/>
              </a:rPr>
              <a:t>インターネット上にある情報だからと言って、全てが最新情報だと誤解されている方も多いようです。</a:t>
            </a:r>
            <a:endParaRPr lang="en-US" altLang="ja-JP" sz="1050" b="0" dirty="0" smtClean="0">
              <a:solidFill>
                <a:schemeClr val="tx1"/>
              </a:solidFill>
              <a:latin typeface="+mj-ea"/>
              <a:ea typeface="+mj-ea"/>
            </a:endParaRPr>
          </a:p>
          <a:p>
            <a:r>
              <a:rPr lang="ja-JP" altLang="en-US" sz="1050" b="0" dirty="0" smtClean="0">
                <a:solidFill>
                  <a:schemeClr val="tx1"/>
                </a:solidFill>
                <a:latin typeface="+mj-ea"/>
                <a:ea typeface="+mj-ea"/>
              </a:rPr>
              <a:t>掲載されている情報の更新日時や更新頻度などにも注意することが大切です。</a:t>
            </a:r>
            <a:endParaRPr lang="en-US" altLang="ja-JP" sz="1050" b="0" dirty="0" smtClean="0">
              <a:latin typeface="+mj-ea"/>
              <a:ea typeface="+mj-ea"/>
            </a:endParaRPr>
          </a:p>
          <a:p>
            <a:endParaRPr lang="en-US" altLang="ja-JP" sz="1200" b="0" dirty="0" smtClean="0">
              <a:latin typeface="+mn-ea"/>
              <a:ea typeface="+mn-ea"/>
            </a:endParaRPr>
          </a:p>
          <a:p>
            <a:r>
              <a:rPr lang="ja-JP" altLang="en-US" sz="1200" b="0" dirty="0" smtClean="0">
                <a:latin typeface="+mn-ea"/>
                <a:ea typeface="+mn-ea"/>
              </a:rPr>
              <a:t>次に、複数の情報を比較・検討することです。</a:t>
            </a:r>
            <a:endParaRPr lang="en-US" altLang="ja-JP" sz="1200" b="0" dirty="0" smtClean="0">
              <a:latin typeface="+mn-ea"/>
              <a:ea typeface="+mn-ea"/>
            </a:endParaRPr>
          </a:p>
          <a:p>
            <a:r>
              <a:rPr lang="ja-JP" altLang="en-US" sz="1200" b="0" dirty="0" smtClean="0">
                <a:latin typeface="+mn-ea"/>
                <a:ea typeface="+mn-ea"/>
              </a:rPr>
              <a:t>発信されている情報が偏っていたり、誤っている場合もあります。</a:t>
            </a:r>
            <a:endParaRPr lang="en-US" altLang="ja-JP" sz="1200" b="0" dirty="0" smtClean="0">
              <a:latin typeface="+mn-ea"/>
              <a:ea typeface="+mn-ea"/>
            </a:endParaRPr>
          </a:p>
          <a:p>
            <a:r>
              <a:rPr lang="ja-JP" altLang="en-US" sz="1200" b="0" dirty="0" smtClean="0">
                <a:latin typeface="+mn-ea"/>
                <a:ea typeface="+mn-ea"/>
              </a:rPr>
              <a:t>複数の情報を比較・検討し、正しい情報を自分で判断することが大切です。</a:t>
            </a:r>
            <a:endParaRPr lang="en-US" altLang="ja-JP" sz="1200" b="0" dirty="0" smtClean="0">
              <a:latin typeface="+mn-ea"/>
              <a:ea typeface="+mn-ea"/>
            </a:endParaRPr>
          </a:p>
        </p:txBody>
      </p:sp>
    </p:spTree>
    <p:extLst>
      <p:ext uri="{BB962C8B-B14F-4D97-AF65-F5344CB8AC3E}">
        <p14:creationId xmlns:p14="http://schemas.microsoft.com/office/powerpoint/2010/main" val="3375211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日付プレースホルダ 2"/>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81F47173-4EF7-41D1-A2B8-3ED748E569A5}" type="datetime3">
              <a:rPr lang="ja-JP" altLang="en-US">
                <a:solidFill>
                  <a:prstClr val="black"/>
                </a:solidFill>
                <a:latin typeface="Century Gothic" pitchFamily="34" charset="0"/>
              </a:rPr>
              <a:pPr algn="r" eaLnBrk="1" hangingPunct="1">
                <a:spcBef>
                  <a:spcPct val="0"/>
                </a:spcBef>
              </a:pPr>
              <a:t>平成30年4月27日</a:t>
            </a:fld>
            <a:endParaRPr lang="en-US" altLang="ja-JP">
              <a:solidFill>
                <a:prstClr val="black"/>
              </a:solidFill>
              <a:latin typeface="Century Gothic" pitchFamily="34" charset="0"/>
            </a:endParaRPr>
          </a:p>
        </p:txBody>
      </p:sp>
      <p:sp>
        <p:nvSpPr>
          <p:cNvPr id="34819"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06384" eaLnBrk="0" hangingPunct="0">
              <a:spcBef>
                <a:spcPct val="30000"/>
              </a:spcBef>
              <a:defRPr kumimoji="1" sz="1200">
                <a:solidFill>
                  <a:schemeClr val="tx1"/>
                </a:solidFill>
                <a:latin typeface="Calibri" pitchFamily="34" charset="0"/>
              </a:defRPr>
            </a:lvl1pPr>
            <a:lvl2pPr marL="742885" indent="-285725" algn="l" defTabSz="906384" eaLnBrk="0" hangingPunct="0">
              <a:spcBef>
                <a:spcPct val="30000"/>
              </a:spcBef>
              <a:defRPr kumimoji="1" sz="1200">
                <a:solidFill>
                  <a:schemeClr val="tx1"/>
                </a:solidFill>
                <a:latin typeface="Calibri" pitchFamily="34" charset="0"/>
              </a:defRPr>
            </a:lvl2pPr>
            <a:lvl3pPr marL="1142901" indent="-228580" algn="l" defTabSz="906384" eaLnBrk="0" hangingPunct="0">
              <a:spcBef>
                <a:spcPct val="30000"/>
              </a:spcBef>
              <a:defRPr kumimoji="1" sz="1200">
                <a:solidFill>
                  <a:schemeClr val="tx1"/>
                </a:solidFill>
                <a:latin typeface="Calibri" pitchFamily="34" charset="0"/>
              </a:defRPr>
            </a:lvl3pPr>
            <a:lvl4pPr marL="1600062" indent="-228580" algn="l" defTabSz="906384" eaLnBrk="0" hangingPunct="0">
              <a:spcBef>
                <a:spcPct val="30000"/>
              </a:spcBef>
              <a:defRPr kumimoji="1" sz="1200">
                <a:solidFill>
                  <a:schemeClr val="tx1"/>
                </a:solidFill>
                <a:latin typeface="Calibri" pitchFamily="34" charset="0"/>
              </a:defRPr>
            </a:lvl4pPr>
            <a:lvl5pPr marL="2057222" indent="-228580" algn="l" defTabSz="906384" eaLnBrk="0" hangingPunct="0">
              <a:spcBef>
                <a:spcPct val="30000"/>
              </a:spcBef>
              <a:defRPr kumimoji="1" sz="1200">
                <a:solidFill>
                  <a:schemeClr val="tx1"/>
                </a:solidFill>
                <a:latin typeface="Calibri" pitchFamily="34" charset="0"/>
              </a:defRPr>
            </a:lvl5pPr>
            <a:lvl6pPr marL="2514382" indent="-228580" defTabSz="906384" eaLnBrk="0" fontAlgn="base" hangingPunct="0">
              <a:spcBef>
                <a:spcPct val="30000"/>
              </a:spcBef>
              <a:spcAft>
                <a:spcPct val="0"/>
              </a:spcAft>
              <a:defRPr kumimoji="1" sz="1200">
                <a:solidFill>
                  <a:schemeClr val="tx1"/>
                </a:solidFill>
                <a:latin typeface="Calibri" pitchFamily="34" charset="0"/>
              </a:defRPr>
            </a:lvl6pPr>
            <a:lvl7pPr marL="2971543" indent="-228580" defTabSz="906384" eaLnBrk="0" fontAlgn="base" hangingPunct="0">
              <a:spcBef>
                <a:spcPct val="30000"/>
              </a:spcBef>
              <a:spcAft>
                <a:spcPct val="0"/>
              </a:spcAft>
              <a:defRPr kumimoji="1" sz="1200">
                <a:solidFill>
                  <a:schemeClr val="tx1"/>
                </a:solidFill>
                <a:latin typeface="Calibri" pitchFamily="34" charset="0"/>
              </a:defRPr>
            </a:lvl7pPr>
            <a:lvl8pPr marL="3428703" indent="-228580" defTabSz="906384" eaLnBrk="0" fontAlgn="base" hangingPunct="0">
              <a:spcBef>
                <a:spcPct val="30000"/>
              </a:spcBef>
              <a:spcAft>
                <a:spcPct val="0"/>
              </a:spcAft>
              <a:defRPr kumimoji="1" sz="1200">
                <a:solidFill>
                  <a:schemeClr val="tx1"/>
                </a:solidFill>
                <a:latin typeface="Calibri" pitchFamily="34" charset="0"/>
              </a:defRPr>
            </a:lvl8pPr>
            <a:lvl9pPr marL="3885864" indent="-228580" defTabSz="906384" eaLnBrk="0" fontAlgn="base" hangingPunct="0">
              <a:spcBef>
                <a:spcPct val="30000"/>
              </a:spcBef>
              <a:spcAft>
                <a:spcPct val="0"/>
              </a:spcAft>
              <a:defRPr kumimoji="1" sz="1200">
                <a:solidFill>
                  <a:schemeClr val="tx1"/>
                </a:solidFill>
                <a:latin typeface="Calibri" pitchFamily="34" charset="0"/>
              </a:defRPr>
            </a:lvl9pPr>
          </a:lstStyle>
          <a:p>
            <a:pPr algn="r" eaLnBrk="1" hangingPunct="1">
              <a:spcBef>
                <a:spcPct val="0"/>
              </a:spcBef>
            </a:pPr>
            <a:fld id="{3812D944-911F-45CD-B88D-D9728068BA25}" type="slidenum">
              <a:rPr lang="ja-JP" altLang="en-US">
                <a:solidFill>
                  <a:prstClr val="black"/>
                </a:solidFill>
                <a:latin typeface="Century Gothic" pitchFamily="34" charset="0"/>
              </a:rPr>
              <a:pPr algn="r" eaLnBrk="1" hangingPunct="1">
                <a:spcBef>
                  <a:spcPct val="0"/>
                </a:spcBef>
              </a:pPr>
              <a:t>8</a:t>
            </a:fld>
            <a:endParaRPr lang="en-US" altLang="ja-JP">
              <a:solidFill>
                <a:prstClr val="black"/>
              </a:solidFill>
              <a:latin typeface="Century Gothic" pitchFamily="34" charset="0"/>
            </a:endParaRPr>
          </a:p>
        </p:txBody>
      </p:sp>
      <p:sp>
        <p:nvSpPr>
          <p:cNvPr id="3482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＜まとめ＞</a:t>
            </a:r>
          </a:p>
          <a:p>
            <a:endParaRPr lang="ja-JP" altLang="en-US" dirty="0" smtClean="0"/>
          </a:p>
          <a:p>
            <a:pPr eaLnBrk="1" hangingPunct="1">
              <a:defRPr/>
            </a:pPr>
            <a:r>
              <a:rPr lang="ja-JP" altLang="en-US" sz="1200" dirty="0" smtClean="0">
                <a:solidFill>
                  <a:schemeClr val="tx1"/>
                </a:solidFill>
                <a:ea typeface="ＭＳ Ｐゴシック" pitchFamily="50" charset="-128"/>
              </a:rPr>
              <a:t>では、まとめです。</a:t>
            </a:r>
            <a:endParaRPr lang="en-US" altLang="ja-JP" sz="1200" dirty="0" smtClean="0">
              <a:solidFill>
                <a:schemeClr val="tx1"/>
              </a:solidFill>
              <a:ea typeface="ＭＳ Ｐゴシック" pitchFamily="50" charset="-128"/>
            </a:endParaRPr>
          </a:p>
          <a:p>
            <a:pPr eaLnBrk="1" hangingPunct="1">
              <a:defRPr/>
            </a:pPr>
            <a:r>
              <a:rPr lang="ja-JP" altLang="en-US" sz="1200" dirty="0" smtClean="0">
                <a:solidFill>
                  <a:schemeClr val="tx1"/>
                </a:solidFill>
                <a:ea typeface="ＭＳ Ｐゴシック" pitchFamily="50" charset="-128"/>
              </a:rPr>
              <a:t>教師が情報の信憑性を見極めるための視点を持つこと、</a:t>
            </a:r>
            <a:endParaRPr lang="en-US" altLang="ja-JP" sz="1200" dirty="0" smtClean="0">
              <a:solidFill>
                <a:schemeClr val="tx1"/>
              </a:solidFill>
              <a:ea typeface="ＭＳ Ｐゴシック" pitchFamily="50" charset="-128"/>
            </a:endParaRPr>
          </a:p>
          <a:p>
            <a:pPr eaLnBrk="1" hangingPunct="1">
              <a:defRPr/>
            </a:pPr>
            <a:r>
              <a:rPr lang="ja-JP" altLang="en-US" sz="1200" dirty="0" smtClean="0">
                <a:solidFill>
                  <a:schemeClr val="tx1"/>
                </a:solidFill>
                <a:ea typeface="ＭＳ Ｐゴシック" pitchFamily="50" charset="-128"/>
              </a:rPr>
              <a:t>児童生徒に情報の信頼性、信憑性について考える態度や情報を、自分自身で確認・判断しようとする力を持たせること、</a:t>
            </a:r>
            <a:endParaRPr lang="en-US" altLang="ja-JP" sz="1200" dirty="0" smtClean="0">
              <a:solidFill>
                <a:schemeClr val="tx1"/>
              </a:solidFill>
              <a:ea typeface="ＭＳ Ｐゴシック" pitchFamily="50" charset="-128"/>
            </a:endParaRPr>
          </a:p>
          <a:p>
            <a:pPr eaLnBrk="1" hangingPunct="1">
              <a:defRPr/>
            </a:pPr>
            <a:r>
              <a:rPr lang="ja-JP" altLang="en-US" sz="1200" dirty="0" smtClean="0">
                <a:solidFill>
                  <a:schemeClr val="tx1"/>
                </a:solidFill>
                <a:ea typeface="ＭＳ Ｐゴシック" pitchFamily="50" charset="-128"/>
              </a:rPr>
              <a:t>情報の発信者として児童生徒の責任ある態度を養うこと。</a:t>
            </a:r>
            <a:endParaRPr lang="en-US" altLang="ja-JP" sz="1200" dirty="0" smtClean="0">
              <a:solidFill>
                <a:schemeClr val="tx1"/>
              </a:solidFill>
              <a:ea typeface="ＭＳ Ｐゴシック" pitchFamily="50" charset="-128"/>
            </a:endParaRPr>
          </a:p>
          <a:p>
            <a:pPr eaLnBrk="1" hangingPunct="1">
              <a:defRPr/>
            </a:pPr>
            <a:endParaRPr lang="en-US" altLang="ja-JP" sz="1200" dirty="0" smtClean="0">
              <a:solidFill>
                <a:schemeClr val="tx1"/>
              </a:solidFill>
              <a:ea typeface="ＭＳ Ｐゴシック" pitchFamily="50" charset="-128"/>
            </a:endParaRPr>
          </a:p>
          <a:p>
            <a:pPr eaLnBrk="1" hangingPunct="1">
              <a:defRPr/>
            </a:pPr>
            <a:r>
              <a:rPr lang="ja-JP" altLang="en-US" sz="1200" dirty="0" smtClean="0">
                <a:solidFill>
                  <a:schemeClr val="tx1"/>
                </a:solidFill>
                <a:ea typeface="ＭＳ Ｐゴシック" pitchFamily="50" charset="-128"/>
              </a:rPr>
              <a:t>これらに配慮しながら、児童生徒に、情報社会に生きるために必要な力を育成することが求められています。</a:t>
            </a:r>
            <a:endParaRPr lang="en-US" altLang="ja-JP" sz="1200" dirty="0" smtClean="0">
              <a:solidFill>
                <a:schemeClr val="tx1"/>
              </a:solidFill>
              <a:ea typeface="ＭＳ Ｐゴシック" pitchFamily="50" charset="-128"/>
            </a:endParaRPr>
          </a:p>
          <a:p>
            <a:endParaRPr lang="ja-JP" altLang="en-US" dirty="0" smtClean="0"/>
          </a:p>
        </p:txBody>
      </p:sp>
    </p:spTree>
    <p:extLst>
      <p:ext uri="{BB962C8B-B14F-4D97-AF65-F5344CB8AC3E}">
        <p14:creationId xmlns:p14="http://schemas.microsoft.com/office/powerpoint/2010/main" val="3481567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EA117158-7A7D-4629-A3A6-DFB5FDEA4094}" type="datetime1">
              <a:rPr lang="en-US" altLang="ja-JP" smtClean="0">
                <a:solidFill>
                  <a:srgbClr val="191B0E"/>
                </a:solidFill>
              </a:rPr>
              <a:t>4/27/2018</a:t>
            </a:fld>
            <a:endParaRPr lang="en-US" altLang="ja-JP">
              <a:solidFill>
                <a:srgbClr val="191B0E"/>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191B0E"/>
              </a:solidFill>
            </a:endParaRPr>
          </a:p>
        </p:txBody>
      </p:sp>
      <p:sp>
        <p:nvSpPr>
          <p:cNvPr id="6" name="スライド番号プレースホルダー 5"/>
          <p:cNvSpPr>
            <a:spLocks noGrp="1"/>
          </p:cNvSpPr>
          <p:nvPr>
            <p:ph type="sldNum" sz="quarter" idx="12"/>
          </p:nvPr>
        </p:nvSpPr>
        <p:spPr/>
        <p:txBody>
          <a:bodyPr/>
          <a:lstStyle/>
          <a:p>
            <a:pPr>
              <a:defRPr/>
            </a:pPr>
            <a:fld id="{E243FA93-93A0-4D28-971F-90C6E33C865C}"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467464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BBEC5AE-61B7-47CC-942B-ABDC732DC7DE}" type="datetime1">
              <a:rPr lang="en-US" altLang="ja-JP" smtClean="0">
                <a:solidFill>
                  <a:srgbClr val="191B0E"/>
                </a:solidFill>
              </a:rPr>
              <a:t>4/27/2018</a:t>
            </a:fld>
            <a:endParaRPr lang="en-US" altLang="ja-JP">
              <a:solidFill>
                <a:srgbClr val="191B0E"/>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191B0E"/>
              </a:solidFill>
            </a:endParaRPr>
          </a:p>
        </p:txBody>
      </p:sp>
      <p:sp>
        <p:nvSpPr>
          <p:cNvPr id="6" name="スライド番号プレースホルダー 5"/>
          <p:cNvSpPr>
            <a:spLocks noGrp="1"/>
          </p:cNvSpPr>
          <p:nvPr>
            <p:ph type="sldNum" sz="quarter" idx="12"/>
          </p:nvPr>
        </p:nvSpPr>
        <p:spPr/>
        <p:txBody>
          <a:bodyPr/>
          <a:lstStyle/>
          <a:p>
            <a:pPr>
              <a:defRPr/>
            </a:pPr>
            <a:fld id="{A4174666-0408-4219-B479-0E63ECA6191C}"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181121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88B133C1-550D-44BD-92F8-640A1826DCE0}" type="datetime1">
              <a:rPr lang="en-US" altLang="ja-JP" smtClean="0">
                <a:solidFill>
                  <a:srgbClr val="191B0E"/>
                </a:solidFill>
              </a:rPr>
              <a:t>4/27/2018</a:t>
            </a:fld>
            <a:endParaRPr lang="en-US" altLang="ja-JP">
              <a:solidFill>
                <a:srgbClr val="191B0E"/>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191B0E"/>
              </a:solidFill>
            </a:endParaRPr>
          </a:p>
        </p:txBody>
      </p:sp>
      <p:sp>
        <p:nvSpPr>
          <p:cNvPr id="6" name="スライド番号プレースホルダー 5"/>
          <p:cNvSpPr>
            <a:spLocks noGrp="1"/>
          </p:cNvSpPr>
          <p:nvPr>
            <p:ph type="sldNum" sz="quarter" idx="12"/>
          </p:nvPr>
        </p:nvSpPr>
        <p:spPr/>
        <p:txBody>
          <a:bodyPr/>
          <a:lstStyle/>
          <a:p>
            <a:pPr>
              <a:defRPr/>
            </a:pPr>
            <a:fld id="{D731BA13-93C5-44B8-BA71-CF319C86EFF9}"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367235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8CEF6B65-8C79-4625-BBCE-68FAA4BD6DE0}" type="datetime1">
              <a:rPr lang="en-US" altLang="ja-JP" smtClean="0">
                <a:solidFill>
                  <a:srgbClr val="191B0E"/>
                </a:solidFill>
              </a:rPr>
              <a:t>4/27/2018</a:t>
            </a:fld>
            <a:endParaRPr lang="en-US" altLang="ja-JP">
              <a:solidFill>
                <a:srgbClr val="191B0E"/>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191B0E"/>
              </a:solidFill>
            </a:endParaRPr>
          </a:p>
        </p:txBody>
      </p:sp>
      <p:sp>
        <p:nvSpPr>
          <p:cNvPr id="6" name="スライド番号プレースホルダー 5"/>
          <p:cNvSpPr>
            <a:spLocks noGrp="1"/>
          </p:cNvSpPr>
          <p:nvPr>
            <p:ph type="sldNum" sz="quarter" idx="12"/>
          </p:nvPr>
        </p:nvSpPr>
        <p:spPr/>
        <p:txBody>
          <a:bodyPr/>
          <a:lstStyle/>
          <a:p>
            <a:pPr>
              <a:defRPr/>
            </a:pPr>
            <a:fld id="{57D694E6-B176-42BF-9A73-69DBD9935FD3}"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11854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4F27FF3D-1FED-4698-8383-1E3C292BE47A}" type="datetime1">
              <a:rPr lang="en-US" altLang="ja-JP" smtClean="0">
                <a:solidFill>
                  <a:srgbClr val="EFEDE3"/>
                </a:solidFill>
              </a:rPr>
              <a:t>4/27/2018</a:t>
            </a:fld>
            <a:endParaRPr lang="en-US" altLang="ja-JP">
              <a:solidFill>
                <a:srgbClr val="EFEDE3"/>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EFEDE3"/>
              </a:solidFill>
            </a:endParaRPr>
          </a:p>
        </p:txBody>
      </p:sp>
      <p:sp>
        <p:nvSpPr>
          <p:cNvPr id="6" name="スライド番号プレースホルダー 5"/>
          <p:cNvSpPr>
            <a:spLocks noGrp="1"/>
          </p:cNvSpPr>
          <p:nvPr>
            <p:ph type="sldNum" sz="quarter" idx="12"/>
          </p:nvPr>
        </p:nvSpPr>
        <p:spPr/>
        <p:txBody>
          <a:bodyPr/>
          <a:lstStyle/>
          <a:p>
            <a:pPr>
              <a:defRPr/>
            </a:pPr>
            <a:fld id="{A24AC4BA-42A9-49CE-8FBD-D48DDF81EAF7}" type="slidenum">
              <a:rPr lang="en-US" altLang="ja-JP" smtClean="0">
                <a:solidFill>
                  <a:srgbClr val="EFEDE3"/>
                </a:solidFill>
              </a:rPr>
              <a:pPr>
                <a:defRPr/>
              </a:pPr>
              <a:t>‹#›</a:t>
            </a:fld>
            <a:endParaRPr lang="en-US" altLang="ja-JP">
              <a:solidFill>
                <a:srgbClr val="EFEDE3"/>
              </a:solidFill>
            </a:endParaRPr>
          </a:p>
        </p:txBody>
      </p:sp>
    </p:spTree>
    <p:extLst>
      <p:ext uri="{BB962C8B-B14F-4D97-AF65-F5344CB8AC3E}">
        <p14:creationId xmlns:p14="http://schemas.microsoft.com/office/powerpoint/2010/main" val="64711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BCB1DE12-4B03-4327-8DD3-A8EFD1EEEB99}" type="datetime1">
              <a:rPr lang="en-US" altLang="ja-JP" smtClean="0">
                <a:solidFill>
                  <a:srgbClr val="191B0E"/>
                </a:solidFill>
              </a:rPr>
              <a:t>4/27/2018</a:t>
            </a:fld>
            <a:endParaRPr lang="en-US" altLang="ja-JP">
              <a:solidFill>
                <a:srgbClr val="191B0E"/>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191B0E"/>
              </a:solidFill>
            </a:endParaRPr>
          </a:p>
        </p:txBody>
      </p:sp>
      <p:sp>
        <p:nvSpPr>
          <p:cNvPr id="7" name="スライド番号プレースホルダー 6"/>
          <p:cNvSpPr>
            <a:spLocks noGrp="1"/>
          </p:cNvSpPr>
          <p:nvPr>
            <p:ph type="sldNum" sz="quarter" idx="12"/>
          </p:nvPr>
        </p:nvSpPr>
        <p:spPr/>
        <p:txBody>
          <a:bodyPr/>
          <a:lstStyle/>
          <a:p>
            <a:pPr>
              <a:defRPr/>
            </a:pPr>
            <a:fld id="{36D4E0C2-1CA8-4CD3-8153-49C2FCAC5978}"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171919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4A052EAB-688E-408E-A947-C4C4C55F2519}" type="datetime1">
              <a:rPr lang="en-US" altLang="ja-JP" smtClean="0">
                <a:solidFill>
                  <a:srgbClr val="191B0E"/>
                </a:solidFill>
              </a:rPr>
              <a:t>4/27/2018</a:t>
            </a:fld>
            <a:endParaRPr lang="en-US" altLang="ja-JP">
              <a:solidFill>
                <a:srgbClr val="191B0E"/>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srgbClr val="191B0E"/>
              </a:solidFill>
            </a:endParaRPr>
          </a:p>
        </p:txBody>
      </p:sp>
      <p:sp>
        <p:nvSpPr>
          <p:cNvPr id="9" name="スライド番号プレースホルダー 8"/>
          <p:cNvSpPr>
            <a:spLocks noGrp="1"/>
          </p:cNvSpPr>
          <p:nvPr>
            <p:ph type="sldNum" sz="quarter" idx="12"/>
          </p:nvPr>
        </p:nvSpPr>
        <p:spPr/>
        <p:txBody>
          <a:bodyPr/>
          <a:lstStyle/>
          <a:p>
            <a:pPr>
              <a:defRPr/>
            </a:pPr>
            <a:fld id="{66974ADC-B97B-4AE6-8998-55F5B4A16136}"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405964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40DF291F-A9DC-4912-A59F-AE65E4C479BD}" type="datetime1">
              <a:rPr lang="en-US" altLang="ja-JP" smtClean="0">
                <a:solidFill>
                  <a:srgbClr val="191B0E"/>
                </a:solidFill>
              </a:rPr>
              <a:t>4/27/2018</a:t>
            </a:fld>
            <a:endParaRPr lang="en-US" altLang="ja-JP">
              <a:solidFill>
                <a:srgbClr val="191B0E"/>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srgbClr val="191B0E"/>
              </a:solidFill>
            </a:endParaRPr>
          </a:p>
        </p:txBody>
      </p:sp>
      <p:sp>
        <p:nvSpPr>
          <p:cNvPr id="5" name="スライド番号プレースホルダー 4"/>
          <p:cNvSpPr>
            <a:spLocks noGrp="1"/>
          </p:cNvSpPr>
          <p:nvPr>
            <p:ph type="sldNum" sz="quarter" idx="12"/>
          </p:nvPr>
        </p:nvSpPr>
        <p:spPr/>
        <p:txBody>
          <a:bodyPr/>
          <a:lstStyle/>
          <a:p>
            <a:pPr>
              <a:defRPr/>
            </a:pPr>
            <a:fld id="{5F416D74-044F-4E25-8815-C38F7EEB2431}"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3507799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DF6CD605-0A2A-41B4-BED0-7163115F91CB}" type="datetime1">
              <a:rPr lang="en-US" altLang="ja-JP" smtClean="0">
                <a:solidFill>
                  <a:srgbClr val="191B0E"/>
                </a:solidFill>
              </a:rPr>
              <a:t>4/27/2018</a:t>
            </a:fld>
            <a:endParaRPr lang="en-US" altLang="ja-JP">
              <a:solidFill>
                <a:srgbClr val="191B0E"/>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srgbClr val="191B0E"/>
              </a:solidFill>
            </a:endParaRPr>
          </a:p>
        </p:txBody>
      </p:sp>
      <p:sp>
        <p:nvSpPr>
          <p:cNvPr id="4" name="スライド番号プレースホルダー 3"/>
          <p:cNvSpPr>
            <a:spLocks noGrp="1"/>
          </p:cNvSpPr>
          <p:nvPr>
            <p:ph type="sldNum" sz="quarter" idx="12"/>
          </p:nvPr>
        </p:nvSpPr>
        <p:spPr/>
        <p:txBody>
          <a:bodyPr/>
          <a:lstStyle/>
          <a:p>
            <a:pPr>
              <a:defRPr/>
            </a:pPr>
            <a:fld id="{BC50E363-8670-4BAC-8E5F-35C47BF8D9D8}"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705002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22CF5F90-7BC9-447B-84D9-DCD00494ED06}" type="datetime1">
              <a:rPr lang="en-US" altLang="ja-JP" smtClean="0">
                <a:solidFill>
                  <a:srgbClr val="191B0E"/>
                </a:solidFill>
              </a:rPr>
              <a:t>4/27/2018</a:t>
            </a:fld>
            <a:endParaRPr lang="en-US" altLang="ja-JP">
              <a:solidFill>
                <a:srgbClr val="191B0E"/>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191B0E"/>
              </a:solidFill>
            </a:endParaRPr>
          </a:p>
        </p:txBody>
      </p:sp>
      <p:sp>
        <p:nvSpPr>
          <p:cNvPr id="7" name="スライド番号プレースホルダー 6"/>
          <p:cNvSpPr>
            <a:spLocks noGrp="1"/>
          </p:cNvSpPr>
          <p:nvPr>
            <p:ph type="sldNum" sz="quarter" idx="12"/>
          </p:nvPr>
        </p:nvSpPr>
        <p:spPr/>
        <p:txBody>
          <a:bodyPr/>
          <a:lstStyle/>
          <a:p>
            <a:pPr>
              <a:defRPr/>
            </a:pPr>
            <a:fld id="{E97E7399-A2F3-41C4-B511-C007CF316A40}"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4286181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599FA5FB-BF86-415A-86C9-FD7DC631F986}" type="datetime1">
              <a:rPr lang="en-US" altLang="ja-JP" smtClean="0">
                <a:solidFill>
                  <a:srgbClr val="191B0E"/>
                </a:solidFill>
              </a:rPr>
              <a:t>4/27/2018</a:t>
            </a:fld>
            <a:endParaRPr lang="en-US" altLang="ja-JP">
              <a:solidFill>
                <a:srgbClr val="191B0E"/>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191B0E"/>
              </a:solidFill>
            </a:endParaRPr>
          </a:p>
        </p:txBody>
      </p:sp>
      <p:sp>
        <p:nvSpPr>
          <p:cNvPr id="7" name="スライド番号プレースホルダー 6"/>
          <p:cNvSpPr>
            <a:spLocks noGrp="1"/>
          </p:cNvSpPr>
          <p:nvPr>
            <p:ph type="sldNum" sz="quarter" idx="12"/>
          </p:nvPr>
        </p:nvSpPr>
        <p:spPr/>
        <p:txBody>
          <a:bodyPr/>
          <a:lstStyle/>
          <a:p>
            <a:pPr>
              <a:defRPr/>
            </a:pPr>
            <a:fld id="{5CEF1687-208E-4685-B511-C758A8B66779}" type="slidenum">
              <a:rPr lang="en-US" altLang="ja-JP" smtClean="0">
                <a:solidFill>
                  <a:srgbClr val="191B0E"/>
                </a:solidFill>
              </a:rPr>
              <a:pPr>
                <a:defRPr/>
              </a:pPr>
              <a:t>‹#›</a:t>
            </a:fld>
            <a:endParaRPr lang="en-US" altLang="ja-JP">
              <a:solidFill>
                <a:srgbClr val="191B0E"/>
              </a:solidFill>
            </a:endParaRPr>
          </a:p>
        </p:txBody>
      </p:sp>
    </p:spTree>
    <p:extLst>
      <p:ext uri="{BB962C8B-B14F-4D97-AF65-F5344CB8AC3E}">
        <p14:creationId xmlns:p14="http://schemas.microsoft.com/office/powerpoint/2010/main" val="1631513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base">
              <a:spcBef>
                <a:spcPct val="0"/>
              </a:spcBef>
              <a:spcAft>
                <a:spcPct val="0"/>
              </a:spcAft>
              <a:defRPr/>
            </a:pPr>
            <a:fld id="{1811D9E4-5444-48C9-AABE-FC6F8F1CE02F}" type="datetime1">
              <a:rPr lang="en-US" altLang="ja-JP" smtClean="0">
                <a:solidFill>
                  <a:srgbClr val="191B0E"/>
                </a:solidFill>
                <a:latin typeface="Century Gothic" pitchFamily="34" charset="0"/>
              </a:rPr>
              <a:t>4/27/2018</a:t>
            </a:fld>
            <a:endParaRPr lang="en-US" altLang="ja-JP">
              <a:solidFill>
                <a:srgbClr val="191B0E"/>
              </a:solidFill>
              <a:latin typeface="Century Gothic" pitchFamily="34"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base">
              <a:spcBef>
                <a:spcPct val="0"/>
              </a:spcBef>
              <a:spcAft>
                <a:spcPct val="0"/>
              </a:spcAft>
              <a:defRPr/>
            </a:pPr>
            <a:endParaRPr lang="en-US" altLang="ja-JP">
              <a:solidFill>
                <a:srgbClr val="191B0E"/>
              </a:solidFill>
              <a:latin typeface="Century Gothic" pitchFamily="34"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base">
              <a:spcBef>
                <a:spcPct val="0"/>
              </a:spcBef>
              <a:spcAft>
                <a:spcPct val="0"/>
              </a:spcAft>
              <a:defRPr/>
            </a:pPr>
            <a:fld id="{0FA3AD1C-2F4B-48EC-B0F7-5BA2AAEEE5F9}" type="slidenum">
              <a:rPr lang="en-US" altLang="ja-JP" smtClean="0">
                <a:solidFill>
                  <a:srgbClr val="191B0E"/>
                </a:solidFill>
                <a:latin typeface="Century Gothic" pitchFamily="34" charset="0"/>
              </a:rPr>
              <a:pPr defTabSz="914400" fontAlgn="base">
                <a:spcBef>
                  <a:spcPct val="0"/>
                </a:spcBef>
                <a:spcAft>
                  <a:spcPct val="0"/>
                </a:spcAft>
                <a:defRPr/>
              </a:pPr>
              <a:t>‹#›</a:t>
            </a:fld>
            <a:endParaRPr lang="en-US" altLang="ja-JP">
              <a:solidFill>
                <a:srgbClr val="191B0E"/>
              </a:solidFill>
              <a:latin typeface="Century Gothic" pitchFamily="34" charset="0"/>
            </a:endParaRPr>
          </a:p>
        </p:txBody>
      </p:sp>
    </p:spTree>
    <p:extLst>
      <p:ext uri="{BB962C8B-B14F-4D97-AF65-F5344CB8AC3E}">
        <p14:creationId xmlns:p14="http://schemas.microsoft.com/office/powerpoint/2010/main" val="118639420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492897"/>
            <a:ext cx="7772400" cy="2088232"/>
          </a:xfrm>
        </p:spPr>
        <p:txBody>
          <a:bodyPr>
            <a:normAutofit/>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情報モラル</a:t>
            </a:r>
            <a: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①情報の信憑性</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D1</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サブタイトル 2"/>
          <p:cNvSpPr>
            <a:spLocks noGrp="1"/>
          </p:cNvSpPr>
          <p:nvPr>
            <p:ph type="subTitle" idx="1"/>
          </p:nvPr>
        </p:nvSpPr>
        <p:spPr>
          <a:xfrm>
            <a:off x="1294912" y="4498975"/>
            <a:ext cx="6769100" cy="1085850"/>
          </a:xfrm>
        </p:spPr>
        <p:txBody>
          <a:bodyPr/>
          <a:lstStyle/>
          <a:p>
            <a:pPr eaLnBrk="1" hangingPunct="1">
              <a:spcBef>
                <a:spcPct val="0"/>
              </a:spcBef>
              <a:spcAft>
                <a:spcPct val="0"/>
              </a:spcAft>
              <a:buFont typeface="Century Gothic" pitchFamily="34" charset="0"/>
              <a:buNone/>
            </a:pPr>
            <a:r>
              <a:rPr lang="ja-JP" altLang="en-US" sz="2800" dirty="0" smtClean="0">
                <a:solidFill>
                  <a:schemeClr val="tx1"/>
                </a:solidFill>
                <a:latin typeface="ＭＳ Ｐゴシック" pitchFamily="50" charset="-128"/>
                <a:ea typeface="ＭＳ Ｐゴシック" pitchFamily="50" charset="-128"/>
              </a:rPr>
              <a:t>～情報を正しく判断する目を養うために～</a:t>
            </a:r>
          </a:p>
        </p:txBody>
      </p:sp>
      <p:sp>
        <p:nvSpPr>
          <p:cNvPr id="6" name="スライド番号プレースホルダー 5"/>
          <p:cNvSpPr>
            <a:spLocks noGrp="1"/>
          </p:cNvSpPr>
          <p:nvPr>
            <p:ph type="sldNum" sz="quarter" idx="12"/>
          </p:nvPr>
        </p:nvSpPr>
        <p:spPr/>
        <p:txBody>
          <a:bodyPr/>
          <a:lstStyle/>
          <a:p>
            <a:pPr>
              <a:defRPr/>
            </a:pPr>
            <a:fld id="{E243FA93-93A0-4D28-971F-90C6E33C865C}" type="slidenum">
              <a:rPr lang="en-US" altLang="ja-JP" smtClean="0">
                <a:solidFill>
                  <a:srgbClr val="191B0E"/>
                </a:solidFill>
              </a:rPr>
              <a:pPr>
                <a:defRPr/>
              </a:pPr>
              <a:t>1</a:t>
            </a:fld>
            <a:endParaRPr lang="en-US" altLang="ja-JP">
              <a:solidFill>
                <a:srgbClr val="191B0E"/>
              </a:solidFill>
            </a:endParaRPr>
          </a:p>
        </p:txBody>
      </p:sp>
    </p:spTree>
    <p:extLst>
      <p:ext uri="{BB962C8B-B14F-4D97-AF65-F5344CB8AC3E}">
        <p14:creationId xmlns:p14="http://schemas.microsoft.com/office/powerpoint/2010/main" val="1976445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2766169"/>
          </a:xfrm>
        </p:spPr>
        <p:txBody>
          <a:bodyPr>
            <a:normAutofit/>
          </a:bodyPr>
          <a:lstStyle/>
          <a:p>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演習</a:t>
            </a:r>
            <a: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「その情報は信頼できますか？」</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D1-2</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E243FA93-93A0-4D28-971F-90C6E33C865C}" type="slidenum">
              <a:rPr lang="en-US" altLang="ja-JP" smtClean="0">
                <a:solidFill>
                  <a:srgbClr val="191B0E"/>
                </a:solidFill>
              </a:rPr>
              <a:pPr>
                <a:defRPr/>
              </a:pPr>
              <a:t>2</a:t>
            </a:fld>
            <a:endParaRPr lang="en-US" altLang="ja-JP">
              <a:solidFill>
                <a:srgbClr val="191B0E"/>
              </a:solidFill>
            </a:endParaRPr>
          </a:p>
        </p:txBody>
      </p:sp>
    </p:spTree>
    <p:extLst>
      <p:ext uri="{BB962C8B-B14F-4D97-AF65-F5344CB8AC3E}">
        <p14:creationId xmlns:p14="http://schemas.microsoft.com/office/powerpoint/2010/main" val="18334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BC50E363-8670-4BAC-8E5F-35C47BF8D9D8}" type="slidenum">
              <a:rPr lang="en-US" altLang="ja-JP" smtClean="0">
                <a:solidFill>
                  <a:srgbClr val="191B0E"/>
                </a:solidFill>
              </a:rPr>
              <a:pPr>
                <a:defRPr/>
              </a:pPr>
              <a:t>3</a:t>
            </a:fld>
            <a:endParaRPr lang="en-US" altLang="ja-JP">
              <a:solidFill>
                <a:srgbClr val="191B0E"/>
              </a:solidFill>
            </a:endParaRPr>
          </a:p>
        </p:txBody>
      </p:sp>
      <p:sp>
        <p:nvSpPr>
          <p:cNvPr id="15362" name="Rectangle 4"/>
          <p:cNvSpPr>
            <a:spLocks noGrp="1" noChangeArrowheads="1"/>
          </p:cNvSpPr>
          <p:nvPr>
            <p:ph type="title" idx="4294967295"/>
          </p:nvPr>
        </p:nvSpPr>
        <p:spPr>
          <a:xfrm>
            <a:off x="2703513" y="1052513"/>
            <a:ext cx="6440487" cy="706437"/>
          </a:xfrm>
        </p:spPr>
        <p:txBody>
          <a:bodyPr>
            <a:normAutofit fontScale="90000"/>
          </a:bodyPr>
          <a:lstStyle/>
          <a:p>
            <a:pPr eaLnBrk="1" hangingPunct="1"/>
            <a:r>
              <a:rPr lang="ja-JP" altLang="en-US" dirty="0" smtClean="0">
                <a:ea typeface="ＭＳ Ｐゴシック" pitchFamily="50" charset="-128"/>
              </a:rPr>
              <a:t>その情報、信頼できますか </a:t>
            </a:r>
            <a:endParaRPr lang="en-US" altLang="ja-JP" dirty="0" smtClean="0">
              <a:ea typeface="ＭＳ Ｐゴシック" pitchFamily="50" charset="-128"/>
            </a:endParaRPr>
          </a:p>
        </p:txBody>
      </p:sp>
      <p:sp>
        <p:nvSpPr>
          <p:cNvPr id="15363" name="AutoShape 3"/>
          <p:cNvSpPr>
            <a:spLocks noChangeArrowheads="1"/>
          </p:cNvSpPr>
          <p:nvPr/>
        </p:nvSpPr>
        <p:spPr bwMode="auto">
          <a:xfrm>
            <a:off x="927886" y="2565399"/>
            <a:ext cx="7848600" cy="2232025"/>
          </a:xfrm>
          <a:prstGeom prst="roundRect">
            <a:avLst>
              <a:gd name="adj" fmla="val 16667"/>
            </a:avLst>
          </a:prstGeom>
          <a:solidFill>
            <a:srgbClr val="FFCC99"/>
          </a:solidFill>
          <a:ln w="9525">
            <a:solidFill>
              <a:schemeClr val="tx1"/>
            </a:solidFill>
            <a:round/>
            <a:headEnd/>
            <a:tailEnd/>
          </a:ln>
        </p:spPr>
        <p:txBody>
          <a:bodyPr wrap="none" anchor="ctr"/>
          <a:lstStyle>
            <a:lvl1pPr marL="342900" indent="-342900"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lvl="1" defTabSz="914400" fontAlgn="base">
              <a:lnSpc>
                <a:spcPct val="100000"/>
              </a:lnSpc>
              <a:spcBef>
                <a:spcPct val="20000"/>
              </a:spcBef>
              <a:spcAft>
                <a:spcPct val="0"/>
              </a:spcAft>
              <a:buClr>
                <a:prstClr val="black"/>
              </a:buClr>
              <a:buFont typeface="Century Gothic" pitchFamily="34" charset="0"/>
              <a:buNone/>
            </a:pPr>
            <a:r>
              <a:rPr lang="ja-JP" altLang="en-US" sz="3200" b="1" i="0" dirty="0" smtClean="0">
                <a:solidFill>
                  <a:prstClr val="black"/>
                </a:solidFill>
                <a:latin typeface="Century Gothic" pitchFamily="34" charset="0"/>
                <a:ea typeface="ＭＳ Ｐゴシック" pitchFamily="50" charset="-128"/>
              </a:rPr>
              <a:t>次のメールを読んで、気づいたことを</a:t>
            </a:r>
            <a:endParaRPr lang="en-US" altLang="ja-JP" sz="3200" b="1" i="0" dirty="0" smtClean="0">
              <a:solidFill>
                <a:prstClr val="black"/>
              </a:solidFill>
              <a:latin typeface="Century Gothic" pitchFamily="34" charset="0"/>
              <a:ea typeface="ＭＳ Ｐゴシック" pitchFamily="50" charset="-128"/>
            </a:endParaRPr>
          </a:p>
          <a:p>
            <a:pPr lvl="1" defTabSz="914400" fontAlgn="base">
              <a:lnSpc>
                <a:spcPct val="100000"/>
              </a:lnSpc>
              <a:spcBef>
                <a:spcPct val="20000"/>
              </a:spcBef>
              <a:spcAft>
                <a:spcPct val="0"/>
              </a:spcAft>
              <a:buClr>
                <a:prstClr val="black"/>
              </a:buClr>
              <a:buFont typeface="Century Gothic" pitchFamily="34" charset="0"/>
              <a:buNone/>
            </a:pPr>
            <a:r>
              <a:rPr lang="ja-JP" altLang="en-US" sz="3200" b="1" i="0" dirty="0" smtClean="0">
                <a:solidFill>
                  <a:prstClr val="black"/>
                </a:solidFill>
                <a:latin typeface="Century Gothic" pitchFamily="34" charset="0"/>
                <a:ea typeface="ＭＳ Ｐゴシック" pitchFamily="50" charset="-128"/>
              </a:rPr>
              <a:t>ワークシートに書いてください。</a:t>
            </a:r>
            <a:endParaRPr kumimoji="0" lang="ja-JP" altLang="en-US" sz="3200" b="1" i="0" dirty="0" smtClean="0">
              <a:solidFill>
                <a:prstClr val="black"/>
              </a:solidFill>
              <a:latin typeface="Century Gothic" pitchFamily="34" charset="0"/>
              <a:ea typeface="ＭＳ Ｐゴシック" pitchFamily="50" charset="-128"/>
            </a:endParaRPr>
          </a:p>
        </p:txBody>
      </p:sp>
    </p:spTree>
    <p:extLst>
      <p:ext uri="{BB962C8B-B14F-4D97-AF65-F5344CB8AC3E}">
        <p14:creationId xmlns:p14="http://schemas.microsoft.com/office/powerpoint/2010/main" val="3806496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BC50E363-8670-4BAC-8E5F-35C47BF8D9D8}" type="slidenum">
              <a:rPr lang="en-US" altLang="ja-JP" smtClean="0">
                <a:solidFill>
                  <a:srgbClr val="191B0E"/>
                </a:solidFill>
              </a:rPr>
              <a:pPr>
                <a:defRPr/>
              </a:pPr>
              <a:t>4</a:t>
            </a:fld>
            <a:endParaRPr lang="en-US" altLang="ja-JP">
              <a:solidFill>
                <a:srgbClr val="191B0E"/>
              </a:solidFill>
            </a:endParaRPr>
          </a:p>
        </p:txBody>
      </p:sp>
      <p:pic>
        <p:nvPicPr>
          <p:cNvPr id="3" name="図 2"/>
          <p:cNvPicPr/>
          <p:nvPr/>
        </p:nvPicPr>
        <p:blipFill rotWithShape="1">
          <a:blip r:embed="rId2"/>
          <a:srcRect l="14940" t="18896" r="56707" b="11888"/>
          <a:stretch/>
        </p:blipFill>
        <p:spPr bwMode="auto">
          <a:xfrm>
            <a:off x="2411760" y="764704"/>
            <a:ext cx="4536504" cy="3640116"/>
          </a:xfrm>
          <a:prstGeom prst="rect">
            <a:avLst/>
          </a:prstGeom>
          <a:ln>
            <a:noFill/>
          </a:ln>
          <a:extLst>
            <a:ext uri="{53640926-AAD7-44D8-BBD7-CCE9431645EC}">
              <a14:shadowObscured xmlns:a14="http://schemas.microsoft.com/office/drawing/2010/main"/>
            </a:ext>
          </a:extLst>
        </p:spPr>
      </p:pic>
      <p:sp>
        <p:nvSpPr>
          <p:cNvPr id="4" name="Rectangle 4"/>
          <p:cNvSpPr txBox="1">
            <a:spLocks noChangeArrowheads="1"/>
          </p:cNvSpPr>
          <p:nvPr/>
        </p:nvSpPr>
        <p:spPr bwMode="auto">
          <a:xfrm>
            <a:off x="1675259" y="130275"/>
            <a:ext cx="6440488"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685800" rtl="0" eaLnBrk="0" fontAlgn="base" hangingPunct="0">
              <a:lnSpc>
                <a:spcPct val="89000"/>
              </a:lnSpc>
              <a:spcBef>
                <a:spcPct val="0"/>
              </a:spcBef>
              <a:spcAft>
                <a:spcPct val="0"/>
              </a:spcAft>
              <a:defRPr kumimoji="1" sz="4400" kern="1200">
                <a:solidFill>
                  <a:schemeClr val="tx2"/>
                </a:solidFill>
                <a:latin typeface="+mj-lt"/>
                <a:ea typeface="+mj-ea"/>
                <a:cs typeface="+mj-cs"/>
              </a:defRPr>
            </a:lvl1pPr>
            <a:lvl2pPr algn="l" defTabSz="685800" rtl="0" eaLnBrk="0" fontAlgn="base" hangingPunct="0">
              <a:lnSpc>
                <a:spcPct val="89000"/>
              </a:lnSpc>
              <a:spcBef>
                <a:spcPct val="0"/>
              </a:spcBef>
              <a:spcAft>
                <a:spcPct val="0"/>
              </a:spcAft>
              <a:defRPr kumimoji="1" sz="4400">
                <a:solidFill>
                  <a:schemeClr val="tx2"/>
                </a:solidFill>
                <a:latin typeface="Franklin Gothic Book"/>
              </a:defRPr>
            </a:lvl2pPr>
            <a:lvl3pPr algn="l" defTabSz="685800" rtl="0" eaLnBrk="0" fontAlgn="base" hangingPunct="0">
              <a:lnSpc>
                <a:spcPct val="89000"/>
              </a:lnSpc>
              <a:spcBef>
                <a:spcPct val="0"/>
              </a:spcBef>
              <a:spcAft>
                <a:spcPct val="0"/>
              </a:spcAft>
              <a:defRPr kumimoji="1" sz="4400">
                <a:solidFill>
                  <a:schemeClr val="tx2"/>
                </a:solidFill>
                <a:latin typeface="Franklin Gothic Book"/>
              </a:defRPr>
            </a:lvl3pPr>
            <a:lvl4pPr algn="l" defTabSz="685800" rtl="0" eaLnBrk="0" fontAlgn="base" hangingPunct="0">
              <a:lnSpc>
                <a:spcPct val="89000"/>
              </a:lnSpc>
              <a:spcBef>
                <a:spcPct val="0"/>
              </a:spcBef>
              <a:spcAft>
                <a:spcPct val="0"/>
              </a:spcAft>
              <a:defRPr kumimoji="1" sz="4400">
                <a:solidFill>
                  <a:schemeClr val="tx2"/>
                </a:solidFill>
                <a:latin typeface="Franklin Gothic Book"/>
              </a:defRPr>
            </a:lvl4pPr>
            <a:lvl5pPr algn="l" defTabSz="685800" rtl="0" eaLnBrk="0" fontAlgn="base" hangingPunct="0">
              <a:lnSpc>
                <a:spcPct val="89000"/>
              </a:lnSpc>
              <a:spcBef>
                <a:spcPct val="0"/>
              </a:spcBef>
              <a:spcAft>
                <a:spcPct val="0"/>
              </a:spcAft>
              <a:defRPr kumimoji="1" sz="4400">
                <a:solidFill>
                  <a:schemeClr val="tx2"/>
                </a:solidFill>
                <a:latin typeface="Franklin Gothic Book"/>
              </a:defRPr>
            </a:lvl5pPr>
            <a:lvl6pPr marL="457200" algn="l" defTabSz="685800" rtl="0" fontAlgn="base">
              <a:lnSpc>
                <a:spcPct val="89000"/>
              </a:lnSpc>
              <a:spcBef>
                <a:spcPct val="0"/>
              </a:spcBef>
              <a:spcAft>
                <a:spcPct val="0"/>
              </a:spcAft>
              <a:defRPr kumimoji="1" sz="4400">
                <a:solidFill>
                  <a:schemeClr val="tx2"/>
                </a:solidFill>
                <a:latin typeface="Franklin Gothic Book"/>
              </a:defRPr>
            </a:lvl6pPr>
            <a:lvl7pPr marL="914400" algn="l" defTabSz="685800" rtl="0" fontAlgn="base">
              <a:lnSpc>
                <a:spcPct val="89000"/>
              </a:lnSpc>
              <a:spcBef>
                <a:spcPct val="0"/>
              </a:spcBef>
              <a:spcAft>
                <a:spcPct val="0"/>
              </a:spcAft>
              <a:defRPr kumimoji="1" sz="4400">
                <a:solidFill>
                  <a:schemeClr val="tx2"/>
                </a:solidFill>
                <a:latin typeface="Franklin Gothic Book"/>
              </a:defRPr>
            </a:lvl7pPr>
            <a:lvl8pPr marL="1371600" algn="l" defTabSz="685800" rtl="0" fontAlgn="base">
              <a:lnSpc>
                <a:spcPct val="89000"/>
              </a:lnSpc>
              <a:spcBef>
                <a:spcPct val="0"/>
              </a:spcBef>
              <a:spcAft>
                <a:spcPct val="0"/>
              </a:spcAft>
              <a:defRPr kumimoji="1" sz="4400">
                <a:solidFill>
                  <a:schemeClr val="tx2"/>
                </a:solidFill>
                <a:latin typeface="Franklin Gothic Book"/>
              </a:defRPr>
            </a:lvl8pPr>
            <a:lvl9pPr marL="1828800" algn="l" defTabSz="685800" rtl="0" fontAlgn="base">
              <a:lnSpc>
                <a:spcPct val="89000"/>
              </a:lnSpc>
              <a:spcBef>
                <a:spcPct val="0"/>
              </a:spcBef>
              <a:spcAft>
                <a:spcPct val="0"/>
              </a:spcAft>
              <a:defRPr kumimoji="1" sz="4400">
                <a:solidFill>
                  <a:schemeClr val="tx2"/>
                </a:solidFill>
                <a:latin typeface="Franklin Gothic Book"/>
              </a:defRPr>
            </a:lvl9pPr>
          </a:lstStyle>
          <a:p>
            <a:pPr algn="ctr" eaLnBrk="1" hangingPunct="1"/>
            <a:r>
              <a:rPr lang="ja-JP" altLang="en-US" dirty="0" smtClean="0">
                <a:ea typeface="ＭＳ Ｐゴシック" pitchFamily="50" charset="-128"/>
              </a:rPr>
              <a:t>ワークシート</a:t>
            </a:r>
            <a:endParaRPr lang="en-US" altLang="ja-JP" dirty="0" smtClean="0">
              <a:ea typeface="ＭＳ Ｐゴシック" pitchFamily="50" charset="-128"/>
            </a:endParaRPr>
          </a:p>
        </p:txBody>
      </p:sp>
      <p:sp>
        <p:nvSpPr>
          <p:cNvPr id="5" name="AutoShape 3"/>
          <p:cNvSpPr>
            <a:spLocks noChangeArrowheads="1"/>
          </p:cNvSpPr>
          <p:nvPr/>
        </p:nvSpPr>
        <p:spPr bwMode="auto">
          <a:xfrm>
            <a:off x="675325" y="4509120"/>
            <a:ext cx="3896675" cy="1976359"/>
          </a:xfrm>
          <a:prstGeom prst="roundRect">
            <a:avLst>
              <a:gd name="adj" fmla="val 16667"/>
            </a:avLst>
          </a:prstGeom>
          <a:solidFill>
            <a:srgbClr val="FFCC99"/>
          </a:solidFill>
          <a:ln w="9525">
            <a:solidFill>
              <a:schemeClr val="tx1"/>
            </a:solidFill>
            <a:round/>
            <a:headEnd/>
            <a:tailEnd/>
          </a:ln>
        </p:spPr>
        <p:txBody>
          <a:bodyPr wrap="none" anchor="t" anchorCtr="0"/>
          <a:lstStyle>
            <a:lvl1pPr marL="342900" indent="-342900"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lvl="1" defTabSz="914400" fontAlgn="base">
              <a:lnSpc>
                <a:spcPct val="100000"/>
              </a:lnSpc>
              <a:spcBef>
                <a:spcPct val="20000"/>
              </a:spcBef>
              <a:spcAft>
                <a:spcPct val="0"/>
              </a:spcAft>
              <a:buClr>
                <a:prstClr val="black"/>
              </a:buClr>
              <a:buFont typeface="Century Gothic" pitchFamily="34" charset="0"/>
              <a:buNone/>
            </a:pPr>
            <a:r>
              <a:rPr kumimoji="0" lang="ja-JP" altLang="en-US" sz="2400" b="1" i="0" dirty="0" smtClean="0">
                <a:solidFill>
                  <a:prstClr val="black"/>
                </a:solidFill>
                <a:latin typeface="Century Gothic" pitchFamily="34" charset="0"/>
                <a:ea typeface="ＭＳ Ｐゴシック" pitchFamily="50" charset="-128"/>
              </a:rPr>
              <a:t>信用できる部分</a:t>
            </a:r>
          </a:p>
        </p:txBody>
      </p:sp>
      <p:sp>
        <p:nvSpPr>
          <p:cNvPr id="7" name="AutoShape 3"/>
          <p:cNvSpPr>
            <a:spLocks noChangeArrowheads="1"/>
          </p:cNvSpPr>
          <p:nvPr/>
        </p:nvSpPr>
        <p:spPr bwMode="auto">
          <a:xfrm>
            <a:off x="4920490" y="4509120"/>
            <a:ext cx="3896675" cy="1976359"/>
          </a:xfrm>
          <a:prstGeom prst="roundRect">
            <a:avLst>
              <a:gd name="adj" fmla="val 16667"/>
            </a:avLst>
          </a:prstGeom>
          <a:solidFill>
            <a:srgbClr val="FFCC99"/>
          </a:solidFill>
          <a:ln w="9525">
            <a:solidFill>
              <a:schemeClr val="tx1"/>
            </a:solidFill>
            <a:round/>
            <a:headEnd/>
            <a:tailEnd/>
          </a:ln>
        </p:spPr>
        <p:txBody>
          <a:bodyPr wrap="none" anchor="t" anchorCtr="0"/>
          <a:lstStyle>
            <a:lvl1pPr marL="342900" indent="-342900"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lvl="1" defTabSz="914400" fontAlgn="base">
              <a:lnSpc>
                <a:spcPct val="100000"/>
              </a:lnSpc>
              <a:spcBef>
                <a:spcPct val="20000"/>
              </a:spcBef>
              <a:spcAft>
                <a:spcPct val="0"/>
              </a:spcAft>
              <a:buClr>
                <a:prstClr val="black"/>
              </a:buClr>
              <a:buFont typeface="Century Gothic" pitchFamily="34" charset="0"/>
              <a:buNone/>
            </a:pPr>
            <a:r>
              <a:rPr kumimoji="0" lang="ja-JP" altLang="en-US" sz="2400" b="1" i="0" dirty="0" smtClean="0">
                <a:solidFill>
                  <a:prstClr val="black"/>
                </a:solidFill>
                <a:latin typeface="Century Gothic" pitchFamily="34" charset="0"/>
                <a:ea typeface="ＭＳ Ｐゴシック" pitchFamily="50" charset="-128"/>
              </a:rPr>
              <a:t>信用できない部分</a:t>
            </a:r>
          </a:p>
        </p:txBody>
      </p:sp>
    </p:spTree>
    <p:extLst>
      <p:ext uri="{BB962C8B-B14F-4D97-AF65-F5344CB8AC3E}">
        <p14:creationId xmlns:p14="http://schemas.microsoft.com/office/powerpoint/2010/main" val="424104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type="title"/>
          </p:nvPr>
        </p:nvSpPr>
        <p:spPr>
          <a:xfrm>
            <a:off x="1900238" y="241300"/>
            <a:ext cx="5343525" cy="654050"/>
          </a:xfrm>
        </p:spPr>
        <p:txBody>
          <a:bodyPr/>
          <a:lstStyle/>
          <a:p>
            <a:pPr eaLnBrk="1" hangingPunct="1"/>
            <a:r>
              <a:rPr lang="ja-JP" altLang="en-US" sz="3600" smtClean="0">
                <a:ea typeface="ＭＳ Ｐゴシック" pitchFamily="50" charset="-128"/>
              </a:rPr>
              <a:t>こんなメールが届きました</a:t>
            </a:r>
          </a:p>
        </p:txBody>
      </p:sp>
      <p:sp>
        <p:nvSpPr>
          <p:cNvPr id="16387" name="Rectangle 11"/>
          <p:cNvSpPr>
            <a:spLocks noGrp="1" noChangeArrowheads="1"/>
          </p:cNvSpPr>
          <p:nvPr>
            <p:ph idx="1"/>
          </p:nvPr>
        </p:nvSpPr>
        <p:spPr>
          <a:xfrm>
            <a:off x="1116013" y="5949950"/>
            <a:ext cx="7200900" cy="792163"/>
          </a:xfrm>
        </p:spPr>
        <p:txBody>
          <a:bodyPr>
            <a:normAutofit fontScale="70000" lnSpcReduction="20000"/>
          </a:bodyPr>
          <a:lstStyle/>
          <a:p>
            <a:pPr eaLnBrk="1" hangingPunct="1">
              <a:lnSpc>
                <a:spcPct val="80000"/>
              </a:lnSpc>
            </a:pPr>
            <a:r>
              <a:rPr lang="ja-JP" altLang="en-US" smtClean="0">
                <a:ea typeface="ＭＳ Ｐゴシック" pitchFamily="50" charset="-128"/>
              </a:rPr>
              <a:t>東日本大震災発生時に流れたチェーンメール</a:t>
            </a:r>
          </a:p>
          <a:p>
            <a:pPr eaLnBrk="1" hangingPunct="1">
              <a:lnSpc>
                <a:spcPct val="80000"/>
              </a:lnSpc>
            </a:pPr>
            <a:r>
              <a:rPr lang="ja-JP" altLang="en-US" smtClean="0">
                <a:ea typeface="ＭＳ Ｐゴシック" pitchFamily="50" charset="-128"/>
              </a:rPr>
              <a:t>（●●電力が「正しい情報ではない」と</a:t>
            </a:r>
            <a:r>
              <a:rPr lang="en-US" altLang="ja-JP" smtClean="0">
                <a:ea typeface="ＭＳ Ｐゴシック" pitchFamily="50" charset="-128"/>
              </a:rPr>
              <a:t>Web</a:t>
            </a:r>
            <a:r>
              <a:rPr lang="ja-JP" altLang="en-US" smtClean="0">
                <a:ea typeface="ＭＳ Ｐゴシック" pitchFamily="50" charset="-128"/>
              </a:rPr>
              <a:t>ページで周知）</a:t>
            </a:r>
          </a:p>
        </p:txBody>
      </p:sp>
      <p:sp>
        <p:nvSpPr>
          <p:cNvPr id="2" name="スライド番号プレースホルダー 1"/>
          <p:cNvSpPr>
            <a:spLocks noGrp="1"/>
          </p:cNvSpPr>
          <p:nvPr>
            <p:ph type="sldNum" sz="quarter" idx="12"/>
          </p:nvPr>
        </p:nvSpPr>
        <p:spPr/>
        <p:txBody>
          <a:bodyPr/>
          <a:lstStyle/>
          <a:p>
            <a:pPr>
              <a:defRPr/>
            </a:pPr>
            <a:fld id="{57D694E6-B176-42BF-9A73-69DBD9935FD3}" type="slidenum">
              <a:rPr lang="en-US" altLang="ja-JP" smtClean="0">
                <a:solidFill>
                  <a:srgbClr val="191B0E"/>
                </a:solidFill>
              </a:rPr>
              <a:pPr>
                <a:defRPr/>
              </a:pPr>
              <a:t>5</a:t>
            </a:fld>
            <a:endParaRPr lang="en-US" altLang="ja-JP">
              <a:solidFill>
                <a:srgbClr val="191B0E"/>
              </a:solidFill>
            </a:endParaRPr>
          </a:p>
        </p:txBody>
      </p:sp>
      <p:pic>
        <p:nvPicPr>
          <p:cNvPr id="16388" name="Picture 13" descr="図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890588"/>
            <a:ext cx="3600450" cy="499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2113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txBox="1">
            <a:spLocks noGrp="1" noChangeArrowheads="1"/>
          </p:cNvSpPr>
          <p:nvPr/>
        </p:nvSpPr>
        <p:spPr bwMode="auto">
          <a:xfrm>
            <a:off x="6553200" y="6267450"/>
            <a:ext cx="21336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algn="r" defTabSz="914400" eaLnBrk="1" fontAlgn="base" hangingPunct="1">
              <a:lnSpc>
                <a:spcPct val="100000"/>
              </a:lnSpc>
              <a:spcBef>
                <a:spcPct val="0"/>
              </a:spcBef>
              <a:spcAft>
                <a:spcPct val="0"/>
              </a:spcAft>
              <a:buFontTx/>
              <a:buNone/>
            </a:pPr>
            <a:fld id="{B7D59A30-15DC-4AE1-AEB8-78491328765D}" type="slidenum">
              <a:rPr kumimoji="0" lang="en-US" altLang="ja-JP" sz="1600" smtClean="0">
                <a:solidFill>
                  <a:srgbClr val="EFEDE3"/>
                </a:solidFill>
                <a:latin typeface="Century Gothic" pitchFamily="34" charset="0"/>
                <a:ea typeface="ＭＳ Ｐゴシック" pitchFamily="50" charset="-128"/>
              </a:rPr>
              <a:pPr algn="r" defTabSz="914400" eaLnBrk="1" fontAlgn="base" hangingPunct="1">
                <a:lnSpc>
                  <a:spcPct val="100000"/>
                </a:lnSpc>
                <a:spcBef>
                  <a:spcPct val="0"/>
                </a:spcBef>
                <a:spcAft>
                  <a:spcPct val="0"/>
                </a:spcAft>
                <a:buFontTx/>
                <a:buNone/>
              </a:pPr>
              <a:t>6</a:t>
            </a:fld>
            <a:endParaRPr kumimoji="0" lang="en-US" altLang="ja-JP" sz="1600" smtClean="0">
              <a:solidFill>
                <a:srgbClr val="EFEDE3"/>
              </a:solidFill>
              <a:latin typeface="Century Gothic" pitchFamily="34" charset="0"/>
              <a:ea typeface="ＭＳ Ｐゴシック" pitchFamily="50" charset="-128"/>
            </a:endParaRPr>
          </a:p>
        </p:txBody>
      </p:sp>
      <p:sp>
        <p:nvSpPr>
          <p:cNvPr id="94221" name="Freeform 13"/>
          <p:cNvSpPr>
            <a:spLocks/>
          </p:cNvSpPr>
          <p:nvPr/>
        </p:nvSpPr>
        <p:spPr bwMode="auto">
          <a:xfrm>
            <a:off x="568325" y="823913"/>
            <a:ext cx="8135938" cy="1008062"/>
          </a:xfrm>
          <a:custGeom>
            <a:avLst/>
            <a:gdLst>
              <a:gd name="T0" fmla="*/ 2147483647 w 5125"/>
              <a:gd name="T1" fmla="*/ 2147483647 h 635"/>
              <a:gd name="T2" fmla="*/ 2147483647 w 5125"/>
              <a:gd name="T3" fmla="*/ 2147483647 h 635"/>
              <a:gd name="T4" fmla="*/ 0 w 5125"/>
              <a:gd name="T5" fmla="*/ 2147483647 h 635"/>
              <a:gd name="T6" fmla="*/ 0 w 5125"/>
              <a:gd name="T7" fmla="*/ 2147483647 h 635"/>
              <a:gd name="T8" fmla="*/ 2147483647 w 5125"/>
              <a:gd name="T9" fmla="*/ 2147483647 h 635"/>
              <a:gd name="T10" fmla="*/ 2147483647 w 5125"/>
              <a:gd name="T11" fmla="*/ 0 h 635"/>
              <a:gd name="T12" fmla="*/ 2147483647 w 5125"/>
              <a:gd name="T13" fmla="*/ 0 h 635"/>
              <a:gd name="T14" fmla="*/ 2147483647 w 5125"/>
              <a:gd name="T15" fmla="*/ 2147483647 h 635"/>
              <a:gd name="T16" fmla="*/ 0 60000 65536"/>
              <a:gd name="T17" fmla="*/ 0 60000 65536"/>
              <a:gd name="T18" fmla="*/ 0 60000 65536"/>
              <a:gd name="T19" fmla="*/ 0 60000 65536"/>
              <a:gd name="T20" fmla="*/ 0 60000 65536"/>
              <a:gd name="T21" fmla="*/ 0 60000 65536"/>
              <a:gd name="T22" fmla="*/ 0 60000 65536"/>
              <a:gd name="T23" fmla="*/ 0 60000 65536"/>
              <a:gd name="T24" fmla="*/ 0 w 5125"/>
              <a:gd name="T25" fmla="*/ 0 h 635"/>
              <a:gd name="T26" fmla="*/ 5125 w 5125"/>
              <a:gd name="T27" fmla="*/ 635 h 6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25" h="635">
                <a:moveTo>
                  <a:pt x="680" y="318"/>
                </a:moveTo>
                <a:lnTo>
                  <a:pt x="680" y="635"/>
                </a:lnTo>
                <a:lnTo>
                  <a:pt x="0" y="635"/>
                </a:lnTo>
                <a:lnTo>
                  <a:pt x="0" y="318"/>
                </a:lnTo>
                <a:lnTo>
                  <a:pt x="5125" y="318"/>
                </a:lnTo>
                <a:lnTo>
                  <a:pt x="5125" y="0"/>
                </a:lnTo>
                <a:lnTo>
                  <a:pt x="952" y="0"/>
                </a:lnTo>
                <a:lnTo>
                  <a:pt x="952" y="318"/>
                </a:lnTo>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ja-JP" altLang="en-US" smtClean="0">
              <a:solidFill>
                <a:prstClr val="black"/>
              </a:solidFill>
              <a:latin typeface="Century Gothic" pitchFamily="34" charset="0"/>
            </a:endParaRPr>
          </a:p>
        </p:txBody>
      </p:sp>
      <p:sp>
        <p:nvSpPr>
          <p:cNvPr id="52229" name="Freeform 5"/>
          <p:cNvSpPr>
            <a:spLocks/>
          </p:cNvSpPr>
          <p:nvPr/>
        </p:nvSpPr>
        <p:spPr bwMode="auto">
          <a:xfrm>
            <a:off x="565150" y="1817688"/>
            <a:ext cx="7967663" cy="1512887"/>
          </a:xfrm>
          <a:custGeom>
            <a:avLst/>
            <a:gdLst>
              <a:gd name="T0" fmla="*/ 2147483647 w 5080"/>
              <a:gd name="T1" fmla="*/ 2147483647 h 953"/>
              <a:gd name="T2" fmla="*/ 0 w 5080"/>
              <a:gd name="T3" fmla="*/ 2147483647 h 953"/>
              <a:gd name="T4" fmla="*/ 0 w 5080"/>
              <a:gd name="T5" fmla="*/ 2147483647 h 953"/>
              <a:gd name="T6" fmla="*/ 2147483647 w 5080"/>
              <a:gd name="T7" fmla="*/ 2147483647 h 953"/>
              <a:gd name="T8" fmla="*/ 2147483647 w 5080"/>
              <a:gd name="T9" fmla="*/ 2147483647 h 953"/>
              <a:gd name="T10" fmla="*/ 2147483647 w 5080"/>
              <a:gd name="T11" fmla="*/ 2147483647 h 953"/>
              <a:gd name="T12" fmla="*/ 2147483647 w 5080"/>
              <a:gd name="T13" fmla="*/ 0 h 953"/>
              <a:gd name="T14" fmla="*/ 2147483647 w 5080"/>
              <a:gd name="T15" fmla="*/ 0 h 953"/>
              <a:gd name="T16" fmla="*/ 2147483647 w 5080"/>
              <a:gd name="T17" fmla="*/ 2147483647 h 9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80"/>
              <a:gd name="T28" fmla="*/ 0 h 953"/>
              <a:gd name="T29" fmla="*/ 5080 w 5080"/>
              <a:gd name="T30" fmla="*/ 953 h 95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80" h="953">
                <a:moveTo>
                  <a:pt x="1769" y="318"/>
                </a:moveTo>
                <a:lnTo>
                  <a:pt x="0" y="318"/>
                </a:lnTo>
                <a:lnTo>
                  <a:pt x="0" y="953"/>
                </a:lnTo>
                <a:lnTo>
                  <a:pt x="4354" y="953"/>
                </a:lnTo>
                <a:lnTo>
                  <a:pt x="4354" y="635"/>
                </a:lnTo>
                <a:lnTo>
                  <a:pt x="5080" y="635"/>
                </a:lnTo>
                <a:lnTo>
                  <a:pt x="5080" y="0"/>
                </a:lnTo>
                <a:lnTo>
                  <a:pt x="1769" y="0"/>
                </a:lnTo>
                <a:lnTo>
                  <a:pt x="1769" y="31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ja-JP" altLang="en-US" smtClean="0">
              <a:solidFill>
                <a:prstClr val="black"/>
              </a:solidFill>
              <a:latin typeface="Century Gothic" pitchFamily="34" charset="0"/>
            </a:endParaRPr>
          </a:p>
        </p:txBody>
      </p:sp>
      <p:sp>
        <p:nvSpPr>
          <p:cNvPr id="52230" name="Freeform 6"/>
          <p:cNvSpPr>
            <a:spLocks/>
          </p:cNvSpPr>
          <p:nvPr/>
        </p:nvSpPr>
        <p:spPr bwMode="auto">
          <a:xfrm>
            <a:off x="539750" y="3762375"/>
            <a:ext cx="6208713" cy="1008063"/>
          </a:xfrm>
          <a:custGeom>
            <a:avLst/>
            <a:gdLst>
              <a:gd name="T0" fmla="*/ 2147483647 w 3855"/>
              <a:gd name="T1" fmla="*/ 2147483647 h 635"/>
              <a:gd name="T2" fmla="*/ 0 w 3855"/>
              <a:gd name="T3" fmla="*/ 2147483647 h 635"/>
              <a:gd name="T4" fmla="*/ 0 w 3855"/>
              <a:gd name="T5" fmla="*/ 0 h 635"/>
              <a:gd name="T6" fmla="*/ 2147483647 w 3855"/>
              <a:gd name="T7" fmla="*/ 0 h 635"/>
              <a:gd name="T8" fmla="*/ 2147483647 w 3855"/>
              <a:gd name="T9" fmla="*/ 2147483647 h 635"/>
              <a:gd name="T10" fmla="*/ 2147483647 w 3855"/>
              <a:gd name="T11" fmla="*/ 2147483647 h 635"/>
              <a:gd name="T12" fmla="*/ 2147483647 w 3855"/>
              <a:gd name="T13" fmla="*/ 2147483647 h 635"/>
              <a:gd name="T14" fmla="*/ 2147483647 w 3855"/>
              <a:gd name="T15" fmla="*/ 2147483647 h 635"/>
              <a:gd name="T16" fmla="*/ 0 60000 65536"/>
              <a:gd name="T17" fmla="*/ 0 60000 65536"/>
              <a:gd name="T18" fmla="*/ 0 60000 65536"/>
              <a:gd name="T19" fmla="*/ 0 60000 65536"/>
              <a:gd name="T20" fmla="*/ 0 60000 65536"/>
              <a:gd name="T21" fmla="*/ 0 60000 65536"/>
              <a:gd name="T22" fmla="*/ 0 60000 65536"/>
              <a:gd name="T23" fmla="*/ 0 60000 65536"/>
              <a:gd name="T24" fmla="*/ 0 w 3855"/>
              <a:gd name="T25" fmla="*/ 0 h 635"/>
              <a:gd name="T26" fmla="*/ 3855 w 3855"/>
              <a:gd name="T27" fmla="*/ 635 h 6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55" h="635">
                <a:moveTo>
                  <a:pt x="2177" y="317"/>
                </a:moveTo>
                <a:lnTo>
                  <a:pt x="0" y="317"/>
                </a:lnTo>
                <a:lnTo>
                  <a:pt x="0" y="0"/>
                </a:lnTo>
                <a:lnTo>
                  <a:pt x="2177" y="0"/>
                </a:lnTo>
                <a:lnTo>
                  <a:pt x="2177" y="635"/>
                </a:lnTo>
                <a:lnTo>
                  <a:pt x="3855" y="635"/>
                </a:lnTo>
                <a:lnTo>
                  <a:pt x="3855" y="317"/>
                </a:lnTo>
                <a:lnTo>
                  <a:pt x="2177" y="31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ja-JP" altLang="en-US" smtClean="0">
              <a:solidFill>
                <a:prstClr val="black"/>
              </a:solidFill>
              <a:latin typeface="Century Gothic" pitchFamily="34" charset="0"/>
            </a:endParaRPr>
          </a:p>
        </p:txBody>
      </p:sp>
      <p:sp>
        <p:nvSpPr>
          <p:cNvPr id="15" name="Rectangle 10"/>
          <p:cNvSpPr>
            <a:spLocks noChangeArrowheads="1"/>
          </p:cNvSpPr>
          <p:nvPr/>
        </p:nvSpPr>
        <p:spPr bwMode="auto">
          <a:xfrm>
            <a:off x="2786049" y="1363663"/>
            <a:ext cx="5918213" cy="454025"/>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algn="ctr" defTabSz="914400" eaLnBrk="1" fontAlgn="base" hangingPunct="1">
              <a:lnSpc>
                <a:spcPct val="100000"/>
              </a:lnSpc>
              <a:spcBef>
                <a:spcPct val="0"/>
              </a:spcBef>
              <a:spcAft>
                <a:spcPct val="0"/>
              </a:spcAft>
              <a:buFontTx/>
              <a:buNone/>
            </a:pPr>
            <a:endParaRPr kumimoji="0" lang="ja-JP" altLang="en-US" sz="1800" smtClean="0">
              <a:solidFill>
                <a:prstClr val="black"/>
              </a:solidFill>
              <a:latin typeface="Century Gothic" pitchFamily="34" charset="0"/>
              <a:ea typeface="ＭＳ Ｐゴシック" pitchFamily="50" charset="-128"/>
            </a:endParaRPr>
          </a:p>
        </p:txBody>
      </p:sp>
      <p:sp>
        <p:nvSpPr>
          <p:cNvPr id="16" name="Rectangle 10"/>
          <p:cNvSpPr>
            <a:spLocks noChangeArrowheads="1"/>
          </p:cNvSpPr>
          <p:nvPr/>
        </p:nvSpPr>
        <p:spPr bwMode="auto">
          <a:xfrm>
            <a:off x="571499" y="1831975"/>
            <a:ext cx="760413" cy="454025"/>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algn="ctr" defTabSz="914400" eaLnBrk="1" fontAlgn="base" hangingPunct="1">
              <a:lnSpc>
                <a:spcPct val="100000"/>
              </a:lnSpc>
              <a:spcBef>
                <a:spcPct val="0"/>
              </a:spcBef>
              <a:spcAft>
                <a:spcPct val="0"/>
              </a:spcAft>
              <a:buFontTx/>
              <a:buNone/>
            </a:pPr>
            <a:endParaRPr kumimoji="0" lang="ja-JP" altLang="en-US" sz="1800" smtClean="0">
              <a:solidFill>
                <a:prstClr val="black"/>
              </a:solidFill>
              <a:latin typeface="Century Gothic" pitchFamily="34" charset="0"/>
              <a:ea typeface="ＭＳ Ｐゴシック" pitchFamily="50" charset="-128"/>
            </a:endParaRPr>
          </a:p>
        </p:txBody>
      </p:sp>
      <p:sp>
        <p:nvSpPr>
          <p:cNvPr id="17414" name="Text Box 4"/>
          <p:cNvSpPr txBox="1">
            <a:spLocks noChangeArrowheads="1"/>
          </p:cNvSpPr>
          <p:nvPr/>
        </p:nvSpPr>
        <p:spPr bwMode="auto">
          <a:xfrm>
            <a:off x="571500" y="261938"/>
            <a:ext cx="8208963"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defTabSz="914400" eaLnBrk="1" fontAlgn="base" hangingPunct="1">
              <a:lnSpc>
                <a:spcPct val="100000"/>
              </a:lnSpc>
              <a:spcBef>
                <a:spcPct val="0"/>
              </a:spcBef>
              <a:spcAft>
                <a:spcPct val="0"/>
              </a:spcAft>
              <a:buFontTx/>
              <a:buNone/>
            </a:pPr>
            <a:r>
              <a:rPr kumimoji="0" lang="ja-JP" altLang="en-US" sz="3200" dirty="0" smtClean="0">
                <a:solidFill>
                  <a:prstClr val="black"/>
                </a:solidFill>
                <a:latin typeface="Century Gothic" pitchFamily="34" charset="0"/>
                <a:ea typeface="ＭＳ Ｐゴシック" pitchFamily="50" charset="-128"/>
              </a:rPr>
              <a:t>●●電力で働いている友達からのお願いなのですが、本日</a:t>
            </a:r>
            <a:r>
              <a:rPr kumimoji="0" lang="en-US" altLang="ja-JP" sz="3200" dirty="0" smtClean="0">
                <a:solidFill>
                  <a:prstClr val="black"/>
                </a:solidFill>
                <a:latin typeface="Century Gothic" pitchFamily="34" charset="0"/>
                <a:ea typeface="ＭＳ Ｐゴシック" pitchFamily="50" charset="-128"/>
              </a:rPr>
              <a:t>18</a:t>
            </a:r>
            <a:r>
              <a:rPr kumimoji="0" lang="ja-JP" altLang="en-US" sz="3200" dirty="0" smtClean="0">
                <a:solidFill>
                  <a:prstClr val="black"/>
                </a:solidFill>
                <a:latin typeface="Century Gothic" pitchFamily="34" charset="0"/>
                <a:ea typeface="ＭＳ Ｐゴシック" pitchFamily="50" charset="-128"/>
              </a:rPr>
              <a:t>時以降関東の電気の備蓄が底をつくらしく、○○電力や●●電力からも送電を行うらしいです。一人が少しの節電をするだけで、関東の方の携帯が充電を出来て情報を得たり、病院にいる方が医療機器を使えるようになり救われます！</a:t>
            </a:r>
          </a:p>
          <a:p>
            <a:pPr defTabSz="914400" eaLnBrk="1" fontAlgn="base" hangingPunct="1">
              <a:lnSpc>
                <a:spcPct val="100000"/>
              </a:lnSpc>
              <a:spcBef>
                <a:spcPct val="0"/>
              </a:spcBef>
              <a:spcAft>
                <a:spcPct val="0"/>
              </a:spcAft>
              <a:buFontTx/>
              <a:buNone/>
            </a:pPr>
            <a:r>
              <a:rPr kumimoji="0" lang="ja-JP" altLang="en-US" sz="3200" dirty="0" smtClean="0">
                <a:solidFill>
                  <a:prstClr val="black"/>
                </a:solidFill>
                <a:latin typeface="Century Gothic" pitchFamily="34" charset="0"/>
                <a:ea typeface="ＭＳ Ｐゴシック" pitchFamily="50" charset="-128"/>
              </a:rPr>
              <a:t>こんなことくらいしか関西に住む僕たちには、祈る以外の行動として出来ないです！</a:t>
            </a:r>
          </a:p>
          <a:p>
            <a:pPr defTabSz="914400" eaLnBrk="1" fontAlgn="base" hangingPunct="1">
              <a:lnSpc>
                <a:spcPct val="100000"/>
              </a:lnSpc>
              <a:spcBef>
                <a:spcPct val="0"/>
              </a:spcBef>
              <a:spcAft>
                <a:spcPct val="0"/>
              </a:spcAft>
              <a:buFontTx/>
              <a:buNone/>
            </a:pPr>
            <a:r>
              <a:rPr kumimoji="0" lang="ja-JP" altLang="en-US" sz="3200" dirty="0" smtClean="0">
                <a:solidFill>
                  <a:prstClr val="black"/>
                </a:solidFill>
                <a:latin typeface="Century Gothic" pitchFamily="34" charset="0"/>
                <a:ea typeface="ＭＳ Ｐゴシック" pitchFamily="50" charset="-128"/>
              </a:rPr>
              <a:t>このメールをできるだけ多くの方に送信をお願いします！</a:t>
            </a:r>
          </a:p>
        </p:txBody>
      </p:sp>
      <p:sp>
        <p:nvSpPr>
          <p:cNvPr id="17415" name="Text Box 8"/>
          <p:cNvSpPr txBox="1">
            <a:spLocks noChangeArrowheads="1"/>
          </p:cNvSpPr>
          <p:nvPr/>
        </p:nvSpPr>
        <p:spPr bwMode="auto">
          <a:xfrm>
            <a:off x="539750" y="6034088"/>
            <a:ext cx="8424863" cy="576262"/>
          </a:xfrm>
          <a:prstGeom prst="rect">
            <a:avLst/>
          </a:prstGeom>
          <a:solidFill>
            <a:schemeClr val="bg1"/>
          </a:solidFill>
          <a:ln w="9525">
            <a:solidFill>
              <a:schemeClr val="tx1"/>
            </a:solidFill>
            <a:miter lim="800000"/>
            <a:headEnd/>
            <a:tailEnd/>
          </a:ln>
        </p:spPr>
        <p:txBody>
          <a:bodyP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defTabSz="914400" eaLnBrk="1" fontAlgn="base" hangingPunct="1">
              <a:lnSpc>
                <a:spcPct val="100000"/>
              </a:lnSpc>
              <a:spcBef>
                <a:spcPct val="50000"/>
              </a:spcBef>
              <a:spcAft>
                <a:spcPct val="0"/>
              </a:spcAft>
              <a:buFontTx/>
              <a:buNone/>
            </a:pPr>
            <a:r>
              <a:rPr kumimoji="0" lang="ja-JP" altLang="en-US" sz="2800" b="1" smtClean="0">
                <a:solidFill>
                  <a:prstClr val="black"/>
                </a:solidFill>
                <a:latin typeface="Century Gothic" pitchFamily="34" charset="0"/>
                <a:ea typeface="ＭＳ Ｐゴシック" pitchFamily="50" charset="-128"/>
              </a:rPr>
              <a:t>　　　　　　　　　</a:t>
            </a:r>
            <a:endParaRPr kumimoji="0" lang="en-US" altLang="ja-JP" sz="2800" b="1" smtClean="0">
              <a:solidFill>
                <a:prstClr val="black"/>
              </a:solidFill>
              <a:latin typeface="Century Gothic" pitchFamily="34" charset="0"/>
              <a:ea typeface="ＭＳ Ｐゴシック" pitchFamily="50" charset="-128"/>
            </a:endParaRPr>
          </a:p>
        </p:txBody>
      </p:sp>
      <p:grpSp>
        <p:nvGrpSpPr>
          <p:cNvPr id="2" name="Group 9"/>
          <p:cNvGrpSpPr>
            <a:grpSpLocks/>
          </p:cNvGrpSpPr>
          <p:nvPr/>
        </p:nvGrpSpPr>
        <p:grpSpPr bwMode="auto">
          <a:xfrm>
            <a:off x="684213" y="6021388"/>
            <a:ext cx="3863975" cy="530225"/>
            <a:chOff x="431" y="3838"/>
            <a:chExt cx="2434" cy="334"/>
          </a:xfrm>
        </p:grpSpPr>
        <p:sp>
          <p:nvSpPr>
            <p:cNvPr id="17421" name="Rectangle 10"/>
            <p:cNvSpPr>
              <a:spLocks noChangeArrowheads="1"/>
            </p:cNvSpPr>
            <p:nvPr/>
          </p:nvSpPr>
          <p:spPr bwMode="auto">
            <a:xfrm>
              <a:off x="431" y="3886"/>
              <a:ext cx="408" cy="286"/>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algn="ctr" defTabSz="914400" eaLnBrk="1" fontAlgn="base" hangingPunct="1">
                <a:lnSpc>
                  <a:spcPct val="100000"/>
                </a:lnSpc>
                <a:spcBef>
                  <a:spcPct val="0"/>
                </a:spcBef>
                <a:spcAft>
                  <a:spcPct val="0"/>
                </a:spcAft>
                <a:buFontTx/>
                <a:buNone/>
              </a:pPr>
              <a:endParaRPr kumimoji="0" lang="ja-JP" altLang="en-US" sz="1800" smtClean="0">
                <a:solidFill>
                  <a:prstClr val="black"/>
                </a:solidFill>
                <a:latin typeface="Century Gothic" pitchFamily="34" charset="0"/>
                <a:ea typeface="ＭＳ Ｐゴシック" pitchFamily="50" charset="-128"/>
              </a:endParaRPr>
            </a:p>
          </p:txBody>
        </p:sp>
        <p:sp>
          <p:nvSpPr>
            <p:cNvPr id="17422" name="Text Box 11"/>
            <p:cNvSpPr txBox="1">
              <a:spLocks noChangeArrowheads="1"/>
            </p:cNvSpPr>
            <p:nvPr/>
          </p:nvSpPr>
          <p:spPr bwMode="auto">
            <a:xfrm>
              <a:off x="703" y="3838"/>
              <a:ext cx="216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defTabSz="914400" eaLnBrk="1" fontAlgn="base" hangingPunct="1">
                <a:lnSpc>
                  <a:spcPct val="100000"/>
                </a:lnSpc>
                <a:spcBef>
                  <a:spcPct val="50000"/>
                </a:spcBef>
                <a:spcAft>
                  <a:spcPct val="0"/>
                </a:spcAft>
                <a:buFontTx/>
                <a:buNone/>
              </a:pPr>
              <a:r>
                <a:rPr kumimoji="0" lang="ja-JP" altLang="en-US" sz="2800" b="1" smtClean="0">
                  <a:solidFill>
                    <a:prstClr val="black"/>
                  </a:solidFill>
                  <a:latin typeface="Century Gothic" pitchFamily="34" charset="0"/>
                  <a:ea typeface="ＭＳ Ｐゴシック" pitchFamily="50" charset="-128"/>
                </a:rPr>
                <a:t>　：事実と異なる内容</a:t>
              </a:r>
            </a:p>
          </p:txBody>
        </p:sp>
      </p:grpSp>
      <p:grpSp>
        <p:nvGrpSpPr>
          <p:cNvPr id="3" name="Group 12"/>
          <p:cNvGrpSpPr>
            <a:grpSpLocks/>
          </p:cNvGrpSpPr>
          <p:nvPr/>
        </p:nvGrpSpPr>
        <p:grpSpPr bwMode="auto">
          <a:xfrm>
            <a:off x="4521200" y="6021388"/>
            <a:ext cx="4803775" cy="530225"/>
            <a:chOff x="2789" y="3802"/>
            <a:chExt cx="2793" cy="334"/>
          </a:xfrm>
        </p:grpSpPr>
        <p:sp>
          <p:nvSpPr>
            <p:cNvPr id="17419" name="Rectangle 13"/>
            <p:cNvSpPr>
              <a:spLocks noChangeArrowheads="1"/>
            </p:cNvSpPr>
            <p:nvPr/>
          </p:nvSpPr>
          <p:spPr bwMode="auto">
            <a:xfrm>
              <a:off x="2789" y="3850"/>
              <a:ext cx="408" cy="286"/>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algn="ctr" defTabSz="914400" eaLnBrk="1" fontAlgn="base" hangingPunct="1">
                <a:lnSpc>
                  <a:spcPct val="100000"/>
                </a:lnSpc>
                <a:spcBef>
                  <a:spcPct val="0"/>
                </a:spcBef>
                <a:spcAft>
                  <a:spcPct val="0"/>
                </a:spcAft>
                <a:buFontTx/>
                <a:buNone/>
              </a:pPr>
              <a:endParaRPr kumimoji="0" lang="ja-JP" altLang="en-US" sz="1800" smtClean="0">
                <a:solidFill>
                  <a:prstClr val="black"/>
                </a:solidFill>
                <a:latin typeface="Century Gothic" pitchFamily="34" charset="0"/>
                <a:ea typeface="ＭＳ Ｐゴシック" pitchFamily="50" charset="-128"/>
              </a:endParaRPr>
            </a:p>
          </p:txBody>
        </p:sp>
        <p:sp>
          <p:nvSpPr>
            <p:cNvPr id="17420" name="Text Box 14"/>
            <p:cNvSpPr txBox="1">
              <a:spLocks noChangeArrowheads="1"/>
            </p:cNvSpPr>
            <p:nvPr/>
          </p:nvSpPr>
          <p:spPr bwMode="auto">
            <a:xfrm>
              <a:off x="3152" y="3802"/>
              <a:ext cx="243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defTabSz="914400" eaLnBrk="1" fontAlgn="base" hangingPunct="1">
                <a:lnSpc>
                  <a:spcPct val="100000"/>
                </a:lnSpc>
                <a:spcBef>
                  <a:spcPct val="50000"/>
                </a:spcBef>
                <a:spcAft>
                  <a:spcPct val="0"/>
                </a:spcAft>
                <a:buFontTx/>
                <a:buNone/>
              </a:pPr>
              <a:r>
                <a:rPr kumimoji="0" lang="ja-JP" altLang="en-US" sz="2800" b="1" smtClean="0">
                  <a:solidFill>
                    <a:prstClr val="black"/>
                  </a:solidFill>
                  <a:latin typeface="Century Gothic" pitchFamily="34" charset="0"/>
                  <a:ea typeface="ＭＳ Ｐゴシック" pitchFamily="50" charset="-128"/>
                </a:rPr>
                <a:t>：善意に訴えかける内容</a:t>
              </a:r>
            </a:p>
          </p:txBody>
        </p:sp>
      </p:grpSp>
      <p:sp>
        <p:nvSpPr>
          <p:cNvPr id="52241" name="Rectangle 17"/>
          <p:cNvSpPr>
            <a:spLocks noChangeArrowheads="1"/>
          </p:cNvSpPr>
          <p:nvPr/>
        </p:nvSpPr>
        <p:spPr bwMode="auto">
          <a:xfrm>
            <a:off x="2555875" y="5445125"/>
            <a:ext cx="6408738" cy="485775"/>
          </a:xfrm>
          <a:prstGeom prst="rect">
            <a:avLst/>
          </a:prstGeom>
          <a:solidFill>
            <a:schemeClr val="accent6">
              <a:lumMod val="40000"/>
              <a:lumOff val="60000"/>
            </a:schemeClr>
          </a:solidFill>
          <a:ln w="50800" algn="ctr">
            <a:solidFill>
              <a:srgbClr val="FF0000"/>
            </a:solidFill>
            <a:miter lim="800000"/>
            <a:headEnd/>
            <a:tailEnd/>
          </a:ln>
        </p:spPr>
        <p:txBody>
          <a:bodyPr wrap="none" anchor="ctr"/>
          <a:lstStyle>
            <a:lvl1pPr algn="l" eaLnBrk="0" hangingPunct="0">
              <a:spcBef>
                <a:spcPct val="20000"/>
              </a:spcBef>
              <a:buClr>
                <a:schemeClr val="tx1"/>
              </a:buClr>
              <a:buFont typeface="Century Gothic" pitchFamily="34" charset="0"/>
              <a:buChar char="□"/>
              <a:defRPr kumimoji="1" sz="3200">
                <a:solidFill>
                  <a:schemeClr val="bg2"/>
                </a:solidFill>
                <a:latin typeface="Century Gothic" pitchFamily="34" charset="0"/>
              </a:defRPr>
            </a:lvl1pPr>
            <a:lvl2pPr marL="742950" indent="-285750" algn="l" eaLnBrk="0" hangingPunct="0">
              <a:spcBef>
                <a:spcPct val="20000"/>
              </a:spcBef>
              <a:buClr>
                <a:schemeClr val="tx1"/>
              </a:buClr>
              <a:buFont typeface="Century Gothic" pitchFamily="34" charset="0"/>
              <a:buChar char="□"/>
              <a:defRPr kumimoji="1" sz="2800">
                <a:solidFill>
                  <a:schemeClr val="bg2"/>
                </a:solidFill>
                <a:latin typeface="Century Gothic" pitchFamily="34" charset="0"/>
              </a:defRPr>
            </a:lvl2pPr>
            <a:lvl3pPr marL="1143000" indent="-228600" algn="l" eaLnBrk="0" hangingPunct="0">
              <a:spcBef>
                <a:spcPct val="20000"/>
              </a:spcBef>
              <a:buClr>
                <a:schemeClr val="tx1"/>
              </a:buClr>
              <a:buFont typeface="Century Gothic" pitchFamily="34" charset="0"/>
              <a:buChar char="□"/>
              <a:defRPr kumimoji="1" sz="2400">
                <a:solidFill>
                  <a:schemeClr val="bg2"/>
                </a:solidFill>
                <a:latin typeface="Century Gothic" pitchFamily="34" charset="0"/>
              </a:defRPr>
            </a:lvl3pPr>
            <a:lvl4pPr marL="1600200" indent="-228600" algn="l" eaLnBrk="0" hangingPunct="0">
              <a:spcBef>
                <a:spcPct val="20000"/>
              </a:spcBef>
              <a:buClr>
                <a:schemeClr val="tx1"/>
              </a:buClr>
              <a:buFont typeface="Century Gothic" pitchFamily="34" charset="0"/>
              <a:buChar char="□"/>
              <a:defRPr kumimoji="1" sz="2000">
                <a:solidFill>
                  <a:schemeClr val="bg2"/>
                </a:solidFill>
                <a:latin typeface="Century Gothic" pitchFamily="34" charset="0"/>
              </a:defRPr>
            </a:lvl4pPr>
            <a:lvl5pPr marL="2057400" indent="-228600" algn="l" eaLnBrk="0" hangingPunct="0">
              <a:spcBef>
                <a:spcPct val="20000"/>
              </a:spcBef>
              <a:buClr>
                <a:schemeClr val="tx1"/>
              </a:buClr>
              <a:buFont typeface="Century Gothic" pitchFamily="34" charset="0"/>
              <a:buChar char="□"/>
              <a:defRPr kumimoji="1" sz="2000">
                <a:solidFill>
                  <a:schemeClr val="bg2"/>
                </a:solidFill>
                <a:latin typeface="Century Gothic" pitchFamily="34" charset="0"/>
              </a:defRPr>
            </a:lvl5pPr>
            <a:lvl6pPr marL="2514600" indent="-228600" eaLnBrk="0" fontAlgn="base" hangingPunct="0">
              <a:spcBef>
                <a:spcPct val="20000"/>
              </a:spcBef>
              <a:spcAft>
                <a:spcPct val="0"/>
              </a:spcAft>
              <a:buClr>
                <a:schemeClr val="tx1"/>
              </a:buClr>
              <a:buFont typeface="Century Gothic" pitchFamily="34" charset="0"/>
              <a:buChar char="□"/>
              <a:defRPr kumimoji="1" sz="2000">
                <a:solidFill>
                  <a:schemeClr val="bg2"/>
                </a:solidFill>
                <a:latin typeface="Century Gothic" pitchFamily="34" charset="0"/>
              </a:defRPr>
            </a:lvl6pPr>
            <a:lvl7pPr marL="2971800" indent="-228600" eaLnBrk="0" fontAlgn="base" hangingPunct="0">
              <a:spcBef>
                <a:spcPct val="20000"/>
              </a:spcBef>
              <a:spcAft>
                <a:spcPct val="0"/>
              </a:spcAft>
              <a:buClr>
                <a:schemeClr val="tx1"/>
              </a:buClr>
              <a:buFont typeface="Century Gothic" pitchFamily="34" charset="0"/>
              <a:buChar char="□"/>
              <a:defRPr kumimoji="1" sz="2000">
                <a:solidFill>
                  <a:schemeClr val="bg2"/>
                </a:solidFill>
                <a:latin typeface="Century Gothic" pitchFamily="34" charset="0"/>
              </a:defRPr>
            </a:lvl7pPr>
            <a:lvl8pPr marL="3429000" indent="-228600" eaLnBrk="0" fontAlgn="base" hangingPunct="0">
              <a:spcBef>
                <a:spcPct val="20000"/>
              </a:spcBef>
              <a:spcAft>
                <a:spcPct val="0"/>
              </a:spcAft>
              <a:buClr>
                <a:schemeClr val="tx1"/>
              </a:buClr>
              <a:buFont typeface="Century Gothic" pitchFamily="34" charset="0"/>
              <a:buChar char="□"/>
              <a:defRPr kumimoji="1" sz="2000">
                <a:solidFill>
                  <a:schemeClr val="bg2"/>
                </a:solidFill>
                <a:latin typeface="Century Gothic" pitchFamily="34" charset="0"/>
              </a:defRPr>
            </a:lvl8pPr>
            <a:lvl9pPr marL="3886200" indent="-228600" eaLnBrk="0" fontAlgn="base" hangingPunct="0">
              <a:spcBef>
                <a:spcPct val="20000"/>
              </a:spcBef>
              <a:spcAft>
                <a:spcPct val="0"/>
              </a:spcAft>
              <a:buClr>
                <a:schemeClr val="tx1"/>
              </a:buClr>
              <a:buFont typeface="Century Gothic" pitchFamily="34" charset="0"/>
              <a:buChar char="□"/>
              <a:defRPr kumimoji="1" sz="2000">
                <a:solidFill>
                  <a:schemeClr val="bg2"/>
                </a:solidFill>
                <a:latin typeface="Century Gothic" pitchFamily="34" charset="0"/>
              </a:defRPr>
            </a:lvl9pPr>
          </a:lstStyle>
          <a:p>
            <a:pPr algn="ctr" defTabSz="914400" eaLnBrk="1" fontAlgn="base" hangingPunct="1">
              <a:spcBef>
                <a:spcPct val="0"/>
              </a:spcBef>
              <a:spcAft>
                <a:spcPct val="0"/>
              </a:spcAft>
              <a:buClrTx/>
              <a:buFontTx/>
              <a:buNone/>
              <a:defRPr/>
            </a:pPr>
            <a:r>
              <a:rPr kumimoji="0" lang="ja-JP" altLang="en-US" dirty="0" smtClean="0">
                <a:solidFill>
                  <a:prstClr val="black"/>
                </a:solidFill>
                <a:ea typeface="ＭＳ Ｐゴシック" pitchFamily="50" charset="-128"/>
              </a:rPr>
              <a:t>！連絡先・発信元が記されていない！</a:t>
            </a:r>
          </a:p>
        </p:txBody>
      </p:sp>
      <p:sp>
        <p:nvSpPr>
          <p:cNvPr id="4" name="スライド番号プレースホルダー 3"/>
          <p:cNvSpPr>
            <a:spLocks noGrp="1"/>
          </p:cNvSpPr>
          <p:nvPr>
            <p:ph type="sldNum" sz="quarter" idx="12"/>
          </p:nvPr>
        </p:nvSpPr>
        <p:spPr/>
        <p:txBody>
          <a:bodyPr/>
          <a:lstStyle/>
          <a:p>
            <a:pPr>
              <a:defRPr/>
            </a:pPr>
            <a:fld id="{5F416D74-044F-4E25-8815-C38F7EEB2431}" type="slidenum">
              <a:rPr lang="en-US" altLang="ja-JP" smtClean="0">
                <a:solidFill>
                  <a:srgbClr val="191B0E"/>
                </a:solidFill>
              </a:rPr>
              <a:pPr>
                <a:defRPr/>
              </a:pPr>
              <a:t>6</a:t>
            </a:fld>
            <a:endParaRPr lang="en-US" altLang="ja-JP">
              <a:solidFill>
                <a:srgbClr val="191B0E"/>
              </a:solidFill>
            </a:endParaRPr>
          </a:p>
        </p:txBody>
      </p:sp>
    </p:spTree>
    <p:extLst>
      <p:ext uri="{BB962C8B-B14F-4D97-AF65-F5344CB8AC3E}">
        <p14:creationId xmlns:p14="http://schemas.microsoft.com/office/powerpoint/2010/main" val="902653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21"/>
                                        </p:tgtEl>
                                        <p:attrNameLst>
                                          <p:attrName>style.visibility</p:attrName>
                                        </p:attrNameLst>
                                      </p:cBhvr>
                                      <p:to>
                                        <p:strVal val="visible"/>
                                      </p:to>
                                    </p:set>
                                    <p:animEffect transition="in" filter="fade">
                                      <p:cBhvr>
                                        <p:cTn id="7" dur="500"/>
                                        <p:tgtEl>
                                          <p:spTgt spid="942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7415"/>
                                        </p:tgtEl>
                                        <p:attrNameLst>
                                          <p:attrName>style.visibility</p:attrName>
                                        </p:attrNameLst>
                                      </p:cBhvr>
                                      <p:to>
                                        <p:strVal val="visible"/>
                                      </p:to>
                                    </p:set>
                                    <p:animEffect transition="in" filter="fade">
                                      <p:cBhvr>
                                        <p:cTn id="20" dur="500"/>
                                        <p:tgtEl>
                                          <p:spTgt spid="17415"/>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2229"/>
                                        </p:tgtEl>
                                        <p:attrNameLst>
                                          <p:attrName>style.visibility</p:attrName>
                                        </p:attrNameLst>
                                      </p:cBhvr>
                                      <p:to>
                                        <p:strVal val="visible"/>
                                      </p:to>
                                    </p:set>
                                    <p:animEffect transition="in" filter="fade">
                                      <p:cBhvr>
                                        <p:cTn id="29" dur="500"/>
                                        <p:tgtEl>
                                          <p:spTgt spid="522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2230"/>
                                        </p:tgtEl>
                                        <p:attrNameLst>
                                          <p:attrName>style.visibility</p:attrName>
                                        </p:attrNameLst>
                                      </p:cBhvr>
                                      <p:to>
                                        <p:strVal val="visible"/>
                                      </p:to>
                                    </p:set>
                                    <p:animEffect transition="in" filter="fade">
                                      <p:cBhvr>
                                        <p:cTn id="34" dur="1000"/>
                                        <p:tgtEl>
                                          <p:spTgt spid="52230"/>
                                        </p:tgtEl>
                                      </p:cBhvr>
                                    </p:animEffect>
                                  </p:childTnLst>
                                </p:cTn>
                              </p:par>
                            </p:childTnLst>
                          </p:cTn>
                        </p:par>
                        <p:par>
                          <p:cTn id="35" fill="hold">
                            <p:stCondLst>
                              <p:cond delay="1000"/>
                            </p:stCondLst>
                            <p:childTnLst>
                              <p:par>
                                <p:cTn id="36" presetID="10" presetClass="entr" presetSubtype="0" fill="hold" nodeType="afterEffect">
                                  <p:stCondLst>
                                    <p:cond delay="0"/>
                                  </p:stCondLst>
                                  <p:childTnLst>
                                    <p:set>
                                      <p:cBhvr>
                                        <p:cTn id="37" dur="1" fill="hold">
                                          <p:stCondLst>
                                            <p:cond delay="0"/>
                                          </p:stCondLst>
                                        </p:cTn>
                                        <p:tgtEl>
                                          <p:spTgt spid="3"/>
                                        </p:tgtEl>
                                        <p:attrNameLst>
                                          <p:attrName>style.visibility</p:attrName>
                                        </p:attrNameLst>
                                      </p:cBhvr>
                                      <p:to>
                                        <p:strVal val="visible"/>
                                      </p:to>
                                    </p:set>
                                    <p:animEffect transition="in" filter="fade">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2241"/>
                                        </p:tgtEl>
                                        <p:attrNameLst>
                                          <p:attrName>style.visibility</p:attrName>
                                        </p:attrNameLst>
                                      </p:cBhvr>
                                      <p:to>
                                        <p:strVal val="visible"/>
                                      </p:to>
                                    </p:set>
                                    <p:animEffect transition="in" filter="fade">
                                      <p:cBhvr>
                                        <p:cTn id="43" dur="1000"/>
                                        <p:tgtEl>
                                          <p:spTgt spid="52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21" grpId="0" animBg="1"/>
      <p:bldP spid="52229" grpId="0" animBg="1"/>
      <p:bldP spid="52230" grpId="0" animBg="1"/>
      <p:bldP spid="15" grpId="0" animBg="1"/>
      <p:bldP spid="16" grpId="0" animBg="1"/>
      <p:bldP spid="17415" grpId="0" animBg="1"/>
      <p:bldP spid="522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BC50E363-8670-4BAC-8E5F-35C47BF8D9D8}" type="slidenum">
              <a:rPr lang="en-US" altLang="ja-JP" smtClean="0">
                <a:solidFill>
                  <a:srgbClr val="191B0E"/>
                </a:solidFill>
              </a:rPr>
              <a:pPr>
                <a:defRPr/>
              </a:pPr>
              <a:t>7</a:t>
            </a:fld>
            <a:endParaRPr lang="en-US" altLang="ja-JP">
              <a:solidFill>
                <a:srgbClr val="191B0E"/>
              </a:solidFill>
            </a:endParaRPr>
          </a:p>
        </p:txBody>
      </p:sp>
      <p:sp>
        <p:nvSpPr>
          <p:cNvPr id="12290" name="Rectangle 5"/>
          <p:cNvSpPr>
            <a:spLocks noGrp="1" noChangeArrowheads="1"/>
          </p:cNvSpPr>
          <p:nvPr>
            <p:ph type="body" idx="4294967295"/>
          </p:nvPr>
        </p:nvSpPr>
        <p:spPr>
          <a:xfrm>
            <a:off x="981671" y="1412776"/>
            <a:ext cx="7704137" cy="4248150"/>
          </a:xfrm>
          <a:solidFill>
            <a:schemeClr val="bg1"/>
          </a:solidFill>
          <a:ln w="25400">
            <a:solidFill>
              <a:schemeClr val="tx1"/>
            </a:solidFill>
          </a:ln>
        </p:spPr>
        <p:txBody>
          <a:bodyPr rtlCol="0">
            <a:normAutofit/>
          </a:bodyPr>
          <a:lstStyle/>
          <a:p>
            <a:pPr marL="384048" indent="-384048" eaLnBrk="1" fontAlgn="auto" hangingPunct="1">
              <a:lnSpc>
                <a:spcPct val="110000"/>
              </a:lnSpc>
              <a:defRPr/>
            </a:pPr>
            <a:r>
              <a:rPr lang="ja-JP" altLang="en-US" sz="3200" b="1" dirty="0" smtClean="0">
                <a:solidFill>
                  <a:schemeClr val="tx1"/>
                </a:solidFill>
                <a:ea typeface="ＭＳ Ｐゴシック" pitchFamily="50" charset="-128"/>
              </a:rPr>
              <a:t>情報の発信者、連絡先を確認する。</a:t>
            </a:r>
            <a:r>
              <a:rPr lang="ja-JP" altLang="en-US" sz="2400" dirty="0" smtClean="0">
                <a:ea typeface="ＭＳ Ｐゴシック" pitchFamily="50" charset="-128"/>
              </a:rPr>
              <a:t/>
            </a:r>
            <a:br>
              <a:rPr lang="ja-JP" altLang="en-US" sz="2400" dirty="0" smtClean="0">
                <a:ea typeface="ＭＳ Ｐゴシック" pitchFamily="50" charset="-128"/>
              </a:rPr>
            </a:br>
            <a:r>
              <a:rPr lang="ja-JP" altLang="en-US" sz="2400" dirty="0" smtClean="0">
                <a:ea typeface="ＭＳ Ｐゴシック" pitchFamily="50" charset="-128"/>
              </a:rPr>
              <a:t>　　・国、都道府県、市町村、公共施設、社会教育施設、</a:t>
            </a:r>
            <a:r>
              <a:rPr lang="en-US" altLang="ja-JP" sz="2400" dirty="0">
                <a:ea typeface="ＭＳ Ｐゴシック" pitchFamily="50" charset="-128"/>
              </a:rPr>
              <a:t/>
            </a:r>
            <a:br>
              <a:rPr lang="en-US" altLang="ja-JP" sz="2400" dirty="0">
                <a:ea typeface="ＭＳ Ｐゴシック" pitchFamily="50" charset="-128"/>
              </a:rPr>
            </a:br>
            <a:r>
              <a:rPr lang="ja-JP" altLang="en-US" sz="2400" dirty="0" smtClean="0">
                <a:ea typeface="ＭＳ Ｐゴシック" pitchFamily="50" charset="-128"/>
              </a:rPr>
              <a:t>　　  マスコミ、企業、個人　ｅｔｃ・・・</a:t>
            </a:r>
            <a:r>
              <a:rPr lang="en-US" altLang="ja-JP" sz="2400" dirty="0" smtClean="0">
                <a:ea typeface="ＭＳ Ｐゴシック" pitchFamily="50" charset="-128"/>
              </a:rPr>
              <a:t/>
            </a:r>
            <a:br>
              <a:rPr lang="en-US" altLang="ja-JP" sz="2400" dirty="0" smtClean="0">
                <a:ea typeface="ＭＳ Ｐゴシック" pitchFamily="50" charset="-128"/>
              </a:rPr>
            </a:br>
            <a:endParaRPr lang="en-US" altLang="ja-JP" sz="2400" dirty="0" smtClean="0">
              <a:ea typeface="ＭＳ Ｐゴシック" pitchFamily="50" charset="-128"/>
            </a:endParaRPr>
          </a:p>
          <a:p>
            <a:pPr marL="384048" indent="-384048" eaLnBrk="1" fontAlgn="auto" hangingPunct="1">
              <a:lnSpc>
                <a:spcPct val="110000"/>
              </a:lnSpc>
              <a:defRPr/>
            </a:pPr>
            <a:r>
              <a:rPr lang="ja-JP" altLang="en-US" sz="3200" b="1" dirty="0" smtClean="0">
                <a:solidFill>
                  <a:schemeClr val="tx1"/>
                </a:solidFill>
                <a:ea typeface="ＭＳ Ｐゴシック" pitchFamily="50" charset="-128"/>
              </a:rPr>
              <a:t>情報の新しさを確認する。</a:t>
            </a:r>
            <a:br>
              <a:rPr lang="ja-JP" altLang="en-US" sz="3200" b="1" dirty="0" smtClean="0">
                <a:solidFill>
                  <a:schemeClr val="tx1"/>
                </a:solidFill>
                <a:ea typeface="ＭＳ Ｐゴシック" pitchFamily="50" charset="-128"/>
              </a:rPr>
            </a:br>
            <a:r>
              <a:rPr lang="ja-JP" altLang="en-US" sz="2400" dirty="0" smtClean="0">
                <a:solidFill>
                  <a:srgbClr val="FF0000"/>
                </a:solidFill>
                <a:ea typeface="ＭＳ Ｐゴシック" pitchFamily="50" charset="-128"/>
              </a:rPr>
              <a:t>　</a:t>
            </a:r>
            <a:r>
              <a:rPr lang="ja-JP" altLang="en-US" sz="2400" dirty="0" smtClean="0">
                <a:ea typeface="ＭＳ Ｐゴシック" pitchFamily="50" charset="-128"/>
              </a:rPr>
              <a:t>　・最終更新日時はいつか、常に更新されているか、</a:t>
            </a:r>
            <a:r>
              <a:rPr lang="en-US" altLang="ja-JP" sz="2400" dirty="0" smtClean="0">
                <a:ea typeface="ＭＳ Ｐゴシック" pitchFamily="50" charset="-128"/>
              </a:rPr>
              <a:t/>
            </a:r>
            <a:br>
              <a:rPr lang="en-US" altLang="ja-JP" sz="2400" dirty="0" smtClean="0">
                <a:ea typeface="ＭＳ Ｐゴシック" pitchFamily="50" charset="-128"/>
              </a:rPr>
            </a:br>
            <a:r>
              <a:rPr lang="ja-JP" altLang="en-US" sz="2400" dirty="0" smtClean="0">
                <a:ea typeface="ＭＳ Ｐゴシック" pitchFamily="50" charset="-128"/>
              </a:rPr>
              <a:t>　    普遍的な情報なのか</a:t>
            </a:r>
            <a:r>
              <a:rPr lang="en-US" altLang="ja-JP" sz="2400" dirty="0" smtClean="0">
                <a:ea typeface="ＭＳ Ｐゴシック" pitchFamily="50" charset="-128"/>
              </a:rPr>
              <a:t/>
            </a:r>
            <a:br>
              <a:rPr lang="en-US" altLang="ja-JP" sz="2400" dirty="0" smtClean="0">
                <a:ea typeface="ＭＳ Ｐゴシック" pitchFamily="50" charset="-128"/>
              </a:rPr>
            </a:br>
            <a:endParaRPr lang="ja-JP" altLang="en-US" sz="1800" dirty="0">
              <a:ea typeface="ＭＳ Ｐゴシック" pitchFamily="50" charset="-128"/>
            </a:endParaRPr>
          </a:p>
          <a:p>
            <a:pPr marL="384048" indent="-384048" eaLnBrk="1" fontAlgn="auto" hangingPunct="1">
              <a:lnSpc>
                <a:spcPct val="110000"/>
              </a:lnSpc>
              <a:defRPr/>
            </a:pPr>
            <a:r>
              <a:rPr lang="ja-JP" altLang="en-US" sz="3200" b="1" dirty="0">
                <a:solidFill>
                  <a:schemeClr val="tx1"/>
                </a:solidFill>
                <a:ea typeface="ＭＳ Ｐゴシック" pitchFamily="50" charset="-128"/>
              </a:rPr>
              <a:t>複数の情報を比較・検討する。</a:t>
            </a:r>
            <a:endParaRPr lang="ja-JP" altLang="en-US" sz="3200" dirty="0">
              <a:solidFill>
                <a:schemeClr val="tx1"/>
              </a:solidFill>
              <a:ea typeface="ＭＳ Ｐゴシック" pitchFamily="50" charset="-128"/>
            </a:endParaRPr>
          </a:p>
          <a:p>
            <a:pPr marL="384048" indent="-384048" eaLnBrk="1" fontAlgn="auto" hangingPunct="1">
              <a:lnSpc>
                <a:spcPct val="110000"/>
              </a:lnSpc>
              <a:defRPr/>
            </a:pPr>
            <a:endParaRPr lang="en-US" altLang="ja-JP" sz="2400" dirty="0" smtClean="0">
              <a:ea typeface="ＭＳ Ｐゴシック" pitchFamily="50" charset="-128"/>
            </a:endParaRPr>
          </a:p>
          <a:p>
            <a:pPr marL="384048" indent="-384048" eaLnBrk="1" fontAlgn="auto" hangingPunct="1">
              <a:lnSpc>
                <a:spcPct val="110000"/>
              </a:lnSpc>
              <a:buFont typeface="Century Gothic" pitchFamily="34" charset="0"/>
              <a:buNone/>
              <a:defRPr/>
            </a:pPr>
            <a:endParaRPr lang="ja-JP" altLang="en-US" sz="1800" dirty="0" smtClean="0">
              <a:ea typeface="ＭＳ Ｐゴシック" pitchFamily="50" charset="-128"/>
            </a:endParaRPr>
          </a:p>
          <a:p>
            <a:pPr marL="384048" indent="-384048" eaLnBrk="1" fontAlgn="auto" hangingPunct="1">
              <a:lnSpc>
                <a:spcPct val="110000"/>
              </a:lnSpc>
              <a:defRPr/>
            </a:pPr>
            <a:endParaRPr lang="ja-JP" altLang="en-US" sz="1800" b="1" dirty="0" smtClean="0">
              <a:solidFill>
                <a:schemeClr val="tx1"/>
              </a:solidFill>
              <a:ea typeface="ＭＳ Ｐゴシック" pitchFamily="50" charset="-128"/>
            </a:endParaRPr>
          </a:p>
        </p:txBody>
      </p:sp>
      <p:sp>
        <p:nvSpPr>
          <p:cNvPr id="18435" name="Rectangle 6"/>
          <p:cNvSpPr>
            <a:spLocks noGrp="1" noChangeArrowheads="1"/>
          </p:cNvSpPr>
          <p:nvPr>
            <p:ph type="title" idx="4294967295"/>
          </p:nvPr>
        </p:nvSpPr>
        <p:spPr>
          <a:xfrm>
            <a:off x="900692" y="635000"/>
            <a:ext cx="7775575" cy="633413"/>
          </a:xfrm>
        </p:spPr>
        <p:txBody>
          <a:bodyPr>
            <a:normAutofit fontScale="90000"/>
          </a:bodyPr>
          <a:lstStyle/>
          <a:p>
            <a:pPr eaLnBrk="1" hangingPunct="1"/>
            <a:r>
              <a:rPr lang="ja-JP" altLang="en-US" sz="3600" b="1" dirty="0" smtClean="0">
                <a:ea typeface="ＭＳ Ｐゴシック" pitchFamily="50" charset="-128"/>
              </a:rPr>
              <a:t>情報の正しさを見極めるためのポイント</a:t>
            </a:r>
          </a:p>
        </p:txBody>
      </p:sp>
    </p:spTree>
    <p:extLst>
      <p:ext uri="{BB962C8B-B14F-4D97-AF65-F5344CB8AC3E}">
        <p14:creationId xmlns:p14="http://schemas.microsoft.com/office/powerpoint/2010/main" val="3525291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ja-JP" altLang="en-US" smtClean="0">
                <a:solidFill>
                  <a:schemeClr val="tx1"/>
                </a:solidFill>
                <a:ea typeface="ＭＳ Ｐゴシック" pitchFamily="50" charset="-128"/>
              </a:rPr>
              <a:t>まとめ</a:t>
            </a:r>
          </a:p>
        </p:txBody>
      </p:sp>
      <p:sp>
        <p:nvSpPr>
          <p:cNvPr id="73731" name="Rectangle 3"/>
          <p:cNvSpPr>
            <a:spLocks noGrp="1" noChangeArrowheads="1"/>
          </p:cNvSpPr>
          <p:nvPr>
            <p:ph idx="1"/>
          </p:nvPr>
        </p:nvSpPr>
        <p:spPr>
          <a:xfrm>
            <a:off x="457200" y="1600200"/>
            <a:ext cx="8435975" cy="4205288"/>
          </a:xfrm>
        </p:spPr>
        <p:txBody>
          <a:bodyPr/>
          <a:lstStyle/>
          <a:p>
            <a:pPr eaLnBrk="1" hangingPunct="1">
              <a:defRPr/>
            </a:pPr>
            <a:r>
              <a:rPr lang="ja-JP" altLang="en-US" sz="2800" dirty="0" smtClean="0">
                <a:solidFill>
                  <a:schemeClr val="tx1"/>
                </a:solidFill>
                <a:ea typeface="ＭＳ Ｐゴシック" pitchFamily="50" charset="-128"/>
              </a:rPr>
              <a:t>教師が情報の信憑性を見極めるための視点を持つ。</a:t>
            </a:r>
          </a:p>
          <a:p>
            <a:pPr eaLnBrk="1" hangingPunct="1">
              <a:defRPr/>
            </a:pPr>
            <a:r>
              <a:rPr lang="ja-JP" altLang="en-US" sz="2800" dirty="0" smtClean="0">
                <a:solidFill>
                  <a:schemeClr val="tx1"/>
                </a:solidFill>
                <a:ea typeface="ＭＳ Ｐゴシック" pitchFamily="50" charset="-128"/>
              </a:rPr>
              <a:t>児童生徒に情報の信頼性、信憑性について考える態度や、情報を自分自身で確認・判断しようとする力を持たせる。</a:t>
            </a:r>
            <a:endParaRPr lang="en-US" altLang="ja-JP" sz="2800" dirty="0">
              <a:solidFill>
                <a:schemeClr val="tx1"/>
              </a:solidFill>
              <a:ea typeface="ＭＳ Ｐゴシック" pitchFamily="50" charset="-128"/>
            </a:endParaRPr>
          </a:p>
          <a:p>
            <a:pPr eaLnBrk="1" hangingPunct="1">
              <a:defRPr/>
            </a:pPr>
            <a:r>
              <a:rPr lang="ja-JP" altLang="en-US" sz="2800" dirty="0" smtClean="0">
                <a:solidFill>
                  <a:schemeClr val="tx1"/>
                </a:solidFill>
                <a:ea typeface="ＭＳ Ｐゴシック" pitchFamily="50" charset="-128"/>
              </a:rPr>
              <a:t>情報の発信者として児童生徒の責任ある態度を養う。</a:t>
            </a:r>
            <a:endParaRPr lang="en-US" altLang="ja-JP" sz="2800" dirty="0" smtClean="0">
              <a:solidFill>
                <a:schemeClr val="tx1"/>
              </a:solidFill>
              <a:ea typeface="ＭＳ Ｐゴシック" pitchFamily="50" charset="-128"/>
            </a:endParaRPr>
          </a:p>
          <a:p>
            <a:pPr marL="0" indent="0" eaLnBrk="1" hangingPunct="1">
              <a:buFont typeface="Franklin Gothic Book" pitchFamily="34" charset="0"/>
              <a:buNone/>
              <a:defRPr/>
            </a:pPr>
            <a:endParaRPr lang="en-US" altLang="ja-JP" dirty="0" smtClean="0">
              <a:solidFill>
                <a:schemeClr val="tx1"/>
              </a:solidFill>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57D694E6-B176-42BF-9A73-69DBD9935FD3}" type="slidenum">
              <a:rPr lang="en-US" altLang="ja-JP" smtClean="0">
                <a:solidFill>
                  <a:srgbClr val="191B0E"/>
                </a:solidFill>
              </a:rPr>
              <a:pPr>
                <a:defRPr/>
              </a:pPr>
              <a:t>8</a:t>
            </a:fld>
            <a:endParaRPr lang="en-US" altLang="ja-JP">
              <a:solidFill>
                <a:srgbClr val="191B0E"/>
              </a:solidFill>
            </a:endParaRPr>
          </a:p>
        </p:txBody>
      </p:sp>
      <p:sp>
        <p:nvSpPr>
          <p:cNvPr id="73732" name="AutoShape 4"/>
          <p:cNvSpPr>
            <a:spLocks noChangeArrowheads="1"/>
          </p:cNvSpPr>
          <p:nvPr/>
        </p:nvSpPr>
        <p:spPr bwMode="auto">
          <a:xfrm>
            <a:off x="4046538" y="4351338"/>
            <a:ext cx="1152525" cy="431800"/>
          </a:xfrm>
          <a:prstGeom prst="downArrow">
            <a:avLst>
              <a:gd name="adj1" fmla="val 50000"/>
              <a:gd name="adj2" fmla="val 25000"/>
            </a:avLst>
          </a:prstGeom>
          <a:solidFill>
            <a:srgbClr val="FF0000"/>
          </a:solidFill>
          <a:ln w="9525">
            <a:solidFill>
              <a:schemeClr val="tx1"/>
            </a:solidFill>
            <a:miter lim="800000"/>
            <a:headEnd/>
            <a:tailEnd/>
          </a:ln>
        </p:spPr>
        <p:txBody>
          <a:bodyPr vert="eaVert" wrap="none" anchor="ct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algn="ctr" defTabSz="914400" eaLnBrk="1" fontAlgn="base" hangingPunct="1">
              <a:lnSpc>
                <a:spcPct val="100000"/>
              </a:lnSpc>
              <a:spcBef>
                <a:spcPct val="0"/>
              </a:spcBef>
              <a:spcAft>
                <a:spcPct val="0"/>
              </a:spcAft>
              <a:buFontTx/>
              <a:buNone/>
            </a:pPr>
            <a:endParaRPr kumimoji="0" lang="ja-JP" altLang="en-US" sz="1800" smtClean="0">
              <a:solidFill>
                <a:prstClr val="black"/>
              </a:solidFill>
              <a:latin typeface="Century Gothic" pitchFamily="34" charset="0"/>
              <a:ea typeface="ＭＳ Ｐゴシック" pitchFamily="50" charset="-128"/>
            </a:endParaRPr>
          </a:p>
        </p:txBody>
      </p:sp>
      <p:sp>
        <p:nvSpPr>
          <p:cNvPr id="73733" name="Text Box 5"/>
          <p:cNvSpPr txBox="1">
            <a:spLocks noChangeArrowheads="1"/>
          </p:cNvSpPr>
          <p:nvPr/>
        </p:nvSpPr>
        <p:spPr bwMode="auto">
          <a:xfrm>
            <a:off x="915988" y="4930775"/>
            <a:ext cx="763428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lnSpc>
                <a:spcPct val="94000"/>
              </a:lnSpc>
              <a:spcBef>
                <a:spcPts val="1000"/>
              </a:spcBef>
              <a:spcAft>
                <a:spcPts val="200"/>
              </a:spcAft>
              <a:buFont typeface="Franklin Gothic Book" pitchFamily="34" charset="0"/>
              <a:buChar char="■"/>
              <a:defRPr kumimoji="1" sz="2000">
                <a:solidFill>
                  <a:schemeClr val="tx2"/>
                </a:solidFill>
                <a:latin typeface="Franklin Gothic Book" pitchFamily="34" charset="0"/>
              </a:defRPr>
            </a:lvl1pPr>
            <a:lvl2pPr marL="742950" indent="-285750" algn="l" eaLnBrk="0" hangingPunct="0">
              <a:lnSpc>
                <a:spcPct val="94000"/>
              </a:lnSpc>
              <a:spcBef>
                <a:spcPts val="500"/>
              </a:spcBef>
              <a:spcAft>
                <a:spcPts val="200"/>
              </a:spcAft>
              <a:buFont typeface="Franklin Gothic Book" pitchFamily="34" charset="0"/>
              <a:buChar char="–"/>
              <a:defRPr kumimoji="1" sz="2000" i="1">
                <a:solidFill>
                  <a:schemeClr val="tx2"/>
                </a:solidFill>
                <a:latin typeface="Franklin Gothic Book" pitchFamily="34" charset="0"/>
              </a:defRPr>
            </a:lvl2pPr>
            <a:lvl3pPr marL="1143000" indent="-228600" algn="l" eaLnBrk="0" hangingPunct="0">
              <a:lnSpc>
                <a:spcPct val="94000"/>
              </a:lnSpc>
              <a:spcBef>
                <a:spcPts val="500"/>
              </a:spcBef>
              <a:spcAft>
                <a:spcPts val="200"/>
              </a:spcAft>
              <a:buFont typeface="Franklin Gothic Book" pitchFamily="34" charset="0"/>
              <a:buChar char="■"/>
              <a:defRPr kumimoji="1">
                <a:solidFill>
                  <a:schemeClr val="tx2"/>
                </a:solidFill>
                <a:latin typeface="Franklin Gothic Book" pitchFamily="34" charset="0"/>
              </a:defRPr>
            </a:lvl3pPr>
            <a:lvl4pPr marL="1600200" indent="-228600" algn="l" eaLnBrk="0" hangingPunct="0">
              <a:lnSpc>
                <a:spcPct val="94000"/>
              </a:lnSpc>
              <a:spcBef>
                <a:spcPts val="500"/>
              </a:spcBef>
              <a:spcAft>
                <a:spcPts val="200"/>
              </a:spcAft>
              <a:buFont typeface="Franklin Gothic Book" pitchFamily="34" charset="0"/>
              <a:buChar char="–"/>
              <a:defRPr kumimoji="1" i="1">
                <a:solidFill>
                  <a:schemeClr val="tx2"/>
                </a:solidFill>
                <a:latin typeface="Franklin Gothic Book" pitchFamily="34" charset="0"/>
              </a:defRPr>
            </a:lvl4pPr>
            <a:lvl5pPr marL="2057400" indent="-228600" algn="l" eaLnBrk="0"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5pPr>
            <a:lvl6pPr marL="25146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6pPr>
            <a:lvl7pPr marL="29718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7pPr>
            <a:lvl8pPr marL="34290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8pPr>
            <a:lvl9pPr marL="3886200" indent="-228600" eaLnBrk="0" fontAlgn="base" hangingPunct="0">
              <a:lnSpc>
                <a:spcPct val="94000"/>
              </a:lnSpc>
              <a:spcBef>
                <a:spcPts val="500"/>
              </a:spcBef>
              <a:spcAft>
                <a:spcPts val="200"/>
              </a:spcAft>
              <a:buFont typeface="Franklin Gothic Book" pitchFamily="34" charset="0"/>
              <a:buChar char="■"/>
              <a:defRPr kumimoji="1" sz="1600">
                <a:solidFill>
                  <a:schemeClr val="tx2"/>
                </a:solidFill>
                <a:latin typeface="Franklin Gothic Book" pitchFamily="34" charset="0"/>
              </a:defRPr>
            </a:lvl9pPr>
          </a:lstStyle>
          <a:p>
            <a:pPr algn="ctr" defTabSz="914400" eaLnBrk="1" fontAlgn="base" hangingPunct="1">
              <a:lnSpc>
                <a:spcPct val="100000"/>
              </a:lnSpc>
              <a:spcBef>
                <a:spcPct val="50000"/>
              </a:spcBef>
              <a:spcAft>
                <a:spcPct val="0"/>
              </a:spcAft>
              <a:buFontTx/>
              <a:buNone/>
            </a:pPr>
            <a:r>
              <a:rPr kumimoji="0" lang="ja-JP" altLang="en-US" sz="3200" smtClean="0">
                <a:solidFill>
                  <a:srgbClr val="FF0000"/>
                </a:solidFill>
                <a:latin typeface="Century Gothic" pitchFamily="34" charset="0"/>
                <a:ea typeface="HG創英角ｺﾞｼｯｸUB" pitchFamily="49" charset="-128"/>
              </a:rPr>
              <a:t>情報社会に生きるために必要な力</a:t>
            </a:r>
          </a:p>
        </p:txBody>
      </p:sp>
    </p:spTree>
    <p:extLst>
      <p:ext uri="{BB962C8B-B14F-4D97-AF65-F5344CB8AC3E}">
        <p14:creationId xmlns:p14="http://schemas.microsoft.com/office/powerpoint/2010/main" val="2407283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 calcmode="lin" valueType="num">
                                      <p:cBhvr additive="base">
                                        <p:cTn id="7" dur="500" fill="hold"/>
                                        <p:tgtEl>
                                          <p:spTgt spid="737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37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3731">
                                            <p:txEl>
                                              <p:pRg st="1" end="1"/>
                                            </p:txEl>
                                          </p:spTgt>
                                        </p:tgtEl>
                                        <p:attrNameLst>
                                          <p:attrName>style.visibility</p:attrName>
                                        </p:attrNameLst>
                                      </p:cBhvr>
                                      <p:to>
                                        <p:strVal val="visible"/>
                                      </p:to>
                                    </p:set>
                                    <p:anim calcmode="lin" valueType="num">
                                      <p:cBhvr additive="base">
                                        <p:cTn id="13" dur="500" fill="hold"/>
                                        <p:tgtEl>
                                          <p:spTgt spid="7373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37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3731">
                                            <p:txEl>
                                              <p:pRg st="2" end="2"/>
                                            </p:txEl>
                                          </p:spTgt>
                                        </p:tgtEl>
                                        <p:attrNameLst>
                                          <p:attrName>style.visibility</p:attrName>
                                        </p:attrNameLst>
                                      </p:cBhvr>
                                      <p:to>
                                        <p:strVal val="visible"/>
                                      </p:to>
                                    </p:set>
                                    <p:anim calcmode="lin" valueType="num">
                                      <p:cBhvr additive="base">
                                        <p:cTn id="19" dur="500" fill="hold"/>
                                        <p:tgtEl>
                                          <p:spTgt spid="7373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37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73732"/>
                                        </p:tgtEl>
                                        <p:attrNameLst>
                                          <p:attrName>style.visibility</p:attrName>
                                        </p:attrNameLst>
                                      </p:cBhvr>
                                      <p:to>
                                        <p:strVal val="visible"/>
                                      </p:to>
                                    </p:set>
                                    <p:anim calcmode="lin" valueType="num">
                                      <p:cBhvr additive="base">
                                        <p:cTn id="25" dur="500" fill="hold"/>
                                        <p:tgtEl>
                                          <p:spTgt spid="73732"/>
                                        </p:tgtEl>
                                        <p:attrNameLst>
                                          <p:attrName>ppt_x</p:attrName>
                                        </p:attrNameLst>
                                      </p:cBhvr>
                                      <p:tavLst>
                                        <p:tav tm="0">
                                          <p:val>
                                            <p:strVal val="#ppt_x"/>
                                          </p:val>
                                        </p:tav>
                                        <p:tav tm="100000">
                                          <p:val>
                                            <p:strVal val="#ppt_x"/>
                                          </p:val>
                                        </p:tav>
                                      </p:tavLst>
                                    </p:anim>
                                    <p:anim calcmode="lin" valueType="num">
                                      <p:cBhvr additive="base">
                                        <p:cTn id="26" dur="500" fill="hold"/>
                                        <p:tgtEl>
                                          <p:spTgt spid="73732"/>
                                        </p:tgtEl>
                                        <p:attrNameLst>
                                          <p:attrName>ppt_y</p:attrName>
                                        </p:attrNameLst>
                                      </p:cBhvr>
                                      <p:tavLst>
                                        <p:tav tm="0">
                                          <p:val>
                                            <p:strVal val="0-#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3733"/>
                                        </p:tgtEl>
                                        <p:attrNameLst>
                                          <p:attrName>style.visibility</p:attrName>
                                        </p:attrNameLst>
                                      </p:cBhvr>
                                      <p:to>
                                        <p:strVal val="visible"/>
                                      </p:to>
                                    </p:set>
                                    <p:anim calcmode="lin" valueType="num">
                                      <p:cBhvr additive="base">
                                        <p:cTn id="29" dur="500" fill="hold"/>
                                        <p:tgtEl>
                                          <p:spTgt spid="73733"/>
                                        </p:tgtEl>
                                        <p:attrNameLst>
                                          <p:attrName>ppt_x</p:attrName>
                                        </p:attrNameLst>
                                      </p:cBhvr>
                                      <p:tavLst>
                                        <p:tav tm="0">
                                          <p:val>
                                            <p:strVal val="#ppt_x"/>
                                          </p:val>
                                        </p:tav>
                                        <p:tav tm="100000">
                                          <p:val>
                                            <p:strVal val="#ppt_x"/>
                                          </p:val>
                                        </p:tav>
                                      </p:tavLst>
                                    </p:anim>
                                    <p:anim calcmode="lin" valueType="num">
                                      <p:cBhvr additive="base">
                                        <p:cTn id="30" dur="500" fill="hold"/>
                                        <p:tgtEl>
                                          <p:spTgt spid="737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P spid="73732" grpId="0" animBg="1"/>
      <p:bldP spid="73733"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2844</TotalTime>
  <Words>710</Words>
  <Application>Microsoft Office PowerPoint</Application>
  <PresentationFormat>画面に合わせる (4:3)</PresentationFormat>
  <Paragraphs>114</Paragraphs>
  <Slides>8</Slides>
  <Notes>7</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情報モラル ①情報の信憑性</vt:lpstr>
      <vt:lpstr>演習 「その情報は信頼できますか？」</vt:lpstr>
      <vt:lpstr>その情報、信頼できますか </vt:lpstr>
      <vt:lpstr>PowerPoint プレゼンテーション</vt:lpstr>
      <vt:lpstr>こんなメールが届きました</vt:lpstr>
      <vt:lpstr>PowerPoint プレゼンテーション</vt:lpstr>
      <vt:lpstr>情報の正しさを見極めるためのポイント</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ユーザー</dc:creator>
  <cp:lastModifiedBy>兵庫県</cp:lastModifiedBy>
  <cp:revision>263</cp:revision>
  <cp:lastPrinted>2018-01-29T02:31:32Z</cp:lastPrinted>
  <dcterms:created xsi:type="dcterms:W3CDTF">2015-07-01T03:49:48Z</dcterms:created>
  <dcterms:modified xsi:type="dcterms:W3CDTF">2018-04-27T08:20:24Z</dcterms:modified>
</cp:coreProperties>
</file>