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12"/>
  </p:notesMasterIdLst>
  <p:handoutMasterIdLst>
    <p:handoutMasterId r:id="rId13"/>
  </p:handoutMasterIdLst>
  <p:sldIdLst>
    <p:sldId id="450" r:id="rId2"/>
    <p:sldId id="451" r:id="rId3"/>
    <p:sldId id="435" r:id="rId4"/>
    <p:sldId id="436" r:id="rId5"/>
    <p:sldId id="437" r:id="rId6"/>
    <p:sldId id="438" r:id="rId7"/>
    <p:sldId id="439" r:id="rId8"/>
    <p:sldId id="440" r:id="rId9"/>
    <p:sldId id="441" r:id="rId10"/>
    <p:sldId id="448" r:id="rId11"/>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8F5F024-3118-4FDC-9DB7-A3E968F5E365}">
          <p14:sldIdLst>
            <p14:sldId id="450"/>
            <p14:sldId id="451"/>
            <p14:sldId id="435"/>
            <p14:sldId id="436"/>
            <p14:sldId id="437"/>
            <p14:sldId id="438"/>
            <p14:sldId id="439"/>
            <p14:sldId id="440"/>
            <p14:sldId id="441"/>
            <p14:sldId id="448"/>
          </p14:sldIdLst>
        </p14:section>
      </p14:sectionLst>
    </p:ext>
    <p:ext uri="{EFAFB233-063F-42B5-8137-9DF3F51BA10A}">
      <p15:sldGuideLst xmlns="" xmlns:p15="http://schemas.microsoft.com/office/powerpoint/2012/main">
        <p15:guide id="1" orient="horz" pos="2160">
          <p15:clr>
            <a:srgbClr val="A4A3A4"/>
          </p15:clr>
        </p15:guide>
        <p15:guide id="2" pos="3839">
          <p15:clr>
            <a:srgbClr val="A4A3A4"/>
          </p15:clr>
        </p15:guide>
        <p15:guide id="3"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CFF"/>
    <a:srgbClr val="CEF3FE"/>
    <a:srgbClr val="BFEEFD"/>
    <a:srgbClr val="DCF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62" autoAdjust="0"/>
    <p:restoredTop sz="85294" autoAdjust="0"/>
  </p:normalViewPr>
  <p:slideViewPr>
    <p:cSldViewPr snapToObjects="1">
      <p:cViewPr>
        <p:scale>
          <a:sx n="52" d="100"/>
          <a:sy n="52" d="100"/>
        </p:scale>
        <p:origin x="-1104" y="-144"/>
      </p:cViewPr>
      <p:guideLst>
        <p:guide orient="horz" pos="2160"/>
        <p:guide pos="3839"/>
        <p:guide pos="2879"/>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6" cy="496967"/>
          </a:xfrm>
          <a:prstGeom prst="rect">
            <a:avLst/>
          </a:prstGeom>
        </p:spPr>
        <p:txBody>
          <a:bodyPr vert="horz" lIns="91432" tIns="45716" rIns="91432" bIns="45716" rtlCol="0"/>
          <a:lstStyle>
            <a:lvl1pPr algn="r">
              <a:defRPr sz="1200"/>
            </a:lvl1pPr>
          </a:lstStyle>
          <a:p>
            <a:fld id="{FEAFFFA7-45A0-4867-85B9-029291F0A3C8}" type="datetimeFigureOut">
              <a:rPr kumimoji="1" lang="ja-JP" altLang="en-US" smtClean="0"/>
              <a:t>2018/4/27</a:t>
            </a:fld>
            <a:endParaRPr kumimoji="1" lang="ja-JP" altLang="en-US"/>
          </a:p>
        </p:txBody>
      </p:sp>
      <p:sp>
        <p:nvSpPr>
          <p:cNvPr id="4" name="フッター プレースホルダー 3"/>
          <p:cNvSpPr>
            <a:spLocks noGrp="1"/>
          </p:cNvSpPr>
          <p:nvPr>
            <p:ph type="ftr" sz="quarter" idx="2"/>
          </p:nvPr>
        </p:nvSpPr>
        <p:spPr>
          <a:xfrm>
            <a:off x="0" y="9440647"/>
            <a:ext cx="2949786"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6967"/>
          </a:xfrm>
          <a:prstGeom prst="rect">
            <a:avLst/>
          </a:prstGeom>
        </p:spPr>
        <p:txBody>
          <a:bodyPr vert="horz" lIns="91432" tIns="45716" rIns="91432" bIns="45716" rtlCol="0" anchor="b"/>
          <a:lstStyle>
            <a:lvl1pPr algn="r">
              <a:defRPr sz="1200"/>
            </a:lvl1pPr>
          </a:lstStyle>
          <a:p>
            <a:fld id="{8EEC2ACC-E009-4A08-A85E-50288F2D3536}" type="slidenum">
              <a:rPr kumimoji="1" lang="ja-JP" altLang="en-US" smtClean="0"/>
              <a:t>‹#›</a:t>
            </a:fld>
            <a:endParaRPr kumimoji="1" lang="ja-JP" altLang="en-US"/>
          </a:p>
        </p:txBody>
      </p:sp>
    </p:spTree>
    <p:extLst>
      <p:ext uri="{BB962C8B-B14F-4D97-AF65-F5344CB8AC3E}">
        <p14:creationId xmlns:p14="http://schemas.microsoft.com/office/powerpoint/2010/main" val="95822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6967"/>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6967"/>
          </a:xfrm>
          <a:prstGeom prst="rect">
            <a:avLst/>
          </a:prstGeom>
        </p:spPr>
        <p:txBody>
          <a:bodyPr vert="horz" lIns="91432" tIns="45716" rIns="91432" bIns="45716" rtlCol="0"/>
          <a:lstStyle>
            <a:lvl1pPr algn="r">
              <a:defRPr sz="1200"/>
            </a:lvl1pPr>
          </a:lstStyle>
          <a:p>
            <a:fld id="{EAE98766-722C-41D7-BF94-A1957BF5D814}" type="datetimeFigureOut">
              <a:rPr kumimoji="1" lang="ja-JP" altLang="en-US" smtClean="0"/>
              <a:pPr/>
              <a:t>2018/4/27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0720" y="4721187"/>
            <a:ext cx="5445760" cy="4472702"/>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6" cy="49696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6967"/>
          </a:xfrm>
          <a:prstGeom prst="rect">
            <a:avLst/>
          </a:prstGeom>
        </p:spPr>
        <p:txBody>
          <a:bodyPr vert="horz" lIns="91432" tIns="45716" rIns="91432" bIns="45716" rtlCol="0" anchor="b"/>
          <a:lstStyle>
            <a:lvl1pPr algn="r">
              <a:defRPr sz="1200"/>
            </a:lvl1pPr>
          </a:lstStyle>
          <a:p>
            <a:fld id="{A4A81D53-9E16-49F3-88E8-8690C4B57248}" type="slidenum">
              <a:rPr kumimoji="1" lang="ja-JP" altLang="en-US" smtClean="0"/>
              <a:pPr/>
              <a:t>‹#›</a:t>
            </a:fld>
            <a:endParaRPr kumimoji="1" lang="ja-JP" altLang="en-US"/>
          </a:p>
        </p:txBody>
      </p:sp>
    </p:spTree>
    <p:extLst>
      <p:ext uri="{BB962C8B-B14F-4D97-AF65-F5344CB8AC3E}">
        <p14:creationId xmlns:p14="http://schemas.microsoft.com/office/powerpoint/2010/main" val="458695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＜タイトル＞</a:t>
            </a:r>
          </a:p>
          <a:p>
            <a:r>
              <a:rPr lang="ja-JP" altLang="en-US" dirty="0" smtClean="0"/>
              <a:t>　インターネット等で得られる情報には役に立つ情報もたくさんありますが、中には思いもよらないトラブルへと発展してしまう情報もあります。</a:t>
            </a:r>
          </a:p>
          <a:p>
            <a:r>
              <a:rPr lang="ja-JP" altLang="en-US" dirty="0" smtClean="0"/>
              <a:t>　情報を安全に、そして上手に活用するためには、情報の信憑性を見極める目を持つことが不可欠といえます。</a:t>
            </a:r>
            <a:endParaRPr lang="en-US" altLang="ja-JP" dirty="0" smtClean="0"/>
          </a:p>
          <a:p>
            <a:endParaRPr lang="en-US" altLang="ja-JP" dirty="0" smtClean="0">
              <a:latin typeface="ＭＳ Ｐゴシック" pitchFamily="50" charset="-128"/>
            </a:endParaRPr>
          </a:p>
          <a:p>
            <a:r>
              <a:rPr lang="ja-JP" altLang="en-US" dirty="0" smtClean="0">
                <a:latin typeface="ＭＳ Ｐゴシック" pitchFamily="50" charset="-128"/>
              </a:rPr>
              <a:t>＜クリック＞</a:t>
            </a:r>
          </a:p>
        </p:txBody>
      </p:sp>
      <p:sp>
        <p:nvSpPr>
          <p:cNvPr id="4" name="スライド番号プレースホルダー 3"/>
          <p:cNvSpPr>
            <a:spLocks noGrp="1"/>
          </p:cNvSpPr>
          <p:nvPr>
            <p:ph type="sldNum" sz="quarter" idx="10"/>
          </p:nvPr>
        </p:nvSpPr>
        <p:spPr/>
        <p:txBody>
          <a:bodyPr/>
          <a:lstStyle/>
          <a:p>
            <a:fld id="{E3FC1DDD-E1FC-4685-BB65-C272BFCD2A79}" type="slidenum">
              <a:rPr kumimoji="1" lang="ja-JP" altLang="en-US" smtClean="0"/>
              <a:t>1</a:t>
            </a:fld>
            <a:endParaRPr kumimoji="1" lang="ja-JP" altLang="en-US"/>
          </a:p>
        </p:txBody>
      </p:sp>
    </p:spTree>
    <p:extLst>
      <p:ext uri="{BB962C8B-B14F-4D97-AF65-F5344CB8AC3E}">
        <p14:creationId xmlns:p14="http://schemas.microsoft.com/office/powerpoint/2010/main" val="131050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付プレースホルダ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2D8D1128-9A95-4E80-9E4D-FA974A59FAC8}" type="datetime3">
              <a:rPr lang="ja-JP" altLang="en-US" smtClean="0">
                <a:latin typeface="Century Gothic" pitchFamily="34" charset="0"/>
              </a:rPr>
              <a:pPr algn="r" eaLnBrk="1" hangingPunct="1">
                <a:spcBef>
                  <a:spcPct val="0"/>
                </a:spcBef>
              </a:pPr>
              <a:t>平成30年4月27日</a:t>
            </a:fld>
            <a:endParaRPr lang="en-US" altLang="ja-JP" smtClean="0">
              <a:latin typeface="Century Gothic" pitchFamily="34" charset="0"/>
            </a:endParaRPr>
          </a:p>
        </p:txBody>
      </p:sp>
      <p:sp>
        <p:nvSpPr>
          <p:cNvPr id="29699"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C731EF7B-0750-41FA-9F6E-85F8BBC81767}" type="slidenum">
              <a:rPr lang="ja-JP" altLang="en-US" smtClean="0">
                <a:latin typeface="Century Gothic" pitchFamily="34" charset="0"/>
              </a:rPr>
              <a:pPr algn="r" eaLnBrk="1" hangingPunct="1">
                <a:spcBef>
                  <a:spcPct val="0"/>
                </a:spcBef>
              </a:pPr>
              <a:t>10</a:t>
            </a:fld>
            <a:endParaRPr lang="en-US" altLang="ja-JP" smtClean="0">
              <a:latin typeface="Century Gothic" pitchFamily="34" charset="0"/>
            </a:endParaRPr>
          </a:p>
        </p:txBody>
      </p:sp>
      <p:sp>
        <p:nvSpPr>
          <p:cNvPr id="2970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＜信憑性の低い情報の実例３＞</a:t>
            </a:r>
          </a:p>
          <a:p>
            <a:endParaRPr lang="ja-JP" altLang="en-US" dirty="0" smtClean="0"/>
          </a:p>
          <a:p>
            <a:r>
              <a:rPr lang="ja-JP" altLang="en-US" dirty="0" smtClean="0"/>
              <a:t>・Ｙａｈｏｏ！オークションの偽サイトです。</a:t>
            </a:r>
          </a:p>
          <a:p>
            <a:r>
              <a:rPr lang="ja-JP" altLang="en-US" dirty="0" smtClean="0"/>
              <a:t>・一見正しいように見えますが、</a:t>
            </a:r>
            <a:r>
              <a:rPr lang="en-US" altLang="ja-JP" dirty="0" smtClean="0"/>
              <a:t>Web</a:t>
            </a:r>
            <a:r>
              <a:rPr lang="ja-JP" altLang="en-US" dirty="0" smtClean="0"/>
              <a:t>ページアドレスが違っています。</a:t>
            </a:r>
          </a:p>
          <a:p>
            <a:r>
              <a:rPr lang="ja-JP" altLang="en-US" dirty="0" smtClean="0"/>
              <a:t>・このようなサイトでＩＤやパスワードを入力すると、情報が詐取され悪用される可能性があります。</a:t>
            </a:r>
          </a:p>
          <a:p>
            <a:endParaRPr lang="ja-JP" altLang="en-US" dirty="0" smtClean="0"/>
          </a:p>
          <a:p>
            <a:r>
              <a:rPr lang="en-US" altLang="ja-JP" dirty="0" smtClean="0"/>
              <a:t>○</a:t>
            </a:r>
            <a:r>
              <a:rPr lang="ja-JP" altLang="en-US" dirty="0" smtClean="0"/>
              <a:t>信憑性の低いメール本文中のリンク先等へ安易にアクセスすると危険です。</a:t>
            </a:r>
          </a:p>
          <a:p>
            <a:endParaRPr lang="ja-JP" altLang="en-US" dirty="0" smtClean="0"/>
          </a:p>
        </p:txBody>
      </p:sp>
    </p:spTree>
    <p:extLst>
      <p:ext uri="{BB962C8B-B14F-4D97-AF65-F5344CB8AC3E}">
        <p14:creationId xmlns:p14="http://schemas.microsoft.com/office/powerpoint/2010/main" val="90134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タイトル</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E3FC1DDD-E1FC-4685-BB65-C272BFCD2A79}" type="slidenum">
              <a:rPr kumimoji="1" lang="ja-JP" altLang="en-US" smtClean="0"/>
              <a:t>2</a:t>
            </a:fld>
            <a:endParaRPr kumimoji="1" lang="ja-JP" altLang="en-US"/>
          </a:p>
        </p:txBody>
      </p:sp>
    </p:spTree>
    <p:extLst>
      <p:ext uri="{BB962C8B-B14F-4D97-AF65-F5344CB8AC3E}">
        <p14:creationId xmlns:p14="http://schemas.microsoft.com/office/powerpoint/2010/main" val="131050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日付プレースホルダ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BC0C0315-8CEB-44AC-BC31-14D1659CC518}" type="datetime3">
              <a:rPr lang="ja-JP" altLang="en-US">
                <a:solidFill>
                  <a:prstClr val="black"/>
                </a:solidFill>
                <a:latin typeface="Century Gothic" pitchFamily="34" charset="0"/>
              </a:rPr>
              <a:pPr algn="r" eaLnBrk="1" hangingPunct="1">
                <a:spcBef>
                  <a:spcPct val="0"/>
                </a:spcBef>
              </a:pPr>
              <a:t>平成30年4月27日</a:t>
            </a:fld>
            <a:endParaRPr lang="en-US" altLang="ja-JP">
              <a:solidFill>
                <a:prstClr val="black"/>
              </a:solidFill>
              <a:latin typeface="Century Gothic" pitchFamily="34" charset="0"/>
            </a:endParaRPr>
          </a:p>
        </p:txBody>
      </p:sp>
      <p:sp>
        <p:nvSpPr>
          <p:cNvPr id="22531"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59B42C7B-23D7-48FB-AE59-969CB8CBA7BB}" type="slidenum">
              <a:rPr lang="ja-JP" altLang="en-US">
                <a:solidFill>
                  <a:prstClr val="black"/>
                </a:solidFill>
                <a:latin typeface="Century Gothic" pitchFamily="34" charset="0"/>
              </a:rPr>
              <a:pPr algn="r" eaLnBrk="1" hangingPunct="1">
                <a:spcBef>
                  <a:spcPct val="0"/>
                </a:spcBef>
              </a:pPr>
              <a:t>3</a:t>
            </a:fld>
            <a:endParaRPr lang="en-US" altLang="ja-JP">
              <a:solidFill>
                <a:prstClr val="black"/>
              </a:solidFill>
              <a:latin typeface="Century Gothic" pitchFamily="34" charset="0"/>
            </a:endParaRPr>
          </a:p>
        </p:txBody>
      </p:sp>
      <p:sp>
        <p:nvSpPr>
          <p:cNvPr id="2253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＜社会環境の急速な情報化＞</a:t>
            </a:r>
          </a:p>
          <a:p>
            <a:pPr defTabSz="914321">
              <a:defRPr/>
            </a:pPr>
            <a:r>
              <a:rPr lang="ja-JP" altLang="en-US" dirty="0" smtClean="0"/>
              <a:t>・情報化が急速に進んでいます。</a:t>
            </a:r>
            <a:endParaRPr lang="en-US" altLang="ja-JP" dirty="0" smtClean="0"/>
          </a:p>
          <a:p>
            <a:pPr defTabSz="914321">
              <a:defRPr/>
            </a:pPr>
            <a:r>
              <a:rPr lang="ja-JP" altLang="en-US" dirty="0" smtClean="0">
                <a:latin typeface="ＭＳ Ｐゴシック" pitchFamily="50" charset="-128"/>
              </a:rPr>
              <a:t>＜クリック＞</a:t>
            </a:r>
          </a:p>
          <a:p>
            <a:r>
              <a:rPr lang="ja-JP" altLang="en-US" dirty="0" smtClean="0"/>
              <a:t>・大人だけでなく、児童生徒がインターネット端末などを利用するようになっています。</a:t>
            </a:r>
          </a:p>
          <a:p>
            <a:pPr defTabSz="914321">
              <a:defRPr/>
            </a:pPr>
            <a:r>
              <a:rPr lang="ja-JP" altLang="en-US" dirty="0" smtClean="0">
                <a:latin typeface="ＭＳ Ｐゴシック" pitchFamily="50" charset="-128"/>
              </a:rPr>
              <a:t>＜クリック＞</a:t>
            </a:r>
          </a:p>
          <a:p>
            <a:pPr defTabSz="914321">
              <a:defRPr/>
            </a:pPr>
            <a:r>
              <a:rPr lang="ja-JP" altLang="en-US" dirty="0" smtClean="0">
                <a:latin typeface="ＭＳ Ｐゴシック" pitchFamily="50" charset="-128"/>
              </a:rPr>
              <a:t>＜クリック＞</a:t>
            </a:r>
            <a:endParaRPr lang="ja-JP" altLang="en-US" dirty="0" smtClean="0"/>
          </a:p>
          <a:p>
            <a:r>
              <a:rPr lang="ja-JP" altLang="en-US" dirty="0" smtClean="0"/>
              <a:t>・ＳＮＳが広まった現代の情報社会では、正しい情報も正しくない情報も、すぐに多くの人に広まってしまう特徴があります。</a:t>
            </a:r>
          </a:p>
          <a:p>
            <a:r>
              <a:rPr lang="ja-JP" altLang="en-US" dirty="0" smtClean="0"/>
              <a:t>・ネット上でのトラブルや犯罪が増加しています。</a:t>
            </a:r>
          </a:p>
          <a:p>
            <a:endParaRPr lang="en-US" altLang="ja-JP" dirty="0" smtClean="0"/>
          </a:p>
          <a:p>
            <a:endParaRPr lang="ja-JP" altLang="en-US" dirty="0" smtClean="0"/>
          </a:p>
          <a:p>
            <a:r>
              <a:rPr lang="ja-JP" altLang="en-US" dirty="0" smtClean="0"/>
              <a:t>・情報の真偽は、受信者が判断しなければなりません。</a:t>
            </a:r>
          </a:p>
          <a:p>
            <a:r>
              <a:rPr lang="ja-JP" altLang="en-US" dirty="0" smtClean="0"/>
              <a:t>・それは、児童生徒であっても同じです。</a:t>
            </a:r>
          </a:p>
          <a:p>
            <a:pPr defTabSz="914321">
              <a:defRPr/>
            </a:pPr>
            <a:r>
              <a:rPr lang="ja-JP" altLang="en-US" dirty="0" smtClean="0">
                <a:latin typeface="ＭＳ Ｐゴシック" pitchFamily="50" charset="-128"/>
              </a:rPr>
              <a:t>＜クリック＞</a:t>
            </a:r>
            <a:endParaRPr lang="ja-JP" altLang="en-US" dirty="0" smtClean="0"/>
          </a:p>
          <a:p>
            <a:r>
              <a:rPr lang="en-US" altLang="ja-JP" dirty="0" smtClean="0"/>
              <a:t>○</a:t>
            </a:r>
            <a:r>
              <a:rPr lang="ja-JP" altLang="en-US" dirty="0" smtClean="0"/>
              <a:t>この研修では、現在の情報化社会で起こっているトラブルや犯罪の事例をもとに、情報を正しく判断するためのポイントについて学びます。</a:t>
            </a:r>
          </a:p>
        </p:txBody>
      </p:sp>
    </p:spTree>
    <p:extLst>
      <p:ext uri="{BB962C8B-B14F-4D97-AF65-F5344CB8AC3E}">
        <p14:creationId xmlns:p14="http://schemas.microsoft.com/office/powerpoint/2010/main" val="763994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日付プレースホルダ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63C5307B-CF81-470B-BEE8-D734994DD764}" type="datetime3">
              <a:rPr lang="ja-JP" altLang="en-US">
                <a:solidFill>
                  <a:prstClr val="black"/>
                </a:solidFill>
                <a:latin typeface="Century Gothic" pitchFamily="34" charset="0"/>
              </a:rPr>
              <a:pPr algn="r" eaLnBrk="1" hangingPunct="1">
                <a:spcBef>
                  <a:spcPct val="0"/>
                </a:spcBef>
              </a:pPr>
              <a:t>平成30年4月27日</a:t>
            </a:fld>
            <a:endParaRPr lang="en-US" altLang="ja-JP">
              <a:solidFill>
                <a:prstClr val="black"/>
              </a:solidFill>
              <a:latin typeface="Century Gothic" pitchFamily="34" charset="0"/>
            </a:endParaRPr>
          </a:p>
        </p:txBody>
      </p:sp>
      <p:sp>
        <p:nvSpPr>
          <p:cNvPr id="23555"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65E6B4B6-E6C0-4F12-969C-CA27D9EB3C0D}" type="slidenum">
              <a:rPr lang="ja-JP" altLang="en-US">
                <a:solidFill>
                  <a:prstClr val="black"/>
                </a:solidFill>
                <a:latin typeface="Century Gothic" pitchFamily="34" charset="0"/>
              </a:rPr>
              <a:pPr algn="r" eaLnBrk="1" hangingPunct="1">
                <a:spcBef>
                  <a:spcPct val="0"/>
                </a:spcBef>
              </a:pPr>
              <a:t>4</a:t>
            </a:fld>
            <a:endParaRPr lang="en-US" altLang="ja-JP">
              <a:solidFill>
                <a:prstClr val="black"/>
              </a:solidFill>
              <a:latin typeface="Century Gothic" pitchFamily="34" charset="0"/>
            </a:endParaRPr>
          </a:p>
        </p:txBody>
      </p:sp>
      <p:sp>
        <p:nvSpPr>
          <p:cNvPr id="2355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＜信憑性の低い情報の実例１＞</a:t>
            </a:r>
          </a:p>
          <a:p>
            <a:endParaRPr lang="ja-JP" altLang="en-US" dirty="0" smtClean="0"/>
          </a:p>
          <a:p>
            <a:pPr defTabSz="914321">
              <a:defRPr/>
            </a:pPr>
            <a:r>
              <a:rPr lang="ja-JP" altLang="en-US" dirty="0" smtClean="0"/>
              <a:t>・こんな投稿がありました</a:t>
            </a:r>
            <a:r>
              <a:rPr lang="ja-JP" altLang="en-US" dirty="0" smtClean="0">
                <a:latin typeface="ＭＳ Ｐゴシック" pitchFamily="50" charset="-128"/>
              </a:rPr>
              <a:t>＜クリック＞</a:t>
            </a:r>
          </a:p>
          <a:p>
            <a:endParaRPr lang="ja-JP" altLang="en-US" dirty="0" smtClean="0"/>
          </a:p>
          <a:p>
            <a:r>
              <a:rPr lang="ja-JP" altLang="en-US" dirty="0" smtClean="0"/>
              <a:t>（投稿の内容を読む）</a:t>
            </a:r>
            <a:endParaRPr lang="en-US" altLang="ja-JP" dirty="0" smtClean="0"/>
          </a:p>
          <a:p>
            <a:endParaRPr lang="ja-JP" altLang="en-US" dirty="0" smtClean="0"/>
          </a:p>
          <a:p>
            <a:r>
              <a:rPr lang="ja-JP" altLang="en-US" dirty="0" smtClean="0"/>
              <a:t>・平成２７年８月にツイッター上で拡散された投稿です。 </a:t>
            </a:r>
          </a:p>
          <a:p>
            <a:r>
              <a:rPr lang="ja-JP" altLang="en-US" dirty="0" smtClean="0"/>
              <a:t>・この投稿は冷静に読むと大変悪質ないたずらであることが分かると思います。</a:t>
            </a:r>
            <a:endParaRPr lang="en-US" altLang="ja-JP" dirty="0" smtClean="0"/>
          </a:p>
          <a:p>
            <a:endParaRPr lang="ja-JP" altLang="en-US" dirty="0" smtClean="0"/>
          </a:p>
          <a:p>
            <a:r>
              <a:rPr lang="en-US" altLang="ja-JP" dirty="0" smtClean="0"/>
              <a:t>※</a:t>
            </a:r>
            <a:r>
              <a:rPr lang="ja-JP" altLang="en-US" dirty="0" smtClean="0"/>
              <a:t>補足　</a:t>
            </a:r>
          </a:p>
          <a:p>
            <a:r>
              <a:rPr lang="ja-JP" altLang="en-US" dirty="0" smtClean="0"/>
              <a:t>　</a:t>
            </a:r>
            <a:r>
              <a:rPr lang="en-US" altLang="ja-JP" dirty="0" smtClean="0"/>
              <a:t>RT</a:t>
            </a:r>
            <a:r>
              <a:rPr lang="ja-JP" altLang="en-US" dirty="0" smtClean="0"/>
              <a:t>（リツイート）＝他人の投稿を自分の投稿に引用すること </a:t>
            </a:r>
          </a:p>
          <a:p>
            <a:r>
              <a:rPr lang="ja-JP" altLang="en-US" dirty="0" smtClean="0"/>
              <a:t>　</a:t>
            </a:r>
          </a:p>
        </p:txBody>
      </p:sp>
    </p:spTree>
    <p:extLst>
      <p:ext uri="{BB962C8B-B14F-4D97-AF65-F5344CB8AC3E}">
        <p14:creationId xmlns:p14="http://schemas.microsoft.com/office/powerpoint/2010/main" val="369325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日付プレースホルダ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ACD401A8-AFDD-4706-A89F-F3BAE9C36079}" type="datetime3">
              <a:rPr lang="ja-JP" altLang="en-US">
                <a:solidFill>
                  <a:prstClr val="black"/>
                </a:solidFill>
                <a:latin typeface="Century Gothic" pitchFamily="34" charset="0"/>
              </a:rPr>
              <a:pPr algn="r" eaLnBrk="1" hangingPunct="1">
                <a:spcBef>
                  <a:spcPct val="0"/>
                </a:spcBef>
              </a:pPr>
              <a:t>平成30年4月27日</a:t>
            </a:fld>
            <a:endParaRPr lang="en-US" altLang="ja-JP">
              <a:solidFill>
                <a:prstClr val="black"/>
              </a:solidFill>
              <a:latin typeface="Century Gothic" pitchFamily="34" charset="0"/>
            </a:endParaRPr>
          </a:p>
        </p:txBody>
      </p:sp>
      <p:sp>
        <p:nvSpPr>
          <p:cNvPr id="24579"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51904E6D-9FB2-457F-A42C-9E973893DD1C}" type="slidenum">
              <a:rPr lang="ja-JP" altLang="en-US">
                <a:solidFill>
                  <a:prstClr val="black"/>
                </a:solidFill>
                <a:latin typeface="Century Gothic" pitchFamily="34" charset="0"/>
              </a:rPr>
              <a:pPr algn="r" eaLnBrk="1" hangingPunct="1">
                <a:spcBef>
                  <a:spcPct val="0"/>
                </a:spcBef>
              </a:pPr>
              <a:t>5</a:t>
            </a:fld>
            <a:endParaRPr lang="en-US" altLang="ja-JP">
              <a:solidFill>
                <a:prstClr val="black"/>
              </a:solidFill>
              <a:latin typeface="Century Gothic" pitchFamily="34" charset="0"/>
            </a:endParaRPr>
          </a:p>
        </p:txBody>
      </p:sp>
      <p:sp>
        <p:nvSpPr>
          <p:cNvPr id="2458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＜投稿された文の問題点の説明＞</a:t>
            </a:r>
          </a:p>
          <a:p>
            <a:pPr defTabSz="914321">
              <a:defRPr/>
            </a:pPr>
            <a:endParaRPr lang="en-US" altLang="ja-JP" dirty="0" smtClean="0">
              <a:latin typeface="ＭＳ Ｐゴシック" pitchFamily="50" charset="-128"/>
            </a:endParaRPr>
          </a:p>
          <a:p>
            <a:pPr defTabSz="914321">
              <a:defRPr/>
            </a:pPr>
            <a:r>
              <a:rPr lang="ja-JP" altLang="en-US" dirty="0" smtClean="0">
                <a:latin typeface="ＭＳ Ｐゴシック" pitchFamily="50" charset="-128"/>
              </a:rPr>
              <a:t>＜クリック＞</a:t>
            </a:r>
            <a:endParaRPr lang="ja-JP" altLang="en-US" dirty="0" smtClean="0"/>
          </a:p>
          <a:p>
            <a:r>
              <a:rPr lang="ja-JP" altLang="en-US" dirty="0" smtClean="0"/>
              <a:t>・ピンク色の部分は、冷静に見るとすぐに分かりますが、</a:t>
            </a:r>
            <a:r>
              <a:rPr lang="en-US" altLang="ja-JP" dirty="0" smtClean="0"/>
              <a:t>110</a:t>
            </a:r>
            <a:r>
              <a:rPr lang="ja-JP" altLang="en-US" dirty="0" smtClean="0"/>
              <a:t>番に電話をかけさせる操作方法です。</a:t>
            </a:r>
            <a:endParaRPr lang="en-US" altLang="ja-JP" dirty="0" smtClean="0"/>
          </a:p>
          <a:p>
            <a:pPr defTabSz="914321">
              <a:defRPr/>
            </a:pPr>
            <a:endParaRPr lang="en-US" altLang="ja-JP" dirty="0" smtClean="0">
              <a:latin typeface="ＭＳ Ｐゴシック" pitchFamily="50" charset="-128"/>
            </a:endParaRPr>
          </a:p>
          <a:p>
            <a:pPr defTabSz="914321">
              <a:defRPr/>
            </a:pPr>
            <a:r>
              <a:rPr lang="ja-JP" altLang="en-US" dirty="0" smtClean="0">
                <a:latin typeface="ＭＳ Ｐゴシック" pitchFamily="50" charset="-128"/>
              </a:rPr>
              <a:t>＜クリック＞</a:t>
            </a:r>
            <a:endParaRPr lang="ja-JP" altLang="en-US" dirty="0" smtClean="0"/>
          </a:p>
          <a:p>
            <a:r>
              <a:rPr lang="ja-JP" altLang="en-US" dirty="0" smtClean="0"/>
              <a:t>・緑の部分は、操作をした人が得をするかのようにだますための文章です。もちろん通信速度が速くなるなどということはありません。</a:t>
            </a:r>
            <a:endParaRPr lang="en-US" altLang="ja-JP" dirty="0" smtClean="0"/>
          </a:p>
          <a:p>
            <a:endParaRPr lang="en-US" altLang="ja-JP" dirty="0" smtClean="0"/>
          </a:p>
          <a:p>
            <a:r>
              <a:rPr lang="ja-JP" altLang="en-US" dirty="0" smtClean="0"/>
              <a:t>・最後の一文にあるように、不特定多数の人に送信や拡散を促すような文章がある場合は信憑性が高いとはいえません。</a:t>
            </a:r>
            <a:endParaRPr lang="en-US" altLang="ja-JP" dirty="0" smtClean="0"/>
          </a:p>
          <a:p>
            <a:endParaRPr lang="en-US" altLang="ja-JP" dirty="0" smtClean="0"/>
          </a:p>
          <a:p>
            <a:r>
              <a:rPr lang="ja-JP" altLang="en-US" dirty="0" smtClean="0"/>
              <a:t>・通信速度が制限されやすい月末に拡散されたこともあり、だまされて１１０番する人が続出、それを面白がってさらに投稿が拡散されるということがおきました。</a:t>
            </a:r>
            <a:endParaRPr lang="en-US" altLang="ja-JP" dirty="0" smtClean="0"/>
          </a:p>
          <a:p>
            <a:pPr defTabSz="914321">
              <a:defRPr/>
            </a:pPr>
            <a:r>
              <a:rPr lang="ja-JP" altLang="en-US" dirty="0" smtClean="0">
                <a:latin typeface="ＭＳ Ｐゴシック" pitchFamily="50" charset="-128"/>
              </a:rPr>
              <a:t>＜クリック＞</a:t>
            </a:r>
          </a:p>
        </p:txBody>
      </p:sp>
    </p:spTree>
    <p:extLst>
      <p:ext uri="{BB962C8B-B14F-4D97-AF65-F5344CB8AC3E}">
        <p14:creationId xmlns:p14="http://schemas.microsoft.com/office/powerpoint/2010/main" val="339467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p>
          <a:p>
            <a:r>
              <a:rPr lang="ja-JP" altLang="en-US" dirty="0" smtClean="0"/>
              <a:t>・これは平成</a:t>
            </a:r>
            <a:r>
              <a:rPr lang="en-US" altLang="ja-JP" dirty="0" smtClean="0"/>
              <a:t>27</a:t>
            </a:r>
            <a:r>
              <a:rPr lang="ja-JP" altLang="en-US" dirty="0" smtClean="0"/>
              <a:t>年</a:t>
            </a:r>
            <a:r>
              <a:rPr lang="en-US" altLang="ja-JP" dirty="0" smtClean="0"/>
              <a:t>8</a:t>
            </a:r>
            <a:r>
              <a:rPr lang="ja-JP" altLang="en-US" dirty="0" smtClean="0"/>
              <a:t>月</a:t>
            </a:r>
            <a:r>
              <a:rPr lang="en-US" altLang="ja-JP" dirty="0" smtClean="0"/>
              <a:t>25</a:t>
            </a:r>
            <a:r>
              <a:rPr lang="ja-JP" altLang="en-US" dirty="0" smtClean="0"/>
              <a:t>日の広島県の公式ツイートです。</a:t>
            </a:r>
            <a:endParaRPr lang="en-US" altLang="ja-JP" dirty="0" smtClean="0"/>
          </a:p>
          <a:p>
            <a:r>
              <a:rPr lang="ja-JP" altLang="en-US" dirty="0" smtClean="0"/>
              <a:t>・いたずらによって本来の緊急通報に支障がでるという状況になり、新聞でも取り上げられました。</a:t>
            </a:r>
            <a:endParaRPr lang="en-US" altLang="ja-JP" dirty="0" smtClean="0"/>
          </a:p>
          <a:p>
            <a:endParaRPr lang="en-US" altLang="ja-JP" dirty="0" smtClean="0"/>
          </a:p>
          <a:p>
            <a:r>
              <a:rPr lang="ja-JP" altLang="en-US" dirty="0" smtClean="0"/>
              <a:t>・ツイッター、</a:t>
            </a:r>
            <a:r>
              <a:rPr lang="en-US" altLang="ja-JP" dirty="0" smtClean="0"/>
              <a:t>LINE</a:t>
            </a:r>
            <a:r>
              <a:rPr lang="ja-JP" altLang="en-US" dirty="0" smtClean="0"/>
              <a:t>などの</a:t>
            </a:r>
            <a:r>
              <a:rPr lang="en-US" altLang="ja-JP" dirty="0" smtClean="0"/>
              <a:t>SNS</a:t>
            </a:r>
            <a:r>
              <a:rPr lang="ja-JP" altLang="en-US" dirty="0" smtClean="0"/>
              <a:t>の利用が広まったことにより、デマの情報によって被害を受けるというだけではなく、</a:t>
            </a:r>
            <a:endParaRPr lang="en-US" altLang="ja-JP" dirty="0" smtClean="0"/>
          </a:p>
          <a:p>
            <a:r>
              <a:rPr lang="ja-JP" altLang="en-US" dirty="0" smtClean="0"/>
              <a:t>転送や引用により加害に加担してしまうことも起きています。</a:t>
            </a:r>
            <a:endParaRPr lang="en-US" altLang="ja-JP" dirty="0" smtClean="0"/>
          </a:p>
          <a:p>
            <a:endParaRPr lang="en-US" altLang="ja-JP" dirty="0" smtClean="0"/>
          </a:p>
          <a:p>
            <a:r>
              <a:rPr lang="ja-JP" altLang="en-US" dirty="0" smtClean="0"/>
              <a:t>・デマの拡散を防ぐためにも、正しい情報をきちんと見極める力を養うことが重要です。</a:t>
            </a:r>
            <a:endParaRPr lang="en-US" altLang="ja-JP" dirty="0" smtClean="0"/>
          </a:p>
          <a:p>
            <a:r>
              <a:rPr lang="ja-JP" altLang="en-US" dirty="0" smtClean="0"/>
              <a:t>・また、個人のつぶやきもれっきとした情報発信であり、発信された情報がどのような影響を及ぼすのか考える姿勢が必要です。</a:t>
            </a:r>
            <a:endParaRPr lang="en-US" altLang="ja-JP" b="1" dirty="0" smtClean="0"/>
          </a:p>
        </p:txBody>
      </p:sp>
      <p:sp>
        <p:nvSpPr>
          <p:cNvPr id="25604" name="日付プレースホルダー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5887DEFC-938E-4500-8752-B3D9DDF7C058}" type="datetime3">
              <a:rPr lang="ja-JP" altLang="en-US">
                <a:solidFill>
                  <a:prstClr val="black"/>
                </a:solidFill>
                <a:latin typeface="Century Gothic" pitchFamily="34" charset="0"/>
              </a:rPr>
              <a:pPr algn="r" eaLnBrk="1" hangingPunct="1">
                <a:spcBef>
                  <a:spcPct val="0"/>
                </a:spcBef>
              </a:pPr>
              <a:t>平成30年4月27日</a:t>
            </a:fld>
            <a:endParaRPr lang="en-US" altLang="ja-JP">
              <a:solidFill>
                <a:prstClr val="black"/>
              </a:solidFill>
              <a:latin typeface="Century Gothic" pitchFamily="34" charset="0"/>
            </a:endParaRPr>
          </a:p>
        </p:txBody>
      </p:sp>
      <p:sp>
        <p:nvSpPr>
          <p:cNvPr id="25605" name="スライド番号プレースホルダー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AB2E2698-FBC6-42DC-8EBD-E61D1B16054C}" type="slidenum">
              <a:rPr lang="ja-JP" altLang="en-US">
                <a:solidFill>
                  <a:prstClr val="black"/>
                </a:solidFill>
                <a:latin typeface="Century Gothic" pitchFamily="34" charset="0"/>
              </a:rPr>
              <a:pPr algn="r" eaLnBrk="1" hangingPunct="1">
                <a:spcBef>
                  <a:spcPct val="0"/>
                </a:spcBef>
              </a:pPr>
              <a:t>6</a:t>
            </a:fld>
            <a:endParaRPr lang="en-US" altLang="ja-JP">
              <a:solidFill>
                <a:prstClr val="black"/>
              </a:solidFill>
              <a:latin typeface="Century Gothic" pitchFamily="34" charset="0"/>
            </a:endParaRPr>
          </a:p>
        </p:txBody>
      </p:sp>
    </p:spTree>
    <p:extLst>
      <p:ext uri="{BB962C8B-B14F-4D97-AF65-F5344CB8AC3E}">
        <p14:creationId xmlns:p14="http://schemas.microsoft.com/office/powerpoint/2010/main" val="3910873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日付プレースホルダ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9639B046-EEFF-4124-8E45-25CC90363E81}" type="datetime3">
              <a:rPr lang="ja-JP" altLang="en-US">
                <a:solidFill>
                  <a:prstClr val="black"/>
                </a:solidFill>
                <a:latin typeface="Century Gothic" pitchFamily="34" charset="0"/>
              </a:rPr>
              <a:pPr algn="r" eaLnBrk="1" hangingPunct="1">
                <a:spcBef>
                  <a:spcPct val="0"/>
                </a:spcBef>
              </a:pPr>
              <a:t>平成30年4月27日</a:t>
            </a:fld>
            <a:endParaRPr lang="en-US" altLang="ja-JP">
              <a:solidFill>
                <a:prstClr val="black"/>
              </a:solidFill>
              <a:latin typeface="Century Gothic" pitchFamily="34" charset="0"/>
            </a:endParaRPr>
          </a:p>
        </p:txBody>
      </p:sp>
      <p:sp>
        <p:nvSpPr>
          <p:cNvPr id="26627"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858E0029-1B9E-4C9A-808A-5A92DD29B745}" type="slidenum">
              <a:rPr lang="ja-JP" altLang="en-US">
                <a:solidFill>
                  <a:prstClr val="black"/>
                </a:solidFill>
                <a:latin typeface="Century Gothic" pitchFamily="34" charset="0"/>
              </a:rPr>
              <a:pPr algn="r" eaLnBrk="1" hangingPunct="1">
                <a:spcBef>
                  <a:spcPct val="0"/>
                </a:spcBef>
              </a:pPr>
              <a:t>7</a:t>
            </a:fld>
            <a:endParaRPr lang="en-US" altLang="ja-JP">
              <a:solidFill>
                <a:prstClr val="black"/>
              </a:solidFill>
              <a:latin typeface="Century Gothic" pitchFamily="34" charset="0"/>
            </a:endParaRPr>
          </a:p>
        </p:txBody>
      </p:sp>
      <p:sp>
        <p:nvSpPr>
          <p:cNvPr id="2662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＜信憑性の低い情報の実例２＞</a:t>
            </a:r>
          </a:p>
          <a:p>
            <a:endParaRPr lang="ja-JP" altLang="en-US" dirty="0" smtClean="0"/>
          </a:p>
          <a:p>
            <a:r>
              <a:rPr lang="ja-JP" altLang="en-US" dirty="0" smtClean="0"/>
              <a:t>・最近、「フィッシング」による被害が急増しています。「フィッシング」とは、実在する金融機関や企業等を装って、暗証番号、カード番号、ＩＤ、パスワードなどの個人情報を入力させ、詐取することを指します。</a:t>
            </a:r>
            <a:endParaRPr lang="en-US" altLang="ja-JP" dirty="0" smtClean="0"/>
          </a:p>
          <a:p>
            <a:r>
              <a:rPr lang="ja-JP" altLang="en-US" dirty="0" smtClean="0"/>
              <a:t>・このメールは●</a:t>
            </a:r>
            <a:r>
              <a:rPr lang="en-US" altLang="ja-JP" dirty="0" smtClean="0"/>
              <a:t>●●●</a:t>
            </a:r>
            <a:r>
              <a:rPr lang="ja-JP" altLang="en-US" dirty="0" smtClean="0"/>
              <a:t>銀行を装って、多くの人に送られたものです。</a:t>
            </a:r>
          </a:p>
          <a:p>
            <a:r>
              <a:rPr lang="ja-JP" altLang="en-US" dirty="0" smtClean="0"/>
              <a:t>（もちろん、●</a:t>
            </a:r>
            <a:r>
              <a:rPr lang="en-US" altLang="ja-JP" dirty="0" smtClean="0"/>
              <a:t>●●●</a:t>
            </a:r>
            <a:r>
              <a:rPr lang="ja-JP" altLang="en-US" dirty="0" smtClean="0"/>
              <a:t>銀行がこのようなメールを送っていません。）</a:t>
            </a:r>
            <a:endParaRPr lang="en-US" altLang="ja-JP" dirty="0" smtClean="0"/>
          </a:p>
          <a:p>
            <a:endParaRPr lang="ja-JP" altLang="en-US" dirty="0" smtClean="0"/>
          </a:p>
          <a:p>
            <a:endParaRPr lang="ja-JP" altLang="en-US" dirty="0" smtClean="0"/>
          </a:p>
          <a:p>
            <a:r>
              <a:rPr lang="ja-JP" altLang="en-US" dirty="0" smtClean="0"/>
              <a:t>（メールの内容を読む）</a:t>
            </a:r>
          </a:p>
          <a:p>
            <a:endParaRPr lang="ja-JP" altLang="en-US" dirty="0" smtClean="0"/>
          </a:p>
          <a:p>
            <a:r>
              <a:rPr lang="ja-JP" altLang="en-US" dirty="0" smtClean="0"/>
              <a:t>実際に添付ファイルを実行したらどうなるかを見ていきます。</a:t>
            </a:r>
          </a:p>
        </p:txBody>
      </p:sp>
    </p:spTree>
    <p:extLst>
      <p:ext uri="{BB962C8B-B14F-4D97-AF65-F5344CB8AC3E}">
        <p14:creationId xmlns:p14="http://schemas.microsoft.com/office/powerpoint/2010/main" val="226584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付プレースホルダ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4A0AC26A-F4E9-46CE-94A9-019A6DC3A3B7}" type="datetime3">
              <a:rPr lang="ja-JP" altLang="en-US">
                <a:solidFill>
                  <a:prstClr val="black"/>
                </a:solidFill>
                <a:latin typeface="Century Gothic" pitchFamily="34" charset="0"/>
              </a:rPr>
              <a:pPr algn="r" eaLnBrk="1" hangingPunct="1">
                <a:spcBef>
                  <a:spcPct val="0"/>
                </a:spcBef>
              </a:pPr>
              <a:t>平成30年4月27日</a:t>
            </a:fld>
            <a:endParaRPr lang="en-US" altLang="ja-JP">
              <a:solidFill>
                <a:prstClr val="black"/>
              </a:solidFill>
              <a:latin typeface="Century Gothic" pitchFamily="34" charset="0"/>
            </a:endParaRPr>
          </a:p>
        </p:txBody>
      </p:sp>
      <p:sp>
        <p:nvSpPr>
          <p:cNvPr id="27651"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D734684C-72AA-40E4-B6C0-95E7B920C921}" type="slidenum">
              <a:rPr lang="ja-JP" altLang="en-US">
                <a:solidFill>
                  <a:prstClr val="black"/>
                </a:solidFill>
                <a:latin typeface="Century Gothic" pitchFamily="34" charset="0"/>
              </a:rPr>
              <a:pPr algn="r" eaLnBrk="1" hangingPunct="1">
                <a:spcBef>
                  <a:spcPct val="0"/>
                </a:spcBef>
              </a:pPr>
              <a:t>8</a:t>
            </a:fld>
            <a:endParaRPr lang="en-US" altLang="ja-JP">
              <a:solidFill>
                <a:prstClr val="black"/>
              </a:solidFill>
              <a:latin typeface="Century Gothic" pitchFamily="34" charset="0"/>
            </a:endParaRPr>
          </a:p>
        </p:txBody>
      </p:sp>
      <p:sp>
        <p:nvSpPr>
          <p:cNvPr id="2765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＜添付ファイルを実行＞</a:t>
            </a:r>
          </a:p>
          <a:p>
            <a:endParaRPr lang="ja-JP" altLang="en-US" dirty="0" smtClean="0"/>
          </a:p>
          <a:p>
            <a:r>
              <a:rPr lang="ja-JP" altLang="en-US" dirty="0" smtClean="0"/>
              <a:t>・添付ファイルを実行すると、このように表示されます。</a:t>
            </a:r>
          </a:p>
          <a:p>
            <a:r>
              <a:rPr lang="ja-JP" altLang="en-US" dirty="0" smtClean="0"/>
              <a:t>・指示に従って契約者番号や暗証番号を入力して、送信をクリックすると、口座番号や暗証番号が送信されてしまう可能性があります。</a:t>
            </a:r>
          </a:p>
          <a:p>
            <a:r>
              <a:rPr lang="ja-JP" altLang="en-US" dirty="0" smtClean="0"/>
              <a:t>・その結果、インターネットバンキングから、預金が引き出されてしまうことが考えられます。</a:t>
            </a:r>
          </a:p>
        </p:txBody>
      </p:sp>
    </p:spTree>
    <p:extLst>
      <p:ext uri="{BB962C8B-B14F-4D97-AF65-F5344CB8AC3E}">
        <p14:creationId xmlns:p14="http://schemas.microsoft.com/office/powerpoint/2010/main" val="166765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日付プレースホルダ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30605633-1C35-4E40-B115-B7405C0C7472}" type="datetime3">
              <a:rPr lang="ja-JP" altLang="en-US">
                <a:solidFill>
                  <a:prstClr val="black"/>
                </a:solidFill>
                <a:latin typeface="Century Gothic" pitchFamily="34" charset="0"/>
              </a:rPr>
              <a:pPr algn="r" eaLnBrk="1" hangingPunct="1">
                <a:spcBef>
                  <a:spcPct val="0"/>
                </a:spcBef>
              </a:pPr>
              <a:t>平成30年4月27日</a:t>
            </a:fld>
            <a:endParaRPr lang="en-US" altLang="ja-JP">
              <a:solidFill>
                <a:prstClr val="black"/>
              </a:solidFill>
              <a:latin typeface="Century Gothic" pitchFamily="34" charset="0"/>
            </a:endParaRPr>
          </a:p>
        </p:txBody>
      </p:sp>
      <p:sp>
        <p:nvSpPr>
          <p:cNvPr id="28675" name="スライド番号プレースホルダ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6384" eaLnBrk="0" hangingPunct="0">
              <a:spcBef>
                <a:spcPct val="30000"/>
              </a:spcBef>
              <a:defRPr kumimoji="1" sz="1200">
                <a:solidFill>
                  <a:schemeClr val="tx1"/>
                </a:solidFill>
                <a:latin typeface="Calibri" pitchFamily="34" charset="0"/>
              </a:defRPr>
            </a:lvl1pPr>
            <a:lvl2pPr marL="742885" indent="-285725" algn="l" defTabSz="906384" eaLnBrk="0" hangingPunct="0">
              <a:spcBef>
                <a:spcPct val="30000"/>
              </a:spcBef>
              <a:defRPr kumimoji="1" sz="1200">
                <a:solidFill>
                  <a:schemeClr val="tx1"/>
                </a:solidFill>
                <a:latin typeface="Calibri" pitchFamily="34" charset="0"/>
              </a:defRPr>
            </a:lvl2pPr>
            <a:lvl3pPr marL="1142901" indent="-228580" algn="l" defTabSz="906384" eaLnBrk="0" hangingPunct="0">
              <a:spcBef>
                <a:spcPct val="30000"/>
              </a:spcBef>
              <a:defRPr kumimoji="1" sz="1200">
                <a:solidFill>
                  <a:schemeClr val="tx1"/>
                </a:solidFill>
                <a:latin typeface="Calibri" pitchFamily="34" charset="0"/>
              </a:defRPr>
            </a:lvl3pPr>
            <a:lvl4pPr marL="1600062" indent="-228580" algn="l" defTabSz="906384" eaLnBrk="0" hangingPunct="0">
              <a:spcBef>
                <a:spcPct val="30000"/>
              </a:spcBef>
              <a:defRPr kumimoji="1" sz="1200">
                <a:solidFill>
                  <a:schemeClr val="tx1"/>
                </a:solidFill>
                <a:latin typeface="Calibri" pitchFamily="34" charset="0"/>
              </a:defRPr>
            </a:lvl4pPr>
            <a:lvl5pPr marL="2057222" indent="-228580" algn="l" defTabSz="906384" eaLnBrk="0" hangingPunct="0">
              <a:spcBef>
                <a:spcPct val="30000"/>
              </a:spcBef>
              <a:defRPr kumimoji="1" sz="1200">
                <a:solidFill>
                  <a:schemeClr val="tx1"/>
                </a:solidFill>
                <a:latin typeface="Calibri" pitchFamily="34" charset="0"/>
              </a:defRPr>
            </a:lvl5pPr>
            <a:lvl6pPr marL="2514382" indent="-228580" defTabSz="906384" eaLnBrk="0" fontAlgn="base" hangingPunct="0">
              <a:spcBef>
                <a:spcPct val="30000"/>
              </a:spcBef>
              <a:spcAft>
                <a:spcPct val="0"/>
              </a:spcAft>
              <a:defRPr kumimoji="1" sz="1200">
                <a:solidFill>
                  <a:schemeClr val="tx1"/>
                </a:solidFill>
                <a:latin typeface="Calibri" pitchFamily="34" charset="0"/>
              </a:defRPr>
            </a:lvl6pPr>
            <a:lvl7pPr marL="2971543" indent="-228580" defTabSz="906384" eaLnBrk="0" fontAlgn="base" hangingPunct="0">
              <a:spcBef>
                <a:spcPct val="30000"/>
              </a:spcBef>
              <a:spcAft>
                <a:spcPct val="0"/>
              </a:spcAft>
              <a:defRPr kumimoji="1" sz="1200">
                <a:solidFill>
                  <a:schemeClr val="tx1"/>
                </a:solidFill>
                <a:latin typeface="Calibri" pitchFamily="34" charset="0"/>
              </a:defRPr>
            </a:lvl7pPr>
            <a:lvl8pPr marL="3428703" indent="-228580" defTabSz="906384" eaLnBrk="0" fontAlgn="base" hangingPunct="0">
              <a:spcBef>
                <a:spcPct val="30000"/>
              </a:spcBef>
              <a:spcAft>
                <a:spcPct val="0"/>
              </a:spcAft>
              <a:defRPr kumimoji="1" sz="1200">
                <a:solidFill>
                  <a:schemeClr val="tx1"/>
                </a:solidFill>
                <a:latin typeface="Calibri" pitchFamily="34" charset="0"/>
              </a:defRPr>
            </a:lvl8pPr>
            <a:lvl9pPr marL="3885864" indent="-228580" defTabSz="906384" eaLnBrk="0" fontAlgn="base" hangingPunct="0">
              <a:spcBef>
                <a:spcPct val="30000"/>
              </a:spcBef>
              <a:spcAft>
                <a:spcPct val="0"/>
              </a:spcAft>
              <a:defRPr kumimoji="1" sz="1200">
                <a:solidFill>
                  <a:schemeClr val="tx1"/>
                </a:solidFill>
                <a:latin typeface="Calibri" pitchFamily="34" charset="0"/>
              </a:defRPr>
            </a:lvl9pPr>
          </a:lstStyle>
          <a:p>
            <a:pPr algn="r" eaLnBrk="1" hangingPunct="1">
              <a:spcBef>
                <a:spcPct val="0"/>
              </a:spcBef>
            </a:pPr>
            <a:fld id="{6ED3E9D0-1CD0-40A8-AC74-1C3A0854F8AE}" type="slidenum">
              <a:rPr lang="ja-JP" altLang="en-US">
                <a:solidFill>
                  <a:prstClr val="black"/>
                </a:solidFill>
                <a:latin typeface="Century Gothic" pitchFamily="34" charset="0"/>
              </a:rPr>
              <a:pPr algn="r" eaLnBrk="1" hangingPunct="1">
                <a:spcBef>
                  <a:spcPct val="0"/>
                </a:spcBef>
              </a:pPr>
              <a:t>9</a:t>
            </a:fld>
            <a:endParaRPr lang="en-US" altLang="ja-JP">
              <a:solidFill>
                <a:prstClr val="black"/>
              </a:solidFill>
              <a:latin typeface="Century Gothic" pitchFamily="34" charset="0"/>
            </a:endParaRPr>
          </a:p>
        </p:txBody>
      </p:sp>
      <p:sp>
        <p:nvSpPr>
          <p:cNvPr id="2867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＜メール文の問題点の説明＞</a:t>
            </a:r>
          </a:p>
          <a:p>
            <a:endParaRPr lang="ja-JP" altLang="en-US" dirty="0" smtClean="0"/>
          </a:p>
          <a:p>
            <a:r>
              <a:rPr lang="ja-JP" altLang="en-US" dirty="0" smtClean="0"/>
              <a:t>先ほどのフィッシングメールのどこに気をつければよいのでしょうか。</a:t>
            </a:r>
          </a:p>
          <a:p>
            <a:endParaRPr lang="en-US" altLang="ja-JP" dirty="0" smtClean="0"/>
          </a:p>
          <a:p>
            <a:r>
              <a:rPr lang="ja-JP" altLang="en-US" dirty="0" smtClean="0"/>
              <a:t>メール本文には次のような特徴があります。</a:t>
            </a:r>
            <a:endParaRPr lang="en-US" altLang="ja-JP" dirty="0" smtClean="0"/>
          </a:p>
          <a:p>
            <a:endParaRPr lang="ja-JP" altLang="en-US" dirty="0" smtClean="0"/>
          </a:p>
          <a:p>
            <a:r>
              <a:rPr lang="ja-JP" altLang="en-US" dirty="0" smtClean="0"/>
              <a:t>・黄色の部分は、受信者の不安を煽っている内容です。</a:t>
            </a:r>
          </a:p>
          <a:p>
            <a:r>
              <a:rPr lang="ja-JP" altLang="en-US" dirty="0" smtClean="0"/>
              <a:t>・ピンクの部分は、受信者を焦らせようとする内容です。</a:t>
            </a:r>
          </a:p>
          <a:p>
            <a:endParaRPr lang="en-US" altLang="ja-JP" dirty="0" smtClean="0"/>
          </a:p>
          <a:p>
            <a:r>
              <a:rPr lang="ja-JP" altLang="en-US" dirty="0" smtClean="0"/>
              <a:t>これらによって、冷静な判断を誤らせ、添付ファイルを実行させようとしているのです。</a:t>
            </a:r>
            <a:endParaRPr lang="en-US" altLang="ja-JP" dirty="0" smtClean="0"/>
          </a:p>
          <a:p>
            <a:endParaRPr lang="ja-JP" altLang="en-US" dirty="0" smtClean="0"/>
          </a:p>
          <a:p>
            <a:r>
              <a:rPr lang="en-US" altLang="ja-JP" dirty="0" smtClean="0"/>
              <a:t>○</a:t>
            </a:r>
            <a:r>
              <a:rPr lang="ja-JP" altLang="en-US" dirty="0" smtClean="0"/>
              <a:t>送信者や連絡先のメールアドレス、電話番号が信頼できない場合も考えられるので、</a:t>
            </a:r>
            <a:r>
              <a:rPr lang="en-US" altLang="ja-JP" dirty="0" smtClean="0"/>
              <a:t>Web</a:t>
            </a:r>
            <a:r>
              <a:rPr lang="ja-JP" altLang="en-US" dirty="0" smtClean="0"/>
              <a:t>ページなど複数の情報で確かめることが大切です。</a:t>
            </a:r>
          </a:p>
          <a:p>
            <a:endParaRPr lang="ja-JP" altLang="en-US" dirty="0" smtClean="0"/>
          </a:p>
        </p:txBody>
      </p:sp>
    </p:spTree>
    <p:extLst>
      <p:ext uri="{BB962C8B-B14F-4D97-AF65-F5344CB8AC3E}">
        <p14:creationId xmlns:p14="http://schemas.microsoft.com/office/powerpoint/2010/main" val="212025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fld id="{EA117158-7A7D-4629-A3A6-DFB5FDEA4094}" type="datetime1">
              <a:rPr lang="en-US" altLang="ja-JP" smtClean="0">
                <a:solidFill>
                  <a:srgbClr val="191B0E"/>
                </a:solidFill>
              </a:rPr>
              <a:t>4/27/2018</a:t>
            </a:fld>
            <a:endParaRPr lang="en-US" altLang="ja-JP">
              <a:solidFill>
                <a:srgbClr val="191B0E"/>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191B0E"/>
              </a:solidFill>
            </a:endParaRPr>
          </a:p>
        </p:txBody>
      </p:sp>
      <p:sp>
        <p:nvSpPr>
          <p:cNvPr id="6" name="スライド番号プレースホルダー 5"/>
          <p:cNvSpPr>
            <a:spLocks noGrp="1"/>
          </p:cNvSpPr>
          <p:nvPr>
            <p:ph type="sldNum" sz="quarter" idx="12"/>
          </p:nvPr>
        </p:nvSpPr>
        <p:spPr/>
        <p:txBody>
          <a:bodyPr/>
          <a:lstStyle/>
          <a:p>
            <a:pPr>
              <a:defRPr/>
            </a:pPr>
            <a:fld id="{E243FA93-93A0-4D28-971F-90C6E33C865C}"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46746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DBBEC5AE-61B7-47CC-942B-ABDC732DC7DE}" type="datetime1">
              <a:rPr lang="en-US" altLang="ja-JP" smtClean="0">
                <a:solidFill>
                  <a:srgbClr val="191B0E"/>
                </a:solidFill>
              </a:rPr>
              <a:t>4/27/2018</a:t>
            </a:fld>
            <a:endParaRPr lang="en-US" altLang="ja-JP">
              <a:solidFill>
                <a:srgbClr val="191B0E"/>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191B0E"/>
              </a:solidFill>
            </a:endParaRPr>
          </a:p>
        </p:txBody>
      </p:sp>
      <p:sp>
        <p:nvSpPr>
          <p:cNvPr id="6" name="スライド番号プレースホルダー 5"/>
          <p:cNvSpPr>
            <a:spLocks noGrp="1"/>
          </p:cNvSpPr>
          <p:nvPr>
            <p:ph type="sldNum" sz="quarter" idx="12"/>
          </p:nvPr>
        </p:nvSpPr>
        <p:spPr/>
        <p:txBody>
          <a:bodyPr/>
          <a:lstStyle/>
          <a:p>
            <a:pPr>
              <a:defRPr/>
            </a:pPr>
            <a:fld id="{A4174666-0408-4219-B479-0E63ECA6191C}"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181121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88B133C1-550D-44BD-92F8-640A1826DCE0}" type="datetime1">
              <a:rPr lang="en-US" altLang="ja-JP" smtClean="0">
                <a:solidFill>
                  <a:srgbClr val="191B0E"/>
                </a:solidFill>
              </a:rPr>
              <a:t>4/27/2018</a:t>
            </a:fld>
            <a:endParaRPr lang="en-US" altLang="ja-JP">
              <a:solidFill>
                <a:srgbClr val="191B0E"/>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191B0E"/>
              </a:solidFill>
            </a:endParaRPr>
          </a:p>
        </p:txBody>
      </p:sp>
      <p:sp>
        <p:nvSpPr>
          <p:cNvPr id="6" name="スライド番号プレースホルダー 5"/>
          <p:cNvSpPr>
            <a:spLocks noGrp="1"/>
          </p:cNvSpPr>
          <p:nvPr>
            <p:ph type="sldNum" sz="quarter" idx="12"/>
          </p:nvPr>
        </p:nvSpPr>
        <p:spPr/>
        <p:txBody>
          <a:bodyPr/>
          <a:lstStyle/>
          <a:p>
            <a:pPr>
              <a:defRPr/>
            </a:pPr>
            <a:fld id="{D731BA13-93C5-44B8-BA71-CF319C86EFF9}"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367235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fld id="{8CEF6B65-8C79-4625-BBCE-68FAA4BD6DE0}" type="datetime1">
              <a:rPr lang="en-US" altLang="ja-JP" smtClean="0">
                <a:solidFill>
                  <a:srgbClr val="191B0E"/>
                </a:solidFill>
              </a:rPr>
              <a:t>4/27/2018</a:t>
            </a:fld>
            <a:endParaRPr lang="en-US" altLang="ja-JP">
              <a:solidFill>
                <a:srgbClr val="191B0E"/>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191B0E"/>
              </a:solidFill>
            </a:endParaRPr>
          </a:p>
        </p:txBody>
      </p:sp>
      <p:sp>
        <p:nvSpPr>
          <p:cNvPr id="6" name="スライド番号プレースホルダー 5"/>
          <p:cNvSpPr>
            <a:spLocks noGrp="1"/>
          </p:cNvSpPr>
          <p:nvPr>
            <p:ph type="sldNum" sz="quarter" idx="12"/>
          </p:nvPr>
        </p:nvSpPr>
        <p:spPr/>
        <p:txBody>
          <a:bodyPr/>
          <a:lstStyle/>
          <a:p>
            <a:pPr>
              <a:defRPr/>
            </a:pPr>
            <a:fld id="{57D694E6-B176-42BF-9A73-69DBD9935FD3}"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118547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fld id="{4F27FF3D-1FED-4698-8383-1E3C292BE47A}" type="datetime1">
              <a:rPr lang="en-US" altLang="ja-JP" smtClean="0">
                <a:solidFill>
                  <a:srgbClr val="EFEDE3"/>
                </a:solidFill>
              </a:rPr>
              <a:t>4/27/2018</a:t>
            </a:fld>
            <a:endParaRPr lang="en-US" altLang="ja-JP">
              <a:solidFill>
                <a:srgbClr val="EFEDE3"/>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srgbClr val="EFEDE3"/>
              </a:solidFill>
            </a:endParaRPr>
          </a:p>
        </p:txBody>
      </p:sp>
      <p:sp>
        <p:nvSpPr>
          <p:cNvPr id="6" name="スライド番号プレースホルダー 5"/>
          <p:cNvSpPr>
            <a:spLocks noGrp="1"/>
          </p:cNvSpPr>
          <p:nvPr>
            <p:ph type="sldNum" sz="quarter" idx="12"/>
          </p:nvPr>
        </p:nvSpPr>
        <p:spPr/>
        <p:txBody>
          <a:bodyPr/>
          <a:lstStyle/>
          <a:p>
            <a:pPr>
              <a:defRPr/>
            </a:pPr>
            <a:fld id="{A24AC4BA-42A9-49CE-8FBD-D48DDF81EAF7}" type="slidenum">
              <a:rPr lang="en-US" altLang="ja-JP" smtClean="0">
                <a:solidFill>
                  <a:srgbClr val="EFEDE3"/>
                </a:solidFill>
              </a:rPr>
              <a:pPr>
                <a:defRPr/>
              </a:pPr>
              <a:t>‹#›</a:t>
            </a:fld>
            <a:endParaRPr lang="en-US" altLang="ja-JP">
              <a:solidFill>
                <a:srgbClr val="EFEDE3"/>
              </a:solidFill>
            </a:endParaRPr>
          </a:p>
        </p:txBody>
      </p:sp>
    </p:spTree>
    <p:extLst>
      <p:ext uri="{BB962C8B-B14F-4D97-AF65-F5344CB8AC3E}">
        <p14:creationId xmlns:p14="http://schemas.microsoft.com/office/powerpoint/2010/main" val="6471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BCB1DE12-4B03-4327-8DD3-A8EFD1EEEB99}" type="datetime1">
              <a:rPr lang="en-US" altLang="ja-JP" smtClean="0">
                <a:solidFill>
                  <a:srgbClr val="191B0E"/>
                </a:solidFill>
              </a:rPr>
              <a:t>4/27/2018</a:t>
            </a:fld>
            <a:endParaRPr lang="en-US" altLang="ja-JP">
              <a:solidFill>
                <a:srgbClr val="191B0E"/>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191B0E"/>
              </a:solidFill>
            </a:endParaRPr>
          </a:p>
        </p:txBody>
      </p:sp>
      <p:sp>
        <p:nvSpPr>
          <p:cNvPr id="7" name="スライド番号プレースホルダー 6"/>
          <p:cNvSpPr>
            <a:spLocks noGrp="1"/>
          </p:cNvSpPr>
          <p:nvPr>
            <p:ph type="sldNum" sz="quarter" idx="12"/>
          </p:nvPr>
        </p:nvSpPr>
        <p:spPr/>
        <p:txBody>
          <a:bodyPr/>
          <a:lstStyle/>
          <a:p>
            <a:pPr>
              <a:defRPr/>
            </a:pPr>
            <a:fld id="{36D4E0C2-1CA8-4CD3-8153-49C2FCAC5978}"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1719195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fld id="{4A052EAB-688E-408E-A947-C4C4C55F2519}" type="datetime1">
              <a:rPr lang="en-US" altLang="ja-JP" smtClean="0">
                <a:solidFill>
                  <a:srgbClr val="191B0E"/>
                </a:solidFill>
              </a:rPr>
              <a:t>4/27/2018</a:t>
            </a:fld>
            <a:endParaRPr lang="en-US" altLang="ja-JP">
              <a:solidFill>
                <a:srgbClr val="191B0E"/>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srgbClr val="191B0E"/>
              </a:solidFill>
            </a:endParaRPr>
          </a:p>
        </p:txBody>
      </p:sp>
      <p:sp>
        <p:nvSpPr>
          <p:cNvPr id="9" name="スライド番号プレースホルダー 8"/>
          <p:cNvSpPr>
            <a:spLocks noGrp="1"/>
          </p:cNvSpPr>
          <p:nvPr>
            <p:ph type="sldNum" sz="quarter" idx="12"/>
          </p:nvPr>
        </p:nvSpPr>
        <p:spPr/>
        <p:txBody>
          <a:bodyPr/>
          <a:lstStyle/>
          <a:p>
            <a:pPr>
              <a:defRPr/>
            </a:pPr>
            <a:fld id="{66974ADC-B97B-4AE6-8998-55F5B4A16136}"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405964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40DF291F-A9DC-4912-A59F-AE65E4C479BD}" type="datetime1">
              <a:rPr lang="en-US" altLang="ja-JP" smtClean="0">
                <a:solidFill>
                  <a:srgbClr val="191B0E"/>
                </a:solidFill>
              </a:rPr>
              <a:t>4/27/2018</a:t>
            </a:fld>
            <a:endParaRPr lang="en-US" altLang="ja-JP">
              <a:solidFill>
                <a:srgbClr val="191B0E"/>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srgbClr val="191B0E"/>
              </a:solidFill>
            </a:endParaRPr>
          </a:p>
        </p:txBody>
      </p:sp>
      <p:sp>
        <p:nvSpPr>
          <p:cNvPr id="5" name="スライド番号プレースホルダー 4"/>
          <p:cNvSpPr>
            <a:spLocks noGrp="1"/>
          </p:cNvSpPr>
          <p:nvPr>
            <p:ph type="sldNum" sz="quarter" idx="12"/>
          </p:nvPr>
        </p:nvSpPr>
        <p:spPr/>
        <p:txBody>
          <a:bodyPr/>
          <a:lstStyle/>
          <a:p>
            <a:pPr>
              <a:defRPr/>
            </a:pPr>
            <a:fld id="{5F416D74-044F-4E25-8815-C38F7EEB2431}"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350779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fld id="{DF6CD605-0A2A-41B4-BED0-7163115F91CB}" type="datetime1">
              <a:rPr lang="en-US" altLang="ja-JP" smtClean="0">
                <a:solidFill>
                  <a:srgbClr val="191B0E"/>
                </a:solidFill>
              </a:rPr>
              <a:t>4/27/2018</a:t>
            </a:fld>
            <a:endParaRPr lang="en-US" altLang="ja-JP">
              <a:solidFill>
                <a:srgbClr val="191B0E"/>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srgbClr val="191B0E"/>
              </a:solidFill>
            </a:endParaRPr>
          </a:p>
        </p:txBody>
      </p:sp>
      <p:sp>
        <p:nvSpPr>
          <p:cNvPr id="4" name="スライド番号プレースホルダー 3"/>
          <p:cNvSpPr>
            <a:spLocks noGrp="1"/>
          </p:cNvSpPr>
          <p:nvPr>
            <p:ph type="sldNum" sz="quarter" idx="12"/>
          </p:nvPr>
        </p:nvSpPr>
        <p:spPr/>
        <p:txBody>
          <a:bodyPr/>
          <a:lstStyle/>
          <a:p>
            <a:pPr>
              <a:defRPr/>
            </a:pPr>
            <a:fld id="{BC50E363-8670-4BAC-8E5F-35C47BF8D9D8}"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705002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22CF5F90-7BC9-447B-84D9-DCD00494ED06}" type="datetime1">
              <a:rPr lang="en-US" altLang="ja-JP" smtClean="0">
                <a:solidFill>
                  <a:srgbClr val="191B0E"/>
                </a:solidFill>
              </a:rPr>
              <a:t>4/27/2018</a:t>
            </a:fld>
            <a:endParaRPr lang="en-US" altLang="ja-JP">
              <a:solidFill>
                <a:srgbClr val="191B0E"/>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191B0E"/>
              </a:solidFill>
            </a:endParaRPr>
          </a:p>
        </p:txBody>
      </p:sp>
      <p:sp>
        <p:nvSpPr>
          <p:cNvPr id="7" name="スライド番号プレースホルダー 6"/>
          <p:cNvSpPr>
            <a:spLocks noGrp="1"/>
          </p:cNvSpPr>
          <p:nvPr>
            <p:ph type="sldNum" sz="quarter" idx="12"/>
          </p:nvPr>
        </p:nvSpPr>
        <p:spPr/>
        <p:txBody>
          <a:bodyPr/>
          <a:lstStyle/>
          <a:p>
            <a:pPr>
              <a:defRPr/>
            </a:pPr>
            <a:fld id="{E97E7399-A2F3-41C4-B511-C007CF316A40}"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428618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fld id="{599FA5FB-BF86-415A-86C9-FD7DC631F986}" type="datetime1">
              <a:rPr lang="en-US" altLang="ja-JP" smtClean="0">
                <a:solidFill>
                  <a:srgbClr val="191B0E"/>
                </a:solidFill>
              </a:rPr>
              <a:t>4/27/2018</a:t>
            </a:fld>
            <a:endParaRPr lang="en-US" altLang="ja-JP">
              <a:solidFill>
                <a:srgbClr val="191B0E"/>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srgbClr val="191B0E"/>
              </a:solidFill>
            </a:endParaRPr>
          </a:p>
        </p:txBody>
      </p:sp>
      <p:sp>
        <p:nvSpPr>
          <p:cNvPr id="7" name="スライド番号プレースホルダー 6"/>
          <p:cNvSpPr>
            <a:spLocks noGrp="1"/>
          </p:cNvSpPr>
          <p:nvPr>
            <p:ph type="sldNum" sz="quarter" idx="12"/>
          </p:nvPr>
        </p:nvSpPr>
        <p:spPr/>
        <p:txBody>
          <a:bodyPr/>
          <a:lstStyle/>
          <a:p>
            <a:pPr>
              <a:defRPr/>
            </a:pPr>
            <a:fld id="{5CEF1687-208E-4685-B511-C758A8B66779}" type="slidenum">
              <a:rPr lang="en-US" altLang="ja-JP" smtClean="0">
                <a:solidFill>
                  <a:srgbClr val="191B0E"/>
                </a:solidFill>
              </a:rPr>
              <a:pPr>
                <a:defRPr/>
              </a:pPr>
              <a:t>‹#›</a:t>
            </a:fld>
            <a:endParaRPr lang="en-US" altLang="ja-JP">
              <a:solidFill>
                <a:srgbClr val="191B0E"/>
              </a:solidFill>
            </a:endParaRPr>
          </a:p>
        </p:txBody>
      </p:sp>
    </p:spTree>
    <p:extLst>
      <p:ext uri="{BB962C8B-B14F-4D97-AF65-F5344CB8AC3E}">
        <p14:creationId xmlns:p14="http://schemas.microsoft.com/office/powerpoint/2010/main" val="163151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base">
              <a:spcBef>
                <a:spcPct val="0"/>
              </a:spcBef>
              <a:spcAft>
                <a:spcPct val="0"/>
              </a:spcAft>
              <a:defRPr/>
            </a:pPr>
            <a:fld id="{1811D9E4-5444-48C9-AABE-FC6F8F1CE02F}" type="datetime1">
              <a:rPr lang="en-US" altLang="ja-JP" smtClean="0">
                <a:solidFill>
                  <a:srgbClr val="191B0E"/>
                </a:solidFill>
                <a:latin typeface="Century Gothic" pitchFamily="34" charset="0"/>
              </a:rPr>
              <a:t>4/27/2018</a:t>
            </a:fld>
            <a:endParaRPr lang="en-US" altLang="ja-JP">
              <a:solidFill>
                <a:srgbClr val="191B0E"/>
              </a:solidFill>
              <a:latin typeface="Century Gothic" pitchFamily="34"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base">
              <a:spcBef>
                <a:spcPct val="0"/>
              </a:spcBef>
              <a:spcAft>
                <a:spcPct val="0"/>
              </a:spcAft>
              <a:defRPr/>
            </a:pPr>
            <a:endParaRPr lang="en-US" altLang="ja-JP">
              <a:solidFill>
                <a:srgbClr val="191B0E"/>
              </a:solidFill>
              <a:latin typeface="Century Gothic" pitchFamily="34"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defRPr/>
            </a:pPr>
            <a:fld id="{0FA3AD1C-2F4B-48EC-B0F7-5BA2AAEEE5F9}" type="slidenum">
              <a:rPr lang="en-US" altLang="ja-JP" smtClean="0">
                <a:solidFill>
                  <a:srgbClr val="191B0E"/>
                </a:solidFill>
                <a:latin typeface="Century Gothic" pitchFamily="34" charset="0"/>
              </a:rPr>
              <a:pPr defTabSz="914400" fontAlgn="base">
                <a:spcBef>
                  <a:spcPct val="0"/>
                </a:spcBef>
                <a:spcAft>
                  <a:spcPct val="0"/>
                </a:spcAft>
                <a:defRPr/>
              </a:pPr>
              <a:t>‹#›</a:t>
            </a:fld>
            <a:endParaRPr lang="en-US" altLang="ja-JP">
              <a:solidFill>
                <a:srgbClr val="191B0E"/>
              </a:solidFill>
              <a:latin typeface="Century Gothic" pitchFamily="34" charset="0"/>
            </a:endParaRPr>
          </a:p>
        </p:txBody>
      </p:sp>
    </p:spTree>
    <p:extLst>
      <p:ext uri="{BB962C8B-B14F-4D97-AF65-F5344CB8AC3E}">
        <p14:creationId xmlns:p14="http://schemas.microsoft.com/office/powerpoint/2010/main" val="118639420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92897"/>
            <a:ext cx="7772400" cy="2088232"/>
          </a:xfrm>
        </p:spPr>
        <p:txBody>
          <a:bodyPr>
            <a:normAutofit/>
          </a:bodyPr>
          <a:lstStyle/>
          <a:p>
            <a:r>
              <a:rPr kumimoji="1" lang="ja-JP" altLang="en-US" sz="6000" dirty="0" smtClean="0">
                <a:latin typeface="メイリオ" panose="020B0604030504040204" pitchFamily="50" charset="-128"/>
                <a:ea typeface="メイリオ" panose="020B0604030504040204" pitchFamily="50" charset="-128"/>
                <a:cs typeface="メイリオ" panose="020B0604030504040204" pitchFamily="50" charset="-128"/>
              </a:rPr>
              <a:t>情報モラル</a:t>
            </a:r>
            <a:r>
              <a:rPr kumimoji="1" lang="en-US" altLang="ja-JP" sz="6000"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60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6000" dirty="0" smtClean="0">
                <a:latin typeface="メイリオ" panose="020B0604030504040204" pitchFamily="50" charset="-128"/>
                <a:ea typeface="メイリオ" panose="020B0604030504040204" pitchFamily="50" charset="-128"/>
                <a:cs typeface="メイリオ" panose="020B0604030504040204" pitchFamily="50" charset="-128"/>
              </a:rPr>
              <a:t>①情報の信憑性</a:t>
            </a:r>
            <a:endParaRPr kumimoji="1" lang="ja-JP" altLang="en-US" sz="6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タイトル 1"/>
          <p:cNvSpPr txBox="1">
            <a:spLocks/>
          </p:cNvSpPr>
          <p:nvPr/>
        </p:nvSpPr>
        <p:spPr>
          <a:xfrm>
            <a:off x="5436096" y="6122988"/>
            <a:ext cx="3679304" cy="7350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兵庫県版研修プログラム</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304123" y="1126097"/>
            <a:ext cx="6624736" cy="769441"/>
          </a:xfrm>
          <a:prstGeom prst="rect">
            <a:avLst/>
          </a:prstGeom>
          <a:noFill/>
        </p:spPr>
        <p:txBody>
          <a:bodyPr wrap="square" rtlCol="0">
            <a:spAutoFit/>
          </a:bodyPr>
          <a:lstStyle/>
          <a:p>
            <a:pPr algn="ctr"/>
            <a:r>
              <a:rPr kumimoji="1" lang="ja-JP" altLang="en-US" sz="4400" dirty="0" smtClean="0">
                <a:latin typeface="メイリオ" panose="020B0604030504040204" pitchFamily="50" charset="-128"/>
                <a:ea typeface="メイリオ" panose="020B0604030504040204" pitchFamily="50" charset="-128"/>
                <a:cs typeface="メイリオ" panose="020B0604030504040204" pitchFamily="50" charset="-128"/>
              </a:rPr>
              <a:t>スライド資料　</a:t>
            </a:r>
            <a:r>
              <a:rPr kumimoji="1" lang="en-US" altLang="ja-JP" sz="4400" dirty="0" smtClean="0">
                <a:latin typeface="メイリオ" panose="020B0604030504040204" pitchFamily="50" charset="-128"/>
                <a:ea typeface="メイリオ" panose="020B0604030504040204" pitchFamily="50" charset="-128"/>
                <a:cs typeface="メイリオ" panose="020B0604030504040204" pitchFamily="50" charset="-128"/>
              </a:rPr>
              <a:t>D1</a:t>
            </a:r>
            <a:endParaRPr kumimoji="1" lang="ja-JP" altLang="en-US" sz="4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サブタイトル 2"/>
          <p:cNvSpPr>
            <a:spLocks noGrp="1"/>
          </p:cNvSpPr>
          <p:nvPr>
            <p:ph type="subTitle" idx="1"/>
          </p:nvPr>
        </p:nvSpPr>
        <p:spPr>
          <a:xfrm>
            <a:off x="1294912" y="4498975"/>
            <a:ext cx="6769100" cy="1085850"/>
          </a:xfrm>
        </p:spPr>
        <p:txBody>
          <a:bodyPr/>
          <a:lstStyle/>
          <a:p>
            <a:pPr eaLnBrk="1" hangingPunct="1">
              <a:spcBef>
                <a:spcPct val="0"/>
              </a:spcBef>
              <a:spcAft>
                <a:spcPct val="0"/>
              </a:spcAft>
              <a:buFont typeface="Century Gothic" pitchFamily="34" charset="0"/>
              <a:buNone/>
            </a:pPr>
            <a:r>
              <a:rPr lang="ja-JP" altLang="en-US" sz="2800" dirty="0" smtClean="0">
                <a:solidFill>
                  <a:schemeClr val="tx1"/>
                </a:solidFill>
                <a:latin typeface="ＭＳ Ｐゴシック" pitchFamily="50" charset="-128"/>
                <a:ea typeface="ＭＳ Ｐゴシック" pitchFamily="50" charset="-128"/>
              </a:rPr>
              <a:t>～情報を正しく判断する目を養うために～</a:t>
            </a:r>
          </a:p>
        </p:txBody>
      </p:sp>
      <p:sp>
        <p:nvSpPr>
          <p:cNvPr id="6" name="スライド番号プレースホルダー 5"/>
          <p:cNvSpPr>
            <a:spLocks noGrp="1"/>
          </p:cNvSpPr>
          <p:nvPr>
            <p:ph type="sldNum" sz="quarter" idx="12"/>
          </p:nvPr>
        </p:nvSpPr>
        <p:spPr/>
        <p:txBody>
          <a:bodyPr/>
          <a:lstStyle/>
          <a:p>
            <a:pPr>
              <a:defRPr/>
            </a:pPr>
            <a:fld id="{E243FA93-93A0-4D28-971F-90C6E33C865C}" type="slidenum">
              <a:rPr lang="en-US" altLang="ja-JP" smtClean="0">
                <a:solidFill>
                  <a:srgbClr val="191B0E"/>
                </a:solidFill>
              </a:rPr>
              <a:pPr>
                <a:defRPr/>
              </a:pPr>
              <a:t>1</a:t>
            </a:fld>
            <a:endParaRPr lang="en-US" altLang="ja-JP">
              <a:solidFill>
                <a:srgbClr val="191B0E"/>
              </a:solidFill>
            </a:endParaRPr>
          </a:p>
        </p:txBody>
      </p:sp>
    </p:spTree>
    <p:extLst>
      <p:ext uri="{BB962C8B-B14F-4D97-AF65-F5344CB8AC3E}">
        <p14:creationId xmlns:p14="http://schemas.microsoft.com/office/powerpoint/2010/main" val="197644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1" descr="20051110yah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925"/>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r" eaLnBrk="1" hangingPunct="1">
              <a:lnSpc>
                <a:spcPct val="100000"/>
              </a:lnSpc>
              <a:spcBef>
                <a:spcPct val="0"/>
              </a:spcBef>
              <a:spcAft>
                <a:spcPct val="0"/>
              </a:spcAft>
              <a:buFontTx/>
              <a:buNone/>
            </a:pPr>
            <a:fld id="{C413BDE3-7D83-4CE1-9E1D-22A84A85915D}" type="slidenum">
              <a:rPr kumimoji="0" lang="en-US" altLang="ja-JP" sz="1000" smtClean="0">
                <a:solidFill>
                  <a:schemeClr val="bg2"/>
                </a:solidFill>
                <a:latin typeface="Century Gothic" pitchFamily="34" charset="0"/>
                <a:ea typeface="ＭＳ Ｐゴシック" charset="-128"/>
              </a:rPr>
              <a:pPr algn="r" eaLnBrk="1" hangingPunct="1">
                <a:lnSpc>
                  <a:spcPct val="100000"/>
                </a:lnSpc>
                <a:spcBef>
                  <a:spcPct val="0"/>
                </a:spcBef>
                <a:spcAft>
                  <a:spcPct val="0"/>
                </a:spcAft>
                <a:buFontTx/>
                <a:buNone/>
              </a:pPr>
              <a:t>10</a:t>
            </a:fld>
            <a:endParaRPr kumimoji="0" lang="en-US" altLang="ja-JP" sz="1000" smtClean="0">
              <a:solidFill>
                <a:schemeClr val="bg2"/>
              </a:solidFill>
              <a:latin typeface="Century Gothic" pitchFamily="34" charset="0"/>
              <a:ea typeface="ＭＳ Ｐゴシック" charset="-128"/>
            </a:endParaRPr>
          </a:p>
        </p:txBody>
      </p:sp>
      <p:grpSp>
        <p:nvGrpSpPr>
          <p:cNvPr id="2" name="Group 19"/>
          <p:cNvGrpSpPr>
            <a:grpSpLocks/>
          </p:cNvGrpSpPr>
          <p:nvPr/>
        </p:nvGrpSpPr>
        <p:grpSpPr bwMode="auto">
          <a:xfrm>
            <a:off x="539750" y="2276475"/>
            <a:ext cx="8066088" cy="792163"/>
            <a:chOff x="158" y="935"/>
            <a:chExt cx="5081" cy="499"/>
          </a:xfrm>
        </p:grpSpPr>
        <p:sp>
          <p:nvSpPr>
            <p:cNvPr id="14349" name="Rectangle 9"/>
            <p:cNvSpPr>
              <a:spLocks noChangeArrowheads="1"/>
            </p:cNvSpPr>
            <p:nvPr/>
          </p:nvSpPr>
          <p:spPr bwMode="auto">
            <a:xfrm>
              <a:off x="158" y="935"/>
              <a:ext cx="5081" cy="49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eaLnBrk="1" hangingPunct="1">
                <a:lnSpc>
                  <a:spcPct val="100000"/>
                </a:lnSpc>
                <a:spcBef>
                  <a:spcPct val="0"/>
                </a:spcBef>
                <a:spcAft>
                  <a:spcPct val="0"/>
                </a:spcAft>
                <a:buFontTx/>
                <a:buNone/>
              </a:pPr>
              <a:endParaRPr kumimoji="0" lang="ja-JP" altLang="en-US" sz="1800">
                <a:solidFill>
                  <a:schemeClr val="tx1"/>
                </a:solidFill>
                <a:latin typeface="Century Gothic" pitchFamily="34" charset="0"/>
                <a:ea typeface="ＭＳ Ｐゴシック" charset="-128"/>
              </a:endParaRPr>
            </a:p>
          </p:txBody>
        </p:sp>
        <p:sp>
          <p:nvSpPr>
            <p:cNvPr id="14350" name="WordArt 11"/>
            <p:cNvSpPr>
              <a:spLocks noChangeArrowheads="1" noChangeShapeType="1" noTextEdit="1"/>
            </p:cNvSpPr>
            <p:nvPr/>
          </p:nvSpPr>
          <p:spPr bwMode="auto">
            <a:xfrm>
              <a:off x="377" y="1056"/>
              <a:ext cx="288" cy="2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3600" kern="10">
                  <a:solidFill>
                    <a:schemeClr val="bg1"/>
                  </a:solidFill>
                  <a:latin typeface="ＭＳ Ｐゴシック"/>
                  <a:ea typeface="ＭＳ Ｐゴシック"/>
                </a:rPr>
                <a:t>偽</a:t>
              </a:r>
            </a:p>
          </p:txBody>
        </p:sp>
        <p:sp>
          <p:nvSpPr>
            <p:cNvPr id="14351" name="Text Box 17"/>
            <p:cNvSpPr txBox="1">
              <a:spLocks noChangeArrowheads="1"/>
            </p:cNvSpPr>
            <p:nvPr/>
          </p:nvSpPr>
          <p:spPr bwMode="auto">
            <a:xfrm>
              <a:off x="839" y="1072"/>
              <a:ext cx="4128"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eaLnBrk="1" hangingPunct="1">
                <a:lnSpc>
                  <a:spcPct val="100000"/>
                </a:lnSpc>
                <a:spcBef>
                  <a:spcPct val="50000"/>
                </a:spcBef>
                <a:spcAft>
                  <a:spcPct val="0"/>
                </a:spcAft>
                <a:buFontTx/>
                <a:buNone/>
              </a:pPr>
              <a:r>
                <a:rPr kumimoji="0" lang="ja-JP" altLang="en-US">
                  <a:solidFill>
                    <a:schemeClr val="tx1"/>
                  </a:solidFill>
                  <a:latin typeface="ＭＳ ゴシック" pitchFamily="49" charset="-128"/>
                  <a:ea typeface="ＭＳ ゴシック" pitchFamily="49" charset="-128"/>
                </a:rPr>
                <a:t>アドレス　</a:t>
              </a:r>
              <a:r>
                <a:rPr kumimoji="0" lang="ja-JP" altLang="ja-JP">
                  <a:solidFill>
                    <a:schemeClr val="tx1"/>
                  </a:solidFill>
                  <a:latin typeface="ＭＳ ゴシック" pitchFamily="49" charset="-128"/>
                  <a:ea typeface="ＭＳ ゴシック" pitchFamily="49" charset="-128"/>
                </a:rPr>
                <a:t> </a:t>
              </a:r>
              <a:r>
                <a:rPr kumimoji="0" lang="en-US" altLang="ja-JP">
                  <a:solidFill>
                    <a:schemeClr val="tx1"/>
                  </a:solidFill>
                  <a:latin typeface="ＭＳ ゴシック" pitchFamily="49" charset="-128"/>
                  <a:ea typeface="ＭＳ ゴシック" pitchFamily="49" charset="-128"/>
                </a:rPr>
                <a:t>http://www.*******.com/login/yahoo/</a:t>
              </a:r>
            </a:p>
          </p:txBody>
        </p:sp>
      </p:grpSp>
      <p:grpSp>
        <p:nvGrpSpPr>
          <p:cNvPr id="3" name="Group 20"/>
          <p:cNvGrpSpPr>
            <a:grpSpLocks/>
          </p:cNvGrpSpPr>
          <p:nvPr/>
        </p:nvGrpSpPr>
        <p:grpSpPr bwMode="auto">
          <a:xfrm>
            <a:off x="539750" y="3284538"/>
            <a:ext cx="8069263" cy="792162"/>
            <a:chOff x="168" y="2516"/>
            <a:chExt cx="5083" cy="499"/>
          </a:xfrm>
        </p:grpSpPr>
        <p:sp>
          <p:nvSpPr>
            <p:cNvPr id="14346" name="Rectangle 14"/>
            <p:cNvSpPr>
              <a:spLocks noChangeArrowheads="1"/>
            </p:cNvSpPr>
            <p:nvPr/>
          </p:nvSpPr>
          <p:spPr bwMode="auto">
            <a:xfrm>
              <a:off x="168" y="2516"/>
              <a:ext cx="5083" cy="49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eaLnBrk="1" hangingPunct="1">
                <a:lnSpc>
                  <a:spcPct val="100000"/>
                </a:lnSpc>
                <a:spcBef>
                  <a:spcPct val="0"/>
                </a:spcBef>
                <a:spcAft>
                  <a:spcPct val="0"/>
                </a:spcAft>
                <a:buFontTx/>
                <a:buNone/>
              </a:pPr>
              <a:endParaRPr kumimoji="0" lang="ja-JP" altLang="en-US" sz="1800">
                <a:solidFill>
                  <a:schemeClr val="tx1"/>
                </a:solidFill>
                <a:latin typeface="Century Gothic" pitchFamily="34" charset="0"/>
                <a:ea typeface="ＭＳ Ｐゴシック" charset="-128"/>
              </a:endParaRPr>
            </a:p>
          </p:txBody>
        </p:sp>
        <p:sp>
          <p:nvSpPr>
            <p:cNvPr id="14347" name="WordArt 16"/>
            <p:cNvSpPr>
              <a:spLocks noChangeArrowheads="1" noChangeShapeType="1" noTextEdit="1"/>
            </p:cNvSpPr>
            <p:nvPr/>
          </p:nvSpPr>
          <p:spPr bwMode="auto">
            <a:xfrm>
              <a:off x="387" y="2621"/>
              <a:ext cx="288" cy="2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ja-JP" altLang="en-US" sz="3600" kern="10">
                  <a:solidFill>
                    <a:schemeClr val="bg1"/>
                  </a:solidFill>
                  <a:latin typeface="ＭＳ Ｐゴシック"/>
                  <a:ea typeface="ＭＳ Ｐゴシック"/>
                </a:rPr>
                <a:t>正</a:t>
              </a:r>
            </a:p>
          </p:txBody>
        </p:sp>
        <p:sp>
          <p:nvSpPr>
            <p:cNvPr id="14348" name="Text Box 18"/>
            <p:cNvSpPr txBox="1">
              <a:spLocks noChangeArrowheads="1"/>
            </p:cNvSpPr>
            <p:nvPr/>
          </p:nvSpPr>
          <p:spPr bwMode="auto">
            <a:xfrm>
              <a:off x="839" y="2641"/>
              <a:ext cx="4128"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eaLnBrk="1" hangingPunct="1">
                <a:lnSpc>
                  <a:spcPct val="100000"/>
                </a:lnSpc>
                <a:spcBef>
                  <a:spcPct val="50000"/>
                </a:spcBef>
                <a:spcAft>
                  <a:spcPct val="0"/>
                </a:spcAft>
                <a:buFontTx/>
                <a:buNone/>
              </a:pPr>
              <a:r>
                <a:rPr kumimoji="0" lang="ja-JP" altLang="en-US">
                  <a:solidFill>
                    <a:schemeClr val="tx1"/>
                  </a:solidFill>
                  <a:latin typeface="ＭＳ ゴシック" pitchFamily="49" charset="-128"/>
                  <a:ea typeface="ＭＳ ゴシック" pitchFamily="49" charset="-128"/>
                </a:rPr>
                <a:t>アドレス　 </a:t>
              </a:r>
              <a:r>
                <a:rPr lang="en-US" altLang="ja-JP" sz="1800">
                  <a:solidFill>
                    <a:schemeClr val="tx1"/>
                  </a:solidFill>
                  <a:latin typeface="ＭＳ ゴシック" pitchFamily="49" charset="-128"/>
                  <a:ea typeface="ＭＳ ゴシック" pitchFamily="49" charset="-128"/>
                </a:rPr>
                <a:t>https://login.yahoo.co.jp/config/login</a:t>
              </a:r>
            </a:p>
          </p:txBody>
        </p:sp>
      </p:grpSp>
      <p:sp>
        <p:nvSpPr>
          <p:cNvPr id="6166" name="Oval 22"/>
          <p:cNvSpPr>
            <a:spLocks noChangeArrowheads="1"/>
          </p:cNvSpPr>
          <p:nvPr/>
        </p:nvSpPr>
        <p:spPr bwMode="auto">
          <a:xfrm>
            <a:off x="395288" y="620713"/>
            <a:ext cx="2447925" cy="576262"/>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eaLnBrk="1" hangingPunct="1">
              <a:lnSpc>
                <a:spcPct val="100000"/>
              </a:lnSpc>
              <a:spcBef>
                <a:spcPct val="0"/>
              </a:spcBef>
              <a:spcAft>
                <a:spcPct val="0"/>
              </a:spcAft>
              <a:buFontTx/>
              <a:buNone/>
            </a:pPr>
            <a:endParaRPr kumimoji="0" lang="ja-JP" altLang="en-US" sz="1800">
              <a:solidFill>
                <a:schemeClr val="tx1"/>
              </a:solidFill>
              <a:latin typeface="Century Gothic" pitchFamily="34" charset="0"/>
              <a:ea typeface="ＭＳ Ｐゴシック" charset="-128"/>
            </a:endParaRPr>
          </a:p>
        </p:txBody>
      </p:sp>
      <p:sp>
        <p:nvSpPr>
          <p:cNvPr id="6170" name="Text Box 26"/>
          <p:cNvSpPr txBox="1">
            <a:spLocks noChangeArrowheads="1"/>
          </p:cNvSpPr>
          <p:nvPr/>
        </p:nvSpPr>
        <p:spPr bwMode="auto">
          <a:xfrm>
            <a:off x="4572000" y="5734050"/>
            <a:ext cx="4119563" cy="779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eaLnBrk="1" hangingPunct="1">
              <a:lnSpc>
                <a:spcPct val="100000"/>
              </a:lnSpc>
              <a:spcBef>
                <a:spcPct val="50000"/>
              </a:spcBef>
              <a:spcAft>
                <a:spcPct val="0"/>
              </a:spcAft>
              <a:buFontTx/>
              <a:buNone/>
            </a:pPr>
            <a:r>
              <a:rPr kumimoji="0" lang="ja-JP" altLang="en-US" sz="1800">
                <a:solidFill>
                  <a:schemeClr val="tx1"/>
                </a:solidFill>
                <a:latin typeface="Century Gothic" pitchFamily="34" charset="0"/>
                <a:ea typeface="ＭＳ Ｐゴシック" charset="-128"/>
              </a:rPr>
              <a:t>　「フィッシング対策協議会」事例公開より</a:t>
            </a:r>
          </a:p>
          <a:p>
            <a:pPr eaLnBrk="1" hangingPunct="1">
              <a:lnSpc>
                <a:spcPct val="100000"/>
              </a:lnSpc>
              <a:spcBef>
                <a:spcPct val="50000"/>
              </a:spcBef>
              <a:spcAft>
                <a:spcPct val="0"/>
              </a:spcAft>
              <a:buFontTx/>
              <a:buNone/>
            </a:pPr>
            <a:r>
              <a:rPr kumimoji="0" lang="ja-JP" altLang="en-US" sz="1800">
                <a:solidFill>
                  <a:schemeClr val="tx1"/>
                </a:solidFill>
                <a:latin typeface="Century Gothic" pitchFamily="34" charset="0"/>
                <a:ea typeface="ＭＳ Ｐゴシック" charset="-128"/>
              </a:rPr>
              <a:t>　　　　　</a:t>
            </a:r>
            <a:r>
              <a:rPr kumimoji="0" lang="en-US" altLang="ja-JP" sz="1800">
                <a:solidFill>
                  <a:schemeClr val="tx1"/>
                </a:solidFill>
                <a:latin typeface="Century Gothic" pitchFamily="34" charset="0"/>
                <a:ea typeface="ＭＳ Ｐゴシック" charset="-128"/>
              </a:rPr>
              <a:t>http://www.antiphishing.jp/</a:t>
            </a:r>
            <a:endParaRPr kumimoji="0" lang="ja-JP" altLang="en-US" sz="1800">
              <a:solidFill>
                <a:schemeClr val="tx1"/>
              </a:solidFill>
              <a:latin typeface="Century Gothic" pitchFamily="34" charset="0"/>
              <a:ea typeface="ＭＳ Ｐゴシック" charset="-128"/>
            </a:endParaRPr>
          </a:p>
        </p:txBody>
      </p:sp>
      <p:sp>
        <p:nvSpPr>
          <p:cNvPr id="6172" name="Text Box 28"/>
          <p:cNvSpPr txBox="1">
            <a:spLocks noChangeArrowheads="1"/>
          </p:cNvSpPr>
          <p:nvPr/>
        </p:nvSpPr>
        <p:spPr bwMode="auto">
          <a:xfrm>
            <a:off x="250825" y="5373688"/>
            <a:ext cx="8604250" cy="730250"/>
          </a:xfrm>
          <a:prstGeom prst="rect">
            <a:avLst/>
          </a:prstGeom>
          <a:solidFill>
            <a:schemeClr val="bg1"/>
          </a:solidFill>
          <a:ln w="28575" algn="ctr">
            <a:solidFill>
              <a:schemeClr val="tx1"/>
            </a:solidFill>
            <a:miter lim="800000"/>
            <a:headEnd/>
            <a:tailEnd/>
          </a:ln>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eaLnBrk="1" hangingPunct="1">
              <a:lnSpc>
                <a:spcPct val="100000"/>
              </a:lnSpc>
              <a:spcBef>
                <a:spcPct val="50000"/>
              </a:spcBef>
              <a:spcAft>
                <a:spcPct val="0"/>
              </a:spcAft>
              <a:buFontTx/>
              <a:buNone/>
            </a:pPr>
            <a:r>
              <a:rPr kumimoji="0" lang="ja-JP" altLang="en-US" sz="4000" b="1">
                <a:solidFill>
                  <a:schemeClr val="tx1"/>
                </a:solidFill>
                <a:latin typeface="Century Gothic" pitchFamily="34" charset="0"/>
                <a:ea typeface="ＭＳ Ｐゴシック" charset="-128"/>
              </a:rPr>
              <a:t>Ｗｅｂサイトによるフィッシングの事例</a:t>
            </a:r>
          </a:p>
        </p:txBody>
      </p:sp>
      <p:sp>
        <p:nvSpPr>
          <p:cNvPr id="6168" name="Text Box 24"/>
          <p:cNvSpPr txBox="1">
            <a:spLocks noChangeArrowheads="1"/>
          </p:cNvSpPr>
          <p:nvPr/>
        </p:nvSpPr>
        <p:spPr bwMode="auto">
          <a:xfrm>
            <a:off x="684213" y="4184650"/>
            <a:ext cx="7704137" cy="1189038"/>
          </a:xfrm>
          <a:prstGeom prst="rect">
            <a:avLst/>
          </a:prstGeom>
          <a:solidFill>
            <a:schemeClr val="bg1"/>
          </a:solidFill>
          <a:ln w="28575" algn="ctr">
            <a:solidFill>
              <a:schemeClr val="tx1"/>
            </a:solidFill>
            <a:miter lim="800000"/>
            <a:headEnd/>
            <a:tailEnd/>
          </a:ln>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eaLnBrk="1" hangingPunct="1">
              <a:lnSpc>
                <a:spcPct val="100000"/>
              </a:lnSpc>
              <a:spcBef>
                <a:spcPct val="50000"/>
              </a:spcBef>
              <a:spcAft>
                <a:spcPct val="0"/>
              </a:spcAft>
              <a:buFontTx/>
              <a:buNone/>
            </a:pPr>
            <a:r>
              <a:rPr kumimoji="0" lang="ja-JP" altLang="en-US" sz="2800">
                <a:solidFill>
                  <a:schemeClr val="tx1"/>
                </a:solidFill>
                <a:latin typeface="Century Gothic" pitchFamily="34" charset="0"/>
                <a:ea typeface="ＭＳ Ｐゴシック" charset="-128"/>
              </a:rPr>
              <a:t>実在するサイトに酷似したサイトから</a:t>
            </a:r>
          </a:p>
          <a:p>
            <a:pPr algn="ctr" eaLnBrk="1" hangingPunct="1">
              <a:lnSpc>
                <a:spcPct val="100000"/>
              </a:lnSpc>
              <a:spcBef>
                <a:spcPct val="50000"/>
              </a:spcBef>
              <a:spcAft>
                <a:spcPct val="0"/>
              </a:spcAft>
              <a:buFontTx/>
              <a:buNone/>
            </a:pPr>
            <a:r>
              <a:rPr kumimoji="0" lang="ja-JP" altLang="en-US" sz="2800">
                <a:solidFill>
                  <a:schemeClr val="tx1"/>
                </a:solidFill>
                <a:latin typeface="Century Gothic" pitchFamily="34" charset="0"/>
                <a:ea typeface="ＭＳ Ｐゴシック" charset="-128"/>
              </a:rPr>
              <a:t>個人情報を入力させようとするサイト</a:t>
            </a:r>
          </a:p>
        </p:txBody>
      </p:sp>
    </p:spTree>
    <p:extLst>
      <p:ext uri="{BB962C8B-B14F-4D97-AF65-F5344CB8AC3E}">
        <p14:creationId xmlns:p14="http://schemas.microsoft.com/office/powerpoint/2010/main" val="4206083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fade">
                                      <p:cBhvr>
                                        <p:cTn id="7" dur="1000"/>
                                        <p:tgtEl>
                                          <p:spTgt spid="6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6172"/>
                                        </p:tgtEl>
                                      </p:cBhvr>
                                    </p:animEffect>
                                    <p:set>
                                      <p:cBhvr>
                                        <p:cTn id="22" dur="1" fill="hold">
                                          <p:stCondLst>
                                            <p:cond delay="499"/>
                                          </p:stCondLst>
                                        </p:cTn>
                                        <p:tgtEl>
                                          <p:spTgt spid="6172"/>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6168"/>
                                        </p:tgtEl>
                                        <p:attrNameLst>
                                          <p:attrName>style.visibility</p:attrName>
                                        </p:attrNameLst>
                                      </p:cBhvr>
                                      <p:to>
                                        <p:strVal val="visible"/>
                                      </p:to>
                                    </p:set>
                                    <p:animEffect transition="in" filter="fade">
                                      <p:cBhvr>
                                        <p:cTn id="25" dur="1000"/>
                                        <p:tgtEl>
                                          <p:spTgt spid="6168"/>
                                        </p:tgtEl>
                                      </p:cBhvr>
                                    </p:animEffect>
                                  </p:childTnLst>
                                </p:cTn>
                              </p:par>
                            </p:childTnLst>
                          </p:cTn>
                        </p:par>
                        <p:par>
                          <p:cTn id="26" fill="hold" nodeType="afterGroup">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170"/>
                                        </p:tgtEl>
                                        <p:attrNameLst>
                                          <p:attrName>style.visibility</p:attrName>
                                        </p:attrNameLst>
                                      </p:cBhvr>
                                      <p:to>
                                        <p:strVal val="visible"/>
                                      </p:to>
                                    </p:set>
                                    <p:animEffect transition="in" filter="fade">
                                      <p:cBhvr>
                                        <p:cTn id="29" dur="1000"/>
                                        <p:tgtEl>
                                          <p:spTgt spid="6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70" grpId="0" animBg="1"/>
      <p:bldP spid="6172" grpId="0" animBg="1"/>
      <p:bldP spid="61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79055"/>
            <a:ext cx="7772400" cy="1902073"/>
          </a:xfrm>
        </p:spPr>
        <p:txBody>
          <a:bodyPr>
            <a:normAutofit fontScale="90000"/>
          </a:bodyPr>
          <a:lstStyle/>
          <a:p>
            <a:r>
              <a:rPr kumimoji="1" lang="ja-JP" altLang="en-US" sz="6000" dirty="0" smtClean="0">
                <a:latin typeface="メイリオ" panose="020B0604030504040204" pitchFamily="50" charset="-128"/>
                <a:ea typeface="メイリオ" panose="020B0604030504040204" pitchFamily="50" charset="-128"/>
                <a:cs typeface="メイリオ" panose="020B0604030504040204" pitchFamily="50" charset="-128"/>
              </a:rPr>
              <a:t>偽りの情報とトラブル</a:t>
            </a:r>
            <a:endParaRPr kumimoji="1" lang="ja-JP" altLang="en-US" sz="6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2267744" y="1504439"/>
            <a:ext cx="4536504" cy="584775"/>
          </a:xfrm>
          <a:prstGeom prst="rect">
            <a:avLst/>
          </a:prstGeom>
          <a:noFill/>
        </p:spPr>
        <p:txBody>
          <a:bodyPr wrap="square" rtlCol="0">
            <a:spAutoFit/>
          </a:bodyPr>
          <a:lstStyle/>
          <a:p>
            <a:pPr algn="ctr"/>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スライド資料　</a:t>
            </a:r>
            <a:r>
              <a:rPr kumimoji="1"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D1-1</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pPr>
              <a:defRPr/>
            </a:pPr>
            <a:fld id="{E243FA93-93A0-4D28-971F-90C6E33C865C}" type="slidenum">
              <a:rPr lang="en-US" altLang="ja-JP" smtClean="0">
                <a:solidFill>
                  <a:srgbClr val="191B0E"/>
                </a:solidFill>
              </a:rPr>
              <a:pPr>
                <a:defRPr/>
              </a:pPr>
              <a:t>2</a:t>
            </a:fld>
            <a:endParaRPr lang="en-US" altLang="ja-JP">
              <a:solidFill>
                <a:srgbClr val="191B0E"/>
              </a:solidFill>
            </a:endParaRPr>
          </a:p>
        </p:txBody>
      </p:sp>
    </p:spTree>
    <p:extLst>
      <p:ext uri="{BB962C8B-B14F-4D97-AF65-F5344CB8AC3E}">
        <p14:creationId xmlns:p14="http://schemas.microsoft.com/office/powerpoint/2010/main" val="317526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1892300" y="476250"/>
            <a:ext cx="5775325" cy="655638"/>
          </a:xfrm>
        </p:spPr>
        <p:txBody>
          <a:bodyPr>
            <a:normAutofit fontScale="90000"/>
          </a:bodyPr>
          <a:lstStyle/>
          <a:p>
            <a:pPr eaLnBrk="1" hangingPunct="1"/>
            <a:r>
              <a:rPr lang="ja-JP" altLang="en-US" smtClean="0">
                <a:solidFill>
                  <a:schemeClr val="tx1"/>
                </a:solidFill>
                <a:ea typeface="ＭＳ Ｐゴシック" pitchFamily="50" charset="-128"/>
              </a:rPr>
              <a:t>社会環境の急速な変化</a:t>
            </a:r>
          </a:p>
        </p:txBody>
      </p:sp>
      <p:sp>
        <p:nvSpPr>
          <p:cNvPr id="7171" name="Rectangle 2"/>
          <p:cNvSpPr>
            <a:spLocks noGrp="1" noChangeArrowheads="1"/>
          </p:cNvSpPr>
          <p:nvPr>
            <p:ph idx="1"/>
          </p:nvPr>
        </p:nvSpPr>
        <p:spPr>
          <a:xfrm>
            <a:off x="457200" y="1557338"/>
            <a:ext cx="8686800" cy="1079500"/>
          </a:xfrm>
        </p:spPr>
        <p:txBody>
          <a:bodyPr>
            <a:normAutofit fontScale="47500" lnSpcReduction="20000"/>
          </a:bodyPr>
          <a:lstStyle/>
          <a:p>
            <a:pPr eaLnBrk="1" hangingPunct="1">
              <a:lnSpc>
                <a:spcPct val="80000"/>
              </a:lnSpc>
            </a:pPr>
            <a:r>
              <a:rPr lang="ja-JP" altLang="en-US" sz="3200" smtClean="0">
                <a:solidFill>
                  <a:schemeClr val="tx1"/>
                </a:solidFill>
                <a:ea typeface="ＭＳ Ｐゴシック" pitchFamily="50" charset="-128"/>
              </a:rPr>
              <a:t>情報化社会の進展</a:t>
            </a:r>
          </a:p>
          <a:p>
            <a:pPr eaLnBrk="1" hangingPunct="1">
              <a:lnSpc>
                <a:spcPct val="80000"/>
              </a:lnSpc>
            </a:pPr>
            <a:r>
              <a:rPr lang="ja-JP" altLang="en-US" sz="3200" smtClean="0">
                <a:solidFill>
                  <a:schemeClr val="tx1"/>
                </a:solidFill>
                <a:ea typeface="ＭＳ Ｐゴシック" pitchFamily="50" charset="-128"/>
              </a:rPr>
              <a:t>児童生徒にもインターネット端末が普及</a:t>
            </a:r>
          </a:p>
          <a:p>
            <a:pPr eaLnBrk="1" hangingPunct="1">
              <a:lnSpc>
                <a:spcPct val="80000"/>
              </a:lnSpc>
              <a:buFont typeface="Century Gothic" pitchFamily="34" charset="0"/>
              <a:buNone/>
            </a:pPr>
            <a:endParaRPr lang="ja-JP" altLang="en-US" smtClean="0">
              <a:ea typeface="ＭＳ Ｐゴシック" pitchFamily="50" charset="-128"/>
            </a:endParaRPr>
          </a:p>
          <a:p>
            <a:pPr eaLnBrk="1" hangingPunct="1">
              <a:lnSpc>
                <a:spcPct val="80000"/>
              </a:lnSpc>
              <a:buFont typeface="Century Gothic" pitchFamily="34" charset="0"/>
              <a:buNone/>
            </a:pPr>
            <a:r>
              <a:rPr lang="ja-JP" altLang="en-US" sz="2800" smtClean="0">
                <a:ea typeface="ＭＳ Ｐゴシック" pitchFamily="50" charset="-128"/>
              </a:rPr>
              <a:t>　</a:t>
            </a:r>
          </a:p>
          <a:p>
            <a:pPr eaLnBrk="1" hangingPunct="1">
              <a:lnSpc>
                <a:spcPct val="80000"/>
              </a:lnSpc>
              <a:buFont typeface="Century Gothic" pitchFamily="34" charset="0"/>
              <a:buNone/>
            </a:pPr>
            <a:endParaRPr lang="ja-JP" altLang="en-US" sz="2800" smtClean="0">
              <a:ea typeface="ＭＳ Ｐゴシック" pitchFamily="50" charset="-128"/>
            </a:endParaRPr>
          </a:p>
          <a:p>
            <a:pPr eaLnBrk="1" hangingPunct="1">
              <a:lnSpc>
                <a:spcPct val="80000"/>
              </a:lnSpc>
              <a:buFont typeface="Century Gothic" pitchFamily="34" charset="0"/>
              <a:buNone/>
            </a:pPr>
            <a:r>
              <a:rPr lang="ja-JP" altLang="en-US" sz="2800" smtClean="0">
                <a:ea typeface="ＭＳ Ｐゴシック" pitchFamily="50" charset="-128"/>
              </a:rPr>
              <a:t>　　　　　　　　　　　　　　　　　　</a:t>
            </a:r>
            <a:endParaRPr lang="ja-JP" altLang="en-US" sz="1800" b="1" smtClean="0">
              <a:solidFill>
                <a:schemeClr val="tx1"/>
              </a:solidFill>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57D694E6-B176-42BF-9A73-69DBD9935FD3}" type="slidenum">
              <a:rPr lang="en-US" altLang="ja-JP" smtClean="0">
                <a:solidFill>
                  <a:srgbClr val="191B0E"/>
                </a:solidFill>
              </a:rPr>
              <a:pPr>
                <a:defRPr/>
              </a:pPr>
              <a:t>3</a:t>
            </a:fld>
            <a:endParaRPr lang="en-US" altLang="ja-JP">
              <a:solidFill>
                <a:srgbClr val="191B0E"/>
              </a:solidFill>
            </a:endParaRPr>
          </a:p>
        </p:txBody>
      </p:sp>
      <p:sp>
        <p:nvSpPr>
          <p:cNvPr id="51204" name="AutoShape 4"/>
          <p:cNvSpPr>
            <a:spLocks noChangeArrowheads="1"/>
          </p:cNvSpPr>
          <p:nvPr/>
        </p:nvSpPr>
        <p:spPr bwMode="auto">
          <a:xfrm>
            <a:off x="900113" y="2924175"/>
            <a:ext cx="7488237" cy="1368425"/>
          </a:xfrm>
          <a:prstGeom prst="roundRect">
            <a:avLst>
              <a:gd name="adj" fmla="val 16667"/>
            </a:avLst>
          </a:prstGeom>
          <a:solidFill>
            <a:schemeClr val="accent6">
              <a:lumMod val="60000"/>
              <a:lumOff val="40000"/>
            </a:schemeClr>
          </a:solidFill>
          <a:ln w="9525">
            <a:solidFill>
              <a:schemeClr val="tx1"/>
            </a:solidFill>
            <a:round/>
            <a:headEnd/>
            <a:tailEnd/>
          </a:ln>
        </p:spPr>
        <p:txBody>
          <a:bodyPr wrap="none" anchor="ctr"/>
          <a:lstStyle>
            <a:lvl1pPr algn="l" eaLnBrk="0" hangingPunct="0">
              <a:lnSpc>
                <a:spcPct val="94000"/>
              </a:lnSpc>
              <a:spcBef>
                <a:spcPts val="1000"/>
              </a:spcBef>
              <a:spcAft>
                <a:spcPts val="200"/>
              </a:spcAft>
              <a:buFont typeface="Franklin Gothic Book"/>
              <a:buChar char="■"/>
              <a:defRPr kumimoji="1" sz="2000">
                <a:solidFill>
                  <a:schemeClr val="tx2"/>
                </a:solidFill>
                <a:latin typeface="Franklin Gothic Book"/>
              </a:defRPr>
            </a:lvl1pPr>
            <a:lvl2pPr marL="742950" indent="-285750" algn="l" eaLnBrk="0" hangingPunct="0">
              <a:lnSpc>
                <a:spcPct val="94000"/>
              </a:lnSpc>
              <a:spcBef>
                <a:spcPts val="500"/>
              </a:spcBef>
              <a:spcAft>
                <a:spcPts val="200"/>
              </a:spcAft>
              <a:buFont typeface="Franklin Gothic Book"/>
              <a:buChar char="–"/>
              <a:defRPr kumimoji="1" sz="2000" i="1">
                <a:solidFill>
                  <a:schemeClr val="tx2"/>
                </a:solidFill>
                <a:latin typeface="Franklin Gothic Book"/>
              </a:defRPr>
            </a:lvl2pPr>
            <a:lvl3pPr marL="1143000" indent="-228600" algn="l" eaLnBrk="0" hangingPunct="0">
              <a:lnSpc>
                <a:spcPct val="94000"/>
              </a:lnSpc>
              <a:spcBef>
                <a:spcPts val="500"/>
              </a:spcBef>
              <a:spcAft>
                <a:spcPts val="200"/>
              </a:spcAft>
              <a:buFont typeface="Franklin Gothic Book"/>
              <a:buChar char="■"/>
              <a:defRPr kumimoji="1">
                <a:solidFill>
                  <a:schemeClr val="tx2"/>
                </a:solidFill>
                <a:latin typeface="Franklin Gothic Book"/>
              </a:defRPr>
            </a:lvl3pPr>
            <a:lvl4pPr marL="1600200" indent="-228600" algn="l" eaLnBrk="0" hangingPunct="0">
              <a:lnSpc>
                <a:spcPct val="94000"/>
              </a:lnSpc>
              <a:spcBef>
                <a:spcPts val="500"/>
              </a:spcBef>
              <a:spcAft>
                <a:spcPts val="200"/>
              </a:spcAft>
              <a:buFont typeface="Franklin Gothic Book"/>
              <a:buChar char="–"/>
              <a:defRPr kumimoji="1" i="1">
                <a:solidFill>
                  <a:schemeClr val="tx2"/>
                </a:solidFill>
                <a:latin typeface="Franklin Gothic Book"/>
              </a:defRPr>
            </a:lvl4pPr>
            <a:lvl5pPr marL="2057400" indent="-228600" algn="l" eaLnBrk="0" hangingPunct="0">
              <a:lnSpc>
                <a:spcPct val="94000"/>
              </a:lnSpc>
              <a:spcBef>
                <a:spcPts val="500"/>
              </a:spcBef>
              <a:spcAft>
                <a:spcPts val="200"/>
              </a:spcAft>
              <a:buFont typeface="Franklin Gothic Book"/>
              <a:buChar char="■"/>
              <a:defRPr kumimoji="1" sz="1600">
                <a:solidFill>
                  <a:schemeClr val="tx2"/>
                </a:solidFill>
                <a:latin typeface="Franklin Gothic Book"/>
              </a:defRPr>
            </a:lvl5pPr>
            <a:lvl6pPr marL="2514600" indent="-228600" eaLnBrk="0" fontAlgn="base" hangingPunct="0">
              <a:lnSpc>
                <a:spcPct val="94000"/>
              </a:lnSpc>
              <a:spcBef>
                <a:spcPts val="500"/>
              </a:spcBef>
              <a:spcAft>
                <a:spcPts val="200"/>
              </a:spcAft>
              <a:buFont typeface="Franklin Gothic Book"/>
              <a:buChar char="■"/>
              <a:defRPr kumimoji="1" sz="1600">
                <a:solidFill>
                  <a:schemeClr val="tx2"/>
                </a:solidFill>
                <a:latin typeface="Franklin Gothic Book"/>
              </a:defRPr>
            </a:lvl6pPr>
            <a:lvl7pPr marL="2971800" indent="-228600" eaLnBrk="0" fontAlgn="base" hangingPunct="0">
              <a:lnSpc>
                <a:spcPct val="94000"/>
              </a:lnSpc>
              <a:spcBef>
                <a:spcPts val="500"/>
              </a:spcBef>
              <a:spcAft>
                <a:spcPts val="200"/>
              </a:spcAft>
              <a:buFont typeface="Franklin Gothic Book"/>
              <a:buChar char="■"/>
              <a:defRPr kumimoji="1" sz="1600">
                <a:solidFill>
                  <a:schemeClr val="tx2"/>
                </a:solidFill>
                <a:latin typeface="Franklin Gothic Book"/>
              </a:defRPr>
            </a:lvl7pPr>
            <a:lvl8pPr marL="3429000" indent="-228600" eaLnBrk="0" fontAlgn="base" hangingPunct="0">
              <a:lnSpc>
                <a:spcPct val="94000"/>
              </a:lnSpc>
              <a:spcBef>
                <a:spcPts val="500"/>
              </a:spcBef>
              <a:spcAft>
                <a:spcPts val="200"/>
              </a:spcAft>
              <a:buFont typeface="Franklin Gothic Book"/>
              <a:buChar char="■"/>
              <a:defRPr kumimoji="1" sz="1600">
                <a:solidFill>
                  <a:schemeClr val="tx2"/>
                </a:solidFill>
                <a:latin typeface="Franklin Gothic Book"/>
              </a:defRPr>
            </a:lvl8pPr>
            <a:lvl9pPr marL="3886200" indent="-228600" eaLnBrk="0" fontAlgn="base" hangingPunct="0">
              <a:lnSpc>
                <a:spcPct val="94000"/>
              </a:lnSpc>
              <a:spcBef>
                <a:spcPts val="500"/>
              </a:spcBef>
              <a:spcAft>
                <a:spcPts val="200"/>
              </a:spcAft>
              <a:buFont typeface="Franklin Gothic Book"/>
              <a:buChar char="■"/>
              <a:defRPr kumimoji="1" sz="1600">
                <a:solidFill>
                  <a:schemeClr val="tx2"/>
                </a:solidFill>
                <a:latin typeface="Franklin Gothic Book"/>
              </a:defRPr>
            </a:lvl9pPr>
          </a:lstStyle>
          <a:p>
            <a:pPr algn="ctr" defTabSz="914400" eaLnBrk="1" fontAlgn="base" hangingPunct="1">
              <a:lnSpc>
                <a:spcPct val="100000"/>
              </a:lnSpc>
              <a:spcBef>
                <a:spcPct val="0"/>
              </a:spcBef>
              <a:spcAft>
                <a:spcPct val="0"/>
              </a:spcAft>
              <a:buFontTx/>
              <a:buNone/>
              <a:defRPr/>
            </a:pPr>
            <a:r>
              <a:rPr kumimoji="0" lang="ja-JP" altLang="en-US" sz="1800" dirty="0" smtClean="0">
                <a:solidFill>
                  <a:prstClr val="black"/>
                </a:solidFill>
                <a:latin typeface="Century Gothic" pitchFamily="34" charset="0"/>
                <a:ea typeface="ＭＳ Ｐゴシック" pitchFamily="50" charset="-128"/>
              </a:rPr>
              <a:t>正しい情報でも、正しくない情報でも、すぐに、多くの人に伝わる状況</a:t>
            </a:r>
          </a:p>
          <a:p>
            <a:pPr algn="ctr" defTabSz="914400" eaLnBrk="1" fontAlgn="base" hangingPunct="1">
              <a:lnSpc>
                <a:spcPct val="100000"/>
              </a:lnSpc>
              <a:spcBef>
                <a:spcPct val="0"/>
              </a:spcBef>
              <a:spcAft>
                <a:spcPct val="0"/>
              </a:spcAft>
              <a:buFontTx/>
              <a:buNone/>
              <a:defRPr/>
            </a:pPr>
            <a:r>
              <a:rPr kumimoji="0" lang="ja-JP" altLang="en-US" sz="3600" dirty="0" smtClean="0">
                <a:solidFill>
                  <a:prstClr val="black"/>
                </a:solidFill>
                <a:latin typeface="Century Gothic" pitchFamily="34" charset="0"/>
                <a:ea typeface="ＭＳ Ｐゴシック" pitchFamily="50" charset="-128"/>
              </a:rPr>
              <a:t>ネット上でのトラブル・犯罪の増加</a:t>
            </a:r>
          </a:p>
        </p:txBody>
      </p:sp>
      <p:sp>
        <p:nvSpPr>
          <p:cNvPr id="51205" name="AutoShape 5"/>
          <p:cNvSpPr>
            <a:spLocks noChangeArrowheads="1"/>
          </p:cNvSpPr>
          <p:nvPr/>
        </p:nvSpPr>
        <p:spPr bwMode="auto">
          <a:xfrm>
            <a:off x="3635375" y="4364038"/>
            <a:ext cx="2016125" cy="504825"/>
          </a:xfrm>
          <a:prstGeom prst="downArrow">
            <a:avLst>
              <a:gd name="adj1" fmla="val 50000"/>
              <a:gd name="adj2" fmla="val 25000"/>
            </a:avLst>
          </a:prstGeom>
          <a:solidFill>
            <a:srgbClr val="FF0000"/>
          </a:solidFill>
          <a:ln w="9525">
            <a:solidFill>
              <a:schemeClr val="tx1"/>
            </a:solidFill>
            <a:miter lim="800000"/>
            <a:headEnd/>
            <a:tailEnd/>
          </a:ln>
        </p:spPr>
        <p:txBody>
          <a:bodyPr vert="eaVert" wrap="none"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defTabSz="914400" eaLnBrk="1" fontAlgn="base" hangingPunct="1">
              <a:lnSpc>
                <a:spcPct val="100000"/>
              </a:lnSpc>
              <a:spcBef>
                <a:spcPct val="0"/>
              </a:spcBef>
              <a:spcAft>
                <a:spcPct val="0"/>
              </a:spcAft>
              <a:buFontTx/>
              <a:buNone/>
            </a:pPr>
            <a:endParaRPr kumimoji="0" lang="ja-JP" altLang="en-US" sz="1800" smtClean="0">
              <a:solidFill>
                <a:prstClr val="black"/>
              </a:solidFill>
              <a:latin typeface="Century Gothic" pitchFamily="34" charset="0"/>
              <a:ea typeface="ＭＳ Ｐゴシック" pitchFamily="50" charset="-128"/>
            </a:endParaRPr>
          </a:p>
        </p:txBody>
      </p:sp>
      <p:sp>
        <p:nvSpPr>
          <p:cNvPr id="51206" name="Text Box 6"/>
          <p:cNvSpPr txBox="1">
            <a:spLocks noChangeArrowheads="1"/>
          </p:cNvSpPr>
          <p:nvPr/>
        </p:nvSpPr>
        <p:spPr bwMode="auto">
          <a:xfrm>
            <a:off x="755650" y="5013325"/>
            <a:ext cx="79930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defTabSz="914400" eaLnBrk="1" fontAlgn="base" hangingPunct="1">
              <a:lnSpc>
                <a:spcPct val="100000"/>
              </a:lnSpc>
              <a:spcBef>
                <a:spcPct val="0"/>
              </a:spcBef>
              <a:spcAft>
                <a:spcPct val="0"/>
              </a:spcAft>
              <a:buFontTx/>
              <a:buNone/>
            </a:pPr>
            <a:r>
              <a:rPr lang="ja-JP" altLang="en-US" sz="3200" smtClean="0">
                <a:solidFill>
                  <a:srgbClr val="EFEDE3"/>
                </a:solidFill>
                <a:latin typeface="Century Gothic" pitchFamily="34" charset="0"/>
                <a:ea typeface="ＭＳ Ｐゴシック" pitchFamily="50" charset="-128"/>
              </a:rPr>
              <a:t>　</a:t>
            </a:r>
            <a:r>
              <a:rPr lang="ja-JP" altLang="en-US" sz="3200" smtClean="0">
                <a:solidFill>
                  <a:prstClr val="black"/>
                </a:solidFill>
                <a:latin typeface="Century Gothic" pitchFamily="34" charset="0"/>
                <a:ea typeface="ＭＳ Ｐゴシック" pitchFamily="50" charset="-128"/>
              </a:rPr>
              <a:t>大人はもちろん、これからの情報化社会を生きる児童生徒に、</a:t>
            </a:r>
            <a:r>
              <a:rPr lang="ja-JP" altLang="en-US" sz="3200" smtClean="0">
                <a:solidFill>
                  <a:srgbClr val="FF0000"/>
                </a:solidFill>
                <a:latin typeface="Century Gothic" pitchFamily="34" charset="0"/>
                <a:ea typeface="ＭＳ Ｐゴシック" pitchFamily="50" charset="-128"/>
              </a:rPr>
              <a:t>情報を正しく判断する力</a:t>
            </a:r>
            <a:r>
              <a:rPr lang="ja-JP" altLang="en-US" sz="3200" smtClean="0">
                <a:solidFill>
                  <a:prstClr val="black"/>
                </a:solidFill>
                <a:latin typeface="Century Gothic" pitchFamily="34" charset="0"/>
                <a:ea typeface="ＭＳ Ｐゴシック" pitchFamily="50" charset="-128"/>
              </a:rPr>
              <a:t>を身に付けさせる必要がある。　　　　　</a:t>
            </a:r>
            <a:r>
              <a:rPr lang="ja-JP" altLang="en-US" sz="3200" smtClean="0">
                <a:solidFill>
                  <a:srgbClr val="EFEDE3"/>
                </a:solidFill>
                <a:latin typeface="Century Gothic" pitchFamily="34" charset="0"/>
                <a:ea typeface="ＭＳ Ｐゴシック" pitchFamily="50" charset="-128"/>
              </a:rPr>
              <a:t>　　　　　　　　　　</a:t>
            </a:r>
          </a:p>
        </p:txBody>
      </p:sp>
    </p:spTree>
    <p:extLst>
      <p:ext uri="{BB962C8B-B14F-4D97-AF65-F5344CB8AC3E}">
        <p14:creationId xmlns:p14="http://schemas.microsoft.com/office/powerpoint/2010/main" val="4057748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04"/>
                                        </p:tgtEl>
                                        <p:attrNameLst>
                                          <p:attrName>style.visibility</p:attrName>
                                        </p:attrNameLst>
                                      </p:cBhvr>
                                      <p:to>
                                        <p:strVal val="visible"/>
                                      </p:to>
                                    </p:set>
                                  </p:childTnLst>
                                </p:cTn>
                              </p:par>
                              <p:par>
                                <p:cTn id="17" presetID="22" presetClass="entr" presetSubtype="1" fill="hold" grpId="0" nodeType="withEffect">
                                  <p:stCondLst>
                                    <p:cond delay="0"/>
                                  </p:stCondLst>
                                  <p:childTnLst>
                                    <p:set>
                                      <p:cBhvr>
                                        <p:cTn id="18" dur="1" fill="hold">
                                          <p:stCondLst>
                                            <p:cond delay="0"/>
                                          </p:stCondLst>
                                        </p:cTn>
                                        <p:tgtEl>
                                          <p:spTgt spid="51205"/>
                                        </p:tgtEl>
                                        <p:attrNameLst>
                                          <p:attrName>style.visibility</p:attrName>
                                        </p:attrNameLst>
                                      </p:cBhvr>
                                      <p:to>
                                        <p:strVal val="visible"/>
                                      </p:to>
                                    </p:set>
                                    <p:animEffect transition="in" filter="wipe(up)">
                                      <p:cBhvr>
                                        <p:cTn id="19" dur="500"/>
                                        <p:tgtEl>
                                          <p:spTgt spid="512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51206"/>
                                        </p:tgtEl>
                                        <p:attrNameLst>
                                          <p:attrName>style.visibility</p:attrName>
                                        </p:attrNameLst>
                                      </p:cBhvr>
                                      <p:to>
                                        <p:strVal val="visible"/>
                                      </p:to>
                                    </p:set>
                                    <p:animEffect transition="in" filter="circle(out)">
                                      <p:cBhvr>
                                        <p:cTn id="24" dur="20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51204" grpId="0" animBg="1"/>
      <p:bldP spid="51205" grpId="0" animBg="1"/>
      <p:bldP spid="512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
          <p:cNvSpPr>
            <a:spLocks noGrp="1" noChangeArrowheads="1"/>
          </p:cNvSpPr>
          <p:nvPr>
            <p:ph type="title"/>
          </p:nvPr>
        </p:nvSpPr>
        <p:spPr>
          <a:xfrm>
            <a:off x="2051050" y="404813"/>
            <a:ext cx="4768850" cy="654050"/>
          </a:xfrm>
        </p:spPr>
        <p:txBody>
          <a:bodyPr/>
          <a:lstStyle/>
          <a:p>
            <a:pPr eaLnBrk="1" hangingPunct="1"/>
            <a:r>
              <a:rPr lang="ja-JP" altLang="en-US" sz="3600" smtClean="0">
                <a:ea typeface="ＭＳ Ｐゴシック" pitchFamily="50" charset="-128"/>
              </a:rPr>
              <a:t>こんな投稿がありました</a:t>
            </a:r>
          </a:p>
        </p:txBody>
      </p:sp>
      <p:sp>
        <p:nvSpPr>
          <p:cNvPr id="8195" name="Rectangle 11"/>
          <p:cNvSpPr>
            <a:spLocks noGrp="1" noChangeArrowheads="1"/>
          </p:cNvSpPr>
          <p:nvPr>
            <p:ph idx="1"/>
          </p:nvPr>
        </p:nvSpPr>
        <p:spPr>
          <a:xfrm>
            <a:off x="1116013" y="5516563"/>
            <a:ext cx="7559675" cy="1152525"/>
          </a:xfrm>
        </p:spPr>
        <p:txBody>
          <a:bodyPr>
            <a:normAutofit fontScale="77500" lnSpcReduction="20000"/>
          </a:bodyPr>
          <a:lstStyle/>
          <a:p>
            <a:pPr eaLnBrk="1" hangingPunct="1">
              <a:lnSpc>
                <a:spcPct val="80000"/>
              </a:lnSpc>
            </a:pPr>
            <a:r>
              <a:rPr lang="ja-JP" altLang="en-US" smtClean="0">
                <a:ea typeface="ＭＳ Ｐゴシック" pitchFamily="50" charset="-128"/>
              </a:rPr>
              <a:t>平成</a:t>
            </a:r>
            <a:r>
              <a:rPr lang="en-US" altLang="ja-JP" smtClean="0">
                <a:ea typeface="ＭＳ Ｐゴシック" pitchFamily="50" charset="-128"/>
              </a:rPr>
              <a:t>27</a:t>
            </a:r>
            <a:r>
              <a:rPr lang="ja-JP" altLang="en-US" smtClean="0">
                <a:ea typeface="ＭＳ Ｐゴシック" pitchFamily="50" charset="-128"/>
              </a:rPr>
              <a:t>年</a:t>
            </a:r>
            <a:r>
              <a:rPr lang="en-US" altLang="ja-JP" smtClean="0">
                <a:ea typeface="ＭＳ Ｐゴシック" pitchFamily="50" charset="-128"/>
              </a:rPr>
              <a:t>8</a:t>
            </a:r>
            <a:r>
              <a:rPr lang="ja-JP" altLang="en-US" smtClean="0">
                <a:ea typeface="ＭＳ Ｐゴシック" pitchFamily="50" charset="-128"/>
              </a:rPr>
              <a:t>月に</a:t>
            </a:r>
            <a:r>
              <a:rPr lang="en-US" altLang="ja-JP" smtClean="0">
                <a:ea typeface="ＭＳ Ｐゴシック" pitchFamily="50" charset="-128"/>
              </a:rPr>
              <a:t>twitter</a:t>
            </a:r>
            <a:r>
              <a:rPr lang="ja-JP" altLang="en-US" smtClean="0">
                <a:ea typeface="ＭＳ Ｐゴシック" pitchFamily="50" charset="-128"/>
              </a:rPr>
              <a:t>で多くの引用を受けた投稿</a:t>
            </a:r>
            <a:endParaRPr lang="en-US" altLang="ja-JP" smtClean="0">
              <a:ea typeface="ＭＳ Ｐゴシック" pitchFamily="50" charset="-128"/>
            </a:endParaRPr>
          </a:p>
          <a:p>
            <a:pPr eaLnBrk="1" hangingPunct="1">
              <a:lnSpc>
                <a:spcPct val="80000"/>
              </a:lnSpc>
            </a:pPr>
            <a:r>
              <a:rPr lang="ja-JP" altLang="en-US" smtClean="0">
                <a:ea typeface="ＭＳ Ｐゴシック" pitchFamily="50" charset="-128"/>
              </a:rPr>
              <a:t>悪質ないたずらとして、平成</a:t>
            </a:r>
            <a:r>
              <a:rPr lang="en-US" altLang="ja-JP" smtClean="0">
                <a:ea typeface="ＭＳ Ｐゴシック" pitchFamily="50" charset="-128"/>
              </a:rPr>
              <a:t>8</a:t>
            </a:r>
            <a:r>
              <a:rPr lang="ja-JP" altLang="en-US" smtClean="0">
                <a:ea typeface="ＭＳ Ｐゴシック" pitchFamily="50" charset="-128"/>
              </a:rPr>
              <a:t>月</a:t>
            </a:r>
            <a:r>
              <a:rPr lang="en-US" altLang="ja-JP" smtClean="0">
                <a:ea typeface="ＭＳ Ｐゴシック" pitchFamily="50" charset="-128"/>
              </a:rPr>
              <a:t>25</a:t>
            </a:r>
            <a:r>
              <a:rPr lang="ja-JP" altLang="en-US" smtClean="0">
                <a:ea typeface="ＭＳ Ｐゴシック" pitchFamily="50" charset="-128"/>
              </a:rPr>
              <a:t>日に広島県が公式ツイートで注意喚起（多くの府県で同様のいたずら被害）</a:t>
            </a:r>
            <a:endParaRPr lang="en-US" altLang="ja-JP" smtClean="0">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57D694E6-B176-42BF-9A73-69DBD9935FD3}" type="slidenum">
              <a:rPr lang="en-US" altLang="ja-JP" smtClean="0">
                <a:solidFill>
                  <a:srgbClr val="191B0E"/>
                </a:solidFill>
              </a:rPr>
              <a:pPr>
                <a:defRPr/>
              </a:pPr>
              <a:t>4</a:t>
            </a:fld>
            <a:endParaRPr lang="en-US" altLang="ja-JP">
              <a:solidFill>
                <a:srgbClr val="191B0E"/>
              </a:solidFill>
            </a:endParaRP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l="51579" t="29401" r="18495" b="20033"/>
          <a:stretch>
            <a:fillRect/>
          </a:stretch>
        </p:blipFill>
        <p:spPr bwMode="auto">
          <a:xfrm>
            <a:off x="2195513" y="981075"/>
            <a:ext cx="4537075" cy="431165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1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up)">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wipe(up)">
                                      <p:cBhvr>
                                        <p:cTn id="12" dur="500"/>
                                        <p:tgtEl>
                                          <p:spTgt spid="8195">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wipe(up)">
                                      <p:cBhvr>
                                        <p:cTn id="15"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txBox="1">
            <a:spLocks noGrp="1" noChangeArrowheads="1"/>
          </p:cNvSpPr>
          <p:nvPr/>
        </p:nvSpPr>
        <p:spPr bwMode="auto">
          <a:xfrm>
            <a:off x="6553200" y="6267450"/>
            <a:ext cx="2133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r" defTabSz="914400" eaLnBrk="1" fontAlgn="base" hangingPunct="1">
              <a:lnSpc>
                <a:spcPct val="100000"/>
              </a:lnSpc>
              <a:spcBef>
                <a:spcPct val="0"/>
              </a:spcBef>
              <a:spcAft>
                <a:spcPct val="0"/>
              </a:spcAft>
              <a:buFontTx/>
              <a:buNone/>
            </a:pPr>
            <a:fld id="{136A6E7D-427C-4590-996E-7C5815BD4974}" type="slidenum">
              <a:rPr kumimoji="0" lang="en-US" altLang="ja-JP" sz="1600" smtClean="0">
                <a:solidFill>
                  <a:srgbClr val="EFEDE3"/>
                </a:solidFill>
                <a:latin typeface="Century Gothic" pitchFamily="34" charset="0"/>
                <a:ea typeface="ＭＳ Ｐゴシック" pitchFamily="50" charset="-128"/>
              </a:rPr>
              <a:pPr algn="r" defTabSz="914400" eaLnBrk="1" fontAlgn="base" hangingPunct="1">
                <a:lnSpc>
                  <a:spcPct val="100000"/>
                </a:lnSpc>
                <a:spcBef>
                  <a:spcPct val="0"/>
                </a:spcBef>
                <a:spcAft>
                  <a:spcPct val="0"/>
                </a:spcAft>
                <a:buFontTx/>
                <a:buNone/>
              </a:pPr>
              <a:t>5</a:t>
            </a:fld>
            <a:endParaRPr kumimoji="0" lang="en-US" altLang="ja-JP" sz="1600" smtClean="0">
              <a:solidFill>
                <a:srgbClr val="EFEDE3"/>
              </a:solidFill>
              <a:latin typeface="Century Gothic" pitchFamily="34" charset="0"/>
              <a:ea typeface="ＭＳ Ｐゴシック" pitchFamily="50" charset="-128"/>
            </a:endParaRPr>
          </a:p>
        </p:txBody>
      </p:sp>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l="51579" t="29401" r="18495" b="20033"/>
          <a:stretch>
            <a:fillRect/>
          </a:stretch>
        </p:blipFill>
        <p:spPr bwMode="auto">
          <a:xfrm>
            <a:off x="1763713" y="115888"/>
            <a:ext cx="6192837" cy="5770562"/>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2124075" y="1773238"/>
            <a:ext cx="3671888" cy="576262"/>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17" name="正方形/長方形 16"/>
          <p:cNvSpPr/>
          <p:nvPr/>
        </p:nvSpPr>
        <p:spPr>
          <a:xfrm>
            <a:off x="2124075" y="2349500"/>
            <a:ext cx="2663825" cy="574675"/>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18" name="正方形/長方形 17"/>
          <p:cNvSpPr/>
          <p:nvPr/>
        </p:nvSpPr>
        <p:spPr>
          <a:xfrm>
            <a:off x="2124075" y="2924175"/>
            <a:ext cx="3189288" cy="576263"/>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20" name="正方形/長方形 19"/>
          <p:cNvSpPr/>
          <p:nvPr/>
        </p:nvSpPr>
        <p:spPr>
          <a:xfrm>
            <a:off x="2124075" y="4724400"/>
            <a:ext cx="4464050" cy="576263"/>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21" name="正方形/長方形 20"/>
          <p:cNvSpPr/>
          <p:nvPr/>
        </p:nvSpPr>
        <p:spPr>
          <a:xfrm>
            <a:off x="755650" y="6021388"/>
            <a:ext cx="792163" cy="576262"/>
          </a:xfrm>
          <a:prstGeom prst="rect">
            <a:avLst/>
          </a:prstGeom>
          <a:solidFill>
            <a:srgbClr val="00B050">
              <a:alpha val="3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22" name="正方形/長方形 21"/>
          <p:cNvSpPr/>
          <p:nvPr/>
        </p:nvSpPr>
        <p:spPr>
          <a:xfrm>
            <a:off x="4787900" y="6021388"/>
            <a:ext cx="792163" cy="576262"/>
          </a:xfrm>
          <a:prstGeom prst="rect">
            <a:avLst/>
          </a:prstGeom>
          <a:solidFill>
            <a:srgbClr val="FF0000">
              <a:alpha val="31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23" name="Rectangle 11"/>
          <p:cNvSpPr txBox="1">
            <a:spLocks noChangeArrowheads="1"/>
          </p:cNvSpPr>
          <p:nvPr/>
        </p:nvSpPr>
        <p:spPr>
          <a:xfrm>
            <a:off x="5580063" y="6165850"/>
            <a:ext cx="3960812" cy="503238"/>
          </a:xfrm>
          <a:prstGeom prst="rect">
            <a:avLst/>
          </a:prstGeom>
        </p:spPr>
        <p:txBody>
          <a:bodyPr/>
          <a:lstStyle/>
          <a:p>
            <a:pPr marL="382588" indent="-382588" defTabSz="685800" fontAlgn="base">
              <a:lnSpc>
                <a:spcPct val="80000"/>
              </a:lnSpc>
              <a:spcBef>
                <a:spcPts val="1000"/>
              </a:spcBef>
              <a:spcAft>
                <a:spcPts val="200"/>
              </a:spcAft>
              <a:defRPr/>
            </a:pPr>
            <a:r>
              <a:rPr kumimoji="1" lang="en-US" altLang="ja-JP" sz="2000" dirty="0">
                <a:solidFill>
                  <a:srgbClr val="191B0E"/>
                </a:solidFill>
                <a:ea typeface="ＭＳ Ｐゴシック" pitchFamily="50" charset="-128"/>
              </a:rPr>
              <a:t>110</a:t>
            </a:r>
            <a:r>
              <a:rPr kumimoji="1" lang="ja-JP" altLang="en-US" sz="2000" dirty="0">
                <a:solidFill>
                  <a:srgbClr val="191B0E"/>
                </a:solidFill>
                <a:ea typeface="ＭＳ Ｐゴシック" pitchFamily="50" charset="-128"/>
              </a:rPr>
              <a:t>番させる悪質ないたずら</a:t>
            </a:r>
            <a:endParaRPr kumimoji="1" lang="en-US" altLang="ja-JP" sz="2000" dirty="0">
              <a:solidFill>
                <a:srgbClr val="191B0E"/>
              </a:solidFill>
              <a:ea typeface="ＭＳ Ｐゴシック" pitchFamily="50" charset="-128"/>
            </a:endParaRPr>
          </a:p>
        </p:txBody>
      </p:sp>
      <p:sp>
        <p:nvSpPr>
          <p:cNvPr id="24" name="Rectangle 11"/>
          <p:cNvSpPr txBox="1">
            <a:spLocks noChangeArrowheads="1"/>
          </p:cNvSpPr>
          <p:nvPr/>
        </p:nvSpPr>
        <p:spPr>
          <a:xfrm>
            <a:off x="1476375" y="6164263"/>
            <a:ext cx="3959225" cy="504825"/>
          </a:xfrm>
          <a:prstGeom prst="rect">
            <a:avLst/>
          </a:prstGeom>
        </p:spPr>
        <p:txBody>
          <a:bodyPr/>
          <a:lstStyle/>
          <a:p>
            <a:pPr marL="382588" indent="-382588" defTabSz="685800" fontAlgn="base">
              <a:lnSpc>
                <a:spcPct val="80000"/>
              </a:lnSpc>
              <a:spcBef>
                <a:spcPts val="1000"/>
              </a:spcBef>
              <a:spcAft>
                <a:spcPts val="200"/>
              </a:spcAft>
              <a:defRPr/>
            </a:pPr>
            <a:r>
              <a:rPr kumimoji="1" lang="ja-JP" altLang="en-US" sz="2000" dirty="0">
                <a:solidFill>
                  <a:srgbClr val="191B0E"/>
                </a:solidFill>
                <a:ea typeface="ＭＳ Ｐゴシック" pitchFamily="50" charset="-128"/>
              </a:rPr>
              <a:t>得するかのようにだます文章</a:t>
            </a:r>
            <a:endParaRPr kumimoji="1" lang="en-US" altLang="ja-JP" sz="2000" dirty="0">
              <a:solidFill>
                <a:srgbClr val="191B0E"/>
              </a:solidFill>
              <a:ea typeface="ＭＳ Ｐゴシック" pitchFamily="50" charset="-128"/>
            </a:endParaRPr>
          </a:p>
        </p:txBody>
      </p:sp>
      <p:sp>
        <p:nvSpPr>
          <p:cNvPr id="25" name="正方形/長方形 24"/>
          <p:cNvSpPr/>
          <p:nvPr/>
        </p:nvSpPr>
        <p:spPr>
          <a:xfrm>
            <a:off x="1979613" y="620713"/>
            <a:ext cx="5761037" cy="576262"/>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26" name="正方形/長方形 25"/>
          <p:cNvSpPr/>
          <p:nvPr/>
        </p:nvSpPr>
        <p:spPr>
          <a:xfrm>
            <a:off x="3348038" y="4149725"/>
            <a:ext cx="3527425" cy="574675"/>
          </a:xfrm>
          <a:prstGeom prst="rect">
            <a:avLst/>
          </a:prstGeom>
          <a:solidFill>
            <a:srgbClr val="00B05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algn="ctr" eaLnBrk="0" fontAlgn="base" hangingPunct="0">
              <a:spcBef>
                <a:spcPct val="0"/>
              </a:spcBef>
              <a:spcAft>
                <a:spcPct val="0"/>
              </a:spcAft>
              <a:defRPr>
                <a:solidFill>
                  <a:schemeClr val="tx1"/>
                </a:solidFill>
                <a:latin typeface="Century Gothic" pitchFamily="34" charset="0"/>
              </a:defRPr>
            </a:lvl6pPr>
            <a:lvl7pPr marL="2971800" indent="-228600" algn="ctr" eaLnBrk="0" fontAlgn="base" hangingPunct="0">
              <a:spcBef>
                <a:spcPct val="0"/>
              </a:spcBef>
              <a:spcAft>
                <a:spcPct val="0"/>
              </a:spcAft>
              <a:defRPr>
                <a:solidFill>
                  <a:schemeClr val="tx1"/>
                </a:solidFill>
                <a:latin typeface="Century Gothic" pitchFamily="34" charset="0"/>
              </a:defRPr>
            </a:lvl7pPr>
            <a:lvl8pPr marL="3429000" indent="-228600" algn="ctr" eaLnBrk="0" fontAlgn="base" hangingPunct="0">
              <a:spcBef>
                <a:spcPct val="0"/>
              </a:spcBef>
              <a:spcAft>
                <a:spcPct val="0"/>
              </a:spcAft>
              <a:defRPr>
                <a:solidFill>
                  <a:schemeClr val="tx1"/>
                </a:solidFill>
                <a:latin typeface="Century Gothic" pitchFamily="34" charset="0"/>
              </a:defRPr>
            </a:lvl8pPr>
            <a:lvl9pPr marL="3886200" indent="-228600" algn="ctr" eaLnBrk="0" fontAlgn="base" hangingPunct="0">
              <a:spcBef>
                <a:spcPct val="0"/>
              </a:spcBef>
              <a:spcAft>
                <a:spcPct val="0"/>
              </a:spcAft>
              <a:defRPr>
                <a:solidFill>
                  <a:schemeClr val="tx1"/>
                </a:solidFill>
                <a:latin typeface="Century Gothic" pitchFamily="34" charset="0"/>
              </a:defRPr>
            </a:lvl9pPr>
          </a:lstStyle>
          <a:p>
            <a:pPr algn="ctr" defTabSz="914400" eaLnBrk="1" fontAlgn="base" hangingPunct="1">
              <a:spcBef>
                <a:spcPct val="0"/>
              </a:spcBef>
              <a:spcAft>
                <a:spcPct val="0"/>
              </a:spcAft>
              <a:defRPr/>
            </a:pPr>
            <a:endParaRPr kumimoji="1" lang="ja-JP" altLang="en-US" smtClean="0">
              <a:solidFill>
                <a:srgbClr val="FFFFFF"/>
              </a:solidFill>
              <a:latin typeface="Franklin Gothic Book" pitchFamily="34" charset="0"/>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5F416D74-044F-4E25-8815-C38F7EEB2431}" type="slidenum">
              <a:rPr lang="en-US" altLang="ja-JP" smtClean="0">
                <a:solidFill>
                  <a:srgbClr val="191B0E"/>
                </a:solidFill>
              </a:rPr>
              <a:pPr>
                <a:defRPr/>
              </a:pPr>
              <a:t>5</a:t>
            </a:fld>
            <a:endParaRPr lang="en-US" altLang="ja-JP">
              <a:solidFill>
                <a:srgbClr val="191B0E"/>
              </a:solidFill>
            </a:endParaRPr>
          </a:p>
        </p:txBody>
      </p:sp>
    </p:spTree>
    <p:extLst>
      <p:ext uri="{BB962C8B-B14F-4D97-AF65-F5344CB8AC3E}">
        <p14:creationId xmlns:p14="http://schemas.microsoft.com/office/powerpoint/2010/main" val="2757911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P spid="21" grpId="0" animBg="1"/>
      <p:bldP spid="22" grpId="0" animBg="1"/>
      <p:bldP spid="23" grpId="0"/>
      <p:bldP spid="24" grpId="0"/>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l="29137" t="17500" r="30307" b="37701"/>
          <a:stretch>
            <a:fillRect/>
          </a:stretch>
        </p:blipFill>
        <p:spPr bwMode="auto">
          <a:xfrm>
            <a:off x="179388" y="692150"/>
            <a:ext cx="880745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5F416D74-044F-4E25-8815-C38F7EEB2431}" type="slidenum">
              <a:rPr lang="en-US" altLang="ja-JP" smtClean="0">
                <a:solidFill>
                  <a:srgbClr val="191B0E"/>
                </a:solidFill>
              </a:rPr>
              <a:pPr>
                <a:defRPr/>
              </a:pPr>
              <a:t>6</a:t>
            </a:fld>
            <a:endParaRPr lang="en-US" altLang="ja-JP">
              <a:solidFill>
                <a:srgbClr val="191B0E"/>
              </a:solidFill>
            </a:endParaRPr>
          </a:p>
        </p:txBody>
      </p:sp>
    </p:spTree>
    <p:extLst>
      <p:ext uri="{BB962C8B-B14F-4D97-AF65-F5344CB8AC3E}">
        <p14:creationId xmlns:p14="http://schemas.microsoft.com/office/powerpoint/2010/main" val="2908791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572000" y="5889625"/>
            <a:ext cx="41195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defTabSz="914400" eaLnBrk="1" fontAlgn="base" hangingPunct="1">
              <a:lnSpc>
                <a:spcPct val="100000"/>
              </a:lnSpc>
              <a:spcBef>
                <a:spcPct val="50000"/>
              </a:spcBef>
              <a:spcAft>
                <a:spcPct val="0"/>
              </a:spcAft>
              <a:buFontTx/>
              <a:buNone/>
            </a:pPr>
            <a:r>
              <a:rPr kumimoji="0" lang="ja-JP" altLang="en-US" sz="1800" smtClean="0">
                <a:solidFill>
                  <a:prstClr val="black"/>
                </a:solidFill>
                <a:latin typeface="Century Gothic" pitchFamily="34" charset="0"/>
                <a:ea typeface="ＭＳ Ｐゴシック" pitchFamily="50" charset="-128"/>
              </a:rPr>
              <a:t>　「フィッシング対策協議会」事例公開より</a:t>
            </a:r>
          </a:p>
          <a:p>
            <a:pPr defTabSz="914400" eaLnBrk="1" fontAlgn="base" hangingPunct="1">
              <a:lnSpc>
                <a:spcPct val="100000"/>
              </a:lnSpc>
              <a:spcBef>
                <a:spcPct val="50000"/>
              </a:spcBef>
              <a:spcAft>
                <a:spcPct val="0"/>
              </a:spcAft>
              <a:buFontTx/>
              <a:buNone/>
            </a:pPr>
            <a:r>
              <a:rPr kumimoji="0" lang="ja-JP" altLang="en-US" sz="1800" smtClean="0">
                <a:solidFill>
                  <a:prstClr val="black"/>
                </a:solidFill>
                <a:latin typeface="Century Gothic" pitchFamily="34" charset="0"/>
                <a:ea typeface="ＭＳ Ｐゴシック" pitchFamily="50" charset="-128"/>
              </a:rPr>
              <a:t>　　　　　</a:t>
            </a:r>
            <a:r>
              <a:rPr kumimoji="0" lang="en-US" altLang="ja-JP" sz="1800" smtClean="0">
                <a:solidFill>
                  <a:prstClr val="black"/>
                </a:solidFill>
                <a:latin typeface="Century Gothic" pitchFamily="34" charset="0"/>
                <a:ea typeface="ＭＳ Ｐゴシック" pitchFamily="50" charset="-128"/>
              </a:rPr>
              <a:t>http://www.antiphishing.jp/</a:t>
            </a:r>
            <a:endParaRPr kumimoji="0" lang="ja-JP" altLang="en-US" sz="1800" smtClean="0">
              <a:solidFill>
                <a:prstClr val="black"/>
              </a:solidFill>
              <a:latin typeface="Century Gothic" pitchFamily="34" charset="0"/>
              <a:ea typeface="ＭＳ Ｐゴシック" pitchFamily="50" charset="-128"/>
            </a:endParaRPr>
          </a:p>
        </p:txBody>
      </p:sp>
      <p:sp>
        <p:nvSpPr>
          <p:cNvPr id="11267" name="Rectangle 4"/>
          <p:cNvSpPr>
            <a:spLocks noChangeArrowheads="1"/>
          </p:cNvSpPr>
          <p:nvPr/>
        </p:nvSpPr>
        <p:spPr bwMode="auto">
          <a:xfrm>
            <a:off x="1547813" y="404813"/>
            <a:ext cx="62642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defTabSz="914400" fontAlgn="base">
              <a:lnSpc>
                <a:spcPct val="100000"/>
              </a:lnSpc>
              <a:spcBef>
                <a:spcPct val="0"/>
              </a:spcBef>
              <a:spcAft>
                <a:spcPct val="0"/>
              </a:spcAft>
              <a:buFontTx/>
              <a:buNone/>
            </a:pPr>
            <a:r>
              <a:rPr lang="ja-JP" altLang="en-US" sz="3600" smtClean="0">
                <a:solidFill>
                  <a:prstClr val="black"/>
                </a:solidFill>
                <a:latin typeface="Century Gothic" pitchFamily="34" charset="0"/>
                <a:ea typeface="ＭＳ Ｐゴシック" pitchFamily="50" charset="-128"/>
              </a:rPr>
              <a:t>メールによるフィッシングの事例</a:t>
            </a:r>
          </a:p>
        </p:txBody>
      </p:sp>
      <p:pic>
        <p:nvPicPr>
          <p:cNvPr id="9" name="図 8"/>
          <p:cNvPicPr>
            <a:picLocks noChangeAspect="1" noChangeArrowheads="1"/>
          </p:cNvPicPr>
          <p:nvPr/>
        </p:nvPicPr>
        <p:blipFill>
          <a:blip r:embed="rId3">
            <a:extLst>
              <a:ext uri="{28A0092B-C50C-407E-A947-70E740481C1C}">
                <a14:useLocalDpi xmlns:a14="http://schemas.microsoft.com/office/drawing/2010/main" val="0"/>
              </a:ext>
            </a:extLst>
          </a:blip>
          <a:srcRect l="10361" t="13293" r="4370" b="13596"/>
          <a:stretch>
            <a:fillRect/>
          </a:stretch>
        </p:blipFill>
        <p:spPr bwMode="auto">
          <a:xfrm>
            <a:off x="47625" y="1196975"/>
            <a:ext cx="9039225" cy="4464050"/>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pPr>
              <a:defRPr/>
            </a:pPr>
            <a:fld id="{57D694E6-B176-42BF-9A73-69DBD9935FD3}" type="slidenum">
              <a:rPr lang="en-US" altLang="ja-JP" smtClean="0">
                <a:solidFill>
                  <a:srgbClr val="191B0E"/>
                </a:solidFill>
              </a:rPr>
              <a:pPr>
                <a:defRPr/>
              </a:pPr>
              <a:t>7</a:t>
            </a:fld>
            <a:endParaRPr lang="en-US" altLang="ja-JP">
              <a:solidFill>
                <a:srgbClr val="191B0E"/>
              </a:solidFill>
            </a:endParaRPr>
          </a:p>
        </p:txBody>
      </p:sp>
    </p:spTree>
    <p:extLst>
      <p:ext uri="{BB962C8B-B14F-4D97-AF65-F5344CB8AC3E}">
        <p14:creationId xmlns:p14="http://schemas.microsoft.com/office/powerpoint/2010/main" val="3424493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66"/>
                                        </p:tgtEl>
                                        <p:attrNameLst>
                                          <p:attrName>style.visibility</p:attrName>
                                        </p:attrNameLst>
                                      </p:cBhvr>
                                      <p:to>
                                        <p:strVal val="visible"/>
                                      </p:to>
                                    </p:set>
                                    <p:animEffect transition="in" filter="wipe(left)">
                                      <p:cBhvr>
                                        <p:cTn id="11"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_index_01"/>
          <p:cNvPicPr>
            <a:picLocks noChangeAspect="1" noChangeArrowheads="1"/>
          </p:cNvPicPr>
          <p:nvPr/>
        </p:nvPicPr>
        <p:blipFill>
          <a:blip r:embed="rId3">
            <a:lum contrast="6000"/>
            <a:extLst>
              <a:ext uri="{28A0092B-C50C-407E-A947-70E740481C1C}">
                <a14:useLocalDpi xmlns:a14="http://schemas.microsoft.com/office/drawing/2010/main" val="0"/>
              </a:ext>
            </a:extLst>
          </a:blip>
          <a:srcRect b="7298"/>
          <a:stretch>
            <a:fillRect/>
          </a:stretch>
        </p:blipFill>
        <p:spPr bwMode="auto">
          <a:xfrm>
            <a:off x="1192213" y="692150"/>
            <a:ext cx="4945062" cy="53292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1116013" y="260350"/>
            <a:ext cx="4319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defTabSz="914400" eaLnBrk="1" fontAlgn="base" hangingPunct="1">
              <a:lnSpc>
                <a:spcPct val="100000"/>
              </a:lnSpc>
              <a:spcBef>
                <a:spcPct val="50000"/>
              </a:spcBef>
              <a:spcAft>
                <a:spcPct val="0"/>
              </a:spcAft>
              <a:buFontTx/>
              <a:buNone/>
            </a:pPr>
            <a:r>
              <a:rPr kumimoji="0" lang="ja-JP" altLang="en-US" b="1" smtClean="0">
                <a:solidFill>
                  <a:prstClr val="black"/>
                </a:solidFill>
                <a:latin typeface="Century Gothic" pitchFamily="34" charset="0"/>
                <a:ea typeface="ＭＳ Ｐゴシック" pitchFamily="50" charset="-128"/>
              </a:rPr>
              <a:t>添付ファイルを実行すると・・・</a:t>
            </a:r>
          </a:p>
        </p:txBody>
      </p:sp>
      <p:sp>
        <p:nvSpPr>
          <p:cNvPr id="12292" name="Text Box 4"/>
          <p:cNvSpPr txBox="1">
            <a:spLocks noChangeArrowheads="1"/>
          </p:cNvSpPr>
          <p:nvPr/>
        </p:nvSpPr>
        <p:spPr bwMode="auto">
          <a:xfrm>
            <a:off x="4879975" y="4365625"/>
            <a:ext cx="3971925" cy="1014413"/>
          </a:xfrm>
          <a:prstGeom prst="rect">
            <a:avLst/>
          </a:prstGeom>
          <a:solidFill>
            <a:schemeClr val="bg1"/>
          </a:solidFill>
          <a:ln w="34925" cmpd="dbl">
            <a:solidFill>
              <a:srgbClr val="000000"/>
            </a:solidFill>
            <a:miter lim="800000"/>
            <a:headEnd/>
            <a:tailEnd/>
          </a:ln>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defTabSz="914400" eaLnBrk="1" fontAlgn="base" hangingPunct="1">
              <a:lnSpc>
                <a:spcPct val="100000"/>
              </a:lnSpc>
              <a:spcBef>
                <a:spcPct val="50000"/>
              </a:spcBef>
              <a:spcAft>
                <a:spcPct val="0"/>
              </a:spcAft>
              <a:buFontTx/>
              <a:buNone/>
            </a:pPr>
            <a:r>
              <a:rPr kumimoji="0" lang="ja-JP" altLang="en-US" sz="2400" smtClean="0">
                <a:solidFill>
                  <a:prstClr val="black"/>
                </a:solidFill>
                <a:latin typeface="Century Gothic" pitchFamily="34" charset="0"/>
                <a:ea typeface="ＭＳ Ｐゴシック" pitchFamily="50" charset="-128"/>
              </a:rPr>
              <a:t>口座番号と暗証番号が</a:t>
            </a:r>
          </a:p>
          <a:p>
            <a:pPr defTabSz="914400" eaLnBrk="1" fontAlgn="base" hangingPunct="1">
              <a:lnSpc>
                <a:spcPct val="100000"/>
              </a:lnSpc>
              <a:spcBef>
                <a:spcPct val="50000"/>
              </a:spcBef>
              <a:spcAft>
                <a:spcPct val="0"/>
              </a:spcAft>
              <a:buFontTx/>
              <a:buNone/>
            </a:pPr>
            <a:r>
              <a:rPr kumimoji="0" lang="ja-JP" altLang="en-US" sz="2400" smtClean="0">
                <a:solidFill>
                  <a:prstClr val="black"/>
                </a:solidFill>
                <a:latin typeface="Century Gothic" pitchFamily="34" charset="0"/>
                <a:ea typeface="ＭＳ Ｐゴシック" pitchFamily="50" charset="-128"/>
              </a:rPr>
              <a:t>送信されてしまうかも・・・・！</a:t>
            </a:r>
          </a:p>
        </p:txBody>
      </p:sp>
      <p:sp>
        <p:nvSpPr>
          <p:cNvPr id="12293" name="Text Box 5"/>
          <p:cNvSpPr txBox="1">
            <a:spLocks noChangeArrowheads="1"/>
          </p:cNvSpPr>
          <p:nvPr/>
        </p:nvSpPr>
        <p:spPr bwMode="auto">
          <a:xfrm>
            <a:off x="4859338" y="6100763"/>
            <a:ext cx="42497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defTabSz="914400" eaLnBrk="1" fontAlgn="base" hangingPunct="1">
              <a:lnSpc>
                <a:spcPct val="100000"/>
              </a:lnSpc>
              <a:spcBef>
                <a:spcPct val="50000"/>
              </a:spcBef>
              <a:spcAft>
                <a:spcPct val="0"/>
              </a:spcAft>
              <a:buFontTx/>
              <a:buNone/>
            </a:pPr>
            <a:r>
              <a:rPr kumimoji="0" lang="ja-JP" altLang="en-US" sz="1800" smtClean="0">
                <a:solidFill>
                  <a:prstClr val="black"/>
                </a:solidFill>
                <a:latin typeface="Century Gothic" pitchFamily="34" charset="0"/>
                <a:ea typeface="ＭＳ Ｐゴシック" pitchFamily="50" charset="-128"/>
              </a:rPr>
              <a:t>　「フィッシング対策協議会」事例公開より</a:t>
            </a:r>
          </a:p>
          <a:p>
            <a:pPr defTabSz="914400" eaLnBrk="1" fontAlgn="base" hangingPunct="1">
              <a:lnSpc>
                <a:spcPct val="100000"/>
              </a:lnSpc>
              <a:spcBef>
                <a:spcPct val="50000"/>
              </a:spcBef>
              <a:spcAft>
                <a:spcPct val="0"/>
              </a:spcAft>
              <a:buFontTx/>
              <a:buNone/>
            </a:pPr>
            <a:r>
              <a:rPr kumimoji="0" lang="ja-JP" altLang="en-US" sz="1800" smtClean="0">
                <a:solidFill>
                  <a:prstClr val="black"/>
                </a:solidFill>
                <a:latin typeface="Century Gothic" pitchFamily="34" charset="0"/>
                <a:ea typeface="ＭＳ Ｐゴシック" pitchFamily="50" charset="-128"/>
              </a:rPr>
              <a:t>　　　　　</a:t>
            </a:r>
            <a:r>
              <a:rPr kumimoji="0" lang="en-US" altLang="ja-JP" sz="1800" smtClean="0">
                <a:solidFill>
                  <a:prstClr val="black"/>
                </a:solidFill>
                <a:latin typeface="Century Gothic" pitchFamily="34" charset="0"/>
                <a:ea typeface="ＭＳ Ｐゴシック" pitchFamily="50" charset="-128"/>
              </a:rPr>
              <a:t>http://www.antiphishing.jp/</a:t>
            </a:r>
            <a:endParaRPr kumimoji="0" lang="ja-JP" altLang="en-US" sz="1800" smtClean="0">
              <a:solidFill>
                <a:prstClr val="black"/>
              </a:solidFill>
              <a:latin typeface="Century Gothic" pitchFamily="34" charset="0"/>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BC50E363-8670-4BAC-8E5F-35C47BF8D9D8}" type="slidenum">
              <a:rPr lang="en-US" altLang="ja-JP" smtClean="0">
                <a:solidFill>
                  <a:srgbClr val="191B0E"/>
                </a:solidFill>
              </a:rPr>
              <a:pPr>
                <a:defRPr/>
              </a:pPr>
              <a:t>8</a:t>
            </a:fld>
            <a:endParaRPr lang="en-US" altLang="ja-JP">
              <a:solidFill>
                <a:srgbClr val="191B0E"/>
              </a:solidFill>
            </a:endParaRPr>
          </a:p>
        </p:txBody>
      </p:sp>
    </p:spTree>
    <p:extLst>
      <p:ext uri="{BB962C8B-B14F-4D97-AF65-F5344CB8AC3E}">
        <p14:creationId xmlns:p14="http://schemas.microsoft.com/office/powerpoint/2010/main" val="885432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ppt_x</p:attrName>
                                        </p:attrNameLst>
                                      </p:cBhvr>
                                      <p:tavLst>
                                        <p:tav tm="0">
                                          <p:val>
                                            <p:strVal val="#ppt_x"/>
                                          </p:val>
                                        </p:tav>
                                        <p:tav tm="100000">
                                          <p:val>
                                            <p:strVal val="#ppt_x"/>
                                          </p:val>
                                        </p:tav>
                                      </p:tavLst>
                                    </p:anim>
                                    <p:anim calcmode="lin" valueType="num">
                                      <p:cBhvr>
                                        <p:cTn id="9"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43" name="Rectangle 11"/>
          <p:cNvSpPr>
            <a:spLocks noChangeArrowheads="1"/>
          </p:cNvSpPr>
          <p:nvPr/>
        </p:nvSpPr>
        <p:spPr bwMode="auto">
          <a:xfrm>
            <a:off x="2195513" y="5062127"/>
            <a:ext cx="2952750" cy="360363"/>
          </a:xfrm>
          <a:prstGeom prst="rect">
            <a:avLst/>
          </a:prstGeom>
          <a:solidFill>
            <a:srgbClr val="FF00FF"/>
          </a:solidFill>
          <a:ln w="28575" algn="ctr">
            <a:solidFill>
              <a:srgbClr val="FF00FF"/>
            </a:solidFill>
            <a:miter lim="800000"/>
            <a:headEnd/>
            <a:tailEnd/>
          </a:ln>
        </p:spPr>
        <p:txBody>
          <a:bodyPr wrap="none"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defTabSz="914400" eaLnBrk="1" fontAlgn="base" hangingPunct="1">
              <a:lnSpc>
                <a:spcPct val="100000"/>
              </a:lnSpc>
              <a:spcBef>
                <a:spcPct val="0"/>
              </a:spcBef>
              <a:spcAft>
                <a:spcPct val="0"/>
              </a:spcAft>
              <a:buFontTx/>
              <a:buNone/>
            </a:pPr>
            <a:endParaRPr kumimoji="0" lang="ja-JP" altLang="en-US" sz="1800" smtClean="0">
              <a:solidFill>
                <a:prstClr val="black"/>
              </a:solidFill>
              <a:latin typeface="Century Gothic" pitchFamily="34" charset="0"/>
              <a:ea typeface="ＭＳ Ｐゴシック" pitchFamily="50" charset="-128"/>
            </a:endParaRPr>
          </a:p>
        </p:txBody>
      </p:sp>
      <p:sp>
        <p:nvSpPr>
          <p:cNvPr id="44042" name="Rectangle 10"/>
          <p:cNvSpPr>
            <a:spLocks noChangeArrowheads="1"/>
          </p:cNvSpPr>
          <p:nvPr/>
        </p:nvSpPr>
        <p:spPr bwMode="auto">
          <a:xfrm>
            <a:off x="0" y="4668837"/>
            <a:ext cx="8850312" cy="360363"/>
          </a:xfrm>
          <a:prstGeom prst="rect">
            <a:avLst/>
          </a:prstGeom>
          <a:solidFill>
            <a:srgbClr val="FFFF00"/>
          </a:solidFill>
          <a:ln w="28575" algn="ctr">
            <a:solidFill>
              <a:srgbClr val="FFFF00"/>
            </a:solidFill>
            <a:miter lim="800000"/>
            <a:headEnd/>
            <a:tailEnd/>
          </a:ln>
        </p:spPr>
        <p:txBody>
          <a:bodyPr wrap="none"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defTabSz="914400" eaLnBrk="1" fontAlgn="base" hangingPunct="1">
              <a:lnSpc>
                <a:spcPct val="100000"/>
              </a:lnSpc>
              <a:spcBef>
                <a:spcPct val="0"/>
              </a:spcBef>
              <a:spcAft>
                <a:spcPct val="0"/>
              </a:spcAft>
              <a:buFontTx/>
              <a:buNone/>
            </a:pPr>
            <a:endParaRPr kumimoji="0" lang="ja-JP" altLang="en-US" sz="1800" smtClean="0">
              <a:solidFill>
                <a:prstClr val="black"/>
              </a:solidFill>
              <a:latin typeface="Century Gothic" pitchFamily="34" charset="0"/>
              <a:ea typeface="ＭＳ Ｐゴシック" pitchFamily="50" charset="-128"/>
            </a:endParaRPr>
          </a:p>
        </p:txBody>
      </p:sp>
      <p:sp>
        <p:nvSpPr>
          <p:cNvPr id="44041" name="Rectangle 9"/>
          <p:cNvSpPr>
            <a:spLocks noChangeArrowheads="1"/>
          </p:cNvSpPr>
          <p:nvPr/>
        </p:nvSpPr>
        <p:spPr bwMode="auto">
          <a:xfrm>
            <a:off x="3276600" y="1779639"/>
            <a:ext cx="2735263" cy="360362"/>
          </a:xfrm>
          <a:prstGeom prst="rect">
            <a:avLst/>
          </a:prstGeom>
          <a:solidFill>
            <a:srgbClr val="FFFF00"/>
          </a:solidFill>
          <a:ln w="28575" algn="ctr">
            <a:solidFill>
              <a:srgbClr val="FFFF00"/>
            </a:solidFill>
            <a:miter lim="800000"/>
            <a:headEnd/>
            <a:tailEnd/>
          </a:ln>
        </p:spPr>
        <p:txBody>
          <a:bodyPr wrap="none" anchor="ct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algn="ctr" defTabSz="914400" eaLnBrk="1" fontAlgn="base" hangingPunct="1">
              <a:lnSpc>
                <a:spcPct val="100000"/>
              </a:lnSpc>
              <a:spcBef>
                <a:spcPct val="0"/>
              </a:spcBef>
              <a:spcAft>
                <a:spcPct val="0"/>
              </a:spcAft>
              <a:buFontTx/>
              <a:buNone/>
            </a:pPr>
            <a:endParaRPr kumimoji="0" lang="ja-JP" altLang="en-US" sz="1800" smtClean="0">
              <a:solidFill>
                <a:prstClr val="black"/>
              </a:solidFill>
              <a:latin typeface="Century Gothic" pitchFamily="34" charset="0"/>
              <a:ea typeface="ＭＳ Ｐゴシック" pitchFamily="50" charset="-128"/>
            </a:endParaRPr>
          </a:p>
        </p:txBody>
      </p:sp>
      <p:sp>
        <p:nvSpPr>
          <p:cNvPr id="13317" name="Text Box 4"/>
          <p:cNvSpPr txBox="1">
            <a:spLocks noChangeArrowheads="1"/>
          </p:cNvSpPr>
          <p:nvPr/>
        </p:nvSpPr>
        <p:spPr bwMode="auto">
          <a:xfrm>
            <a:off x="-27499" y="228600"/>
            <a:ext cx="91440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lnSpc>
                <a:spcPct val="94000"/>
              </a:lnSpc>
              <a:spcBef>
                <a:spcPts val="1000"/>
              </a:spcBef>
              <a:spcAft>
                <a:spcPts val="200"/>
              </a:spcAft>
              <a:buFont typeface="Franklin Gothic Book" pitchFamily="34" charset="0"/>
              <a:buChar char="■"/>
              <a:defRPr kumimoji="1" sz="2000">
                <a:solidFill>
                  <a:schemeClr val="tx2"/>
                </a:solidFill>
                <a:latin typeface="Franklin Gothic Book" pitchFamily="34" charset="0"/>
              </a:defRPr>
            </a:lvl1pPr>
            <a:lvl2pPr marL="742950" indent="-285750" algn="l" eaLnBrk="0" hangingPunct="0">
              <a:lnSpc>
                <a:spcPct val="94000"/>
              </a:lnSpc>
              <a:spcBef>
                <a:spcPts val="500"/>
              </a:spcBef>
              <a:spcAft>
                <a:spcPts val="200"/>
              </a:spcAft>
              <a:buFont typeface="Franklin Gothic Book" pitchFamily="34" charset="0"/>
              <a:buChar char="–"/>
              <a:defRPr kumimoji="1" sz="2000" i="1">
                <a:solidFill>
                  <a:schemeClr val="tx2"/>
                </a:solidFill>
                <a:latin typeface="Franklin Gothic Book" pitchFamily="34" charset="0"/>
              </a:defRPr>
            </a:lvl2pPr>
            <a:lvl3pPr marL="1143000" indent="-228600" algn="l" eaLnBrk="0" hangingPunct="0">
              <a:lnSpc>
                <a:spcPct val="94000"/>
              </a:lnSpc>
              <a:spcBef>
                <a:spcPts val="500"/>
              </a:spcBef>
              <a:spcAft>
                <a:spcPts val="200"/>
              </a:spcAft>
              <a:buFont typeface="Franklin Gothic Book" pitchFamily="34" charset="0"/>
              <a:buChar char="■"/>
              <a:defRPr kumimoji="1">
                <a:solidFill>
                  <a:schemeClr val="tx2"/>
                </a:solidFill>
                <a:latin typeface="Franklin Gothic Book" pitchFamily="34" charset="0"/>
              </a:defRPr>
            </a:lvl3pPr>
            <a:lvl4pPr marL="1600200" indent="-228600" algn="l" eaLnBrk="0" hangingPunct="0">
              <a:lnSpc>
                <a:spcPct val="94000"/>
              </a:lnSpc>
              <a:spcBef>
                <a:spcPts val="500"/>
              </a:spcBef>
              <a:spcAft>
                <a:spcPts val="200"/>
              </a:spcAft>
              <a:buFont typeface="Franklin Gothic Book" pitchFamily="34" charset="0"/>
              <a:buChar char="–"/>
              <a:defRPr kumimoji="1" i="1">
                <a:solidFill>
                  <a:schemeClr val="tx2"/>
                </a:solidFill>
                <a:latin typeface="Franklin Gothic Book" pitchFamily="34" charset="0"/>
              </a:defRPr>
            </a:lvl4pPr>
            <a:lvl5pPr marL="2057400" indent="-228600" algn="l" eaLnBrk="0"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5pPr>
            <a:lvl6pPr marL="25146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6pPr>
            <a:lvl7pPr marL="29718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7pPr>
            <a:lvl8pPr marL="34290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8pPr>
            <a:lvl9pPr marL="3886200" indent="-228600" eaLnBrk="0" fontAlgn="base" hangingPunct="0">
              <a:lnSpc>
                <a:spcPct val="94000"/>
              </a:lnSpc>
              <a:spcBef>
                <a:spcPts val="500"/>
              </a:spcBef>
              <a:spcAft>
                <a:spcPts val="200"/>
              </a:spcAft>
              <a:buFont typeface="Franklin Gothic Book" pitchFamily="34" charset="0"/>
              <a:buChar char="■"/>
              <a:defRPr kumimoji="1" sz="1600">
                <a:solidFill>
                  <a:schemeClr val="tx2"/>
                </a:solidFill>
                <a:latin typeface="Franklin Gothic Book" pitchFamily="34" charset="0"/>
              </a:defRPr>
            </a:lvl9pPr>
          </a:lstStyle>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a:t>
            </a:r>
            <a:r>
              <a:rPr kumimoji="0" lang="en-US" altLang="ja-JP" sz="2400" dirty="0" smtClean="0">
                <a:solidFill>
                  <a:prstClr val="black"/>
                </a:solidFill>
                <a:latin typeface="Century Gothic" pitchFamily="34" charset="0"/>
                <a:ea typeface="ＭＳ Ｐゴシック" pitchFamily="50" charset="-128"/>
              </a:rPr>
              <a:t>●●●</a:t>
            </a:r>
            <a:r>
              <a:rPr kumimoji="0" lang="ja-JP" altLang="en-US" sz="2400" dirty="0" smtClean="0">
                <a:solidFill>
                  <a:prstClr val="black"/>
                </a:solidFill>
                <a:latin typeface="Century Gothic" pitchFamily="34" charset="0"/>
                <a:ea typeface="ＭＳ Ｐゴシック" pitchFamily="50" charset="-128"/>
              </a:rPr>
              <a:t>銀行ご利用のお客様へ</a:t>
            </a:r>
          </a:p>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a:t>
            </a:r>
            <a:r>
              <a:rPr kumimoji="0" lang="en-US" altLang="ja-JP" sz="2400" dirty="0" smtClean="0">
                <a:solidFill>
                  <a:prstClr val="black"/>
                </a:solidFill>
                <a:latin typeface="Century Gothic" pitchFamily="34" charset="0"/>
                <a:ea typeface="ＭＳ Ｐゴシック" pitchFamily="50" charset="-128"/>
              </a:rPr>
              <a:t>●●●</a:t>
            </a:r>
            <a:r>
              <a:rPr kumimoji="0" lang="ja-JP" altLang="en-US" sz="2400" dirty="0" smtClean="0">
                <a:solidFill>
                  <a:prstClr val="black"/>
                </a:solidFill>
                <a:latin typeface="Century Gothic" pitchFamily="34" charset="0"/>
                <a:ea typeface="ＭＳ Ｐゴシック" pitchFamily="50" charset="-128"/>
              </a:rPr>
              <a:t>銀行のご利用ありがとうございます。</a:t>
            </a:r>
          </a:p>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このお知らせは、●</a:t>
            </a:r>
            <a:r>
              <a:rPr kumimoji="0" lang="en-US" altLang="ja-JP" sz="2400" dirty="0" smtClean="0">
                <a:solidFill>
                  <a:prstClr val="black"/>
                </a:solidFill>
                <a:latin typeface="Century Gothic" pitchFamily="34" charset="0"/>
                <a:ea typeface="ＭＳ Ｐゴシック" pitchFamily="50" charset="-128"/>
              </a:rPr>
              <a:t>●●●</a:t>
            </a:r>
            <a:r>
              <a:rPr kumimoji="0" lang="ja-JP" altLang="en-US" sz="2400" dirty="0" smtClean="0">
                <a:solidFill>
                  <a:prstClr val="black"/>
                </a:solidFill>
                <a:latin typeface="Century Gothic" pitchFamily="34" charset="0"/>
                <a:ea typeface="ＭＳ Ｐゴシック" pitchFamily="50" charset="-128"/>
              </a:rPr>
              <a:t>銀行をご利用のお客様に送信しております。</a:t>
            </a:r>
          </a:p>
          <a:p>
            <a:pPr defTabSz="914400" eaLnBrk="1" fontAlgn="base" hangingPunct="1">
              <a:lnSpc>
                <a:spcPct val="100000"/>
              </a:lnSpc>
              <a:spcBef>
                <a:spcPct val="0"/>
              </a:spcBef>
              <a:spcAft>
                <a:spcPct val="0"/>
              </a:spcAft>
              <a:buFontTx/>
              <a:buNone/>
            </a:pPr>
            <a:endParaRPr kumimoji="0" lang="ja-JP" altLang="en-US" sz="2400" dirty="0" smtClean="0">
              <a:solidFill>
                <a:prstClr val="black"/>
              </a:solidFill>
              <a:latin typeface="Century Gothic" pitchFamily="34" charset="0"/>
              <a:ea typeface="ＭＳ Ｐゴシック" pitchFamily="50" charset="-128"/>
            </a:endParaRPr>
          </a:p>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この度、●</a:t>
            </a:r>
            <a:r>
              <a:rPr kumimoji="0" lang="en-US" altLang="ja-JP" sz="2400" dirty="0" smtClean="0">
                <a:solidFill>
                  <a:prstClr val="black"/>
                </a:solidFill>
                <a:latin typeface="Century Gothic" pitchFamily="34" charset="0"/>
                <a:ea typeface="ＭＳ Ｐゴシック" pitchFamily="50" charset="-128"/>
              </a:rPr>
              <a:t>●●●</a:t>
            </a:r>
            <a:r>
              <a:rPr kumimoji="0" lang="ja-JP" altLang="en-US" sz="2400" dirty="0" smtClean="0">
                <a:solidFill>
                  <a:prstClr val="black"/>
                </a:solidFill>
                <a:latin typeface="Century Gothic" pitchFamily="34" charset="0"/>
                <a:ea typeface="ＭＳ Ｐゴシック" pitchFamily="50" charset="-128"/>
              </a:rPr>
              <a:t>銀行のセキュリティーの向上に伴いまして、 暗証カードを再発行する事になりました。</a:t>
            </a:r>
          </a:p>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再発行手続きはこのメールと一緒に添付されている申し込みソフトに必要事項を記入し送信をしていただければ手続き完了となりますので、添付ソフトを右クリックし対象をファイルに保存を選択後、必要事項を記入し送信お願いします。</a:t>
            </a:r>
          </a:p>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再発行のカードは後日郵送で届きますので到着までは現在の確認番号カードをお使いください。</a:t>
            </a:r>
          </a:p>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この手続きを怠ると今後のオンライン上での操作に支障をきたす恐れがありますので、一刻も素早いお手続きをお願いします。</a:t>
            </a:r>
          </a:p>
          <a:p>
            <a:pPr defTabSz="914400" eaLnBrk="1" fontAlgn="base" hangingPunct="1">
              <a:lnSpc>
                <a:spcPct val="100000"/>
              </a:lnSpc>
              <a:spcBef>
                <a:spcPct val="0"/>
              </a:spcBef>
              <a:spcAft>
                <a:spcPct val="0"/>
              </a:spcAft>
              <a:buFontTx/>
              <a:buNone/>
            </a:pPr>
            <a:endParaRPr kumimoji="0" lang="ja-JP" altLang="en-US" sz="2400" dirty="0" smtClean="0">
              <a:solidFill>
                <a:prstClr val="black"/>
              </a:solidFill>
              <a:latin typeface="Century Gothic" pitchFamily="34" charset="0"/>
              <a:ea typeface="ＭＳ Ｐゴシック" pitchFamily="50" charset="-128"/>
            </a:endParaRPr>
          </a:p>
          <a:p>
            <a:pPr defTabSz="914400" eaLnBrk="1" fontAlgn="base" hangingPunct="1">
              <a:lnSpc>
                <a:spcPct val="100000"/>
              </a:lnSpc>
              <a:spcBef>
                <a:spcPct val="0"/>
              </a:spcBef>
              <a:spcAft>
                <a:spcPct val="0"/>
              </a:spcAft>
              <a:buFontTx/>
              <a:buNone/>
            </a:pPr>
            <a:r>
              <a:rPr kumimoji="0" lang="ja-JP" altLang="en-US" sz="2400" dirty="0" smtClean="0">
                <a:solidFill>
                  <a:prstClr val="black"/>
                </a:solidFill>
                <a:latin typeface="Century Gothic" pitchFamily="34" charset="0"/>
                <a:ea typeface="ＭＳ Ｐゴシック" pitchFamily="50" charset="-128"/>
              </a:rPr>
              <a:t>●</a:t>
            </a:r>
            <a:r>
              <a:rPr kumimoji="0" lang="en-US" altLang="ja-JP" sz="2400" dirty="0" smtClean="0">
                <a:solidFill>
                  <a:prstClr val="black"/>
                </a:solidFill>
                <a:latin typeface="Century Gothic" pitchFamily="34" charset="0"/>
                <a:ea typeface="ＭＳ Ｐゴシック" pitchFamily="50" charset="-128"/>
              </a:rPr>
              <a:t>●●●</a:t>
            </a:r>
            <a:r>
              <a:rPr kumimoji="0" lang="ja-JP" altLang="en-US" sz="2400" dirty="0" smtClean="0">
                <a:solidFill>
                  <a:prstClr val="black"/>
                </a:solidFill>
                <a:latin typeface="Century Gothic" pitchFamily="34" charset="0"/>
                <a:ea typeface="ＭＳ Ｐゴシック" pitchFamily="50" charset="-128"/>
              </a:rPr>
              <a:t>銀行</a:t>
            </a:r>
          </a:p>
          <a:p>
            <a:pPr defTabSz="914400" eaLnBrk="1" fontAlgn="base" hangingPunct="1">
              <a:lnSpc>
                <a:spcPct val="100000"/>
              </a:lnSpc>
              <a:spcBef>
                <a:spcPct val="0"/>
              </a:spcBef>
              <a:spcAft>
                <a:spcPct val="0"/>
              </a:spcAft>
              <a:buFontTx/>
              <a:buNone/>
            </a:pPr>
            <a:endParaRPr kumimoji="0" lang="ja-JP" altLang="en-US" sz="2400" dirty="0" smtClean="0">
              <a:solidFill>
                <a:prstClr val="black"/>
              </a:solidFill>
              <a:latin typeface="ＭＳ ゴシック" pitchFamily="49" charset="-128"/>
              <a:ea typeface="ＭＳ ゴシック" pitchFamily="49" charset="-128"/>
            </a:endParaRPr>
          </a:p>
        </p:txBody>
      </p:sp>
      <p:sp>
        <p:nvSpPr>
          <p:cNvPr id="2" name="スライド番号プレースホルダー 1"/>
          <p:cNvSpPr>
            <a:spLocks noGrp="1"/>
          </p:cNvSpPr>
          <p:nvPr>
            <p:ph type="sldNum" sz="quarter" idx="12"/>
          </p:nvPr>
        </p:nvSpPr>
        <p:spPr/>
        <p:txBody>
          <a:bodyPr/>
          <a:lstStyle/>
          <a:p>
            <a:pPr>
              <a:defRPr/>
            </a:pPr>
            <a:fld id="{BC50E363-8670-4BAC-8E5F-35C47BF8D9D8}" type="slidenum">
              <a:rPr lang="en-US" altLang="ja-JP" smtClean="0">
                <a:solidFill>
                  <a:srgbClr val="191B0E"/>
                </a:solidFill>
              </a:rPr>
              <a:pPr>
                <a:defRPr/>
              </a:pPr>
              <a:t>9</a:t>
            </a:fld>
            <a:endParaRPr lang="en-US" altLang="ja-JP">
              <a:solidFill>
                <a:srgbClr val="191B0E"/>
              </a:solidFill>
            </a:endParaRPr>
          </a:p>
        </p:txBody>
      </p:sp>
    </p:spTree>
    <p:extLst>
      <p:ext uri="{BB962C8B-B14F-4D97-AF65-F5344CB8AC3E}">
        <p14:creationId xmlns:p14="http://schemas.microsoft.com/office/powerpoint/2010/main" val="1800838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animEffect transition="in" filter="wipe(left)">
                                      <p:cBhvr>
                                        <p:cTn id="7" dur="500"/>
                                        <p:tgtEl>
                                          <p:spTgt spid="44041"/>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42"/>
                                        </p:tgtEl>
                                        <p:attrNameLst>
                                          <p:attrName>style.visibility</p:attrName>
                                        </p:attrNameLst>
                                      </p:cBhvr>
                                      <p:to>
                                        <p:strVal val="visible"/>
                                      </p:to>
                                    </p:set>
                                    <p:animEffect transition="in" filter="wipe(left)">
                                      <p:cBhvr>
                                        <p:cTn id="12" dur="500"/>
                                        <p:tgtEl>
                                          <p:spTgt spid="440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43"/>
                                        </p:tgtEl>
                                        <p:attrNameLst>
                                          <p:attrName>style.visibility</p:attrName>
                                        </p:attrNameLst>
                                      </p:cBhvr>
                                      <p:to>
                                        <p:strVal val="visible"/>
                                      </p:to>
                                    </p:set>
                                    <p:animEffect transition="in" filter="wipe(left)">
                                      <p:cBhvr>
                                        <p:cTn id="17" dur="500"/>
                                        <p:tgtEl>
                                          <p:spTgt spid="44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animBg="1"/>
      <p:bldP spid="44042" grpId="0" animBg="1"/>
      <p:bldP spid="4404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TotalTime>
  <Words>1253</Words>
  <Application>Microsoft Office PowerPoint</Application>
  <PresentationFormat>画面に合わせる (4:3)</PresentationFormat>
  <Paragraphs>164</Paragraphs>
  <Slides>10</Slides>
  <Notes>10</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情報モラル ①情報の信憑性</vt:lpstr>
      <vt:lpstr>偽りの情報とトラブル</vt:lpstr>
      <vt:lpstr>社会環境の急速な変化</vt:lpstr>
      <vt:lpstr>こんな投稿がありました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兵庫県</cp:lastModifiedBy>
  <cp:revision>263</cp:revision>
  <cp:lastPrinted>2018-01-29T02:31:32Z</cp:lastPrinted>
  <dcterms:created xsi:type="dcterms:W3CDTF">2015-07-01T03:49:48Z</dcterms:created>
  <dcterms:modified xsi:type="dcterms:W3CDTF">2018-04-27T08:20:05Z</dcterms:modified>
</cp:coreProperties>
</file>