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3004800" cy="9753600"/>
  <p:notesSz cx="6807200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4" autoAdjust="0"/>
  </p:normalViewPr>
  <p:slideViewPr>
    <p:cSldViewPr snapToGrid="0">
      <p:cViewPr>
        <p:scale>
          <a:sx n="37" d="100"/>
          <a:sy n="37" d="100"/>
        </p:scale>
        <p:origin x="-1122" y="-26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7569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タイトル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「教育の情報化」で教員が授業でＩＣＴを有効に活用することが求められています。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各種ＩＣＴの中で、最も普及しているのが実物投影機です。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実物投影機を有効に使うことで児童生徒がより「分かる授業」を実現することができます。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/>
          <a:lstStyle/>
          <a:p>
            <a:fld id="{E3FC1DDD-E1FC-4685-BB65-C272BFCD2A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50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タイトル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「教育の情報化」で教員が授業でＩＣＴを有効に活用することが求められています。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各種ＩＣＴの中で、最も普及しているのが実物投影機です。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実物投影機を有効に使うことで児童生徒がより「分かる授業」を実現することができます。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/>
          <a:lstStyle/>
          <a:p>
            <a:fld id="{E3FC1DDD-E1FC-4685-BB65-C272BFCD2A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5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5360" y="3810212"/>
            <a:ext cx="11054080" cy="3631987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ＩＣＴを活用した授業づくり</a:t>
            </a:r>
            <a:r>
              <a:rPr kumimoji="1" lang="en-US" altLang="ja-JP" sz="6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6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6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6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6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⑥教育実習</a:t>
            </a:r>
            <a:endParaRPr kumimoji="1" lang="ja-JP" altLang="en-US" sz="6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731336" y="8708250"/>
            <a:ext cx="5232788" cy="104535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兵庫県版研修プログラム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54753" y="1601561"/>
            <a:ext cx="9421847" cy="109431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kumimoji="1" lang="ja-JP" altLang="en-US" sz="6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スライド資料　</a:t>
            </a:r>
            <a:r>
              <a:rPr kumimoji="1" lang="en-US" altLang="ja-JP" sz="6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C6</a:t>
            </a:r>
            <a:endParaRPr kumimoji="1" lang="ja-JP" altLang="en-US" sz="6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121500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6445" y="584200"/>
            <a:ext cx="6687060" cy="558801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実地教育前の実習生の意識</a:t>
            </a:r>
          </a:p>
        </p:txBody>
      </p:sp>
      <p:sp>
        <p:nvSpPr>
          <p:cNvPr id="150" name="Shape 150"/>
          <p:cNvSpPr/>
          <p:nvPr/>
        </p:nvSpPr>
        <p:spPr>
          <a:xfrm>
            <a:off x="5300281" y="9045575"/>
            <a:ext cx="7408038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兵庫教育大学附属小学校における実習生アンケートより</a:t>
            </a:r>
          </a:p>
        </p:txBody>
      </p:sp>
      <p:pic>
        <p:nvPicPr>
          <p:cNvPr id="151" name="2017-01-22 15.39.59のコピ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8" y="1857278"/>
            <a:ext cx="12220184" cy="6039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10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66445" y="584200"/>
            <a:ext cx="6687060" cy="558801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実地教育前の実習生の意識</a:t>
            </a:r>
          </a:p>
        </p:txBody>
      </p:sp>
      <p:sp>
        <p:nvSpPr>
          <p:cNvPr id="154" name="Shape 154"/>
          <p:cNvSpPr/>
          <p:nvPr/>
        </p:nvSpPr>
        <p:spPr>
          <a:xfrm>
            <a:off x="5300281" y="9045575"/>
            <a:ext cx="7408038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兵庫教育大学附属小学校における実習生アンケートより</a:t>
            </a:r>
          </a:p>
        </p:txBody>
      </p:sp>
      <p:pic>
        <p:nvPicPr>
          <p:cNvPr id="155" name="2017-01-22_15_39_59のコピー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4" y="1944961"/>
            <a:ext cx="12227912" cy="58636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11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466445" y="584200"/>
            <a:ext cx="6687060" cy="558801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実地教育前の実習生の意識</a:t>
            </a:r>
          </a:p>
        </p:txBody>
      </p:sp>
      <p:sp>
        <p:nvSpPr>
          <p:cNvPr id="158" name="Shape 158"/>
          <p:cNvSpPr/>
          <p:nvPr/>
        </p:nvSpPr>
        <p:spPr>
          <a:xfrm>
            <a:off x="5300281" y="9045575"/>
            <a:ext cx="7408038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兵庫教育大学附属小学校における実習生アンケートより</a:t>
            </a:r>
          </a:p>
        </p:txBody>
      </p:sp>
      <p:pic>
        <p:nvPicPr>
          <p:cNvPr id="159" name="2017-01-22_15_48_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42" y="1379093"/>
            <a:ext cx="12546316" cy="110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2017-01-22_15_48_41のコピ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432" y="2223246"/>
            <a:ext cx="9666328" cy="441136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982395" y="6870700"/>
            <a:ext cx="11040010" cy="1930401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授業におけるICT活用の効果は理解しているものの，</a:t>
            </a:r>
          </a:p>
          <a:p>
            <a:pPr algn="l"/>
            <a:r>
              <a:t>活用するイメージをもてないために，実際の活用に</a:t>
            </a:r>
          </a:p>
          <a:p>
            <a:pPr algn="l"/>
            <a:r>
              <a:t>結びついていない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12</a:t>
            </a:fld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5360" y="3810213"/>
            <a:ext cx="11054080" cy="2705170"/>
          </a:xfrm>
        </p:spPr>
        <p:txBody>
          <a:bodyPr>
            <a:normAutofit/>
          </a:bodyPr>
          <a:lstStyle/>
          <a:p>
            <a:r>
              <a:rPr kumimoji="1" lang="ja-JP" altLang="en-US" sz="8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ＩＣＴ機器の活用</a:t>
            </a:r>
            <a:endParaRPr kumimoji="1" lang="ja-JP" altLang="en-US" sz="8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25236" y="2139647"/>
            <a:ext cx="6451917" cy="83920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kumimoji="1" lang="ja-JP" altLang="en-US" sz="4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スライド資料　</a:t>
            </a:r>
            <a:r>
              <a:rPr kumimoji="1" lang="en-US" altLang="ja-JP" sz="4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C6-1</a:t>
            </a:r>
            <a:endParaRPr kumimoji="1" lang="ja-JP" altLang="en-US" sz="4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4728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66445" y="584200"/>
            <a:ext cx="6346690" cy="55880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ICT活用の効果（情意面）</a:t>
            </a:r>
          </a:p>
        </p:txBody>
      </p:sp>
      <p:sp>
        <p:nvSpPr>
          <p:cNvPr id="121" name="Shape 121"/>
          <p:cNvSpPr/>
          <p:nvPr/>
        </p:nvSpPr>
        <p:spPr>
          <a:xfrm>
            <a:off x="5326062" y="9032874"/>
            <a:ext cx="7356476" cy="42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「学びのイノベーション事業実践研究報告書」より</a:t>
            </a:r>
          </a:p>
        </p:txBody>
      </p:sp>
      <p:pic>
        <p:nvPicPr>
          <p:cNvPr id="122" name="2017-01-22 14.46.18のコピ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4771"/>
            <a:ext cx="13004800" cy="57839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66445" y="584200"/>
            <a:ext cx="6346690" cy="55880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ICT活用の効果（情意面）</a:t>
            </a:r>
          </a:p>
        </p:txBody>
      </p:sp>
      <p:sp>
        <p:nvSpPr>
          <p:cNvPr id="125" name="Shape 125"/>
          <p:cNvSpPr/>
          <p:nvPr/>
        </p:nvSpPr>
        <p:spPr>
          <a:xfrm>
            <a:off x="5831840" y="9032874"/>
            <a:ext cx="6344921" cy="42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「学力向上ICT活用指導ハンドブック」より</a:t>
            </a:r>
          </a:p>
        </p:txBody>
      </p:sp>
      <p:pic>
        <p:nvPicPr>
          <p:cNvPr id="126" name="2017-01-22 15.22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42" y="1452923"/>
            <a:ext cx="11588316" cy="72700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66445" y="584200"/>
            <a:ext cx="6346690" cy="55880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ICT活用の効果（学力面）</a:t>
            </a:r>
          </a:p>
        </p:txBody>
      </p:sp>
      <p:sp>
        <p:nvSpPr>
          <p:cNvPr id="129" name="Shape 129"/>
          <p:cNvSpPr/>
          <p:nvPr/>
        </p:nvSpPr>
        <p:spPr>
          <a:xfrm>
            <a:off x="5326062" y="9032874"/>
            <a:ext cx="7356476" cy="42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「学びのイノベーション事業実践研究報告書」より</a:t>
            </a:r>
          </a:p>
        </p:txBody>
      </p:sp>
      <p:pic>
        <p:nvPicPr>
          <p:cNvPr id="130" name="2017-01-22 14.47.06のコピー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1951" y="2574501"/>
            <a:ext cx="7760263" cy="6052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598" extrusionOk="0">
                <a:moveTo>
                  <a:pt x="10076" y="0"/>
                </a:moveTo>
                <a:lnTo>
                  <a:pt x="10076" y="297"/>
                </a:lnTo>
                <a:cubicBezTo>
                  <a:pt x="10076" y="461"/>
                  <a:pt x="10088" y="605"/>
                  <a:pt x="10102" y="616"/>
                </a:cubicBezTo>
                <a:cubicBezTo>
                  <a:pt x="10116" y="627"/>
                  <a:pt x="10122" y="727"/>
                  <a:pt x="10115" y="838"/>
                </a:cubicBezTo>
                <a:cubicBezTo>
                  <a:pt x="10104" y="1024"/>
                  <a:pt x="10108" y="1040"/>
                  <a:pt x="10170" y="1040"/>
                </a:cubicBezTo>
                <a:cubicBezTo>
                  <a:pt x="10212" y="1040"/>
                  <a:pt x="10244" y="1071"/>
                  <a:pt x="10254" y="1120"/>
                </a:cubicBezTo>
                <a:cubicBezTo>
                  <a:pt x="10268" y="1188"/>
                  <a:pt x="10296" y="1200"/>
                  <a:pt x="10440" y="1200"/>
                </a:cubicBezTo>
                <a:cubicBezTo>
                  <a:pt x="10533" y="1200"/>
                  <a:pt x="10601" y="1184"/>
                  <a:pt x="10592" y="1164"/>
                </a:cubicBezTo>
                <a:cubicBezTo>
                  <a:pt x="10569" y="1116"/>
                  <a:pt x="10658" y="1026"/>
                  <a:pt x="10707" y="1049"/>
                </a:cubicBezTo>
                <a:cubicBezTo>
                  <a:pt x="10728" y="1060"/>
                  <a:pt x="10823" y="1056"/>
                  <a:pt x="10917" y="1040"/>
                </a:cubicBezTo>
                <a:cubicBezTo>
                  <a:pt x="11066" y="1014"/>
                  <a:pt x="11106" y="1022"/>
                  <a:pt x="11216" y="1105"/>
                </a:cubicBezTo>
                <a:cubicBezTo>
                  <a:pt x="11319" y="1181"/>
                  <a:pt x="11388" y="1200"/>
                  <a:pt x="11572" y="1200"/>
                </a:cubicBezTo>
                <a:cubicBezTo>
                  <a:pt x="11697" y="1200"/>
                  <a:pt x="11791" y="1189"/>
                  <a:pt x="11780" y="1174"/>
                </a:cubicBezTo>
                <a:cubicBezTo>
                  <a:pt x="11731" y="1111"/>
                  <a:pt x="11838" y="1040"/>
                  <a:pt x="11983" y="1040"/>
                </a:cubicBezTo>
                <a:cubicBezTo>
                  <a:pt x="12112" y="1040"/>
                  <a:pt x="12141" y="1054"/>
                  <a:pt x="12154" y="1120"/>
                </a:cubicBezTo>
                <a:cubicBezTo>
                  <a:pt x="12174" y="1220"/>
                  <a:pt x="12307" y="1228"/>
                  <a:pt x="12387" y="1134"/>
                </a:cubicBezTo>
                <a:cubicBezTo>
                  <a:pt x="12439" y="1074"/>
                  <a:pt x="12444" y="1074"/>
                  <a:pt x="12462" y="1134"/>
                </a:cubicBezTo>
                <a:cubicBezTo>
                  <a:pt x="12487" y="1217"/>
                  <a:pt x="12579" y="1220"/>
                  <a:pt x="12632" y="1139"/>
                </a:cubicBezTo>
                <a:cubicBezTo>
                  <a:pt x="12654" y="1105"/>
                  <a:pt x="12702" y="1081"/>
                  <a:pt x="12738" y="1088"/>
                </a:cubicBezTo>
                <a:cubicBezTo>
                  <a:pt x="12774" y="1094"/>
                  <a:pt x="12819" y="1074"/>
                  <a:pt x="12839" y="1041"/>
                </a:cubicBezTo>
                <a:cubicBezTo>
                  <a:pt x="12867" y="995"/>
                  <a:pt x="12891" y="991"/>
                  <a:pt x="12933" y="1023"/>
                </a:cubicBezTo>
                <a:cubicBezTo>
                  <a:pt x="12964" y="1046"/>
                  <a:pt x="13014" y="1058"/>
                  <a:pt x="13045" y="1049"/>
                </a:cubicBezTo>
                <a:cubicBezTo>
                  <a:pt x="13094" y="1036"/>
                  <a:pt x="13099" y="981"/>
                  <a:pt x="13096" y="517"/>
                </a:cubicBezTo>
                <a:lnTo>
                  <a:pt x="13093" y="0"/>
                </a:lnTo>
                <a:lnTo>
                  <a:pt x="11585" y="0"/>
                </a:lnTo>
                <a:lnTo>
                  <a:pt x="10076" y="0"/>
                </a:lnTo>
                <a:close/>
                <a:moveTo>
                  <a:pt x="30" y="1333"/>
                </a:moveTo>
                <a:cubicBezTo>
                  <a:pt x="13" y="1333"/>
                  <a:pt x="3" y="1338"/>
                  <a:pt x="0" y="1350"/>
                </a:cubicBezTo>
                <a:cubicBezTo>
                  <a:pt x="-2" y="1361"/>
                  <a:pt x="4" y="1380"/>
                  <a:pt x="16" y="1408"/>
                </a:cubicBezTo>
                <a:cubicBezTo>
                  <a:pt x="33" y="1449"/>
                  <a:pt x="38" y="1498"/>
                  <a:pt x="29" y="1517"/>
                </a:cubicBezTo>
                <a:cubicBezTo>
                  <a:pt x="20" y="1536"/>
                  <a:pt x="34" y="1562"/>
                  <a:pt x="60" y="1575"/>
                </a:cubicBezTo>
                <a:cubicBezTo>
                  <a:pt x="101" y="1595"/>
                  <a:pt x="106" y="1881"/>
                  <a:pt x="99" y="3889"/>
                </a:cubicBezTo>
                <a:cubicBezTo>
                  <a:pt x="92" y="5696"/>
                  <a:pt x="82" y="6177"/>
                  <a:pt x="51" y="6169"/>
                </a:cubicBezTo>
                <a:cubicBezTo>
                  <a:pt x="21" y="6161"/>
                  <a:pt x="13" y="6525"/>
                  <a:pt x="13" y="7880"/>
                </a:cubicBezTo>
                <a:cubicBezTo>
                  <a:pt x="13" y="9235"/>
                  <a:pt x="21" y="9597"/>
                  <a:pt x="51" y="9589"/>
                </a:cubicBezTo>
                <a:cubicBezTo>
                  <a:pt x="81" y="9582"/>
                  <a:pt x="90" y="9765"/>
                  <a:pt x="90" y="10399"/>
                </a:cubicBezTo>
                <a:cubicBezTo>
                  <a:pt x="90" y="11034"/>
                  <a:pt x="81" y="11217"/>
                  <a:pt x="51" y="11210"/>
                </a:cubicBezTo>
                <a:cubicBezTo>
                  <a:pt x="14" y="11200"/>
                  <a:pt x="-2" y="11248"/>
                  <a:pt x="26" y="11283"/>
                </a:cubicBezTo>
                <a:cubicBezTo>
                  <a:pt x="36" y="11296"/>
                  <a:pt x="21385" y="11282"/>
                  <a:pt x="21534" y="11269"/>
                </a:cubicBezTo>
                <a:cubicBezTo>
                  <a:pt x="21595" y="11264"/>
                  <a:pt x="21580" y="11211"/>
                  <a:pt x="21511" y="11188"/>
                </a:cubicBezTo>
                <a:cubicBezTo>
                  <a:pt x="21450" y="11168"/>
                  <a:pt x="21449" y="11121"/>
                  <a:pt x="21448" y="6346"/>
                </a:cubicBezTo>
                <a:cubicBezTo>
                  <a:pt x="21448" y="2196"/>
                  <a:pt x="21454" y="1520"/>
                  <a:pt x="21492" y="1493"/>
                </a:cubicBezTo>
                <a:cubicBezTo>
                  <a:pt x="21517" y="1475"/>
                  <a:pt x="16705" y="1460"/>
                  <a:pt x="10798" y="1460"/>
                </a:cubicBezTo>
                <a:cubicBezTo>
                  <a:pt x="1018" y="1460"/>
                  <a:pt x="59" y="1454"/>
                  <a:pt x="67" y="1396"/>
                </a:cubicBezTo>
                <a:cubicBezTo>
                  <a:pt x="71" y="1362"/>
                  <a:pt x="55" y="1333"/>
                  <a:pt x="30" y="1333"/>
                </a:cubicBezTo>
                <a:close/>
                <a:moveTo>
                  <a:pt x="21525" y="11559"/>
                </a:moveTo>
                <a:cubicBezTo>
                  <a:pt x="21487" y="11559"/>
                  <a:pt x="21485" y="11575"/>
                  <a:pt x="21511" y="11639"/>
                </a:cubicBezTo>
                <a:cubicBezTo>
                  <a:pt x="21529" y="11683"/>
                  <a:pt x="21551" y="11719"/>
                  <a:pt x="21559" y="11719"/>
                </a:cubicBezTo>
                <a:cubicBezTo>
                  <a:pt x="21567" y="11719"/>
                  <a:pt x="21573" y="11683"/>
                  <a:pt x="21573" y="11639"/>
                </a:cubicBezTo>
                <a:cubicBezTo>
                  <a:pt x="21573" y="11593"/>
                  <a:pt x="21553" y="11559"/>
                  <a:pt x="21525" y="11559"/>
                </a:cubicBezTo>
                <a:close/>
                <a:moveTo>
                  <a:pt x="10750" y="11569"/>
                </a:moveTo>
                <a:cubicBezTo>
                  <a:pt x="10742" y="11566"/>
                  <a:pt x="10729" y="11572"/>
                  <a:pt x="10709" y="11585"/>
                </a:cubicBezTo>
                <a:cubicBezTo>
                  <a:pt x="10632" y="11633"/>
                  <a:pt x="441" y="11651"/>
                  <a:pt x="265" y="11603"/>
                </a:cubicBezTo>
                <a:cubicBezTo>
                  <a:pt x="190" y="11583"/>
                  <a:pt x="111" y="11575"/>
                  <a:pt x="90" y="11585"/>
                </a:cubicBezTo>
                <a:cubicBezTo>
                  <a:pt x="38" y="11610"/>
                  <a:pt x="41" y="11787"/>
                  <a:pt x="94" y="11844"/>
                </a:cubicBezTo>
                <a:cubicBezTo>
                  <a:pt x="130" y="11882"/>
                  <a:pt x="137" y="12341"/>
                  <a:pt x="137" y="14543"/>
                </a:cubicBezTo>
                <a:cubicBezTo>
                  <a:pt x="137" y="17123"/>
                  <a:pt x="135" y="17201"/>
                  <a:pt x="74" y="17339"/>
                </a:cubicBezTo>
                <a:cubicBezTo>
                  <a:pt x="-5" y="17520"/>
                  <a:pt x="-4" y="17656"/>
                  <a:pt x="77" y="17801"/>
                </a:cubicBezTo>
                <a:cubicBezTo>
                  <a:pt x="129" y="17896"/>
                  <a:pt x="138" y="17966"/>
                  <a:pt x="131" y="18207"/>
                </a:cubicBezTo>
                <a:cubicBezTo>
                  <a:pt x="123" y="18434"/>
                  <a:pt x="111" y="18499"/>
                  <a:pt x="74" y="18499"/>
                </a:cubicBezTo>
                <a:cubicBezTo>
                  <a:pt x="-3" y="18499"/>
                  <a:pt x="-4" y="18768"/>
                  <a:pt x="73" y="18857"/>
                </a:cubicBezTo>
                <a:cubicBezTo>
                  <a:pt x="127" y="18920"/>
                  <a:pt x="137" y="18979"/>
                  <a:pt x="137" y="19237"/>
                </a:cubicBezTo>
                <a:cubicBezTo>
                  <a:pt x="137" y="19415"/>
                  <a:pt x="122" y="19562"/>
                  <a:pt x="101" y="19589"/>
                </a:cubicBezTo>
                <a:cubicBezTo>
                  <a:pt x="74" y="19625"/>
                  <a:pt x="74" y="19649"/>
                  <a:pt x="102" y="19693"/>
                </a:cubicBezTo>
                <a:cubicBezTo>
                  <a:pt x="129" y="19735"/>
                  <a:pt x="137" y="19991"/>
                  <a:pt x="131" y="20625"/>
                </a:cubicBezTo>
                <a:lnTo>
                  <a:pt x="122" y="21499"/>
                </a:lnTo>
                <a:lnTo>
                  <a:pt x="10786" y="21489"/>
                </a:lnTo>
                <a:cubicBezTo>
                  <a:pt x="20246" y="21480"/>
                  <a:pt x="21452" y="21485"/>
                  <a:pt x="21468" y="21538"/>
                </a:cubicBezTo>
                <a:cubicBezTo>
                  <a:pt x="21481" y="21581"/>
                  <a:pt x="21509" y="21600"/>
                  <a:pt x="21532" y="21598"/>
                </a:cubicBezTo>
                <a:cubicBezTo>
                  <a:pt x="21555" y="21595"/>
                  <a:pt x="21574" y="21571"/>
                  <a:pt x="21567" y="21528"/>
                </a:cubicBezTo>
                <a:cubicBezTo>
                  <a:pt x="21562" y="21490"/>
                  <a:pt x="21536" y="21459"/>
                  <a:pt x="21510" y="21459"/>
                </a:cubicBezTo>
                <a:cubicBezTo>
                  <a:pt x="21469" y="21459"/>
                  <a:pt x="21463" y="20864"/>
                  <a:pt x="21456" y="16569"/>
                </a:cubicBezTo>
                <a:lnTo>
                  <a:pt x="21448" y="11680"/>
                </a:lnTo>
                <a:lnTo>
                  <a:pt x="16097" y="11670"/>
                </a:lnTo>
                <a:cubicBezTo>
                  <a:pt x="11581" y="11661"/>
                  <a:pt x="10748" y="11651"/>
                  <a:pt x="10755" y="11605"/>
                </a:cubicBezTo>
                <a:cubicBezTo>
                  <a:pt x="10759" y="11585"/>
                  <a:pt x="10757" y="11572"/>
                  <a:pt x="10750" y="11569"/>
                </a:cubicBezTo>
                <a:close/>
                <a:moveTo>
                  <a:pt x="29" y="15288"/>
                </a:moveTo>
                <a:cubicBezTo>
                  <a:pt x="24" y="15283"/>
                  <a:pt x="21" y="15325"/>
                  <a:pt x="21" y="15399"/>
                </a:cubicBezTo>
                <a:cubicBezTo>
                  <a:pt x="21" y="15498"/>
                  <a:pt x="27" y="15539"/>
                  <a:pt x="35" y="15489"/>
                </a:cubicBezTo>
                <a:cubicBezTo>
                  <a:pt x="42" y="15440"/>
                  <a:pt x="42" y="15359"/>
                  <a:pt x="35" y="15310"/>
                </a:cubicBezTo>
                <a:cubicBezTo>
                  <a:pt x="33" y="15297"/>
                  <a:pt x="31" y="15290"/>
                  <a:pt x="29" y="15288"/>
                </a:cubicBezTo>
                <a:close/>
                <a:moveTo>
                  <a:pt x="24" y="16315"/>
                </a:moveTo>
                <a:cubicBezTo>
                  <a:pt x="21" y="16324"/>
                  <a:pt x="18" y="16346"/>
                  <a:pt x="18" y="16379"/>
                </a:cubicBezTo>
                <a:cubicBezTo>
                  <a:pt x="17" y="16445"/>
                  <a:pt x="24" y="16477"/>
                  <a:pt x="32" y="16450"/>
                </a:cubicBezTo>
                <a:cubicBezTo>
                  <a:pt x="41" y="16423"/>
                  <a:pt x="41" y="16368"/>
                  <a:pt x="34" y="16329"/>
                </a:cubicBezTo>
                <a:cubicBezTo>
                  <a:pt x="30" y="16310"/>
                  <a:pt x="26" y="16306"/>
                  <a:pt x="24" y="16315"/>
                </a:cubicBezTo>
                <a:close/>
                <a:moveTo>
                  <a:pt x="21" y="16663"/>
                </a:moveTo>
                <a:cubicBezTo>
                  <a:pt x="19" y="16673"/>
                  <a:pt x="17" y="16691"/>
                  <a:pt x="17" y="16719"/>
                </a:cubicBezTo>
                <a:cubicBezTo>
                  <a:pt x="17" y="16774"/>
                  <a:pt x="25" y="16796"/>
                  <a:pt x="34" y="16768"/>
                </a:cubicBezTo>
                <a:cubicBezTo>
                  <a:pt x="42" y="16741"/>
                  <a:pt x="42" y="16697"/>
                  <a:pt x="34" y="16669"/>
                </a:cubicBezTo>
                <a:cubicBezTo>
                  <a:pt x="29" y="16655"/>
                  <a:pt x="24" y="16654"/>
                  <a:pt x="21" y="1666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1" name="2017-01-22_14_47_06のコピ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" y="1419330"/>
            <a:ext cx="13004801" cy="10781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66445" y="584200"/>
            <a:ext cx="6346690" cy="55880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ICT活用の効果（学力面）</a:t>
            </a:r>
          </a:p>
        </p:txBody>
      </p:sp>
      <p:sp>
        <p:nvSpPr>
          <p:cNvPr id="134" name="Shape 134"/>
          <p:cNvSpPr/>
          <p:nvPr/>
        </p:nvSpPr>
        <p:spPr>
          <a:xfrm>
            <a:off x="5831840" y="9032874"/>
            <a:ext cx="6344921" cy="42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「学力向上ICT活用指導ハンドブック」より</a:t>
            </a:r>
          </a:p>
        </p:txBody>
      </p:sp>
      <p:pic>
        <p:nvPicPr>
          <p:cNvPr id="135" name="2017-01-22 15.21.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1" y="1522010"/>
            <a:ext cx="12697318" cy="67095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6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66445" y="584200"/>
            <a:ext cx="6346690" cy="55880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ICT活用の効果（教員の意識）</a:t>
            </a:r>
          </a:p>
        </p:txBody>
      </p:sp>
      <p:sp>
        <p:nvSpPr>
          <p:cNvPr id="138" name="Shape 138"/>
          <p:cNvSpPr/>
          <p:nvPr/>
        </p:nvSpPr>
        <p:spPr>
          <a:xfrm>
            <a:off x="5326062" y="9032874"/>
            <a:ext cx="7356476" cy="42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「学びのイノベーション事業実践研究報告書」より</a:t>
            </a:r>
          </a:p>
        </p:txBody>
      </p:sp>
      <p:pic>
        <p:nvPicPr>
          <p:cNvPr id="139" name="2017-01-22_14_46_18のコピー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0812"/>
            <a:ext cx="13004800" cy="2851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7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66445" y="584200"/>
            <a:ext cx="6687060" cy="558801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実地教育前の実習生の意識</a:t>
            </a:r>
          </a:p>
        </p:txBody>
      </p:sp>
      <p:sp>
        <p:nvSpPr>
          <p:cNvPr id="142" name="Shape 142"/>
          <p:cNvSpPr/>
          <p:nvPr/>
        </p:nvSpPr>
        <p:spPr>
          <a:xfrm>
            <a:off x="5300281" y="9045575"/>
            <a:ext cx="7408038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兵庫教育大学附属小学校における実習生アンケートより</a:t>
            </a:r>
          </a:p>
        </p:txBody>
      </p:sp>
      <p:pic>
        <p:nvPicPr>
          <p:cNvPr id="143" name="2017-01-22_15_39_46のコピ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75" y="2060445"/>
            <a:ext cx="11176650" cy="56327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8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466445" y="584200"/>
            <a:ext cx="6687060" cy="558801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実地教育前の実習生の意識</a:t>
            </a:r>
          </a:p>
        </p:txBody>
      </p:sp>
      <p:sp>
        <p:nvSpPr>
          <p:cNvPr id="146" name="Shape 146"/>
          <p:cNvSpPr/>
          <p:nvPr/>
        </p:nvSpPr>
        <p:spPr>
          <a:xfrm>
            <a:off x="5300281" y="9045575"/>
            <a:ext cx="7408038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兵庫教育大学附属小学校における実習生アンケートより</a:t>
            </a:r>
          </a:p>
        </p:txBody>
      </p:sp>
      <p:pic>
        <p:nvPicPr>
          <p:cNvPr id="147" name="2017-01-22_15_39_46のコピー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7" y="2073710"/>
            <a:ext cx="11521106" cy="56061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9</a:t>
            </a:fld>
            <a:endParaRPr lang="ja-JP" altLang="en-US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223</Words>
  <Application>Microsoft Office PowerPoint</Application>
  <PresentationFormat>ユーザー設定</PresentationFormat>
  <Paragraphs>50</Paragraphs>
  <Slides>12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White</vt:lpstr>
      <vt:lpstr>ＩＣＴを活用した授業づくり  ⑥教育実習</vt:lpstr>
      <vt:lpstr>ＩＣＴ機器の活用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兵庫県</cp:lastModifiedBy>
  <cp:revision>7</cp:revision>
  <cp:lastPrinted>2018-01-26T12:13:13Z</cp:lastPrinted>
  <dcterms:modified xsi:type="dcterms:W3CDTF">2018-04-27T08:30:28Z</dcterms:modified>
</cp:coreProperties>
</file>