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40" r:id="rId2"/>
    <p:sldId id="359" r:id="rId3"/>
    <p:sldId id="314" r:id="rId4"/>
    <p:sldId id="316" r:id="rId5"/>
    <p:sldId id="323" r:id="rId6"/>
    <p:sldId id="328" r:id="rId7"/>
    <p:sldId id="332" r:id="rId8"/>
    <p:sldId id="336" r:id="rId9"/>
    <p:sldId id="345" r:id="rId10"/>
    <p:sldId id="355" r:id="rId11"/>
    <p:sldId id="357"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4" autoAdjust="0"/>
    <p:restoredTop sz="66292" autoAdjust="0"/>
  </p:normalViewPr>
  <p:slideViewPr>
    <p:cSldViewPr snapToGrid="0" showGuides="1">
      <p:cViewPr>
        <p:scale>
          <a:sx n="39" d="100"/>
          <a:sy n="39" d="100"/>
        </p:scale>
        <p:origin x="-1506"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60" d="100"/>
          <a:sy n="60" d="100"/>
        </p:scale>
        <p:origin x="-2670" y="4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2" tIns="45716" rIns="91432" bIns="45716" rtlCol="0" anchor="b"/>
          <a:lstStyle>
            <a:lvl1pPr algn="l">
              <a:defRPr sz="1200"/>
            </a:lvl1pPr>
          </a:lstStyle>
          <a:p>
            <a:r>
              <a:rPr kumimoji="1" lang="ja-JP" altLang="en-US" dirty="0" smtClean="0"/>
              <a:t>研修教材⑮</a:t>
            </a:r>
            <a:endParaRPr kumimoji="1" lang="en-US" altLang="ja-JP" dirty="0" smtClean="0"/>
          </a:p>
          <a:p>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インクルーシブ教育と</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活用</a:t>
            </a: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1432" tIns="45716" rIns="91432" bIns="45716" rtlCol="0" anchor="b"/>
          <a:lstStyle>
            <a:lvl1pPr algn="r">
              <a:defRPr sz="1200"/>
            </a:lvl1pPr>
          </a:lstStyle>
          <a:p>
            <a:fld id="{47716C40-E8E1-41CF-AE3C-F0EB3E6B7E95}" type="slidenum">
              <a:rPr kumimoji="1" lang="ja-JP" altLang="en-US" smtClean="0"/>
              <a:t>‹#›</a:t>
            </a:fld>
            <a:endParaRPr kumimoji="1" lang="ja-JP" altLang="en-US"/>
          </a:p>
        </p:txBody>
      </p:sp>
    </p:spTree>
    <p:extLst>
      <p:ext uri="{BB962C8B-B14F-4D97-AF65-F5344CB8AC3E}">
        <p14:creationId xmlns:p14="http://schemas.microsoft.com/office/powerpoint/2010/main" val="1761790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6967"/>
          </a:xfrm>
          <a:prstGeom prst="rect">
            <a:avLst/>
          </a:prstGeom>
        </p:spPr>
        <p:txBody>
          <a:bodyPr vert="horz" lIns="91432" tIns="45716" rIns="91432" bIns="45716" rtlCol="0"/>
          <a:lstStyle>
            <a:lvl1pPr algn="r">
              <a:defRPr sz="1200"/>
            </a:lvl1pPr>
          </a:lstStyle>
          <a:p>
            <a:fld id="{10B67FEC-519D-49EF-831D-CF8FF5274CE3}"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1432" tIns="45716" rIns="91432" bIns="45716" rtlCol="0" anchor="b"/>
          <a:lstStyle>
            <a:lvl1pPr algn="r">
              <a:defRPr sz="1200"/>
            </a:lvl1pPr>
          </a:lstStyle>
          <a:p>
            <a:fld id="{B4A61DAB-817E-4E6E-B146-9329229D03CF}" type="slidenum">
              <a:rPr kumimoji="1" lang="ja-JP" altLang="en-US" smtClean="0"/>
              <a:t>‹#›</a:t>
            </a:fld>
            <a:endParaRPr kumimoji="1" lang="ja-JP" altLang="en-US"/>
          </a:p>
        </p:txBody>
      </p:sp>
    </p:spTree>
    <p:extLst>
      <p:ext uri="{BB962C8B-B14F-4D97-AF65-F5344CB8AC3E}">
        <p14:creationId xmlns:p14="http://schemas.microsoft.com/office/powerpoint/2010/main" val="57184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1</a:t>
            </a:fld>
            <a:endParaRPr kumimoji="1" lang="ja-JP" altLang="en-US"/>
          </a:p>
        </p:txBody>
      </p:sp>
    </p:spTree>
    <p:extLst>
      <p:ext uri="{BB962C8B-B14F-4D97-AF65-F5344CB8AC3E}">
        <p14:creationId xmlns:p14="http://schemas.microsoft.com/office/powerpoint/2010/main" val="88425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講演でよく受ける質問として「他の子供が使いたがらないか心配」というものがあります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そういう意味ではルールが重要です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「インターネット機能を使わない」「ゲームアプリをインストールしない」「授業中以外は使用しない」「ルールを破った際は持ち込み禁止」</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こういったルールを明文化することが重要でしょう</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ちなみに、遊び系のアプリが入っていないタブレット端末には子供は興味がわきません。</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1</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週間もすれば、当たり前になります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10</a:t>
            </a:fld>
            <a:endParaRPr kumimoji="1" lang="ja-JP" altLang="en-US"/>
          </a:p>
        </p:txBody>
      </p:sp>
    </p:spTree>
    <p:extLst>
      <p:ext uri="{BB962C8B-B14F-4D97-AF65-F5344CB8AC3E}">
        <p14:creationId xmlns:p14="http://schemas.microsoft.com/office/powerpoint/2010/main" val="1366399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ｲﾝｸﾙｰｼﾌﾞ教育を実現するということは子供の困りに寄り添うということ</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あくまで、</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を困りを解決するツールの一つとして捉えて頂ければ間違った使い方にならないと思います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是非、そういった観点で</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を見て頂ければ幸いです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11</a:t>
            </a:fld>
            <a:endParaRPr kumimoji="1" lang="ja-JP" altLang="en-US"/>
          </a:p>
        </p:txBody>
      </p:sp>
    </p:spTree>
    <p:extLst>
      <p:ext uri="{BB962C8B-B14F-4D97-AF65-F5344CB8AC3E}">
        <p14:creationId xmlns:p14="http://schemas.microsoft.com/office/powerpoint/2010/main" val="92491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2</a:t>
            </a:fld>
            <a:endParaRPr kumimoji="1" lang="ja-JP" altLang="en-US"/>
          </a:p>
        </p:txBody>
      </p:sp>
    </p:spTree>
    <p:extLst>
      <p:ext uri="{BB962C8B-B14F-4D97-AF65-F5344CB8AC3E}">
        <p14:creationId xmlns:p14="http://schemas.microsoft.com/office/powerpoint/2010/main" val="2233198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を用いて配慮するためには。このように３つのスキルが必要です</a:t>
            </a: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3</a:t>
            </a:fld>
            <a:endParaRPr kumimoji="1" lang="ja-JP" altLang="en-US"/>
          </a:p>
        </p:txBody>
      </p:sp>
    </p:spTree>
    <p:extLst>
      <p:ext uri="{BB962C8B-B14F-4D97-AF65-F5344CB8AC3E}">
        <p14:creationId xmlns:p14="http://schemas.microsoft.com/office/powerpoint/2010/main" val="4254367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ついつい、</a:t>
            </a:r>
            <a:r>
              <a:rPr lang="en-US" altLang="ja-JP"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というと</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「アプリが知りたい」「操作方法を知りたい」「事例が知りたい」</a:t>
            </a:r>
            <a:r>
              <a:rPr lang="ja-JP" altLang="en-US"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・・・となりがちですが</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「子供の理解」と「支援方略」が全てのベースになります</a:t>
            </a:r>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4</a:t>
            </a:fld>
            <a:endParaRPr kumimoji="1" lang="ja-JP" altLang="en-US"/>
          </a:p>
        </p:txBody>
      </p:sp>
    </p:spTree>
    <p:extLst>
      <p:ext uri="{BB962C8B-B14F-4D97-AF65-F5344CB8AC3E}">
        <p14:creationId xmlns:p14="http://schemas.microsoft.com/office/powerpoint/2010/main" val="5266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例えば、先程の事例ですが・・</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皆さんならどんな配慮をされますか？</a:t>
            </a:r>
            <a:r>
              <a:rPr kumimoji="1" lang="ja-JP" altLang="en-US" dirty="0" smtClean="0"/>
              <a:t>アナログでもデジタルでも構いません</a:t>
            </a:r>
          </a:p>
          <a:p>
            <a:pPr defTabSz="914321">
              <a:defRPr/>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解決方法の例です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例えば・・下敷きに穴（スリット）をあける</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lnSpc>
                <a:spcPts val="5999"/>
              </a:lnSpc>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これなら読めますね。</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でも、子供によっては</a:t>
            </a:r>
            <a:r>
              <a:rPr lang="ja-JP" altLang="en-US" dirty="0">
                <a:solidFill>
                  <a:srgbClr val="C00000"/>
                </a:solidFill>
                <a:latin typeface="Migu 1P" panose="020B0502020203020207" pitchFamily="50" charset="-128"/>
                <a:ea typeface="Migu 1P" panose="020B0502020203020207" pitchFamily="50" charset="-128"/>
                <a:cs typeface="Migu 1P" panose="020B0502020203020207" pitchFamily="50" charset="-128"/>
              </a:rPr>
              <a:t>「周りの文字も少しは見えないとしんどい」</a:t>
            </a:r>
            <a:r>
              <a:rPr lang="ja-JP" altLang="en-US" sz="1400" dirty="0">
                <a:solidFill>
                  <a:prstClr val="black"/>
                </a:solidFill>
                <a:latin typeface="Migu 1P" panose="020B0502020203020207" pitchFamily="50" charset="-128"/>
                <a:ea typeface="Migu 1P" panose="020B0502020203020207" pitchFamily="50" charset="-128"/>
                <a:cs typeface="Migu 1P" panose="020B0502020203020207" pitchFamily="50" charset="-128"/>
              </a:rPr>
              <a:t>場合もあります</a:t>
            </a:r>
          </a:p>
          <a:p>
            <a:pPr defTabSz="914321">
              <a:lnSpc>
                <a:spcPts val="5999"/>
              </a:lnSpc>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5</a:t>
            </a:fld>
            <a:endParaRPr kumimoji="1" lang="ja-JP" altLang="en-US"/>
          </a:p>
        </p:txBody>
      </p:sp>
    </p:spTree>
    <p:extLst>
      <p:ext uri="{BB962C8B-B14F-4D97-AF65-F5344CB8AC3E}">
        <p14:creationId xmlns:p14="http://schemas.microsoft.com/office/powerpoint/2010/main" val="3190340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そんな場合は・・透明な下敷きにすればよいのです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透明な下敷きにすればよいのです</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しかし、やはり限界があります</a:t>
            </a: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6</a:t>
            </a:fld>
            <a:endParaRPr kumimoji="1" lang="ja-JP" altLang="en-US"/>
          </a:p>
        </p:txBody>
      </p:sp>
    </p:spTree>
    <p:extLst>
      <p:ext uri="{BB962C8B-B14F-4D97-AF65-F5344CB8AC3E}">
        <p14:creationId xmlns:p14="http://schemas.microsoft.com/office/powerpoint/2010/main" val="3571427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その限界をブレイクスルーする存在として</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が期待されています</a:t>
            </a:r>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7</a:t>
            </a:fld>
            <a:endParaRPr kumimoji="1" lang="ja-JP" altLang="en-US"/>
          </a:p>
        </p:txBody>
      </p:sp>
    </p:spTree>
    <p:extLst>
      <p:ext uri="{BB962C8B-B14F-4D97-AF65-F5344CB8AC3E}">
        <p14:creationId xmlns:p14="http://schemas.microsoft.com/office/powerpoint/2010/main" val="1296036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例えば、黒板の字を下敷きで見るわけにはさすがにいきません</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lnSpc>
                <a:spcPts val="5999"/>
              </a:lnSpc>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そんな場合は・・・黒板をカメラで撮影すればよいのです</a:t>
            </a: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デジカメの場合はパソコンに取り込む作業がどうしても必要になりますが</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タブレット端末なら、撮影したものをその場で見ることが出来ます</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タブレット端末のすごいところは・・なんと、読み上げ機能があるのです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最近は、スキャンした画像を読み上げてくれるものもあります</a:t>
            </a:r>
            <a:r>
              <a:rPr lang="ja-JP" altLang="en-US" sz="1100" dirty="0">
                <a:solidFill>
                  <a:prstClr val="black"/>
                </a:solidFill>
                <a:latin typeface="Migu 1P" panose="020B0502020203020207" pitchFamily="50" charset="-128"/>
                <a:ea typeface="Migu 1P" panose="020B0502020203020207" pitchFamily="50" charset="-128"/>
                <a:cs typeface="Migu 1P" panose="020B0502020203020207" pitchFamily="50" charset="-128"/>
              </a:rPr>
              <a:t>（手書き文字はまだ無理ですが・・）</a:t>
            </a: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8</a:t>
            </a:fld>
            <a:endParaRPr kumimoji="1" lang="ja-JP" altLang="en-US"/>
          </a:p>
        </p:txBody>
      </p:sp>
    </p:spTree>
    <p:extLst>
      <p:ext uri="{BB962C8B-B14F-4D97-AF65-F5344CB8AC3E}">
        <p14:creationId xmlns:p14="http://schemas.microsoft.com/office/powerpoint/2010/main" val="3128470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ここで注意点があります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こういう話をすると「アプリを教えてください」となってしまいがちなのですが・・</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大事なのは「何に困っているか」なのです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そして、大事なのは子供と「一緒に」考えること</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「何に困っているのか」「どんな配慮が必要なのか」、子供と一緒に考えることで配慮の方向性が見えてきます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本人が求めていない配慮を私は「</a:t>
            </a:r>
            <a:r>
              <a:rPr lang="ja-JP" altLang="en-US" dirty="0">
                <a:solidFill>
                  <a:srgbClr val="C00000"/>
                </a:solidFill>
                <a:latin typeface="Migu 1P" panose="020B0502020203020207" pitchFamily="50" charset="-128"/>
                <a:ea typeface="Migu 1P" panose="020B0502020203020207" pitchFamily="50" charset="-128"/>
                <a:cs typeface="Migu 1P" panose="020B0502020203020207" pitchFamily="50" charset="-128"/>
              </a:rPr>
              <a:t>非合理的配慮</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」と呼んでいます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非合理的配慮にならない様に子供から丁寧に聞くことが重要です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困りが</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err="1">
                <a:solidFill>
                  <a:prstClr val="black"/>
                </a:solidFill>
                <a:latin typeface="Migu 1P" panose="020B0502020203020207" pitchFamily="50" charset="-128"/>
                <a:ea typeface="Migu 1P" panose="020B0502020203020207" pitchFamily="50" charset="-128"/>
                <a:cs typeface="Migu 1P" panose="020B0502020203020207" pitchFamily="50" charset="-128"/>
              </a:rPr>
              <a:t>で解</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決されることが予想される場合はアプリを探していきましょう</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非合理的配慮にならない様に子供から丁寧に聞くことが重要です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アプリを探す方法ですが「困りの内容（スペース）アプリ」で検索してみましょう</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「音声を記録したい（スペース）アプリ」、「字を拡大したい（スペース）アプリ」、「見通しを持ちたい（スペース）アプリ」・・といった具合ですね</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もしかしたら、困りを支援するアプリに出会えるかもしれません</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9</a:t>
            </a:fld>
            <a:endParaRPr kumimoji="1" lang="ja-JP" altLang="en-US"/>
          </a:p>
        </p:txBody>
      </p:sp>
    </p:spTree>
    <p:extLst>
      <p:ext uri="{BB962C8B-B14F-4D97-AF65-F5344CB8AC3E}">
        <p14:creationId xmlns:p14="http://schemas.microsoft.com/office/powerpoint/2010/main" val="4278783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2ACB1BC-BD32-4AC0-BC17-0D126D6DE63B}"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55790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CA9AD2D-5BAA-4AB6-AA1F-66DE11DC5063}"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101791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251AE1-837E-486F-A163-FF3ED5603AA8}"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95505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731216-975B-4145-B4A6-2EF7E71ACFA0}"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82036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42126-8D8F-4772-BA0F-CB81B1C42495}"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112890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B8E3E1-50C3-4A73-AE68-9EADBE09EA22}"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08127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FA7979B-8622-4148-BE6F-A29F32C5BF0F}" type="datetime1">
              <a:rPr kumimoji="1" lang="ja-JP" altLang="en-US" smtClean="0"/>
              <a:t>2018/4/27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54340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E99F1C-EDFE-40A4-8C86-4D33366819BB}" type="datetime1">
              <a:rPr kumimoji="1" lang="ja-JP" altLang="en-US" smtClean="0"/>
              <a:t>2018/4/27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110467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C6A74-351B-4381-A170-37C528E67884}" type="datetime1">
              <a:rPr kumimoji="1" lang="ja-JP" altLang="en-US" smtClean="0"/>
              <a:t>2018/4/27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3733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B0A699-3599-4D9F-9A84-241571EAD57F}"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69296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7FD8D3-5980-476F-8501-1F48E77817F0}"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144720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C1866-6CC0-4645-BFB9-77E123E34F18}" type="datetime1">
              <a:rPr kumimoji="1" lang="ja-JP" altLang="en-US" smtClean="0"/>
              <a:t>2018/4/27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D9B49-92B6-4D9B-84F1-A672B00D74A0}" type="slidenum">
              <a:rPr kumimoji="1" lang="ja-JP" altLang="en-US" smtClean="0"/>
              <a:t>‹#›</a:t>
            </a:fld>
            <a:endParaRPr kumimoji="1" lang="ja-JP" altLang="en-US" dirty="0"/>
          </a:p>
        </p:txBody>
      </p:sp>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86650" y="5599145"/>
            <a:ext cx="1617980" cy="1122331"/>
          </a:xfrm>
          <a:prstGeom prst="rect">
            <a:avLst/>
          </a:prstGeom>
        </p:spPr>
      </p:pic>
    </p:spTree>
    <p:extLst>
      <p:ext uri="{BB962C8B-B14F-4D97-AF65-F5344CB8AC3E}">
        <p14:creationId xmlns:p14="http://schemas.microsoft.com/office/powerpoint/2010/main" val="587375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09464" y="3036585"/>
            <a:ext cx="7414054" cy="1754326"/>
          </a:xfrm>
          <a:prstGeom prst="rect">
            <a:avLst/>
          </a:prstGeom>
        </p:spPr>
        <p:txBody>
          <a:bodyPr wrap="square">
            <a:spAutoFit/>
          </a:bodyPr>
          <a:lstStyle/>
          <a:p>
            <a:pPr algn="ct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⑤</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1</a:t>
            </a:fld>
            <a:endParaRPr kumimoji="1" lang="ja-JP" altLang="en-US" dirty="0"/>
          </a:p>
        </p:txBody>
      </p:sp>
      <p:sp>
        <p:nvSpPr>
          <p:cNvPr id="5" name="テキスト ボックス 4"/>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C5</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80665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75859" y="357655"/>
            <a:ext cx="8392281" cy="5478423"/>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インターネット機能を使わない</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ゲーム</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アプリ</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をインストールしない</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授業中</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以外</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は使用しない</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ルール</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を破った際は持ち込み禁止</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endParaRPr lang="en-US" altLang="ja-JP"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こういったルールを明文化することが</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重要</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でしょう</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10</a:t>
            </a:fld>
            <a:endParaRPr kumimoji="1" lang="ja-JP" altLang="en-US" dirty="0"/>
          </a:p>
        </p:txBody>
      </p:sp>
    </p:spTree>
    <p:extLst>
      <p:ext uri="{BB962C8B-B14F-4D97-AF65-F5344CB8AC3E}">
        <p14:creationId xmlns:p14="http://schemas.microsoft.com/office/powerpoint/2010/main" val="2846610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75859" y="2525502"/>
            <a:ext cx="8392281" cy="1631216"/>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ｲﾝｸﾙｰｼﾌﾞ教育を実現するということは</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子供</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の困りに寄り添うということ</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11</a:t>
            </a:fld>
            <a:endParaRPr kumimoji="1" lang="ja-JP" altLang="en-US" dirty="0"/>
          </a:p>
        </p:txBody>
      </p:sp>
    </p:spTree>
    <p:extLst>
      <p:ext uri="{BB962C8B-B14F-4D97-AF65-F5344CB8AC3E}">
        <p14:creationId xmlns:p14="http://schemas.microsoft.com/office/powerpoint/2010/main" val="3461903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2</a:t>
            </a:fld>
            <a:endParaRPr kumimoji="1" lang="ja-JP" altLang="en-US" dirty="0"/>
          </a:p>
        </p:txBody>
      </p:sp>
      <p:sp>
        <p:nvSpPr>
          <p:cNvPr id="4" name="タイトル 1"/>
          <p:cNvSpPr txBox="1">
            <a:spLocks/>
          </p:cNvSpPr>
          <p:nvPr/>
        </p:nvSpPr>
        <p:spPr>
          <a:xfrm>
            <a:off x="685800" y="2679055"/>
            <a:ext cx="7772400" cy="1902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合理的配慮とＩＣＴ活用</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C5-2</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30523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矢印コネクタ 4"/>
          <p:cNvCxnSpPr/>
          <p:nvPr/>
        </p:nvCxnSpPr>
        <p:spPr>
          <a:xfrm flipH="1" flipV="1">
            <a:off x="1365317" y="2697290"/>
            <a:ext cx="39278" cy="369530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1376315" y="6343104"/>
            <a:ext cx="3591613" cy="1100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V="1">
            <a:off x="1404595" y="4145982"/>
            <a:ext cx="2064470" cy="219712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610433" y="3700020"/>
            <a:ext cx="1723549" cy="461665"/>
          </a:xfrm>
          <a:prstGeom prst="rect">
            <a:avLst/>
          </a:prstGeom>
          <a:noFill/>
        </p:spPr>
        <p:txBody>
          <a:bodyPr wrap="none" rtlCol="0">
            <a:spAutoFit/>
          </a:bodyPr>
          <a:lstStyle/>
          <a:p>
            <a:r>
              <a:rPr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子供の理解</a:t>
            </a:r>
            <a:endPar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11" name="テキスト ボックス 10"/>
          <p:cNvSpPr txBox="1"/>
          <p:nvPr/>
        </p:nvSpPr>
        <p:spPr>
          <a:xfrm>
            <a:off x="602439" y="1813904"/>
            <a:ext cx="1415772" cy="461665"/>
          </a:xfrm>
          <a:prstGeom prst="rect">
            <a:avLst/>
          </a:prstGeom>
          <a:noFill/>
        </p:spPr>
        <p:txBody>
          <a:bodyPr wrap="none" rtlCol="0">
            <a:spAutoFit/>
          </a:bodyPr>
          <a:lstStyle/>
          <a:p>
            <a:r>
              <a:rPr kumimoji="1"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支援</a:t>
            </a:r>
            <a:r>
              <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rPr>
              <a:t>方略</a:t>
            </a:r>
          </a:p>
        </p:txBody>
      </p:sp>
      <p:sp>
        <p:nvSpPr>
          <p:cNvPr id="12" name="テキスト ボックス 11"/>
          <p:cNvSpPr txBox="1"/>
          <p:nvPr/>
        </p:nvSpPr>
        <p:spPr>
          <a:xfrm>
            <a:off x="3863008" y="5567532"/>
            <a:ext cx="1675908" cy="461665"/>
          </a:xfrm>
          <a:prstGeom prst="rect">
            <a:avLst/>
          </a:prstGeom>
          <a:noFill/>
        </p:spPr>
        <p:txBody>
          <a:bodyPr wrap="none" rtlCol="0">
            <a:spAutoFit/>
          </a:bodyPr>
          <a:lstStyle/>
          <a:p>
            <a:r>
              <a:rPr lang="en-US" altLang="ja-JP" sz="2400" b="1" dirty="0" smtClean="0">
                <a:latin typeface="メイリオ" panose="020B0604030504040204" pitchFamily="50" charset="-128"/>
                <a:ea typeface="メイリオ" panose="020B0604030504040204" pitchFamily="50" charset="-128"/>
                <a:cs typeface="Migu 1P" panose="020B0502020203020207" pitchFamily="50" charset="-128"/>
              </a:rPr>
              <a:t>ICT</a:t>
            </a:r>
            <a:r>
              <a:rPr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スキル</a:t>
            </a:r>
            <a:endPar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13" name="テキスト ボックス 12"/>
          <p:cNvSpPr txBox="1"/>
          <p:nvPr/>
        </p:nvSpPr>
        <p:spPr>
          <a:xfrm>
            <a:off x="1115348" y="413815"/>
            <a:ext cx="6913303" cy="523220"/>
          </a:xfrm>
          <a:prstGeom prst="rect">
            <a:avLst/>
          </a:prstGeom>
          <a:noFill/>
        </p:spPr>
        <p:txBody>
          <a:bodyPr wrap="none" rtlCol="0">
            <a:spAutoFit/>
          </a:bodyPr>
          <a:lstStyle/>
          <a:p>
            <a:r>
              <a:rPr lang="en-US" altLang="ja-JP" sz="2800" dirty="0" smtClean="0">
                <a:latin typeface="メイリオ" panose="020B0604030504040204" pitchFamily="50" charset="-128"/>
                <a:ea typeface="メイリオ" panose="020B0604030504040204" pitchFamily="50" charset="-128"/>
                <a:cs typeface="Migu 1P" panose="020B0502020203020207" pitchFamily="50" charset="-128"/>
              </a:rPr>
              <a:t>ICT</a:t>
            </a:r>
            <a:r>
              <a:rPr lang="ja-JP" altLang="en-US" sz="2800" dirty="0" smtClean="0">
                <a:latin typeface="メイリオ" panose="020B0604030504040204" pitchFamily="50" charset="-128"/>
                <a:ea typeface="メイリオ" panose="020B0604030504040204" pitchFamily="50" charset="-128"/>
                <a:cs typeface="Migu 1P" panose="020B0502020203020207" pitchFamily="50" charset="-128"/>
              </a:rPr>
              <a:t>を活用する際に必要であろう３つの軸</a:t>
            </a:r>
            <a:endParaRPr kumimoji="1" lang="ja-JP" altLang="en-US" sz="2800"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2" name="テキスト ボックス 1"/>
          <p:cNvSpPr txBox="1"/>
          <p:nvPr/>
        </p:nvSpPr>
        <p:spPr>
          <a:xfrm>
            <a:off x="5344921" y="3515354"/>
            <a:ext cx="1569660"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アセスメント</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333982" y="3884686"/>
            <a:ext cx="2031325" cy="369332"/>
          </a:xfrm>
          <a:prstGeom prst="rect">
            <a:avLst/>
          </a:prstGeom>
          <a:noFill/>
        </p:spPr>
        <p:txBody>
          <a:bodyPr wrap="none" rtlCol="0">
            <a:spAutoFit/>
          </a:bodyPr>
          <a:lstStyle/>
          <a:p>
            <a:r>
              <a:rPr lang="ja-JP" altLang="en-US" dirty="0">
                <a:latin typeface="HG丸ｺﾞｼｯｸM-PRO" panose="020F0600000000000000" pitchFamily="50" charset="-128"/>
                <a:ea typeface="HG丸ｺﾞｼｯｸM-PRO" panose="020F0600000000000000" pitchFamily="50" charset="-128"/>
              </a:rPr>
              <a:t>生徒</a:t>
            </a:r>
            <a:r>
              <a:rPr lang="ja-JP" altLang="en-US" dirty="0" smtClean="0">
                <a:latin typeface="HG丸ｺﾞｼｯｸM-PRO" panose="020F0600000000000000" pitchFamily="50" charset="-128"/>
                <a:ea typeface="HG丸ｺﾞｼｯｸM-PRO" panose="020F0600000000000000" pitchFamily="50" charset="-128"/>
              </a:rPr>
              <a:t>のニーズ把握</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019982" y="2104802"/>
            <a:ext cx="1107996"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環境整備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2019982" y="1432240"/>
            <a:ext cx="2723823" cy="369332"/>
          </a:xfrm>
          <a:prstGeom prst="rect">
            <a:avLst/>
          </a:prstGeom>
          <a:noFill/>
        </p:spPr>
        <p:txBody>
          <a:bodyPr wrap="none" rtlCol="0">
            <a:spAutoFit/>
          </a:bodyPr>
          <a:lstStyle/>
          <a:p>
            <a:r>
              <a:rPr lang="ja-JP" altLang="en-US" dirty="0" smtClean="0">
                <a:latin typeface="HG丸ｺﾞｼｯｸM-PRO" panose="020F0600000000000000" pitchFamily="50" charset="-128"/>
                <a:ea typeface="HG丸ｺﾞｼｯｸM-PRO" panose="020F0600000000000000" pitchFamily="50" charset="-128"/>
              </a:rPr>
              <a:t>支援目標（長期～短期）</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2019982" y="1776077"/>
            <a:ext cx="3185487" cy="369332"/>
          </a:xfrm>
          <a:prstGeom prst="rect">
            <a:avLst/>
          </a:prstGeom>
          <a:noFill/>
        </p:spPr>
        <p:txBody>
          <a:bodyPr wrap="none" rtlCol="0">
            <a:spAutoFit/>
          </a:bodyPr>
          <a:lstStyle/>
          <a:p>
            <a:r>
              <a:rPr lang="ja-JP" altLang="en-US" dirty="0" smtClean="0">
                <a:latin typeface="HG丸ｺﾞｼｯｸM-PRO" panose="020F0600000000000000" pitchFamily="50" charset="-128"/>
                <a:ea typeface="HG丸ｺﾞｼｯｸM-PRO" panose="020F0600000000000000" pitchFamily="50" charset="-128"/>
              </a:rPr>
              <a:t>生徒とのコミュニケーション</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602439" y="1432240"/>
            <a:ext cx="4603030" cy="1067544"/>
          </a:xfrm>
          <a:prstGeom prst="roundRect">
            <a:avLst>
              <a:gd name="adj" fmla="val 1136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角丸四角形 17"/>
          <p:cNvSpPr/>
          <p:nvPr/>
        </p:nvSpPr>
        <p:spPr>
          <a:xfrm>
            <a:off x="3610433" y="3429000"/>
            <a:ext cx="3846171" cy="93019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5538916" y="5315401"/>
            <a:ext cx="1800493"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操作方法の習得</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5538916" y="5704094"/>
            <a:ext cx="1800493"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活用方法の習得</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3766677" y="5239697"/>
            <a:ext cx="3697370" cy="93019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スライド番号プレースホルダー 3"/>
          <p:cNvSpPr>
            <a:spLocks noGrp="1"/>
          </p:cNvSpPr>
          <p:nvPr>
            <p:ph type="sldNum" sz="quarter" idx="12"/>
          </p:nvPr>
        </p:nvSpPr>
        <p:spPr>
          <a:xfrm>
            <a:off x="5173920" y="5811611"/>
            <a:ext cx="2057400" cy="365125"/>
          </a:xfrm>
        </p:spPr>
        <p:txBody>
          <a:bodyPr/>
          <a:lstStyle/>
          <a:p>
            <a:fld id="{E5CD9B49-92B6-4D9B-84F1-A672B00D74A0}" type="slidenum">
              <a:rPr kumimoji="1" lang="ja-JP" altLang="en-US" smtClean="0"/>
              <a:t>3</a:t>
            </a:fld>
            <a:endParaRPr kumimoji="1" lang="ja-JP" altLang="en-US" dirty="0"/>
          </a:p>
        </p:txBody>
      </p:sp>
    </p:spTree>
    <p:extLst>
      <p:ext uri="{BB962C8B-B14F-4D97-AF65-F5344CB8AC3E}">
        <p14:creationId xmlns:p14="http://schemas.microsoft.com/office/powerpoint/2010/main" val="361021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566067" y="2209747"/>
            <a:ext cx="433633" cy="2678266"/>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5" name="直方体 14"/>
          <p:cNvSpPr/>
          <p:nvPr/>
        </p:nvSpPr>
        <p:spPr>
          <a:xfrm>
            <a:off x="1509479" y="2211855"/>
            <a:ext cx="1490222" cy="3736920"/>
          </a:xfrm>
          <a:prstGeom prst="cube">
            <a:avLst>
              <a:gd name="adj" fmla="val 71620"/>
            </a:avLst>
          </a:prstGeom>
          <a:solidFill>
            <a:srgbClr val="0066F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5" name="直線矢印コネクタ 4"/>
          <p:cNvCxnSpPr/>
          <p:nvPr/>
        </p:nvCxnSpPr>
        <p:spPr>
          <a:xfrm flipH="1" flipV="1">
            <a:off x="1489841" y="2305069"/>
            <a:ext cx="39278" cy="369530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1500839" y="5950883"/>
            <a:ext cx="3591613" cy="1100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V="1">
            <a:off x="1529119" y="4316436"/>
            <a:ext cx="1734533" cy="163444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438825" y="4041271"/>
            <a:ext cx="1723549" cy="461665"/>
          </a:xfrm>
          <a:prstGeom prst="rect">
            <a:avLst/>
          </a:prstGeom>
          <a:noFill/>
        </p:spPr>
        <p:txBody>
          <a:bodyPr wrap="none" rtlCol="0">
            <a:spAutoFit/>
          </a:bodyPr>
          <a:lstStyle/>
          <a:p>
            <a:r>
              <a:rPr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子供の理解</a:t>
            </a:r>
            <a:endPar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7" name="右矢印 6"/>
          <p:cNvSpPr/>
          <p:nvPr/>
        </p:nvSpPr>
        <p:spPr>
          <a:xfrm>
            <a:off x="3188039" y="3189182"/>
            <a:ext cx="1697218" cy="558787"/>
          </a:xfrm>
          <a:prstGeom prst="rightArrow">
            <a:avLst/>
          </a:prstGeom>
          <a:solidFill>
            <a:srgbClr val="EC444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821233" y="1748082"/>
            <a:ext cx="1415772" cy="461665"/>
          </a:xfrm>
          <a:prstGeom prst="rect">
            <a:avLst/>
          </a:prstGeom>
          <a:noFill/>
        </p:spPr>
        <p:txBody>
          <a:bodyPr wrap="none" rtlCol="0">
            <a:spAutoFit/>
          </a:bodyPr>
          <a:lstStyle/>
          <a:p>
            <a:r>
              <a:rPr kumimoji="1"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支援</a:t>
            </a:r>
            <a:r>
              <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rPr>
              <a:t>方略</a:t>
            </a:r>
          </a:p>
        </p:txBody>
      </p:sp>
      <p:sp>
        <p:nvSpPr>
          <p:cNvPr id="20" name="テキスト ボックス 19"/>
          <p:cNvSpPr txBox="1"/>
          <p:nvPr/>
        </p:nvSpPr>
        <p:spPr>
          <a:xfrm>
            <a:off x="755752" y="395781"/>
            <a:ext cx="7980070" cy="954107"/>
          </a:xfrm>
          <a:prstGeom prst="rect">
            <a:avLst/>
          </a:prstGeom>
          <a:noFill/>
        </p:spPr>
        <p:txBody>
          <a:bodyPr wrap="none" rtlCol="0">
            <a:spAutoFit/>
          </a:bodyPr>
          <a:lstStyle/>
          <a:p>
            <a:r>
              <a:rPr kumimoji="1" lang="ja-JP" altLang="en-US" sz="2800" dirty="0" smtClean="0">
                <a:latin typeface="メイリオ" panose="020B0604030504040204" pitchFamily="50" charset="-128"/>
                <a:ea typeface="メイリオ" panose="020B0604030504040204" pitchFamily="50" charset="-128"/>
                <a:cs typeface="Migu 1P" panose="020B0502020203020207" pitchFamily="50" charset="-128"/>
              </a:rPr>
              <a:t>子供の理解と支援方略の面積が広ければ、</a:t>
            </a:r>
            <a:endParaRPr kumimoji="1" lang="en-US" altLang="ja-JP" sz="2800" dirty="0" smtClean="0">
              <a:latin typeface="メイリオ" panose="020B0604030504040204" pitchFamily="50" charset="-128"/>
              <a:ea typeface="メイリオ" panose="020B0604030504040204" pitchFamily="50" charset="-128"/>
              <a:cs typeface="Migu 1P" panose="020B0502020203020207" pitchFamily="50" charset="-128"/>
            </a:endParaRPr>
          </a:p>
          <a:p>
            <a:r>
              <a:rPr lang="ja-JP" altLang="en-US" sz="2800" dirty="0">
                <a:latin typeface="メイリオ" panose="020B0604030504040204" pitchFamily="50" charset="-128"/>
                <a:ea typeface="メイリオ" panose="020B0604030504040204" pitchFamily="50" charset="-128"/>
                <a:cs typeface="Migu 1P" panose="020B0502020203020207" pitchFamily="50" charset="-128"/>
              </a:rPr>
              <a:t>少</a:t>
            </a:r>
            <a:r>
              <a:rPr lang="ja-JP" altLang="en-US" sz="2800" dirty="0" smtClean="0">
                <a:latin typeface="メイリオ" panose="020B0604030504040204" pitchFamily="50" charset="-128"/>
                <a:ea typeface="メイリオ" panose="020B0604030504040204" pitchFamily="50" charset="-128"/>
                <a:cs typeface="Migu 1P" panose="020B0502020203020207" pitchFamily="50" charset="-128"/>
              </a:rPr>
              <a:t>しの</a:t>
            </a:r>
            <a:r>
              <a:rPr lang="en-US" altLang="ja-JP" sz="2800" dirty="0" smtClean="0">
                <a:latin typeface="メイリオ" panose="020B0604030504040204" pitchFamily="50" charset="-128"/>
                <a:ea typeface="メイリオ" panose="020B0604030504040204" pitchFamily="50" charset="-128"/>
                <a:cs typeface="Migu 1P" panose="020B0502020203020207" pitchFamily="50" charset="-128"/>
              </a:rPr>
              <a:t>ICT</a:t>
            </a:r>
            <a:r>
              <a:rPr lang="ja-JP" altLang="en-US" sz="2800" dirty="0" smtClean="0">
                <a:latin typeface="メイリオ" panose="020B0604030504040204" pitchFamily="50" charset="-128"/>
                <a:ea typeface="メイリオ" panose="020B0604030504040204" pitchFamily="50" charset="-128"/>
                <a:cs typeface="Migu 1P" panose="020B0502020203020207" pitchFamily="50" charset="-128"/>
              </a:rPr>
              <a:t>スキルで体積を増やすことができます</a:t>
            </a:r>
            <a:endParaRPr kumimoji="1" lang="ja-JP" altLang="en-US" sz="2800"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17" name="テキスト ボックス 16"/>
          <p:cNvSpPr txBox="1"/>
          <p:nvPr/>
        </p:nvSpPr>
        <p:spPr>
          <a:xfrm>
            <a:off x="4819148" y="5113941"/>
            <a:ext cx="1675908" cy="461665"/>
          </a:xfrm>
          <a:prstGeom prst="rect">
            <a:avLst/>
          </a:prstGeom>
          <a:noFill/>
        </p:spPr>
        <p:txBody>
          <a:bodyPr wrap="none" rtlCol="0">
            <a:spAutoFit/>
          </a:bodyPr>
          <a:lstStyle/>
          <a:p>
            <a:r>
              <a:rPr lang="en-US" altLang="ja-JP" sz="2400" b="1" dirty="0" smtClean="0">
                <a:latin typeface="メイリオ" panose="020B0604030504040204" pitchFamily="50" charset="-128"/>
                <a:ea typeface="メイリオ" panose="020B0604030504040204" pitchFamily="50" charset="-128"/>
                <a:cs typeface="Migu 1P" panose="020B0502020203020207" pitchFamily="50" charset="-128"/>
              </a:rPr>
              <a:t>ICT</a:t>
            </a:r>
            <a:r>
              <a:rPr lang="ja-JP" altLang="en-US" sz="2400" b="1" dirty="0" smtClean="0">
                <a:latin typeface="メイリオ" panose="020B0604030504040204" pitchFamily="50" charset="-128"/>
                <a:ea typeface="メイリオ" panose="020B0604030504040204" pitchFamily="50" charset="-128"/>
                <a:cs typeface="Migu 1P" panose="020B0502020203020207" pitchFamily="50" charset="-128"/>
              </a:rPr>
              <a:t>スキル</a:t>
            </a:r>
            <a:endParaRPr kumimoji="1" lang="ja-JP" altLang="en-US" sz="2400" b="1" dirty="0">
              <a:latin typeface="メイリオ" panose="020B0604030504040204" pitchFamily="50" charset="-128"/>
              <a:ea typeface="メイリオ" panose="020B0604030504040204" pitchFamily="50" charset="-128"/>
              <a:cs typeface="Migu 1P" panose="020B0502020203020207" pitchFamily="50" charset="-128"/>
            </a:endParaRPr>
          </a:p>
        </p:txBody>
      </p:sp>
      <p:sp>
        <p:nvSpPr>
          <p:cNvPr id="18" name="テキスト ボックス 17"/>
          <p:cNvSpPr txBox="1"/>
          <p:nvPr/>
        </p:nvSpPr>
        <p:spPr>
          <a:xfrm>
            <a:off x="6495056" y="4861810"/>
            <a:ext cx="1800493"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操作方法の習得</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6495056" y="5250503"/>
            <a:ext cx="1800493" cy="369332"/>
          </a:xfrm>
          <a:prstGeom prst="rect">
            <a:avLst/>
          </a:prstGeom>
          <a:noFill/>
        </p:spPr>
        <p:txBody>
          <a:bodyPr wrap="non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活用方法の習得</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4722817" y="4786106"/>
            <a:ext cx="3697370" cy="930191"/>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4</a:t>
            </a:fld>
            <a:endParaRPr kumimoji="1" lang="ja-JP" altLang="en-US" dirty="0"/>
          </a:p>
        </p:txBody>
      </p:sp>
    </p:spTree>
    <p:extLst>
      <p:ext uri="{BB962C8B-B14F-4D97-AF65-F5344CB8AC3E}">
        <p14:creationId xmlns:p14="http://schemas.microsoft.com/office/powerpoint/2010/main" val="2493440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363352"/>
            <a:ext cx="7887141" cy="796500"/>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これなら読めますね。</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pic>
        <p:nvPicPr>
          <p:cNvPr id="3" name="Picture 2"/>
          <p:cNvPicPr>
            <a:picLocks noChangeAspect="1" noChangeArrowheads="1"/>
          </p:cNvPicPr>
          <p:nvPr/>
        </p:nvPicPr>
        <p:blipFill>
          <a:blip r:embed="rId3" cstate="email">
            <a:clrChange>
              <a:clrFrom>
                <a:srgbClr val="FFFFFF"/>
              </a:clrFrom>
              <a:clrTo>
                <a:srgbClr val="FFFFFF">
                  <a:alpha val="0"/>
                </a:srgbClr>
              </a:clrTo>
            </a:clrChange>
          </a:blip>
          <a:srcRect l="4348" t="7246" r="6522" b="7246"/>
          <a:stretch>
            <a:fillRect/>
          </a:stretch>
        </p:blipFill>
        <p:spPr bwMode="auto">
          <a:xfrm>
            <a:off x="1407262" y="1816321"/>
            <a:ext cx="5939054" cy="4273223"/>
          </a:xfrm>
          <a:prstGeom prst="rect">
            <a:avLst/>
          </a:prstGeom>
          <a:noFill/>
          <a:ln w="9525">
            <a:noFill/>
            <a:miter lim="800000"/>
            <a:headEnd/>
            <a:tailEnd/>
          </a:ln>
        </p:spPr>
      </p:pic>
      <p:grpSp>
        <p:nvGrpSpPr>
          <p:cNvPr id="10" name="グループ化 9"/>
          <p:cNvGrpSpPr/>
          <p:nvPr/>
        </p:nvGrpSpPr>
        <p:grpSpPr>
          <a:xfrm>
            <a:off x="1520575" y="1592494"/>
            <a:ext cx="6031228" cy="4581448"/>
            <a:chOff x="1520575" y="1592494"/>
            <a:chExt cx="6031228" cy="4581448"/>
          </a:xfrm>
        </p:grpSpPr>
        <p:sp>
          <p:nvSpPr>
            <p:cNvPr id="4" name="フリーフォーム 3"/>
            <p:cNvSpPr/>
            <p:nvPr/>
          </p:nvSpPr>
          <p:spPr>
            <a:xfrm>
              <a:off x="4111567" y="1900719"/>
              <a:ext cx="3348062" cy="4232953"/>
            </a:xfrm>
            <a:custGeom>
              <a:avLst/>
              <a:gdLst>
                <a:gd name="connsiteX0" fmla="*/ 1140432 w 3369924"/>
                <a:gd name="connsiteY0" fmla="*/ 82193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82193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13015 w 3369924"/>
                <a:gd name="connsiteY3" fmla="*/ 2702104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027417 w 3256909"/>
                <a:gd name="connsiteY0" fmla="*/ 10274 h 4232953"/>
                <a:gd name="connsiteX1" fmla="*/ 1654140 w 3256909"/>
                <a:gd name="connsiteY1" fmla="*/ 1500027 h 4232953"/>
                <a:gd name="connsiteX2" fmla="*/ 986320 w 3256909"/>
                <a:gd name="connsiteY2" fmla="*/ 2404153 h 4232953"/>
                <a:gd name="connsiteX3" fmla="*/ 0 w 3256909"/>
                <a:gd name="connsiteY3" fmla="*/ 2702104 h 4232953"/>
                <a:gd name="connsiteX4" fmla="*/ 698644 w 3256909"/>
                <a:gd name="connsiteY4" fmla="*/ 4232953 h 4232953"/>
                <a:gd name="connsiteX5" fmla="*/ 3256909 w 3256909"/>
                <a:gd name="connsiteY5" fmla="*/ 4212405 h 4232953"/>
                <a:gd name="connsiteX6" fmla="*/ 3195264 w 3256909"/>
                <a:gd name="connsiteY6" fmla="*/ 0 h 4232953"/>
                <a:gd name="connsiteX7" fmla="*/ 1027417 w 3256909"/>
                <a:gd name="connsiteY7" fmla="*/ 10274 h 4232953"/>
                <a:gd name="connsiteX0" fmla="*/ 1100082 w 3329574"/>
                <a:gd name="connsiteY0" fmla="*/ 10274 h 4232953"/>
                <a:gd name="connsiteX1" fmla="*/ 1726805 w 3329574"/>
                <a:gd name="connsiteY1" fmla="*/ 1500027 h 4232953"/>
                <a:gd name="connsiteX2" fmla="*/ 1058985 w 3329574"/>
                <a:gd name="connsiteY2" fmla="*/ 2404153 h 4232953"/>
                <a:gd name="connsiteX3" fmla="*/ 72665 w 3329574"/>
                <a:gd name="connsiteY3" fmla="*/ 2702104 h 4232953"/>
                <a:gd name="connsiteX4" fmla="*/ 771309 w 3329574"/>
                <a:gd name="connsiteY4" fmla="*/ 4232953 h 4232953"/>
                <a:gd name="connsiteX5" fmla="*/ 3329574 w 3329574"/>
                <a:gd name="connsiteY5" fmla="*/ 4212405 h 4232953"/>
                <a:gd name="connsiteX6" fmla="*/ 3267929 w 3329574"/>
                <a:gd name="connsiteY6" fmla="*/ 0 h 4232953"/>
                <a:gd name="connsiteX7" fmla="*/ 1100082 w 3329574"/>
                <a:gd name="connsiteY7" fmla="*/ 10274 h 4232953"/>
                <a:gd name="connsiteX0" fmla="*/ 1097431 w 3326923"/>
                <a:gd name="connsiteY0" fmla="*/ 10274 h 4232953"/>
                <a:gd name="connsiteX1" fmla="*/ 1724154 w 3326923"/>
                <a:gd name="connsiteY1" fmla="*/ 1500027 h 4232953"/>
                <a:gd name="connsiteX2" fmla="*/ 1056334 w 3326923"/>
                <a:gd name="connsiteY2" fmla="*/ 2404153 h 4232953"/>
                <a:gd name="connsiteX3" fmla="*/ 70014 w 3326923"/>
                <a:gd name="connsiteY3" fmla="*/ 2702104 h 4232953"/>
                <a:gd name="connsiteX4" fmla="*/ 768658 w 3326923"/>
                <a:gd name="connsiteY4" fmla="*/ 4232953 h 4232953"/>
                <a:gd name="connsiteX5" fmla="*/ 3326923 w 3326923"/>
                <a:gd name="connsiteY5" fmla="*/ 4212405 h 4232953"/>
                <a:gd name="connsiteX6" fmla="*/ 3265278 w 3326923"/>
                <a:gd name="connsiteY6" fmla="*/ 0 h 4232953"/>
                <a:gd name="connsiteX7" fmla="*/ 1097431 w 3326923"/>
                <a:gd name="connsiteY7"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6923" h="4232953">
                  <a:moveTo>
                    <a:pt x="1097431" y="10274"/>
                  </a:moveTo>
                  <a:cubicBezTo>
                    <a:pt x="1282366" y="250005"/>
                    <a:pt x="1652234" y="736315"/>
                    <a:pt x="1724154" y="1500027"/>
                  </a:cubicBezTo>
                  <a:cubicBezTo>
                    <a:pt x="1552918" y="1948665"/>
                    <a:pt x="1451887" y="2554841"/>
                    <a:pt x="70014" y="2702104"/>
                  </a:cubicBezTo>
                  <a:cubicBezTo>
                    <a:pt x="-241635" y="3140468"/>
                    <a:pt x="576874" y="3866508"/>
                    <a:pt x="768658" y="4232953"/>
                  </a:cubicBezTo>
                  <a:lnTo>
                    <a:pt x="3326923" y="4212405"/>
                  </a:lnTo>
                  <a:lnTo>
                    <a:pt x="3265278" y="0"/>
                  </a:lnTo>
                  <a:lnTo>
                    <a:pt x="1097431" y="10274"/>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フリーフォーム 4"/>
            <p:cNvSpPr/>
            <p:nvPr/>
          </p:nvSpPr>
          <p:spPr>
            <a:xfrm>
              <a:off x="1520575" y="1890446"/>
              <a:ext cx="3881435" cy="4263774"/>
            </a:xfrm>
            <a:custGeom>
              <a:avLst/>
              <a:gdLst>
                <a:gd name="connsiteX0" fmla="*/ 3359650 w 3924728"/>
                <a:gd name="connsiteY0" fmla="*/ 82194 h 4243227"/>
                <a:gd name="connsiteX1" fmla="*/ 3924728 w 3924728"/>
                <a:gd name="connsiteY1" fmla="*/ 1397286 h 4243227"/>
                <a:gd name="connsiteX2" fmla="*/ 3575407 w 3924728"/>
                <a:gd name="connsiteY2" fmla="*/ 2095928 h 4243227"/>
                <a:gd name="connsiteX3" fmla="*/ 2517169 w 3924728"/>
                <a:gd name="connsiteY3" fmla="*/ 2198670 h 4243227"/>
                <a:gd name="connsiteX4" fmla="*/ 2167847 w 3924728"/>
                <a:gd name="connsiteY4" fmla="*/ 2897313 h 4243227"/>
                <a:gd name="connsiteX5" fmla="*/ 2887038 w 3924728"/>
                <a:gd name="connsiteY5" fmla="*/ 4243227 h 4243227"/>
                <a:gd name="connsiteX6" fmla="*/ 61645 w 3924728"/>
                <a:gd name="connsiteY6" fmla="*/ 4232953 h 4243227"/>
                <a:gd name="connsiteX7" fmla="*/ 0 w 3924728"/>
                <a:gd name="connsiteY7" fmla="*/ 0 h 4243227"/>
                <a:gd name="connsiteX8" fmla="*/ 3359650 w 3924728"/>
                <a:gd name="connsiteY8" fmla="*/ 82194 h 4243227"/>
                <a:gd name="connsiteX0" fmla="*/ 3349376 w 3924728"/>
                <a:gd name="connsiteY0" fmla="*/ 0 h 4263774"/>
                <a:gd name="connsiteX1" fmla="*/ 3924728 w 3924728"/>
                <a:gd name="connsiteY1" fmla="*/ 1417833 h 4263774"/>
                <a:gd name="connsiteX2" fmla="*/ 3575407 w 3924728"/>
                <a:gd name="connsiteY2" fmla="*/ 2116475 h 4263774"/>
                <a:gd name="connsiteX3" fmla="*/ 2517169 w 3924728"/>
                <a:gd name="connsiteY3" fmla="*/ 2219217 h 4263774"/>
                <a:gd name="connsiteX4" fmla="*/ 2167847 w 3924728"/>
                <a:gd name="connsiteY4" fmla="*/ 2917860 h 4263774"/>
                <a:gd name="connsiteX5" fmla="*/ 2887038 w 3924728"/>
                <a:gd name="connsiteY5" fmla="*/ 4263774 h 4263774"/>
                <a:gd name="connsiteX6" fmla="*/ 61645 w 3924728"/>
                <a:gd name="connsiteY6" fmla="*/ 4253500 h 4263774"/>
                <a:gd name="connsiteX7" fmla="*/ 0 w 3924728"/>
                <a:gd name="connsiteY7" fmla="*/ 20547 h 4263774"/>
                <a:gd name="connsiteX8" fmla="*/ 3349376 w 3924728"/>
                <a:gd name="connsiteY8" fmla="*/ 0 h 4263774"/>
                <a:gd name="connsiteX0" fmla="*/ 3349376 w 3575407"/>
                <a:gd name="connsiteY0" fmla="*/ 0 h 4263774"/>
                <a:gd name="connsiteX1" fmla="*/ 3575407 w 3575407"/>
                <a:gd name="connsiteY1" fmla="*/ 2116475 h 4263774"/>
                <a:gd name="connsiteX2" fmla="*/ 2517169 w 3575407"/>
                <a:gd name="connsiteY2" fmla="*/ 2219217 h 4263774"/>
                <a:gd name="connsiteX3" fmla="*/ 2167847 w 3575407"/>
                <a:gd name="connsiteY3" fmla="*/ 2917860 h 4263774"/>
                <a:gd name="connsiteX4" fmla="*/ 2887038 w 3575407"/>
                <a:gd name="connsiteY4" fmla="*/ 4263774 h 4263774"/>
                <a:gd name="connsiteX5" fmla="*/ 61645 w 3575407"/>
                <a:gd name="connsiteY5" fmla="*/ 4253500 h 4263774"/>
                <a:gd name="connsiteX6" fmla="*/ 0 w 3575407"/>
                <a:gd name="connsiteY6" fmla="*/ 20547 h 4263774"/>
                <a:gd name="connsiteX7" fmla="*/ 3349376 w 3575407"/>
                <a:gd name="connsiteY7" fmla="*/ 0 h 4263774"/>
                <a:gd name="connsiteX0" fmla="*/ 3349376 w 3924501"/>
                <a:gd name="connsiteY0" fmla="*/ 0 h 4263774"/>
                <a:gd name="connsiteX1" fmla="*/ 3575407 w 3924501"/>
                <a:gd name="connsiteY1" fmla="*/ 2116475 h 4263774"/>
                <a:gd name="connsiteX2" fmla="*/ 2517169 w 3924501"/>
                <a:gd name="connsiteY2" fmla="*/ 2219217 h 4263774"/>
                <a:gd name="connsiteX3" fmla="*/ 2167847 w 3924501"/>
                <a:gd name="connsiteY3" fmla="*/ 2917860 h 4263774"/>
                <a:gd name="connsiteX4" fmla="*/ 2887038 w 3924501"/>
                <a:gd name="connsiteY4" fmla="*/ 4263774 h 4263774"/>
                <a:gd name="connsiteX5" fmla="*/ 61645 w 3924501"/>
                <a:gd name="connsiteY5" fmla="*/ 4253500 h 4263774"/>
                <a:gd name="connsiteX6" fmla="*/ 0 w 3924501"/>
                <a:gd name="connsiteY6" fmla="*/ 20547 h 4263774"/>
                <a:gd name="connsiteX7" fmla="*/ 3349376 w 3924501"/>
                <a:gd name="connsiteY7" fmla="*/ 0 h 4263774"/>
                <a:gd name="connsiteX0" fmla="*/ 3349376 w 3950586"/>
                <a:gd name="connsiteY0" fmla="*/ 0 h 4263774"/>
                <a:gd name="connsiteX1" fmla="*/ 3575407 w 3950586"/>
                <a:gd name="connsiteY1" fmla="*/ 2116475 h 4263774"/>
                <a:gd name="connsiteX2" fmla="*/ 2517169 w 3950586"/>
                <a:gd name="connsiteY2" fmla="*/ 2219217 h 4263774"/>
                <a:gd name="connsiteX3" fmla="*/ 2167847 w 3950586"/>
                <a:gd name="connsiteY3" fmla="*/ 2917860 h 4263774"/>
                <a:gd name="connsiteX4" fmla="*/ 2887038 w 3950586"/>
                <a:gd name="connsiteY4" fmla="*/ 4263774 h 4263774"/>
                <a:gd name="connsiteX5" fmla="*/ 61645 w 3950586"/>
                <a:gd name="connsiteY5" fmla="*/ 4253500 h 4263774"/>
                <a:gd name="connsiteX6" fmla="*/ 0 w 3950586"/>
                <a:gd name="connsiteY6" fmla="*/ 20547 h 4263774"/>
                <a:gd name="connsiteX7" fmla="*/ 3349376 w 3950586"/>
                <a:gd name="connsiteY7" fmla="*/ 0 h 4263774"/>
                <a:gd name="connsiteX0" fmla="*/ 3349376 w 3950586"/>
                <a:gd name="connsiteY0" fmla="*/ 0 h 4263774"/>
                <a:gd name="connsiteX1" fmla="*/ 3575407 w 3950586"/>
                <a:gd name="connsiteY1" fmla="*/ 2116475 h 4263774"/>
                <a:gd name="connsiteX2" fmla="*/ 2167847 w 3950586"/>
                <a:gd name="connsiteY2" fmla="*/ 2917860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67847 w 3950586"/>
                <a:gd name="connsiteY2" fmla="*/ 2917860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873920"/>
                <a:gd name="connsiteY0" fmla="*/ 0 h 4263774"/>
                <a:gd name="connsiteX1" fmla="*/ 3472666 w 3873920"/>
                <a:gd name="connsiteY1" fmla="*/ 2188394 h 4263774"/>
                <a:gd name="connsiteX2" fmla="*/ 2126750 w 3873920"/>
                <a:gd name="connsiteY2" fmla="*/ 2928134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73920"/>
                <a:gd name="connsiteY0" fmla="*/ 0 h 4263774"/>
                <a:gd name="connsiteX1" fmla="*/ 3472666 w 3873920"/>
                <a:gd name="connsiteY1" fmla="*/ 2188394 h 4263774"/>
                <a:gd name="connsiteX2" fmla="*/ 2126750 w 3873920"/>
                <a:gd name="connsiteY2" fmla="*/ 2928134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73920"/>
                <a:gd name="connsiteY0" fmla="*/ 0 h 4263774"/>
                <a:gd name="connsiteX1" fmla="*/ 3472666 w 3873920"/>
                <a:gd name="connsiteY1" fmla="*/ 2188394 h 4263774"/>
                <a:gd name="connsiteX2" fmla="*/ 2095928 w 3873920"/>
                <a:gd name="connsiteY2" fmla="*/ 2784295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1435" h="4263774">
                  <a:moveTo>
                    <a:pt x="3349376" y="0"/>
                  </a:moveTo>
                  <a:cubicBezTo>
                    <a:pt x="3558284" y="613025"/>
                    <a:pt x="4352818" y="1400708"/>
                    <a:pt x="3482940" y="2137023"/>
                  </a:cubicBezTo>
                  <a:cubicBezTo>
                    <a:pt x="2541142" y="2301409"/>
                    <a:pt x="2226068" y="2085652"/>
                    <a:pt x="2095928" y="2784295"/>
                  </a:cubicBezTo>
                  <a:cubicBezTo>
                    <a:pt x="2164422" y="3291152"/>
                    <a:pt x="2202095" y="3479514"/>
                    <a:pt x="2887038" y="4263774"/>
                  </a:cubicBezTo>
                  <a:lnTo>
                    <a:pt x="61645" y="4253500"/>
                  </a:lnTo>
                  <a:lnTo>
                    <a:pt x="0" y="20547"/>
                  </a:lnTo>
                  <a:lnTo>
                    <a:pt x="3349376"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1520575" y="1592494"/>
              <a:ext cx="5917915" cy="431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1582220" y="4899060"/>
              <a:ext cx="5877410" cy="12748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7407960" y="1592494"/>
              <a:ext cx="143843" cy="45814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5</a:t>
            </a:fld>
            <a:endParaRPr kumimoji="1" lang="ja-JP" altLang="en-US" dirty="0"/>
          </a:p>
        </p:txBody>
      </p:sp>
    </p:spTree>
    <p:extLst>
      <p:ext uri="{BB962C8B-B14F-4D97-AF65-F5344CB8AC3E}">
        <p14:creationId xmlns:p14="http://schemas.microsoft.com/office/powerpoint/2010/main" val="3964855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558561"/>
            <a:ext cx="7887141" cy="796500"/>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透明な下敷きにすればよいのです</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pic>
        <p:nvPicPr>
          <p:cNvPr id="3" name="Picture 2"/>
          <p:cNvPicPr>
            <a:picLocks noChangeAspect="1" noChangeArrowheads="1"/>
          </p:cNvPicPr>
          <p:nvPr/>
        </p:nvPicPr>
        <p:blipFill>
          <a:blip r:embed="rId3" cstate="email">
            <a:clrChange>
              <a:clrFrom>
                <a:srgbClr val="FFFFFF"/>
              </a:clrFrom>
              <a:clrTo>
                <a:srgbClr val="FFFFFF">
                  <a:alpha val="0"/>
                </a:srgbClr>
              </a:clrTo>
            </a:clrChange>
          </a:blip>
          <a:srcRect l="4348" t="7246" r="6522" b="7246"/>
          <a:stretch>
            <a:fillRect/>
          </a:stretch>
        </p:blipFill>
        <p:spPr bwMode="auto">
          <a:xfrm>
            <a:off x="1407262" y="1816321"/>
            <a:ext cx="5939054" cy="4273223"/>
          </a:xfrm>
          <a:prstGeom prst="rect">
            <a:avLst/>
          </a:prstGeom>
          <a:noFill/>
          <a:ln w="9525">
            <a:noFill/>
            <a:miter lim="800000"/>
            <a:headEnd/>
            <a:tailEnd/>
          </a:ln>
        </p:spPr>
      </p:pic>
      <p:grpSp>
        <p:nvGrpSpPr>
          <p:cNvPr id="10" name="グループ化 9"/>
          <p:cNvGrpSpPr/>
          <p:nvPr/>
        </p:nvGrpSpPr>
        <p:grpSpPr>
          <a:xfrm>
            <a:off x="1479478" y="1860450"/>
            <a:ext cx="5959306" cy="4283496"/>
            <a:chOff x="1520575" y="1870724"/>
            <a:chExt cx="5959306" cy="4283496"/>
          </a:xfrm>
        </p:grpSpPr>
        <p:sp>
          <p:nvSpPr>
            <p:cNvPr id="4" name="フリーフォーム 3"/>
            <p:cNvSpPr/>
            <p:nvPr/>
          </p:nvSpPr>
          <p:spPr>
            <a:xfrm>
              <a:off x="4131819" y="1870724"/>
              <a:ext cx="3348062" cy="4232953"/>
            </a:xfrm>
            <a:custGeom>
              <a:avLst/>
              <a:gdLst>
                <a:gd name="connsiteX0" fmla="*/ 1140432 w 3369924"/>
                <a:gd name="connsiteY0" fmla="*/ 82193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82193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695236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43838 w 3369924"/>
                <a:gd name="connsiteY3" fmla="*/ 2671281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140432 w 3369924"/>
                <a:gd name="connsiteY0" fmla="*/ 10274 h 4232953"/>
                <a:gd name="connsiteX1" fmla="*/ 1767155 w 3369924"/>
                <a:gd name="connsiteY1" fmla="*/ 1500027 h 4232953"/>
                <a:gd name="connsiteX2" fmla="*/ 1099335 w 3369924"/>
                <a:gd name="connsiteY2" fmla="*/ 2404153 h 4232953"/>
                <a:gd name="connsiteX3" fmla="*/ 113015 w 3369924"/>
                <a:gd name="connsiteY3" fmla="*/ 2702104 h 4232953"/>
                <a:gd name="connsiteX4" fmla="*/ 0 w 3369924"/>
                <a:gd name="connsiteY4" fmla="*/ 3061699 h 4232953"/>
                <a:gd name="connsiteX5" fmla="*/ 811659 w 3369924"/>
                <a:gd name="connsiteY5" fmla="*/ 4232953 h 4232953"/>
                <a:gd name="connsiteX6" fmla="*/ 3369924 w 3369924"/>
                <a:gd name="connsiteY6" fmla="*/ 4212405 h 4232953"/>
                <a:gd name="connsiteX7" fmla="*/ 3308279 w 3369924"/>
                <a:gd name="connsiteY7" fmla="*/ 0 h 4232953"/>
                <a:gd name="connsiteX8" fmla="*/ 1140432 w 3369924"/>
                <a:gd name="connsiteY8" fmla="*/ 10274 h 4232953"/>
                <a:gd name="connsiteX0" fmla="*/ 1027417 w 3256909"/>
                <a:gd name="connsiteY0" fmla="*/ 10274 h 4232953"/>
                <a:gd name="connsiteX1" fmla="*/ 1654140 w 3256909"/>
                <a:gd name="connsiteY1" fmla="*/ 1500027 h 4232953"/>
                <a:gd name="connsiteX2" fmla="*/ 986320 w 3256909"/>
                <a:gd name="connsiteY2" fmla="*/ 2404153 h 4232953"/>
                <a:gd name="connsiteX3" fmla="*/ 0 w 3256909"/>
                <a:gd name="connsiteY3" fmla="*/ 2702104 h 4232953"/>
                <a:gd name="connsiteX4" fmla="*/ 698644 w 3256909"/>
                <a:gd name="connsiteY4" fmla="*/ 4232953 h 4232953"/>
                <a:gd name="connsiteX5" fmla="*/ 3256909 w 3256909"/>
                <a:gd name="connsiteY5" fmla="*/ 4212405 h 4232953"/>
                <a:gd name="connsiteX6" fmla="*/ 3195264 w 3256909"/>
                <a:gd name="connsiteY6" fmla="*/ 0 h 4232953"/>
                <a:gd name="connsiteX7" fmla="*/ 1027417 w 3256909"/>
                <a:gd name="connsiteY7" fmla="*/ 10274 h 4232953"/>
                <a:gd name="connsiteX0" fmla="*/ 1100082 w 3329574"/>
                <a:gd name="connsiteY0" fmla="*/ 10274 h 4232953"/>
                <a:gd name="connsiteX1" fmla="*/ 1726805 w 3329574"/>
                <a:gd name="connsiteY1" fmla="*/ 1500027 h 4232953"/>
                <a:gd name="connsiteX2" fmla="*/ 1058985 w 3329574"/>
                <a:gd name="connsiteY2" fmla="*/ 2404153 h 4232953"/>
                <a:gd name="connsiteX3" fmla="*/ 72665 w 3329574"/>
                <a:gd name="connsiteY3" fmla="*/ 2702104 h 4232953"/>
                <a:gd name="connsiteX4" fmla="*/ 771309 w 3329574"/>
                <a:gd name="connsiteY4" fmla="*/ 4232953 h 4232953"/>
                <a:gd name="connsiteX5" fmla="*/ 3329574 w 3329574"/>
                <a:gd name="connsiteY5" fmla="*/ 4212405 h 4232953"/>
                <a:gd name="connsiteX6" fmla="*/ 3267929 w 3329574"/>
                <a:gd name="connsiteY6" fmla="*/ 0 h 4232953"/>
                <a:gd name="connsiteX7" fmla="*/ 1100082 w 3329574"/>
                <a:gd name="connsiteY7" fmla="*/ 10274 h 4232953"/>
                <a:gd name="connsiteX0" fmla="*/ 1097431 w 3326923"/>
                <a:gd name="connsiteY0" fmla="*/ 10274 h 4232953"/>
                <a:gd name="connsiteX1" fmla="*/ 1724154 w 3326923"/>
                <a:gd name="connsiteY1" fmla="*/ 1500027 h 4232953"/>
                <a:gd name="connsiteX2" fmla="*/ 1056334 w 3326923"/>
                <a:gd name="connsiteY2" fmla="*/ 2404153 h 4232953"/>
                <a:gd name="connsiteX3" fmla="*/ 70014 w 3326923"/>
                <a:gd name="connsiteY3" fmla="*/ 2702104 h 4232953"/>
                <a:gd name="connsiteX4" fmla="*/ 768658 w 3326923"/>
                <a:gd name="connsiteY4" fmla="*/ 4232953 h 4232953"/>
                <a:gd name="connsiteX5" fmla="*/ 3326923 w 3326923"/>
                <a:gd name="connsiteY5" fmla="*/ 4212405 h 4232953"/>
                <a:gd name="connsiteX6" fmla="*/ 3265278 w 3326923"/>
                <a:gd name="connsiteY6" fmla="*/ 0 h 4232953"/>
                <a:gd name="connsiteX7" fmla="*/ 1097431 w 3326923"/>
                <a:gd name="connsiteY7"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 name="connsiteX0" fmla="*/ 1097431 w 3326923"/>
                <a:gd name="connsiteY0" fmla="*/ 10274 h 4232953"/>
                <a:gd name="connsiteX1" fmla="*/ 1724154 w 3326923"/>
                <a:gd name="connsiteY1" fmla="*/ 1500027 h 4232953"/>
                <a:gd name="connsiteX2" fmla="*/ 70014 w 3326923"/>
                <a:gd name="connsiteY2" fmla="*/ 2702104 h 4232953"/>
                <a:gd name="connsiteX3" fmla="*/ 768658 w 3326923"/>
                <a:gd name="connsiteY3" fmla="*/ 4232953 h 4232953"/>
                <a:gd name="connsiteX4" fmla="*/ 3326923 w 3326923"/>
                <a:gd name="connsiteY4" fmla="*/ 4212405 h 4232953"/>
                <a:gd name="connsiteX5" fmla="*/ 3265278 w 3326923"/>
                <a:gd name="connsiteY5" fmla="*/ 0 h 4232953"/>
                <a:gd name="connsiteX6" fmla="*/ 1097431 w 3326923"/>
                <a:gd name="connsiteY6" fmla="*/ 10274 h 423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6923" h="4232953">
                  <a:moveTo>
                    <a:pt x="1097431" y="10274"/>
                  </a:moveTo>
                  <a:cubicBezTo>
                    <a:pt x="1282366" y="250005"/>
                    <a:pt x="1652234" y="736315"/>
                    <a:pt x="1724154" y="1500027"/>
                  </a:cubicBezTo>
                  <a:cubicBezTo>
                    <a:pt x="1552918" y="1948665"/>
                    <a:pt x="1451887" y="2554841"/>
                    <a:pt x="70014" y="2702104"/>
                  </a:cubicBezTo>
                  <a:cubicBezTo>
                    <a:pt x="-241635" y="3140468"/>
                    <a:pt x="576874" y="3866508"/>
                    <a:pt x="768658" y="4232953"/>
                  </a:cubicBezTo>
                  <a:lnTo>
                    <a:pt x="3326923" y="4212405"/>
                  </a:lnTo>
                  <a:lnTo>
                    <a:pt x="3265278" y="0"/>
                  </a:lnTo>
                  <a:lnTo>
                    <a:pt x="1097431" y="10274"/>
                  </a:lnTo>
                  <a:close/>
                </a:path>
              </a:pathLst>
            </a:cu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フリーフォーム 4"/>
            <p:cNvSpPr/>
            <p:nvPr/>
          </p:nvSpPr>
          <p:spPr>
            <a:xfrm>
              <a:off x="1520575" y="1890446"/>
              <a:ext cx="3881435" cy="4263774"/>
            </a:xfrm>
            <a:custGeom>
              <a:avLst/>
              <a:gdLst>
                <a:gd name="connsiteX0" fmla="*/ 3359650 w 3924728"/>
                <a:gd name="connsiteY0" fmla="*/ 82194 h 4243227"/>
                <a:gd name="connsiteX1" fmla="*/ 3924728 w 3924728"/>
                <a:gd name="connsiteY1" fmla="*/ 1397286 h 4243227"/>
                <a:gd name="connsiteX2" fmla="*/ 3575407 w 3924728"/>
                <a:gd name="connsiteY2" fmla="*/ 2095928 h 4243227"/>
                <a:gd name="connsiteX3" fmla="*/ 2517169 w 3924728"/>
                <a:gd name="connsiteY3" fmla="*/ 2198670 h 4243227"/>
                <a:gd name="connsiteX4" fmla="*/ 2167847 w 3924728"/>
                <a:gd name="connsiteY4" fmla="*/ 2897313 h 4243227"/>
                <a:gd name="connsiteX5" fmla="*/ 2887038 w 3924728"/>
                <a:gd name="connsiteY5" fmla="*/ 4243227 h 4243227"/>
                <a:gd name="connsiteX6" fmla="*/ 61645 w 3924728"/>
                <a:gd name="connsiteY6" fmla="*/ 4232953 h 4243227"/>
                <a:gd name="connsiteX7" fmla="*/ 0 w 3924728"/>
                <a:gd name="connsiteY7" fmla="*/ 0 h 4243227"/>
                <a:gd name="connsiteX8" fmla="*/ 3359650 w 3924728"/>
                <a:gd name="connsiteY8" fmla="*/ 82194 h 4243227"/>
                <a:gd name="connsiteX0" fmla="*/ 3349376 w 3924728"/>
                <a:gd name="connsiteY0" fmla="*/ 0 h 4263774"/>
                <a:gd name="connsiteX1" fmla="*/ 3924728 w 3924728"/>
                <a:gd name="connsiteY1" fmla="*/ 1417833 h 4263774"/>
                <a:gd name="connsiteX2" fmla="*/ 3575407 w 3924728"/>
                <a:gd name="connsiteY2" fmla="*/ 2116475 h 4263774"/>
                <a:gd name="connsiteX3" fmla="*/ 2517169 w 3924728"/>
                <a:gd name="connsiteY3" fmla="*/ 2219217 h 4263774"/>
                <a:gd name="connsiteX4" fmla="*/ 2167847 w 3924728"/>
                <a:gd name="connsiteY4" fmla="*/ 2917860 h 4263774"/>
                <a:gd name="connsiteX5" fmla="*/ 2887038 w 3924728"/>
                <a:gd name="connsiteY5" fmla="*/ 4263774 h 4263774"/>
                <a:gd name="connsiteX6" fmla="*/ 61645 w 3924728"/>
                <a:gd name="connsiteY6" fmla="*/ 4253500 h 4263774"/>
                <a:gd name="connsiteX7" fmla="*/ 0 w 3924728"/>
                <a:gd name="connsiteY7" fmla="*/ 20547 h 4263774"/>
                <a:gd name="connsiteX8" fmla="*/ 3349376 w 3924728"/>
                <a:gd name="connsiteY8" fmla="*/ 0 h 4263774"/>
                <a:gd name="connsiteX0" fmla="*/ 3349376 w 3575407"/>
                <a:gd name="connsiteY0" fmla="*/ 0 h 4263774"/>
                <a:gd name="connsiteX1" fmla="*/ 3575407 w 3575407"/>
                <a:gd name="connsiteY1" fmla="*/ 2116475 h 4263774"/>
                <a:gd name="connsiteX2" fmla="*/ 2517169 w 3575407"/>
                <a:gd name="connsiteY2" fmla="*/ 2219217 h 4263774"/>
                <a:gd name="connsiteX3" fmla="*/ 2167847 w 3575407"/>
                <a:gd name="connsiteY3" fmla="*/ 2917860 h 4263774"/>
                <a:gd name="connsiteX4" fmla="*/ 2887038 w 3575407"/>
                <a:gd name="connsiteY4" fmla="*/ 4263774 h 4263774"/>
                <a:gd name="connsiteX5" fmla="*/ 61645 w 3575407"/>
                <a:gd name="connsiteY5" fmla="*/ 4253500 h 4263774"/>
                <a:gd name="connsiteX6" fmla="*/ 0 w 3575407"/>
                <a:gd name="connsiteY6" fmla="*/ 20547 h 4263774"/>
                <a:gd name="connsiteX7" fmla="*/ 3349376 w 3575407"/>
                <a:gd name="connsiteY7" fmla="*/ 0 h 4263774"/>
                <a:gd name="connsiteX0" fmla="*/ 3349376 w 3924501"/>
                <a:gd name="connsiteY0" fmla="*/ 0 h 4263774"/>
                <a:gd name="connsiteX1" fmla="*/ 3575407 w 3924501"/>
                <a:gd name="connsiteY1" fmla="*/ 2116475 h 4263774"/>
                <a:gd name="connsiteX2" fmla="*/ 2517169 w 3924501"/>
                <a:gd name="connsiteY2" fmla="*/ 2219217 h 4263774"/>
                <a:gd name="connsiteX3" fmla="*/ 2167847 w 3924501"/>
                <a:gd name="connsiteY3" fmla="*/ 2917860 h 4263774"/>
                <a:gd name="connsiteX4" fmla="*/ 2887038 w 3924501"/>
                <a:gd name="connsiteY4" fmla="*/ 4263774 h 4263774"/>
                <a:gd name="connsiteX5" fmla="*/ 61645 w 3924501"/>
                <a:gd name="connsiteY5" fmla="*/ 4253500 h 4263774"/>
                <a:gd name="connsiteX6" fmla="*/ 0 w 3924501"/>
                <a:gd name="connsiteY6" fmla="*/ 20547 h 4263774"/>
                <a:gd name="connsiteX7" fmla="*/ 3349376 w 3924501"/>
                <a:gd name="connsiteY7" fmla="*/ 0 h 4263774"/>
                <a:gd name="connsiteX0" fmla="*/ 3349376 w 3950586"/>
                <a:gd name="connsiteY0" fmla="*/ 0 h 4263774"/>
                <a:gd name="connsiteX1" fmla="*/ 3575407 w 3950586"/>
                <a:gd name="connsiteY1" fmla="*/ 2116475 h 4263774"/>
                <a:gd name="connsiteX2" fmla="*/ 2517169 w 3950586"/>
                <a:gd name="connsiteY2" fmla="*/ 2219217 h 4263774"/>
                <a:gd name="connsiteX3" fmla="*/ 2167847 w 3950586"/>
                <a:gd name="connsiteY3" fmla="*/ 2917860 h 4263774"/>
                <a:gd name="connsiteX4" fmla="*/ 2887038 w 3950586"/>
                <a:gd name="connsiteY4" fmla="*/ 4263774 h 4263774"/>
                <a:gd name="connsiteX5" fmla="*/ 61645 w 3950586"/>
                <a:gd name="connsiteY5" fmla="*/ 4253500 h 4263774"/>
                <a:gd name="connsiteX6" fmla="*/ 0 w 3950586"/>
                <a:gd name="connsiteY6" fmla="*/ 20547 h 4263774"/>
                <a:gd name="connsiteX7" fmla="*/ 3349376 w 3950586"/>
                <a:gd name="connsiteY7" fmla="*/ 0 h 4263774"/>
                <a:gd name="connsiteX0" fmla="*/ 3349376 w 3950586"/>
                <a:gd name="connsiteY0" fmla="*/ 0 h 4263774"/>
                <a:gd name="connsiteX1" fmla="*/ 3575407 w 3950586"/>
                <a:gd name="connsiteY1" fmla="*/ 2116475 h 4263774"/>
                <a:gd name="connsiteX2" fmla="*/ 2167847 w 3950586"/>
                <a:gd name="connsiteY2" fmla="*/ 2917860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67847 w 3950586"/>
                <a:gd name="connsiteY2" fmla="*/ 2917860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950586"/>
                <a:gd name="connsiteY0" fmla="*/ 0 h 4263774"/>
                <a:gd name="connsiteX1" fmla="*/ 3575407 w 3950586"/>
                <a:gd name="connsiteY1" fmla="*/ 2116475 h 4263774"/>
                <a:gd name="connsiteX2" fmla="*/ 2126750 w 3950586"/>
                <a:gd name="connsiteY2" fmla="*/ 2928134 h 4263774"/>
                <a:gd name="connsiteX3" fmla="*/ 2887038 w 3950586"/>
                <a:gd name="connsiteY3" fmla="*/ 4263774 h 4263774"/>
                <a:gd name="connsiteX4" fmla="*/ 61645 w 3950586"/>
                <a:gd name="connsiteY4" fmla="*/ 4253500 h 4263774"/>
                <a:gd name="connsiteX5" fmla="*/ 0 w 3950586"/>
                <a:gd name="connsiteY5" fmla="*/ 20547 h 4263774"/>
                <a:gd name="connsiteX6" fmla="*/ 3349376 w 3950586"/>
                <a:gd name="connsiteY6" fmla="*/ 0 h 4263774"/>
                <a:gd name="connsiteX0" fmla="*/ 3349376 w 3873920"/>
                <a:gd name="connsiteY0" fmla="*/ 0 h 4263774"/>
                <a:gd name="connsiteX1" fmla="*/ 3472666 w 3873920"/>
                <a:gd name="connsiteY1" fmla="*/ 2188394 h 4263774"/>
                <a:gd name="connsiteX2" fmla="*/ 2126750 w 3873920"/>
                <a:gd name="connsiteY2" fmla="*/ 2928134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73920"/>
                <a:gd name="connsiteY0" fmla="*/ 0 h 4263774"/>
                <a:gd name="connsiteX1" fmla="*/ 3472666 w 3873920"/>
                <a:gd name="connsiteY1" fmla="*/ 2188394 h 4263774"/>
                <a:gd name="connsiteX2" fmla="*/ 2126750 w 3873920"/>
                <a:gd name="connsiteY2" fmla="*/ 2928134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73920"/>
                <a:gd name="connsiteY0" fmla="*/ 0 h 4263774"/>
                <a:gd name="connsiteX1" fmla="*/ 3472666 w 3873920"/>
                <a:gd name="connsiteY1" fmla="*/ 2188394 h 4263774"/>
                <a:gd name="connsiteX2" fmla="*/ 2095928 w 3873920"/>
                <a:gd name="connsiteY2" fmla="*/ 2784295 h 4263774"/>
                <a:gd name="connsiteX3" fmla="*/ 2887038 w 3873920"/>
                <a:gd name="connsiteY3" fmla="*/ 4263774 h 4263774"/>
                <a:gd name="connsiteX4" fmla="*/ 61645 w 3873920"/>
                <a:gd name="connsiteY4" fmla="*/ 4253500 h 4263774"/>
                <a:gd name="connsiteX5" fmla="*/ 0 w 3873920"/>
                <a:gd name="connsiteY5" fmla="*/ 20547 h 4263774"/>
                <a:gd name="connsiteX6" fmla="*/ 3349376 w 3873920"/>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 name="connsiteX0" fmla="*/ 3349376 w 3881435"/>
                <a:gd name="connsiteY0" fmla="*/ 0 h 4263774"/>
                <a:gd name="connsiteX1" fmla="*/ 3482940 w 3881435"/>
                <a:gd name="connsiteY1" fmla="*/ 2137023 h 4263774"/>
                <a:gd name="connsiteX2" fmla="*/ 2095928 w 3881435"/>
                <a:gd name="connsiteY2" fmla="*/ 2784295 h 4263774"/>
                <a:gd name="connsiteX3" fmla="*/ 2887038 w 3881435"/>
                <a:gd name="connsiteY3" fmla="*/ 4263774 h 4263774"/>
                <a:gd name="connsiteX4" fmla="*/ 61645 w 3881435"/>
                <a:gd name="connsiteY4" fmla="*/ 4253500 h 4263774"/>
                <a:gd name="connsiteX5" fmla="*/ 0 w 3881435"/>
                <a:gd name="connsiteY5" fmla="*/ 20547 h 4263774"/>
                <a:gd name="connsiteX6" fmla="*/ 3349376 w 3881435"/>
                <a:gd name="connsiteY6" fmla="*/ 0 h 426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1435" h="4263774">
                  <a:moveTo>
                    <a:pt x="3349376" y="0"/>
                  </a:moveTo>
                  <a:cubicBezTo>
                    <a:pt x="3558284" y="613025"/>
                    <a:pt x="4352818" y="1400708"/>
                    <a:pt x="3482940" y="2137023"/>
                  </a:cubicBezTo>
                  <a:cubicBezTo>
                    <a:pt x="2541142" y="2301409"/>
                    <a:pt x="2226068" y="2085652"/>
                    <a:pt x="2095928" y="2784295"/>
                  </a:cubicBezTo>
                  <a:cubicBezTo>
                    <a:pt x="2164422" y="3291152"/>
                    <a:pt x="2202095" y="3479514"/>
                    <a:pt x="2887038" y="4263774"/>
                  </a:cubicBezTo>
                  <a:lnTo>
                    <a:pt x="61645" y="4253500"/>
                  </a:lnTo>
                  <a:lnTo>
                    <a:pt x="0" y="20547"/>
                  </a:lnTo>
                  <a:lnTo>
                    <a:pt x="3349376" y="0"/>
                  </a:lnTo>
                  <a:close/>
                </a:path>
              </a:pathLst>
            </a:custGeom>
            <a:solidFill>
              <a:srgbClr val="5B9BD5">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6</a:t>
            </a:fld>
            <a:endParaRPr kumimoji="1" lang="ja-JP" altLang="en-US" dirty="0"/>
          </a:p>
        </p:txBody>
      </p:sp>
    </p:spTree>
    <p:extLst>
      <p:ext uri="{BB962C8B-B14F-4D97-AF65-F5344CB8AC3E}">
        <p14:creationId xmlns:p14="http://schemas.microsoft.com/office/powerpoint/2010/main" val="3985321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3130" y="0"/>
            <a:ext cx="8817740" cy="6266603"/>
          </a:xfrm>
          <a:prstGeom prst="rect">
            <a:avLst/>
          </a:prstGeom>
        </p:spPr>
      </p:pic>
      <p:sp>
        <p:nvSpPr>
          <p:cNvPr id="5" name="テキスト ボックス 4"/>
          <p:cNvSpPr txBox="1"/>
          <p:nvPr/>
        </p:nvSpPr>
        <p:spPr>
          <a:xfrm flipH="1">
            <a:off x="1787703" y="6365378"/>
            <a:ext cx="7993294" cy="369332"/>
          </a:xfrm>
          <a:prstGeom prst="rect">
            <a:avLst/>
          </a:prstGeom>
          <a:noFill/>
        </p:spPr>
        <p:txBody>
          <a:bodyPr wrap="square" rtlCol="0">
            <a:spAutoFit/>
          </a:bodyPr>
          <a:lstStyle/>
          <a:p>
            <a:r>
              <a:rPr kumimoji="1" lang="ja-JP" altLang="en-US" dirty="0" smtClean="0"/>
              <a:t>引用：発達障害のある子供たちのための</a:t>
            </a:r>
            <a:r>
              <a:rPr kumimoji="1" lang="en-US" altLang="ja-JP" dirty="0" smtClean="0"/>
              <a:t>ICT</a:t>
            </a:r>
            <a:r>
              <a:rPr kumimoji="1" lang="ja-JP" altLang="en-US" dirty="0" smtClean="0"/>
              <a:t>活用ハンドブック（文部科学省）</a:t>
            </a:r>
            <a:endParaRPr kumimoji="1" lang="ja-JP" altLang="en-US" dirty="0"/>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7</a:t>
            </a:fld>
            <a:endParaRPr kumimoji="1" lang="ja-JP" altLang="en-US" dirty="0"/>
          </a:p>
        </p:txBody>
      </p:sp>
    </p:spTree>
    <p:extLst>
      <p:ext uri="{BB962C8B-B14F-4D97-AF65-F5344CB8AC3E}">
        <p14:creationId xmlns:p14="http://schemas.microsoft.com/office/powerpoint/2010/main" val="160487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75859" y="2880063"/>
            <a:ext cx="8392281" cy="1631216"/>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タブレット端末なら、撮影したものを</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その</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場</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で</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見</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ることが出来ます</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3415" y="4509189"/>
            <a:ext cx="3211344" cy="2024213"/>
          </a:xfrm>
          <a:prstGeom prst="rect">
            <a:avLst/>
          </a:prstGeom>
        </p:spPr>
      </p:pic>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8</a:t>
            </a:fld>
            <a:endParaRPr kumimoji="1" lang="ja-JP" altLang="en-US" dirty="0"/>
          </a:p>
        </p:txBody>
      </p:sp>
      <p:sp>
        <p:nvSpPr>
          <p:cNvPr id="5" name="正方形/長方形 4"/>
          <p:cNvSpPr/>
          <p:nvPr/>
        </p:nvSpPr>
        <p:spPr>
          <a:xfrm>
            <a:off x="375859" y="238288"/>
            <a:ext cx="8392281" cy="796500"/>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黒板をカメラで撮影すればよいのです</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9787" y="1034788"/>
            <a:ext cx="1401054" cy="1458239"/>
          </a:xfrm>
          <a:prstGeom prst="rect">
            <a:avLst/>
          </a:prstGeom>
        </p:spPr>
      </p:pic>
    </p:spTree>
    <p:extLst>
      <p:ext uri="{BB962C8B-B14F-4D97-AF65-F5344CB8AC3E}">
        <p14:creationId xmlns:p14="http://schemas.microsoft.com/office/powerpoint/2010/main" val="705688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509423" y="1565428"/>
            <a:ext cx="8392281" cy="3939540"/>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「何に困っているのか」</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「どんな配慮が必要なのか」</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endParaRPr lang="en-US" altLang="ja-JP"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子供</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と</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一緒</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に考えることで</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配慮</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の方向性が見えてきます</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9</a:t>
            </a:fld>
            <a:endParaRPr kumimoji="1" lang="ja-JP" altLang="en-US" dirty="0"/>
          </a:p>
        </p:txBody>
      </p:sp>
    </p:spTree>
    <p:extLst>
      <p:ext uri="{BB962C8B-B14F-4D97-AF65-F5344CB8AC3E}">
        <p14:creationId xmlns:p14="http://schemas.microsoft.com/office/powerpoint/2010/main" val="2864855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7119</TotalTime>
  <Words>876</Words>
  <Application>Microsoft Office PowerPoint</Application>
  <PresentationFormat>画面に合わせる (4:3)</PresentationFormat>
  <Paragraphs>114</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hisashi ogawa</dc:creator>
  <cp:lastModifiedBy>兵庫県</cp:lastModifiedBy>
  <cp:revision>35</cp:revision>
  <cp:lastPrinted>2018-01-29T02:28:56Z</cp:lastPrinted>
  <dcterms:created xsi:type="dcterms:W3CDTF">2017-01-13T05:58:31Z</dcterms:created>
  <dcterms:modified xsi:type="dcterms:W3CDTF">2018-04-27T08:29:39Z</dcterms:modified>
</cp:coreProperties>
</file>