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340" r:id="rId2"/>
    <p:sldId id="358" r:id="rId3"/>
    <p:sldId id="258" r:id="rId4"/>
    <p:sldId id="266" r:id="rId5"/>
    <p:sldId id="274" r:id="rId6"/>
    <p:sldId id="294" r:id="rId7"/>
    <p:sldId id="300" r:id="rId8"/>
    <p:sldId id="310"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4" autoAdjust="0"/>
    <p:restoredTop sz="66292" autoAdjust="0"/>
  </p:normalViewPr>
  <p:slideViewPr>
    <p:cSldViewPr snapToGrid="0" showGuides="1">
      <p:cViewPr>
        <p:scale>
          <a:sx n="39" d="100"/>
          <a:sy n="39" d="100"/>
        </p:scale>
        <p:origin x="-1506" y="-1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60" d="100"/>
          <a:sy n="60" d="100"/>
        </p:scale>
        <p:origin x="-2670" y="40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2" tIns="45716" rIns="91432" bIns="45716"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0647"/>
            <a:ext cx="2949787" cy="496967"/>
          </a:xfrm>
          <a:prstGeom prst="rect">
            <a:avLst/>
          </a:prstGeom>
        </p:spPr>
        <p:txBody>
          <a:bodyPr vert="horz" lIns="91432" tIns="45716" rIns="91432" bIns="45716" rtlCol="0" anchor="b"/>
          <a:lstStyle>
            <a:lvl1pPr algn="l">
              <a:defRPr sz="1200"/>
            </a:lvl1pPr>
          </a:lstStyle>
          <a:p>
            <a:r>
              <a:rPr kumimoji="1" lang="ja-JP" altLang="en-US" dirty="0" smtClean="0"/>
              <a:t>研修教材⑮</a:t>
            </a:r>
            <a:endParaRPr kumimoji="1" lang="en-US" altLang="ja-JP" dirty="0" smtClean="0"/>
          </a:p>
          <a:p>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インクルーシブ教育と</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ICT</a:t>
            </a:r>
            <a:r>
              <a:rPr lang="ja-JP" altLang="en-US"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活用</a:t>
            </a: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5" name="スライド番号プレースホルダー 4"/>
          <p:cNvSpPr>
            <a:spLocks noGrp="1"/>
          </p:cNvSpPr>
          <p:nvPr>
            <p:ph type="sldNum" sz="quarter" idx="3"/>
          </p:nvPr>
        </p:nvSpPr>
        <p:spPr>
          <a:xfrm>
            <a:off x="3855838" y="9440647"/>
            <a:ext cx="2949787" cy="496967"/>
          </a:xfrm>
          <a:prstGeom prst="rect">
            <a:avLst/>
          </a:prstGeom>
        </p:spPr>
        <p:txBody>
          <a:bodyPr vert="horz" lIns="91432" tIns="45716" rIns="91432" bIns="45716" rtlCol="0" anchor="b"/>
          <a:lstStyle>
            <a:lvl1pPr algn="r">
              <a:defRPr sz="1200"/>
            </a:lvl1pPr>
          </a:lstStyle>
          <a:p>
            <a:fld id="{47716C40-E8E1-41CF-AE3C-F0EB3E6B7E95}" type="slidenum">
              <a:rPr kumimoji="1" lang="ja-JP" altLang="en-US" smtClean="0"/>
              <a:t>‹#›</a:t>
            </a:fld>
            <a:endParaRPr kumimoji="1" lang="ja-JP" altLang="en-US"/>
          </a:p>
        </p:txBody>
      </p:sp>
    </p:spTree>
    <p:extLst>
      <p:ext uri="{BB962C8B-B14F-4D97-AF65-F5344CB8AC3E}">
        <p14:creationId xmlns:p14="http://schemas.microsoft.com/office/powerpoint/2010/main" val="1761790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6967"/>
          </a:xfrm>
          <a:prstGeom prst="rect">
            <a:avLst/>
          </a:prstGeom>
        </p:spPr>
        <p:txBody>
          <a:bodyPr vert="horz" lIns="91432" tIns="45716" rIns="91432" bIns="45716" rtlCol="0"/>
          <a:lstStyle>
            <a:lvl1pPr algn="r">
              <a:defRPr sz="1200"/>
            </a:lvl1pPr>
          </a:lstStyle>
          <a:p>
            <a:fld id="{10B67FEC-519D-49EF-831D-CF8FF5274CE3}"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1432" tIns="45716" rIns="91432" bIns="45716" rtlCol="0" anchor="b"/>
          <a:lstStyle>
            <a:lvl1pPr algn="r">
              <a:defRPr sz="1200"/>
            </a:lvl1pPr>
          </a:lstStyle>
          <a:p>
            <a:fld id="{B4A61DAB-817E-4E6E-B146-9329229D03CF}" type="slidenum">
              <a:rPr kumimoji="1" lang="ja-JP" altLang="en-US" smtClean="0"/>
              <a:t>‹#›</a:t>
            </a:fld>
            <a:endParaRPr kumimoji="1" lang="ja-JP" altLang="en-US"/>
          </a:p>
        </p:txBody>
      </p:sp>
    </p:spTree>
    <p:extLst>
      <p:ext uri="{BB962C8B-B14F-4D97-AF65-F5344CB8AC3E}">
        <p14:creationId xmlns:p14="http://schemas.microsoft.com/office/powerpoint/2010/main" val="57184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1</a:t>
            </a:fld>
            <a:endParaRPr kumimoji="1" lang="ja-JP" altLang="en-US"/>
          </a:p>
        </p:txBody>
      </p:sp>
    </p:spTree>
    <p:extLst>
      <p:ext uri="{BB962C8B-B14F-4D97-AF65-F5344CB8AC3E}">
        <p14:creationId xmlns:p14="http://schemas.microsoft.com/office/powerpoint/2010/main" val="884259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2</a:t>
            </a:fld>
            <a:endParaRPr kumimoji="1" lang="ja-JP" altLang="en-US"/>
          </a:p>
        </p:txBody>
      </p:sp>
    </p:spTree>
    <p:extLst>
      <p:ext uri="{BB962C8B-B14F-4D97-AF65-F5344CB8AC3E}">
        <p14:creationId xmlns:p14="http://schemas.microsoft.com/office/powerpoint/2010/main" val="2233198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次のスライドの文章をスラスラと読んでください。</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読めましたか？</a:t>
            </a:r>
          </a:p>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これが学習障害（</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LD</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）の中の読字障害の世界と言われています。</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それでは、自分の名前を紙に書いてみましょう。</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書けましたか？</a:t>
            </a:r>
          </a:p>
          <a:p>
            <a:pPr defTabSz="914321">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3</a:t>
            </a:fld>
            <a:endParaRPr kumimoji="1" lang="ja-JP" altLang="en-US"/>
          </a:p>
        </p:txBody>
      </p:sp>
    </p:spTree>
    <p:extLst>
      <p:ext uri="{BB962C8B-B14F-4D97-AF65-F5344CB8AC3E}">
        <p14:creationId xmlns:p14="http://schemas.microsoft.com/office/powerpoint/2010/main" val="3789049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それでは次に、自分の名前を</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利き手と逆の手で書いてみましょう。</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書けましたか？</a:t>
            </a:r>
          </a:p>
          <a:p>
            <a:pPr algn="l"/>
            <a:endParaRPr kumimoji="1" lang="ja-JP" altLang="en-US" dirty="0" smtClean="0"/>
          </a:p>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それでは、最後に「修学旅行」を鏡文字で書いてみましょう。</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どうでしたか？</a:t>
            </a:r>
          </a:p>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これが学習障害（</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LD</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）の中の書字障害の世界と言われています。</a:t>
            </a:r>
          </a:p>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鏡文字でも書けたと思いますが、</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2</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倍以上時間がかかりませんでしたか？</a:t>
            </a:r>
          </a:p>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実は、ここで皆さんに気づいてほしいポイントがあります。</a:t>
            </a:r>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4</a:t>
            </a:fld>
            <a:endParaRPr kumimoji="1" lang="ja-JP" altLang="en-US"/>
          </a:p>
        </p:txBody>
      </p:sp>
    </p:spTree>
    <p:extLst>
      <p:ext uri="{BB962C8B-B14F-4D97-AF65-F5344CB8AC3E}">
        <p14:creationId xmlns:p14="http://schemas.microsoft.com/office/powerpoint/2010/main" val="2422142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歪んだ文章、読めましたよね？ストレスはかかったかもしれませんが・・・</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利き手と逆の手でも、書けましたよね？頭は使ったかもしれませんが・・・</a:t>
            </a:r>
          </a:p>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読字障害や書字障害は「読めない障害」「書けない障害」と思われがちですが・・</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実は、本人が抱いている困りとして、「読むスピードが遅い」「書くスピードが遅い」といった可能性が考えられます。</a:t>
            </a:r>
          </a:p>
          <a:p>
            <a:pPr algn="l"/>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経験ありませんか？</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r>
              <a:rPr lang="ja-JP" altLang="en-US" dirty="0">
                <a:solidFill>
                  <a:srgbClr val="C00000"/>
                </a:solidFill>
                <a:latin typeface="Migu 1P" panose="020B0502020203020207" pitchFamily="50" charset="-128"/>
                <a:ea typeface="Migu 1P" panose="020B0502020203020207" pitchFamily="50" charset="-128"/>
                <a:cs typeface="Migu 1P" panose="020B0502020203020207" pitchFamily="50" charset="-128"/>
              </a:rPr>
              <a:t>黒板の字をノートに書き写しきる前に黒板が消されてしまったこと</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恐らく、皆さんは睡魔が襲ったり授業中にボーッとしていなければ、黒板の字をノートに写すことは出来るはずです。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もうお分かりですよね？</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授業に集中していても、ノートテイキングが追いつかないのです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それでは質問です。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先程、文章を読んでもらいましたが</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内容、覚えてますか？</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「読むのが遅い」「書くのが遅い」これらに共通していることは</a:t>
            </a:r>
            <a:r>
              <a:rPr lang="ja-JP" altLang="en-US" sz="1600" dirty="0">
                <a:solidFill>
                  <a:srgbClr val="C00000"/>
                </a:solidFill>
                <a:latin typeface="Migu 1P" panose="020B0502020203020207" pitchFamily="50" charset="-128"/>
                <a:ea typeface="Migu 1P" panose="020B0502020203020207" pitchFamily="50" charset="-128"/>
                <a:cs typeface="Migu 1P" panose="020B0502020203020207" pitchFamily="50" charset="-128"/>
              </a:rPr>
              <a:t>「負荷が高い」</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読むこと、書くことに集中しすぎて教師が言っていることまで注意を向けられないのです。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lnSpc>
                <a:spcPts val="5999"/>
              </a:lnSpc>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実は、これが「困り」です</a:t>
            </a:r>
          </a:p>
          <a:p>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読み書きの障害＝知的に遅れているではありません</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読み書きにかかるストレスが子供たちの学習機会を奪ってしまうのです。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lnSpc>
                <a:spcPts val="5999"/>
              </a:lnSpc>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結果、学習についていけなくなる</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他にも、読み書きの遅さは困りを生み出します。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どんな困りが発生するか一度、皆さんも考えてみましょう</a:t>
            </a: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endParaRPr kumimoji="1" lang="ja-JP" altLang="en-US" dirty="0" smtClean="0"/>
          </a:p>
          <a:p>
            <a:pPr>
              <a:lnSpc>
                <a:spcPts val="5999"/>
              </a:lnSpc>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lnSpc>
                <a:spcPts val="5999"/>
              </a:lnSpc>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5</a:t>
            </a:fld>
            <a:endParaRPr kumimoji="1" lang="ja-JP" altLang="en-US"/>
          </a:p>
        </p:txBody>
      </p:sp>
    </p:spTree>
    <p:extLst>
      <p:ext uri="{BB962C8B-B14F-4D97-AF65-F5344CB8AC3E}">
        <p14:creationId xmlns:p14="http://schemas.microsoft.com/office/powerpoint/2010/main" val="1286361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それでは、困りの例をご紹介しましょう</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先程、自分の名前を利き手と逆の手で書いて頂きましたが・・</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利き手で書いた名前と比べると逆の手で書いた名前の方が若干大きくなりませんでしたか？</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ノートのマスや行の枠内に字を書くことはすごく大変です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これは女性の方に比較的多いと思うのですが・・</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小学校高学年あたりになると小さな可愛い字を書くことが多くなりませんでしたか？</a:t>
            </a:r>
          </a:p>
          <a:p>
            <a:pPr defTabSz="914321">
              <a:lnSpc>
                <a:spcPts val="5999"/>
              </a:lnSpc>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でも、自分は書けない・・</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ちょっとしたことですが些細な違いが疎外感を生んでしまうのです</a:t>
            </a:r>
          </a:p>
          <a:p>
            <a:pPr defTabSz="914321">
              <a:lnSpc>
                <a:spcPts val="5999"/>
              </a:lnSpc>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6</a:t>
            </a:fld>
            <a:endParaRPr kumimoji="1" lang="ja-JP" altLang="en-US"/>
          </a:p>
        </p:txBody>
      </p:sp>
    </p:spTree>
    <p:extLst>
      <p:ext uri="{BB962C8B-B14F-4D97-AF65-F5344CB8AC3E}">
        <p14:creationId xmlns:p14="http://schemas.microsoft.com/office/powerpoint/2010/main" val="2286086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インクルーシブ教育を実現するには「困り」の理解が重要です</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・・・と言いたいところですが</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理解はできません。当事者ではないのですから</a:t>
            </a:r>
          </a:p>
          <a:p>
            <a:pPr defTabSz="914321">
              <a:defRPr/>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たとえ、理解できなかったとしても「困り」を理解しようという気持ちが大切です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合理的配慮は「一緒に」考えることから始まります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タブレット</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PC</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を使うことが合理的配慮ではないのです</a:t>
            </a:r>
            <a:endPar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「困り」を理解しようとすれば自ずとどのような配慮が必要かが見えてくるはずです</a:t>
            </a:r>
          </a:p>
          <a:p>
            <a:pPr>
              <a:lnSpc>
                <a:spcPts val="5999"/>
              </a:lnSpc>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defTabSz="914321">
              <a:defRPr/>
            </a:pPr>
            <a:endPar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l"/>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en-US" altLang="ja-JP" dirty="0" smtClean="0"/>
          </a:p>
          <a:p>
            <a:pPr algn="l"/>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7</a:t>
            </a:fld>
            <a:endParaRPr kumimoji="1" lang="ja-JP" altLang="en-US"/>
          </a:p>
        </p:txBody>
      </p:sp>
    </p:spTree>
    <p:extLst>
      <p:ext uri="{BB962C8B-B14F-4D97-AF65-F5344CB8AC3E}">
        <p14:creationId xmlns:p14="http://schemas.microsoft.com/office/powerpoint/2010/main" val="684141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ただし、「困り」の本質が見えづらいときがあります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そんな時に活躍するのが「アセスメント」になります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読み書きのアセスメントツール</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URAWSS</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をご紹介します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「困り」を客観的に捉えることも非常に重要です</a:t>
            </a:r>
          </a:p>
          <a:p>
            <a:pPr>
              <a:lnSpc>
                <a:spcPts val="5999"/>
              </a:lnSpc>
            </a:pP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「困り」を理解できたときに初めて</a:t>
            </a:r>
            <a:r>
              <a:rPr lang="en-US" altLang="ja-JP" dirty="0">
                <a:solidFill>
                  <a:prstClr val="black"/>
                </a:solidFill>
                <a:latin typeface="Migu 1P" panose="020B0502020203020207" pitchFamily="50" charset="-128"/>
                <a:ea typeface="Migu 1P" panose="020B0502020203020207" pitchFamily="50" charset="-128"/>
                <a:cs typeface="Migu 1P" panose="020B0502020203020207" pitchFamily="50" charset="-128"/>
              </a:rPr>
              <a:t>ICT</a:t>
            </a:r>
            <a:r>
              <a:rPr lang="ja-JP" altLang="en-US" dirty="0">
                <a:solidFill>
                  <a:prstClr val="black"/>
                </a:solidFill>
                <a:latin typeface="Migu 1P" panose="020B0502020203020207" pitchFamily="50" charset="-128"/>
                <a:ea typeface="Migu 1P" panose="020B0502020203020207" pitchFamily="50" charset="-128"/>
                <a:cs typeface="Migu 1P" panose="020B0502020203020207" pitchFamily="50" charset="-128"/>
              </a:rPr>
              <a:t>の登場です</a:t>
            </a:r>
            <a:endParaRPr kumimoji="1" lang="ja-JP" altLang="en-US" dirty="0"/>
          </a:p>
        </p:txBody>
      </p:sp>
      <p:sp>
        <p:nvSpPr>
          <p:cNvPr id="4" name="スライド番号プレースホルダー 3"/>
          <p:cNvSpPr>
            <a:spLocks noGrp="1"/>
          </p:cNvSpPr>
          <p:nvPr>
            <p:ph type="sldNum" sz="quarter" idx="10"/>
          </p:nvPr>
        </p:nvSpPr>
        <p:spPr/>
        <p:txBody>
          <a:bodyPr/>
          <a:lstStyle/>
          <a:p>
            <a:fld id="{B4A61DAB-817E-4E6E-B146-9329229D03CF}" type="slidenum">
              <a:rPr kumimoji="1" lang="ja-JP" altLang="en-US" smtClean="0"/>
              <a:t>8</a:t>
            </a:fld>
            <a:endParaRPr kumimoji="1" lang="ja-JP" altLang="en-US"/>
          </a:p>
        </p:txBody>
      </p:sp>
    </p:spTree>
    <p:extLst>
      <p:ext uri="{BB962C8B-B14F-4D97-AF65-F5344CB8AC3E}">
        <p14:creationId xmlns:p14="http://schemas.microsoft.com/office/powerpoint/2010/main" val="673764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2ACB1BC-BD32-4AC0-BC17-0D126D6DE63B}"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55790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CA9AD2D-5BAA-4AB6-AA1F-66DE11DC5063}"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1017919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251AE1-837E-486F-A163-FF3ED5603AA8}"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955051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5731216-975B-4145-B4A6-2EF7E71ACFA0}"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82036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F542126-8D8F-4772-BA0F-CB81B1C42495}" type="datetime1">
              <a:rPr kumimoji="1" lang="ja-JP" altLang="en-US" smtClean="0"/>
              <a:t>2018/4/27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112890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DB8E3E1-50C3-4A73-AE68-9EADBE09EA22}" type="datetime1">
              <a:rPr kumimoji="1" lang="ja-JP" altLang="en-US" smtClean="0"/>
              <a:t>2018/4/27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3081270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FA7979B-8622-4148-BE6F-A29F32C5BF0F}" type="datetime1">
              <a:rPr kumimoji="1" lang="ja-JP" altLang="en-US" smtClean="0"/>
              <a:t>2018/4/27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354340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E99F1C-EDFE-40A4-8C86-4D33366819BB}" type="datetime1">
              <a:rPr kumimoji="1" lang="ja-JP" altLang="en-US" smtClean="0"/>
              <a:t>2018/4/27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3110467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C6A74-351B-4381-A170-37C528E67884}" type="datetime1">
              <a:rPr kumimoji="1" lang="ja-JP" altLang="en-US" smtClean="0"/>
              <a:t>2018/4/27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37337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B0A699-3599-4D9F-9A84-241571EAD57F}" type="datetime1">
              <a:rPr kumimoji="1" lang="ja-JP" altLang="en-US" smtClean="0"/>
              <a:t>2018/4/27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2692968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77FD8D3-5980-476F-8501-1F48E77817F0}" type="datetime1">
              <a:rPr kumimoji="1" lang="ja-JP" altLang="en-US" smtClean="0"/>
              <a:t>2018/4/27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E5CD9B49-92B6-4D9B-84F1-A672B00D74A0}" type="slidenum">
              <a:rPr kumimoji="1" lang="ja-JP" altLang="en-US" smtClean="0"/>
              <a:t>‹#›</a:t>
            </a:fld>
            <a:endParaRPr kumimoji="1" lang="ja-JP" altLang="en-US" dirty="0"/>
          </a:p>
        </p:txBody>
      </p:sp>
    </p:spTree>
    <p:extLst>
      <p:ext uri="{BB962C8B-B14F-4D97-AF65-F5344CB8AC3E}">
        <p14:creationId xmlns:p14="http://schemas.microsoft.com/office/powerpoint/2010/main" val="144720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C1866-6CC0-4645-BFB9-77E123E34F18}" type="datetime1">
              <a:rPr kumimoji="1" lang="ja-JP" altLang="en-US" smtClean="0"/>
              <a:t>2018/4/27</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D9B49-92B6-4D9B-84F1-A672B00D74A0}" type="slidenum">
              <a:rPr kumimoji="1" lang="ja-JP" altLang="en-US" smtClean="0"/>
              <a:t>‹#›</a:t>
            </a:fld>
            <a:endParaRPr kumimoji="1" lang="ja-JP" altLang="en-US" dirty="0"/>
          </a:p>
        </p:txBody>
      </p:sp>
      <p:pic>
        <p:nvPicPr>
          <p:cNvPr id="7" name="図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486650" y="5599145"/>
            <a:ext cx="1617980" cy="1122331"/>
          </a:xfrm>
          <a:prstGeom prst="rect">
            <a:avLst/>
          </a:prstGeom>
        </p:spPr>
      </p:pic>
    </p:spTree>
    <p:extLst>
      <p:ext uri="{BB962C8B-B14F-4D97-AF65-F5344CB8AC3E}">
        <p14:creationId xmlns:p14="http://schemas.microsoft.com/office/powerpoint/2010/main" val="587375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909464" y="3036585"/>
            <a:ext cx="7414054" cy="1754326"/>
          </a:xfrm>
          <a:prstGeom prst="rect">
            <a:avLst/>
          </a:prstGeom>
        </p:spPr>
        <p:txBody>
          <a:bodyPr wrap="square">
            <a:spAutoFit/>
          </a:bodyPr>
          <a:lstStyle/>
          <a:p>
            <a:pPr algn="ct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ＩＣＴを活用した授業づくり</a:t>
            </a:r>
            <a:endParaRPr lang="en-US" altLang="ja-JP" sz="3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3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cs typeface="メイリオ" panose="020B0604030504040204" pitchFamily="50" charset="-128"/>
              </a:rPr>
              <a:t>⑤</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インクルーシブ教育</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1</a:t>
            </a:fld>
            <a:endParaRPr kumimoji="1" lang="ja-JP" altLang="en-US" dirty="0"/>
          </a:p>
        </p:txBody>
      </p:sp>
      <p:sp>
        <p:nvSpPr>
          <p:cNvPr id="5" name="テキスト ボックス 4"/>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C5</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80665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2</a:t>
            </a:fld>
            <a:endParaRPr kumimoji="1" lang="ja-JP" altLang="en-US" dirty="0"/>
          </a:p>
        </p:txBody>
      </p:sp>
      <p:sp>
        <p:nvSpPr>
          <p:cNvPr id="4" name="タイトル 1"/>
          <p:cNvSpPr txBox="1">
            <a:spLocks/>
          </p:cNvSpPr>
          <p:nvPr/>
        </p:nvSpPr>
        <p:spPr>
          <a:xfrm>
            <a:off x="685800" y="2679055"/>
            <a:ext cx="7772400" cy="1902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子どもの「困り」の理解</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C5-1</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94405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82378" y="4643920"/>
            <a:ext cx="1746607" cy="2126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122" name="Picture 2"/>
          <p:cNvPicPr>
            <a:picLocks noChangeAspect="1" noChangeArrowheads="1"/>
          </p:cNvPicPr>
          <p:nvPr/>
        </p:nvPicPr>
        <p:blipFill>
          <a:blip r:embed="rId3" cstate="email">
            <a:clrChange>
              <a:clrFrom>
                <a:srgbClr val="FFFFFF"/>
              </a:clrFrom>
              <a:clrTo>
                <a:srgbClr val="FFFFFF">
                  <a:alpha val="0"/>
                </a:srgbClr>
              </a:clrTo>
            </a:clrChange>
          </a:blip>
          <a:srcRect l="4348" t="7246" r="6522" b="7246"/>
          <a:stretch>
            <a:fillRect/>
          </a:stretch>
        </p:blipFill>
        <p:spPr bwMode="auto">
          <a:xfrm>
            <a:off x="368686" y="0"/>
            <a:ext cx="8406628" cy="6048672"/>
          </a:xfrm>
          <a:prstGeom prst="rect">
            <a:avLst/>
          </a:prstGeom>
          <a:solidFill>
            <a:schemeClr val="bg1"/>
          </a:solidFill>
          <a:ln w="9525">
            <a:noFill/>
            <a:miter lim="800000"/>
            <a:headEnd/>
            <a:tailEnd/>
          </a:ln>
        </p:spPr>
      </p:pic>
      <p:sp>
        <p:nvSpPr>
          <p:cNvPr id="2" name="テキスト ボックス 1"/>
          <p:cNvSpPr txBox="1"/>
          <p:nvPr/>
        </p:nvSpPr>
        <p:spPr>
          <a:xfrm>
            <a:off x="5763986" y="6302829"/>
            <a:ext cx="3236784" cy="369332"/>
          </a:xfrm>
          <a:prstGeom prst="rect">
            <a:avLst/>
          </a:prstGeom>
          <a:solidFill>
            <a:schemeClr val="bg1"/>
          </a:solidFill>
        </p:spPr>
        <p:txBody>
          <a:bodyPr wrap="none" rtlCol="0">
            <a:spAutoFit/>
          </a:bodyPr>
          <a:lstStyle/>
          <a:p>
            <a:r>
              <a:rPr kumimoji="1" lang="ja-JP" altLang="en-US" dirty="0" smtClean="0"/>
              <a:t>引用：リハビリテーション協会</a:t>
            </a:r>
            <a:r>
              <a:rPr kumimoji="1" lang="en-US" altLang="ja-JP" dirty="0" smtClean="0"/>
              <a:t>HP</a:t>
            </a:r>
            <a:endParaRPr kumimoji="1" lang="ja-JP" altLang="en-US" dirty="0"/>
          </a:p>
        </p:txBody>
      </p:sp>
      <p:sp>
        <p:nvSpPr>
          <p:cNvPr id="4" name="スライド番号プレースホルダー 3"/>
          <p:cNvSpPr>
            <a:spLocks noGrp="1"/>
          </p:cNvSpPr>
          <p:nvPr>
            <p:ph type="sldNum" sz="quarter" idx="12"/>
          </p:nvPr>
        </p:nvSpPr>
        <p:spPr/>
        <p:txBody>
          <a:bodyPr/>
          <a:lstStyle/>
          <a:p>
            <a:fld id="{E5CD9B49-92B6-4D9B-84F1-A672B00D74A0}" type="slidenum">
              <a:rPr kumimoji="1" lang="ja-JP" altLang="en-US" smtClean="0"/>
              <a:t>3</a:t>
            </a:fld>
            <a:endParaRPr kumimoji="1" lang="ja-JP" altLang="en-US" dirty="0"/>
          </a:p>
        </p:txBody>
      </p:sp>
    </p:spTree>
    <p:extLst>
      <p:ext uri="{BB962C8B-B14F-4D97-AF65-F5344CB8AC3E}">
        <p14:creationId xmlns:p14="http://schemas.microsoft.com/office/powerpoint/2010/main" val="3194614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8429" y="2806562"/>
            <a:ext cx="7887141" cy="1200329"/>
          </a:xfrm>
          <a:prstGeom prst="rect">
            <a:avLst/>
          </a:prstGeom>
        </p:spPr>
        <p:txBody>
          <a:bodyPr wrap="square">
            <a:spAutoFit/>
          </a:bodyPr>
          <a:lstStyle/>
          <a:p>
            <a:pPr algn="ct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最後に「修学旅行」を鏡文字で</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書いてみましょう。</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pic>
        <p:nvPicPr>
          <p:cNvPr id="4" name="図 3"/>
          <p:cNvPicPr>
            <a:picLocks noChangeAspect="1"/>
          </p:cNvPicPr>
          <p:nvPr/>
        </p:nvPicPr>
        <p:blipFill>
          <a:blip r:embed="rId3"/>
          <a:stretch>
            <a:fillRect/>
          </a:stretch>
        </p:blipFill>
        <p:spPr>
          <a:xfrm flipH="1">
            <a:off x="1330382" y="3641271"/>
            <a:ext cx="6483236" cy="3080917"/>
          </a:xfrm>
          <a:prstGeom prst="rect">
            <a:avLst/>
          </a:prstGeom>
        </p:spPr>
      </p:pic>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4</a:t>
            </a:fld>
            <a:endParaRPr kumimoji="1" lang="ja-JP" altLang="en-US" dirty="0"/>
          </a:p>
        </p:txBody>
      </p:sp>
      <p:sp>
        <p:nvSpPr>
          <p:cNvPr id="5" name="正方形/長方形 4"/>
          <p:cNvSpPr/>
          <p:nvPr/>
        </p:nvSpPr>
        <p:spPr>
          <a:xfrm>
            <a:off x="628428" y="469683"/>
            <a:ext cx="7887141" cy="1200329"/>
          </a:xfrm>
          <a:prstGeom prst="rect">
            <a:avLst/>
          </a:prstGeom>
        </p:spPr>
        <p:txBody>
          <a:bodyPr wrap="square">
            <a:spAutoFit/>
          </a:bodyPr>
          <a:lstStyle/>
          <a:p>
            <a:pPr algn="ct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次に、自分の名前を</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利</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き手と逆の手で書いてみましょう。</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Tree>
    <p:extLst>
      <p:ext uri="{BB962C8B-B14F-4D97-AF65-F5344CB8AC3E}">
        <p14:creationId xmlns:p14="http://schemas.microsoft.com/office/powerpoint/2010/main" val="1744084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8429" y="474577"/>
            <a:ext cx="7887141" cy="1754326"/>
          </a:xfrm>
          <a:prstGeom prst="rect">
            <a:avLst/>
          </a:prstGeom>
        </p:spPr>
        <p:txBody>
          <a:bodyPr wrap="square">
            <a:spAutoFit/>
          </a:bodyPr>
          <a:lstStyle/>
          <a:p>
            <a:pPr algn="ct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読字障害や書字障害は</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「読めない障害」「書けない障害」</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と思われがちですが・・</a:t>
            </a:r>
            <a:endParaRPr lang="en-US" altLang="ja-JP"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5</a:t>
            </a:fld>
            <a:endParaRPr kumimoji="1" lang="ja-JP" altLang="en-US" dirty="0"/>
          </a:p>
        </p:txBody>
      </p:sp>
      <p:sp>
        <p:nvSpPr>
          <p:cNvPr id="4" name="正方形/長方形 3"/>
          <p:cNvSpPr/>
          <p:nvPr/>
        </p:nvSpPr>
        <p:spPr>
          <a:xfrm>
            <a:off x="628428" y="2415225"/>
            <a:ext cx="7887141" cy="1631216"/>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これらに</a:t>
            </a: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共通</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していることは</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4400" dirty="0" smtClean="0">
                <a:solidFill>
                  <a:srgbClr val="C00000"/>
                </a:solidFill>
                <a:latin typeface="Migu 1P" panose="020B0502020203020207" pitchFamily="50" charset="-128"/>
                <a:ea typeface="Migu 1P" panose="020B0502020203020207" pitchFamily="50" charset="-128"/>
                <a:cs typeface="Migu 1P" panose="020B0502020203020207" pitchFamily="50" charset="-128"/>
              </a:rPr>
              <a:t>「負荷が高い」</a:t>
            </a:r>
            <a:endParaRPr lang="ja-JP" altLang="en-US" sz="4400" dirty="0">
              <a:solidFill>
                <a:srgbClr val="C00000"/>
              </a:solidFill>
              <a:latin typeface="Migu 1P" panose="020B0502020203020207" pitchFamily="50" charset="-128"/>
              <a:ea typeface="Migu 1P" panose="020B0502020203020207" pitchFamily="50" charset="-128"/>
              <a:cs typeface="Migu 1P" panose="020B0502020203020207" pitchFamily="50" charset="-128"/>
            </a:endParaRPr>
          </a:p>
        </p:txBody>
      </p:sp>
      <p:sp>
        <p:nvSpPr>
          <p:cNvPr id="5" name="正方形/長方形 4"/>
          <p:cNvSpPr/>
          <p:nvPr/>
        </p:nvSpPr>
        <p:spPr>
          <a:xfrm>
            <a:off x="628429" y="4304937"/>
            <a:ext cx="7887141" cy="1754326"/>
          </a:xfrm>
          <a:prstGeom prst="rect">
            <a:avLst/>
          </a:prstGeom>
        </p:spPr>
        <p:txBody>
          <a:bodyPr wrap="square">
            <a:spAutoFit/>
          </a:bodyPr>
          <a:lstStyle/>
          <a:p>
            <a:pPr algn="ct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読み書</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きにかかるストレスが</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子供たちの学習機会を</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奪</a:t>
            </a: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ってしまうので</a:t>
            </a:r>
            <a:r>
              <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rPr>
              <a:t>す</a:t>
            </a:r>
          </a:p>
        </p:txBody>
      </p:sp>
    </p:spTree>
    <p:extLst>
      <p:ext uri="{BB962C8B-B14F-4D97-AF65-F5344CB8AC3E}">
        <p14:creationId xmlns:p14="http://schemas.microsoft.com/office/powerpoint/2010/main" val="2406765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8429" y="2933705"/>
            <a:ext cx="7887141" cy="796500"/>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「字が大きくなる」</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6</a:t>
            </a:fld>
            <a:endParaRPr kumimoji="1" lang="ja-JP" altLang="en-US" dirty="0"/>
          </a:p>
        </p:txBody>
      </p:sp>
    </p:spTree>
    <p:extLst>
      <p:ext uri="{BB962C8B-B14F-4D97-AF65-F5344CB8AC3E}">
        <p14:creationId xmlns:p14="http://schemas.microsoft.com/office/powerpoint/2010/main" val="498079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28429" y="2613392"/>
            <a:ext cx="7887141" cy="1631216"/>
          </a:xfrm>
          <a:prstGeom prst="rect">
            <a:avLst/>
          </a:prstGeom>
        </p:spPr>
        <p:txBody>
          <a:bodyPr wrap="square">
            <a:spAutoFit/>
          </a:bodyPr>
          <a:lstStyle/>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インクルーシブ教育を実現するには</a:t>
            </a:r>
            <a:endParaRPr lang="en-US" altLang="ja-JP"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endParaRPr>
          </a:p>
          <a:p>
            <a:pPr algn="ctr">
              <a:lnSpc>
                <a:spcPts val="6000"/>
              </a:lnSpc>
            </a:pPr>
            <a:r>
              <a:rPr lang="ja-JP" altLang="en-US" sz="3600" dirty="0" smtClean="0">
                <a:solidFill>
                  <a:prstClr val="black"/>
                </a:solidFill>
                <a:latin typeface="Migu 1P" panose="020B0502020203020207" pitchFamily="50" charset="-128"/>
                <a:ea typeface="Migu 1P" panose="020B0502020203020207" pitchFamily="50" charset="-128"/>
                <a:cs typeface="Migu 1P" panose="020B0502020203020207" pitchFamily="50" charset="-128"/>
              </a:rPr>
              <a:t>「困り」の理解が重要です</a:t>
            </a:r>
            <a:endParaRPr lang="ja-JP" altLang="en-US" sz="3600" dirty="0">
              <a:solidFill>
                <a:prstClr val="black"/>
              </a:solidFill>
              <a:latin typeface="Migu 1P" panose="020B0502020203020207" pitchFamily="50" charset="-128"/>
              <a:ea typeface="Migu 1P" panose="020B0502020203020207" pitchFamily="50" charset="-128"/>
              <a:cs typeface="Migu 1P" panose="020B0502020203020207" pitchFamily="50" charset="-128"/>
            </a:endParaRPr>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7</a:t>
            </a:fld>
            <a:endParaRPr kumimoji="1" lang="ja-JP" altLang="en-US" dirty="0"/>
          </a:p>
        </p:txBody>
      </p:sp>
    </p:spTree>
    <p:extLst>
      <p:ext uri="{BB962C8B-B14F-4D97-AF65-F5344CB8AC3E}">
        <p14:creationId xmlns:p14="http://schemas.microsoft.com/office/powerpoint/2010/main" val="3020566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72998" y="1170491"/>
            <a:ext cx="8371002" cy="4832092"/>
          </a:xfrm>
          <a:prstGeom prst="rect">
            <a:avLst/>
          </a:prstGeom>
        </p:spPr>
        <p:txBody>
          <a:bodyPr wrap="square">
            <a:spAutoFit/>
          </a:bodyPr>
          <a:lstStyle/>
          <a:p>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小学生</a:t>
            </a:r>
            <a:r>
              <a:rPr lang="ja-JP" altLang="en-US" sz="2200" dirty="0">
                <a:latin typeface="Migu 1P" panose="020B0502020203020207" pitchFamily="50" charset="-128"/>
                <a:ea typeface="Migu 1P" panose="020B0502020203020207" pitchFamily="50" charset="-128"/>
                <a:cs typeface="Migu 1P" panose="020B0502020203020207" pitchFamily="50" charset="-128"/>
              </a:rPr>
              <a:t>の読み書き速度を評価し、読み書きが苦手</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な子ども</a:t>
            </a:r>
            <a:r>
              <a:rPr lang="ja-JP" altLang="en-US" sz="2200" dirty="0">
                <a:latin typeface="Migu 1P" panose="020B0502020203020207" pitchFamily="50" charset="-128"/>
                <a:ea typeface="Migu 1P" panose="020B0502020203020207" pitchFamily="50" charset="-128"/>
                <a:cs typeface="Migu 1P" panose="020B0502020203020207" pitchFamily="50" charset="-128"/>
              </a:rPr>
              <a:t>達</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に</a:t>
            </a:r>
            <a:r>
              <a:rPr lang="en-US" altLang="ja-JP" sz="2200" dirty="0" smtClean="0">
                <a:latin typeface="Migu 1P" panose="020B0502020203020207" pitchFamily="50" charset="-128"/>
                <a:ea typeface="Migu 1P" panose="020B0502020203020207" pitchFamily="50" charset="-128"/>
                <a:cs typeface="Migu 1P" panose="020B0502020203020207" pitchFamily="50" charset="-128"/>
              </a:rPr>
              <a:t/>
            </a:r>
            <a:br>
              <a:rPr lang="en-US" altLang="ja-JP" sz="2200" dirty="0" smtClean="0">
                <a:latin typeface="Migu 1P" panose="020B0502020203020207" pitchFamily="50" charset="-128"/>
                <a:ea typeface="Migu 1P" panose="020B0502020203020207" pitchFamily="50" charset="-128"/>
                <a:cs typeface="Migu 1P" panose="020B0502020203020207" pitchFamily="50" charset="-128"/>
              </a:rPr>
            </a:b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支援</a:t>
            </a:r>
            <a:r>
              <a:rPr lang="ja-JP" altLang="en-US" sz="2200" dirty="0">
                <a:latin typeface="Migu 1P" panose="020B0502020203020207" pitchFamily="50" charset="-128"/>
                <a:ea typeface="Migu 1P" panose="020B0502020203020207" pitchFamily="50" charset="-128"/>
                <a:cs typeface="Migu 1P" panose="020B0502020203020207" pitchFamily="50" charset="-128"/>
              </a:rPr>
              <a:t>技術等を活用した支援を行うために</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作成</a:t>
            </a:r>
            <a:endParaRPr lang="en-US" altLang="ja-JP" sz="2200" dirty="0" smtClean="0">
              <a:latin typeface="Migu 1P" panose="020B0502020203020207" pitchFamily="50" charset="-128"/>
              <a:ea typeface="Migu 1P" panose="020B0502020203020207" pitchFamily="50" charset="-128"/>
              <a:cs typeface="Migu 1P" panose="020B0502020203020207" pitchFamily="50" charset="-128"/>
            </a:endParaRPr>
          </a:p>
          <a:p>
            <a:r>
              <a:rPr lang="ja-JP" altLang="en-US" sz="2200" dirty="0">
                <a:latin typeface="Migu 1P" panose="020B0502020203020207" pitchFamily="50" charset="-128"/>
                <a:ea typeface="Migu 1P" panose="020B0502020203020207" pitchFamily="50" charset="-128"/>
                <a:cs typeface="Migu 1P" panose="020B0502020203020207" pitchFamily="50" charset="-128"/>
              </a:rPr>
              <a:t>　</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a:t>
            </a:r>
            <a:r>
              <a:rPr lang="ja-JP" altLang="en-US" sz="2200" dirty="0">
                <a:latin typeface="Migu 1P" panose="020B0502020203020207" pitchFamily="50" charset="-128"/>
                <a:ea typeface="Migu 1P" panose="020B0502020203020207" pitchFamily="50" charset="-128"/>
                <a:cs typeface="Migu 1P" panose="020B0502020203020207" pitchFamily="50" charset="-128"/>
              </a:rPr>
              <a:t>学習の遅れの可能性を予測</a:t>
            </a:r>
            <a:endParaRPr lang="en-US" altLang="ja-JP" sz="2200" dirty="0" smtClean="0">
              <a:latin typeface="Migu 1P" panose="020B0502020203020207" pitchFamily="50" charset="-128"/>
              <a:ea typeface="Migu 1P" panose="020B0502020203020207" pitchFamily="50" charset="-128"/>
              <a:cs typeface="Migu 1P" panose="020B0502020203020207" pitchFamily="50" charset="-128"/>
            </a:endParaRPr>
          </a:p>
          <a:p>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　・早期に対策</a:t>
            </a:r>
            <a:r>
              <a:rPr lang="ja-JP" altLang="en-US" sz="2200" dirty="0">
                <a:latin typeface="Migu 1P" panose="020B0502020203020207" pitchFamily="50" charset="-128"/>
                <a:ea typeface="Migu 1P" panose="020B0502020203020207" pitchFamily="50" charset="-128"/>
                <a:cs typeface="Migu 1P" panose="020B0502020203020207" pitchFamily="50" charset="-128"/>
              </a:rPr>
              <a:t>を講じること</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が可能</a:t>
            </a:r>
            <a:endParaRPr lang="en-US" altLang="ja-JP" sz="2200" dirty="0" smtClean="0">
              <a:latin typeface="Migu 1P" panose="020B0502020203020207" pitchFamily="50" charset="-128"/>
              <a:ea typeface="Migu 1P" panose="020B0502020203020207" pitchFamily="50" charset="-128"/>
              <a:cs typeface="Migu 1P" panose="020B0502020203020207" pitchFamily="50" charset="-128"/>
            </a:endParaRPr>
          </a:p>
          <a:p>
            <a:endParaRPr lang="en-US" altLang="ja-JP" sz="2200" dirty="0">
              <a:latin typeface="Migu 1P" panose="020B0502020203020207" pitchFamily="50" charset="-128"/>
              <a:ea typeface="Migu 1P" panose="020B0502020203020207" pitchFamily="50" charset="-128"/>
              <a:cs typeface="Migu 1P" panose="020B0502020203020207" pitchFamily="50" charset="-128"/>
            </a:endParaRPr>
          </a:p>
          <a:p>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読み</a:t>
            </a:r>
            <a:r>
              <a:rPr lang="ja-JP" altLang="en-US" sz="2200" dirty="0">
                <a:latin typeface="Migu 1P" panose="020B0502020203020207" pitchFamily="50" charset="-128"/>
                <a:ea typeface="Migu 1P" panose="020B0502020203020207" pitchFamily="50" charset="-128"/>
                <a:cs typeface="Migu 1P" panose="020B0502020203020207" pitchFamily="50" charset="-128"/>
              </a:rPr>
              <a:t>の速度が</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遅い</a:t>
            </a:r>
            <a:endParaRPr lang="en-US" altLang="ja-JP" sz="2200" dirty="0">
              <a:latin typeface="Migu 1P" panose="020B0502020203020207" pitchFamily="50" charset="-128"/>
              <a:ea typeface="Migu 1P" panose="020B0502020203020207" pitchFamily="50" charset="-128"/>
              <a:cs typeface="Migu 1P" panose="020B0502020203020207" pitchFamily="50" charset="-128"/>
            </a:endParaRPr>
          </a:p>
          <a:p>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　・理解</a:t>
            </a:r>
            <a:r>
              <a:rPr lang="ja-JP" altLang="en-US" sz="2200" dirty="0">
                <a:latin typeface="Migu 1P" panose="020B0502020203020207" pitchFamily="50" charset="-128"/>
                <a:ea typeface="Migu 1P" panose="020B0502020203020207" pitchFamily="50" charset="-128"/>
                <a:cs typeface="Migu 1P" panose="020B0502020203020207" pitchFamily="50" charset="-128"/>
              </a:rPr>
              <a:t>が不十分なままに教科書の学習が進んでいく</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可能性</a:t>
            </a:r>
            <a:endParaRPr lang="en-US" altLang="ja-JP" sz="2200" dirty="0" smtClean="0">
              <a:latin typeface="Migu 1P" panose="020B0502020203020207" pitchFamily="50" charset="-128"/>
              <a:ea typeface="Migu 1P" panose="020B0502020203020207" pitchFamily="50" charset="-128"/>
              <a:cs typeface="Migu 1P" panose="020B0502020203020207" pitchFamily="50" charset="-128"/>
            </a:endParaRPr>
          </a:p>
          <a:p>
            <a:endParaRPr lang="en-US" altLang="ja-JP" sz="2200" dirty="0">
              <a:latin typeface="Migu 1P" panose="020B0502020203020207" pitchFamily="50" charset="-128"/>
              <a:ea typeface="Migu 1P" panose="020B0502020203020207" pitchFamily="50" charset="-128"/>
              <a:cs typeface="Migu 1P" panose="020B0502020203020207" pitchFamily="50" charset="-128"/>
            </a:endParaRPr>
          </a:p>
          <a:p>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書き</a:t>
            </a:r>
            <a:r>
              <a:rPr lang="ja-JP" altLang="en-US" sz="2200" dirty="0">
                <a:latin typeface="Migu 1P" panose="020B0502020203020207" pitchFamily="50" charset="-128"/>
                <a:ea typeface="Migu 1P" panose="020B0502020203020207" pitchFamily="50" charset="-128"/>
                <a:cs typeface="Migu 1P" panose="020B0502020203020207" pitchFamily="50" charset="-128"/>
              </a:rPr>
              <a:t>の速度が</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遅い</a:t>
            </a:r>
            <a:endParaRPr lang="en-US" altLang="ja-JP" sz="2200" dirty="0">
              <a:latin typeface="Migu 1P" panose="020B0502020203020207" pitchFamily="50" charset="-128"/>
              <a:ea typeface="Migu 1P" panose="020B0502020203020207" pitchFamily="50" charset="-128"/>
              <a:cs typeface="Migu 1P" panose="020B0502020203020207" pitchFamily="50" charset="-128"/>
            </a:endParaRPr>
          </a:p>
          <a:p>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　・黒板</a:t>
            </a:r>
            <a:r>
              <a:rPr lang="ja-JP" altLang="en-US" sz="2200" dirty="0">
                <a:latin typeface="Migu 1P" panose="020B0502020203020207" pitchFamily="50" charset="-128"/>
                <a:ea typeface="Migu 1P" panose="020B0502020203020207" pitchFamily="50" charset="-128"/>
                <a:cs typeface="Migu 1P" panose="020B0502020203020207" pitchFamily="50" charset="-128"/>
              </a:rPr>
              <a:t>を全部写す前に先生</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が</a:t>
            </a:r>
            <a:r>
              <a:rPr lang="en-US" altLang="ja-JP" sz="2200" dirty="0" smtClean="0">
                <a:latin typeface="Migu 1P" panose="020B0502020203020207" pitchFamily="50" charset="-128"/>
                <a:ea typeface="Migu 1P" panose="020B0502020203020207" pitchFamily="50" charset="-128"/>
                <a:cs typeface="Migu 1P" panose="020B0502020203020207" pitchFamily="50" charset="-128"/>
              </a:rPr>
              <a:t/>
            </a:r>
            <a:br>
              <a:rPr lang="en-US" altLang="ja-JP" sz="2200" dirty="0" smtClean="0">
                <a:latin typeface="Migu 1P" panose="020B0502020203020207" pitchFamily="50" charset="-128"/>
                <a:ea typeface="Migu 1P" panose="020B0502020203020207" pitchFamily="50" charset="-128"/>
                <a:cs typeface="Migu 1P" panose="020B0502020203020207" pitchFamily="50" charset="-128"/>
              </a:rPr>
            </a:b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　　消してしまう</a:t>
            </a:r>
            <a:endParaRPr lang="en-US" altLang="ja-JP" sz="2200" dirty="0" smtClean="0">
              <a:latin typeface="Migu 1P" panose="020B0502020203020207" pitchFamily="50" charset="-128"/>
              <a:ea typeface="Migu 1P" panose="020B0502020203020207" pitchFamily="50" charset="-128"/>
              <a:cs typeface="Migu 1P" panose="020B0502020203020207" pitchFamily="50" charset="-128"/>
            </a:endParaRPr>
          </a:p>
          <a:p>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　・試験</a:t>
            </a:r>
            <a:r>
              <a:rPr lang="ja-JP" altLang="en-US" sz="2200" dirty="0">
                <a:latin typeface="Migu 1P" panose="020B0502020203020207" pitchFamily="50" charset="-128"/>
                <a:ea typeface="Migu 1P" panose="020B0502020203020207" pitchFamily="50" charset="-128"/>
                <a:cs typeface="Migu 1P" panose="020B0502020203020207" pitchFamily="50" charset="-128"/>
              </a:rPr>
              <a:t>の途中で時間切れ</a:t>
            </a: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に</a:t>
            </a:r>
            <a:r>
              <a:rPr lang="en-US" altLang="ja-JP" sz="2200" dirty="0" smtClean="0">
                <a:latin typeface="Migu 1P" panose="020B0502020203020207" pitchFamily="50" charset="-128"/>
                <a:ea typeface="Migu 1P" panose="020B0502020203020207" pitchFamily="50" charset="-128"/>
                <a:cs typeface="Migu 1P" panose="020B0502020203020207" pitchFamily="50" charset="-128"/>
              </a:rPr>
              <a:t/>
            </a:r>
            <a:br>
              <a:rPr lang="en-US" altLang="ja-JP" sz="2200" dirty="0" smtClean="0">
                <a:latin typeface="Migu 1P" panose="020B0502020203020207" pitchFamily="50" charset="-128"/>
                <a:ea typeface="Migu 1P" panose="020B0502020203020207" pitchFamily="50" charset="-128"/>
                <a:cs typeface="Migu 1P" panose="020B0502020203020207" pitchFamily="50" charset="-128"/>
              </a:rPr>
            </a:br>
            <a:r>
              <a:rPr lang="ja-JP" altLang="en-US" sz="2200" dirty="0" smtClean="0">
                <a:latin typeface="Migu 1P" panose="020B0502020203020207" pitchFamily="50" charset="-128"/>
                <a:ea typeface="Migu 1P" panose="020B0502020203020207" pitchFamily="50" charset="-128"/>
                <a:cs typeface="Migu 1P" panose="020B0502020203020207" pitchFamily="50" charset="-128"/>
              </a:rPr>
              <a:t>　　なってしまう</a:t>
            </a:r>
            <a:r>
              <a:rPr lang="ja-JP" altLang="en-US" sz="2200" dirty="0">
                <a:latin typeface="Migu 1P" panose="020B0502020203020207" pitchFamily="50" charset="-128"/>
                <a:ea typeface="Migu 1P" panose="020B0502020203020207" pitchFamily="50" charset="-128"/>
                <a:cs typeface="Migu 1P" panose="020B0502020203020207" pitchFamily="50" charset="-128"/>
              </a:rPr>
              <a:t>　</a:t>
            </a:r>
            <a:br>
              <a:rPr lang="ja-JP" altLang="en-US" sz="2200" dirty="0">
                <a:latin typeface="Migu 1P" panose="020B0502020203020207" pitchFamily="50" charset="-128"/>
                <a:ea typeface="Migu 1P" panose="020B0502020203020207" pitchFamily="50" charset="-128"/>
                <a:cs typeface="Migu 1P" panose="020B0502020203020207" pitchFamily="50" charset="-128"/>
              </a:rPr>
            </a:br>
            <a:endParaRPr lang="en-US" altLang="ja-JP" sz="2200" dirty="0" smtClean="0">
              <a:latin typeface="Migu 1P" panose="020B0502020203020207" pitchFamily="50" charset="-128"/>
              <a:ea typeface="Migu 1P" panose="020B0502020203020207" pitchFamily="50" charset="-128"/>
              <a:cs typeface="Migu 1P" panose="020B0502020203020207" pitchFamily="50" charset="-128"/>
            </a:endParaRPr>
          </a:p>
        </p:txBody>
      </p:sp>
      <p:pic>
        <p:nvPicPr>
          <p:cNvPr id="2050" name="Picture 2" descr="http://4.bp.blogspot.com/-KVvy2g6E8B0/Uus5mmIsvQI/AAAAAAAAAyQ/mUragc6rc9g/s1600/2014-01-31+14.45.2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0474" y="3830684"/>
            <a:ext cx="3902697" cy="2928606"/>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1088911" y="5789231"/>
            <a:ext cx="3850734" cy="369332"/>
          </a:xfrm>
          <a:prstGeom prst="rect">
            <a:avLst/>
          </a:prstGeom>
          <a:noFill/>
        </p:spPr>
        <p:txBody>
          <a:bodyPr wrap="none" rtlCol="0">
            <a:spAutoFit/>
          </a:bodyPr>
          <a:lstStyle/>
          <a:p>
            <a:r>
              <a:rPr kumimoji="1" lang="ja-JP" altLang="en-US" dirty="0" smtClean="0"/>
              <a:t>（こころリソースブック出版会より引用）</a:t>
            </a:r>
            <a:endParaRPr kumimoji="1" lang="ja-JP" altLang="en-US" dirty="0"/>
          </a:p>
        </p:txBody>
      </p:sp>
      <p:sp>
        <p:nvSpPr>
          <p:cNvPr id="6" name="正方形/長方形 5"/>
          <p:cNvSpPr/>
          <p:nvPr/>
        </p:nvSpPr>
        <p:spPr>
          <a:xfrm>
            <a:off x="379438" y="368180"/>
            <a:ext cx="2027030" cy="646331"/>
          </a:xfrm>
          <a:prstGeom prst="rect">
            <a:avLst/>
          </a:prstGeom>
        </p:spPr>
        <p:txBody>
          <a:bodyPr wrap="none">
            <a:spAutoFit/>
          </a:bodyPr>
          <a:lstStyle/>
          <a:p>
            <a:r>
              <a:rPr lang="en-US" altLang="ja-JP" sz="3600" dirty="0">
                <a:latin typeface="Migu 1P" panose="020B0502020203020207" pitchFamily="50" charset="-128"/>
                <a:ea typeface="Migu 1P" panose="020B0502020203020207" pitchFamily="50" charset="-128"/>
                <a:cs typeface="Migu 1P" panose="020B0502020203020207" pitchFamily="50" charset="-128"/>
              </a:rPr>
              <a:t>URAWSS</a:t>
            </a:r>
            <a:endParaRPr lang="ja-JP" altLang="en-US" sz="3600" dirty="0"/>
          </a:p>
        </p:txBody>
      </p:sp>
      <p:sp>
        <p:nvSpPr>
          <p:cNvPr id="7" name="テキスト ボックス 6"/>
          <p:cNvSpPr txBox="1"/>
          <p:nvPr/>
        </p:nvSpPr>
        <p:spPr>
          <a:xfrm>
            <a:off x="2406468" y="538503"/>
            <a:ext cx="2492990" cy="369332"/>
          </a:xfrm>
          <a:prstGeom prst="rect">
            <a:avLst/>
          </a:prstGeom>
          <a:noFill/>
        </p:spPr>
        <p:txBody>
          <a:bodyPr wrap="none" rtlCol="0">
            <a:spAutoFit/>
          </a:bodyPr>
          <a:lstStyle/>
          <a:p>
            <a:r>
              <a:rPr lang="ja-JP" altLang="en-US" dirty="0" smtClean="0">
                <a:latin typeface="Migu 1P" panose="020B0502020203020207" pitchFamily="50" charset="-128"/>
                <a:ea typeface="Migu 1P" panose="020B0502020203020207" pitchFamily="50" charset="-128"/>
                <a:cs typeface="Migu 1P" panose="020B0502020203020207" pitchFamily="50" charset="-128"/>
              </a:rPr>
              <a:t>（東大先端研が開発）</a:t>
            </a:r>
            <a:endParaRPr kumimoji="1" lang="ja-JP" altLang="en-US" dirty="0">
              <a:latin typeface="Migu 1P" panose="020B0502020203020207" pitchFamily="50" charset="-128"/>
              <a:ea typeface="Migu 1P" panose="020B0502020203020207" pitchFamily="50" charset="-128"/>
              <a:cs typeface="Migu 1P" panose="020B0502020203020207" pitchFamily="50" charset="-128"/>
            </a:endParaRPr>
          </a:p>
        </p:txBody>
      </p:sp>
      <p:sp>
        <p:nvSpPr>
          <p:cNvPr id="2" name="スライド番号プレースホルダー 1"/>
          <p:cNvSpPr>
            <a:spLocks noGrp="1"/>
          </p:cNvSpPr>
          <p:nvPr>
            <p:ph type="sldNum" sz="quarter" idx="12"/>
          </p:nvPr>
        </p:nvSpPr>
        <p:spPr/>
        <p:txBody>
          <a:bodyPr/>
          <a:lstStyle/>
          <a:p>
            <a:fld id="{E5CD9B49-92B6-4D9B-84F1-A672B00D74A0}" type="slidenum">
              <a:rPr kumimoji="1" lang="ja-JP" altLang="en-US" smtClean="0"/>
              <a:t>8</a:t>
            </a:fld>
            <a:endParaRPr kumimoji="1" lang="ja-JP" altLang="en-US" dirty="0"/>
          </a:p>
        </p:txBody>
      </p:sp>
    </p:spTree>
    <p:extLst>
      <p:ext uri="{BB962C8B-B14F-4D97-AF65-F5344CB8AC3E}">
        <p14:creationId xmlns:p14="http://schemas.microsoft.com/office/powerpoint/2010/main" val="3180893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7119</TotalTime>
  <Words>859</Words>
  <Application>Microsoft Office PowerPoint</Application>
  <PresentationFormat>画面に合わせる (4:3)</PresentationFormat>
  <Paragraphs>124</Paragraphs>
  <Slides>8</Slides>
  <Notes>8</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hisashi ogawa</dc:creator>
  <cp:lastModifiedBy>兵庫県</cp:lastModifiedBy>
  <cp:revision>35</cp:revision>
  <cp:lastPrinted>2018-01-29T02:28:56Z</cp:lastPrinted>
  <dcterms:created xsi:type="dcterms:W3CDTF">2017-01-13T05:58:31Z</dcterms:created>
  <dcterms:modified xsi:type="dcterms:W3CDTF">2018-04-27T08:29:19Z</dcterms:modified>
</cp:coreProperties>
</file>