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434" r:id="rId2"/>
    <p:sldId id="433" r:id="rId3"/>
    <p:sldId id="422" r:id="rId4"/>
    <p:sldId id="424" r:id="rId5"/>
    <p:sldId id="423" r:id="rId6"/>
    <p:sldId id="425" r:id="rId7"/>
    <p:sldId id="428" r:id="rId8"/>
    <p:sldId id="426" r:id="rId9"/>
    <p:sldId id="427" r:id="rId10"/>
    <p:sldId id="429" r:id="rId11"/>
    <p:sldId id="430" r:id="rId12"/>
    <p:sldId id="431" r:id="rId13"/>
    <p:sldId id="432" r:id="rId1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a:srgbClr val="CCFF9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54" autoAdjust="0"/>
    <p:restoredTop sz="82353" autoAdjust="0"/>
  </p:normalViewPr>
  <p:slideViewPr>
    <p:cSldViewPr>
      <p:cViewPr>
        <p:scale>
          <a:sx n="70" d="100"/>
          <a:sy n="70" d="100"/>
        </p:scale>
        <p:origin x="-654" y="1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5D76E1DA-2393-4C50-BFFA-06F45273BCFD}" type="datetimeFigureOut">
              <a:rPr kumimoji="1" lang="ja-JP" altLang="en-US" smtClean="0"/>
              <a:t>2018/4/27</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C33EFC55-2B36-4D87-BEF1-7A2C394811D7}" type="slidenum">
              <a:rPr kumimoji="1" lang="ja-JP" altLang="en-US" smtClean="0"/>
              <a:t>‹#›</a:t>
            </a:fld>
            <a:endParaRPr kumimoji="1" lang="ja-JP" altLang="en-US"/>
          </a:p>
        </p:txBody>
      </p:sp>
    </p:spTree>
    <p:extLst>
      <p:ext uri="{BB962C8B-B14F-4D97-AF65-F5344CB8AC3E}">
        <p14:creationId xmlns:p14="http://schemas.microsoft.com/office/powerpoint/2010/main" val="4182441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50375" cy="497367"/>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1"/>
            <a:ext cx="2950374" cy="497367"/>
          </a:xfrm>
          <a:prstGeom prst="rect">
            <a:avLst/>
          </a:prstGeom>
        </p:spPr>
        <p:txBody>
          <a:bodyPr vert="horz" lIns="92236" tIns="46118" rIns="92236" bIns="46118" rtlCol="0"/>
          <a:lstStyle>
            <a:lvl1pPr algn="r">
              <a:defRPr sz="1200"/>
            </a:lvl1pPr>
          </a:lstStyle>
          <a:p>
            <a:fld id="{98C13A2F-19B8-42AE-81ED-39144DED35E2}" type="datetimeFigureOut">
              <a:rPr kumimoji="1" lang="ja-JP" altLang="en-US" smtClean="0"/>
              <a:t>2018/4/27</a:t>
            </a:fld>
            <a:endParaRPr kumimoji="1" lang="ja-JP" altLang="en-US"/>
          </a:p>
        </p:txBody>
      </p:sp>
      <p:sp>
        <p:nvSpPr>
          <p:cNvPr id="4" name="スライド イメージ プレースホルダー 3"/>
          <p:cNvSpPr>
            <a:spLocks noGrp="1" noRot="1" noChangeAspect="1"/>
          </p:cNvSpPr>
          <p:nvPr>
            <p:ph type="sldImg" idx="2"/>
          </p:nvPr>
        </p:nvSpPr>
        <p:spPr>
          <a:xfrm>
            <a:off x="917575" y="744538"/>
            <a:ext cx="4972050" cy="3729037"/>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ー 4"/>
          <p:cNvSpPr>
            <a:spLocks noGrp="1"/>
          </p:cNvSpPr>
          <p:nvPr>
            <p:ph type="body" sz="quarter" idx="3"/>
          </p:nvPr>
        </p:nvSpPr>
        <p:spPr>
          <a:xfrm>
            <a:off x="680239" y="4720985"/>
            <a:ext cx="5446723" cy="4473102"/>
          </a:xfrm>
          <a:prstGeom prst="rect">
            <a:avLst/>
          </a:prstGeom>
        </p:spPr>
        <p:txBody>
          <a:bodyPr vert="horz" lIns="92236" tIns="46118" rIns="92236" bIns="4611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372"/>
            <a:ext cx="2950375" cy="497366"/>
          </a:xfrm>
          <a:prstGeom prst="rect">
            <a:avLst/>
          </a:prstGeom>
        </p:spPr>
        <p:txBody>
          <a:bodyPr vert="horz" lIns="92236" tIns="46118" rIns="92236" bIns="461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7366"/>
          </a:xfrm>
          <a:prstGeom prst="rect">
            <a:avLst/>
          </a:prstGeom>
        </p:spPr>
        <p:txBody>
          <a:bodyPr vert="horz" lIns="92236" tIns="46118" rIns="92236" bIns="46118" rtlCol="0" anchor="b"/>
          <a:lstStyle>
            <a:lvl1pPr algn="r">
              <a:defRPr sz="1200"/>
            </a:lvl1pPr>
          </a:lstStyle>
          <a:p>
            <a:fld id="{92E4AA27-2AAA-4389-8CC3-6EC829E4331F}" type="slidenum">
              <a:rPr kumimoji="1" lang="ja-JP" altLang="en-US" smtClean="0"/>
              <a:t>‹#›</a:t>
            </a:fld>
            <a:endParaRPr kumimoji="1" lang="ja-JP" altLang="en-US"/>
          </a:p>
        </p:txBody>
      </p:sp>
    </p:spTree>
    <p:extLst>
      <p:ext uri="{BB962C8B-B14F-4D97-AF65-F5344CB8AC3E}">
        <p14:creationId xmlns:p14="http://schemas.microsoft.com/office/powerpoint/2010/main" val="128142610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タイトル</a:t>
            </a:r>
            <a:r>
              <a:rPr kumimoji="1" lang="en-US" altLang="ja-JP" dirty="0" smtClean="0"/>
              <a:t>〉</a:t>
            </a:r>
          </a:p>
          <a:p>
            <a:r>
              <a:rPr kumimoji="1" lang="ja-JP" altLang="en-US" dirty="0" smtClean="0"/>
              <a:t>「教育の情報化」で教員が授業でＩＣＴを有効に活用することが求められています。</a:t>
            </a:r>
            <a:endParaRPr kumimoji="1" lang="en-US" altLang="ja-JP" dirty="0" smtClean="0"/>
          </a:p>
          <a:p>
            <a:r>
              <a:rPr kumimoji="1" lang="ja-JP" altLang="en-US" dirty="0" smtClean="0"/>
              <a:t>各種ＩＣＴの中で、最も普及しているのが実物投影機です。</a:t>
            </a:r>
            <a:endParaRPr kumimoji="1" lang="en-US" altLang="ja-JP" dirty="0" smtClean="0"/>
          </a:p>
          <a:p>
            <a:r>
              <a:rPr kumimoji="1" lang="ja-JP" altLang="en-US" dirty="0" smtClean="0"/>
              <a:t>実物投影機を有効に使うことで児童生徒がより「分かる授業」を実現することができます。</a:t>
            </a:r>
            <a:endParaRPr kumimoji="1" lang="ja-JP" altLang="en-US" dirty="0"/>
          </a:p>
        </p:txBody>
      </p:sp>
      <p:sp>
        <p:nvSpPr>
          <p:cNvPr id="4" name="スライド番号プレースホルダー 3"/>
          <p:cNvSpPr>
            <a:spLocks noGrp="1"/>
          </p:cNvSpPr>
          <p:nvPr>
            <p:ph type="sldNum" sz="quarter" idx="10"/>
          </p:nvPr>
        </p:nvSpPr>
        <p:spPr/>
        <p:txBody>
          <a:bodyPr/>
          <a:lstStyle/>
          <a:p>
            <a:fld id="{E3FC1DDD-E1FC-4685-BB65-C272BFCD2A79}" type="slidenum">
              <a:rPr kumimoji="1" lang="ja-JP" altLang="en-US" smtClean="0"/>
              <a:t>2</a:t>
            </a:fld>
            <a:endParaRPr kumimoji="1" lang="ja-JP" altLang="en-US"/>
          </a:p>
        </p:txBody>
      </p:sp>
    </p:spTree>
    <p:extLst>
      <p:ext uri="{BB962C8B-B14F-4D97-AF65-F5344CB8AC3E}">
        <p14:creationId xmlns:p14="http://schemas.microsoft.com/office/powerpoint/2010/main" val="13105071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8773904-1994-43F8-BC64-9D8513E342DA}" type="datetimeFigureOut">
              <a:rPr kumimoji="1" lang="ja-JP" altLang="en-US" smtClean="0"/>
              <a:pPr/>
              <a:t>2018/4/27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2637885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8773904-1994-43F8-BC64-9D8513E342DA}" type="datetimeFigureOut">
              <a:rPr kumimoji="1" lang="ja-JP" altLang="en-US" smtClean="0"/>
              <a:pPr/>
              <a:t>2018/4/27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2104272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8773904-1994-43F8-BC64-9D8513E342DA}" type="datetimeFigureOut">
              <a:rPr kumimoji="1" lang="ja-JP" altLang="en-US" smtClean="0"/>
              <a:pPr/>
              <a:t>2018/4/27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1367624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8773904-1994-43F8-BC64-9D8513E342DA}" type="datetimeFigureOut">
              <a:rPr kumimoji="1" lang="ja-JP" altLang="en-US" smtClean="0"/>
              <a:pPr/>
              <a:t>2018/4/27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1011386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8773904-1994-43F8-BC64-9D8513E342DA}" type="datetimeFigureOut">
              <a:rPr kumimoji="1" lang="ja-JP" altLang="en-US" smtClean="0"/>
              <a:pPr/>
              <a:t>2018/4/27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653351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8773904-1994-43F8-BC64-9D8513E342DA}" type="datetimeFigureOut">
              <a:rPr kumimoji="1" lang="ja-JP" altLang="en-US" smtClean="0"/>
              <a:pPr/>
              <a:t>2018/4/27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4217393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8773904-1994-43F8-BC64-9D8513E342DA}" type="datetimeFigureOut">
              <a:rPr kumimoji="1" lang="ja-JP" altLang="en-US" smtClean="0"/>
              <a:pPr/>
              <a:t>2018/4/27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2911128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8773904-1994-43F8-BC64-9D8513E342DA}" type="datetimeFigureOut">
              <a:rPr kumimoji="1" lang="ja-JP" altLang="en-US" smtClean="0"/>
              <a:pPr/>
              <a:t>2018/4/27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56830288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8773904-1994-43F8-BC64-9D8513E342DA}" type="datetimeFigureOut">
              <a:rPr kumimoji="1" lang="ja-JP" altLang="en-US" smtClean="0"/>
              <a:pPr/>
              <a:t>2018/4/27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3253321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8773904-1994-43F8-BC64-9D8513E342DA}" type="datetimeFigureOut">
              <a:rPr kumimoji="1" lang="ja-JP" altLang="en-US" smtClean="0"/>
              <a:pPr/>
              <a:t>2018/4/27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3904193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8773904-1994-43F8-BC64-9D8513E342DA}" type="datetimeFigureOut">
              <a:rPr kumimoji="1" lang="ja-JP" altLang="en-US" smtClean="0"/>
              <a:pPr/>
              <a:t>2018/4/27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474139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773904-1994-43F8-BC64-9D8513E342DA}" type="datetimeFigureOut">
              <a:rPr kumimoji="1" lang="ja-JP" altLang="en-US" smtClean="0"/>
              <a:pPr/>
              <a:t>2018/4/27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14991726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027468" y="5404207"/>
            <a:ext cx="4352474" cy="369332"/>
          </a:xfrm>
          <a:prstGeom prst="rect">
            <a:avLst/>
          </a:prstGeom>
          <a:noFill/>
        </p:spPr>
        <p:txBody>
          <a:bodyPr wrap="none" rtlCol="0">
            <a:spAutoFit/>
          </a:bodyPr>
          <a:lstStyle/>
          <a:p>
            <a:r>
              <a:rPr kumimoji="1" lang="ja-JP" altLang="en-US" dirty="0" smtClean="0"/>
              <a:t>兵庫教育大学の小川です。一応作者です。</a:t>
            </a:r>
            <a:endParaRPr kumimoji="1" lang="ja-JP" altLang="en-US" dirty="0"/>
          </a:p>
        </p:txBody>
      </p:sp>
      <p:sp>
        <p:nvSpPr>
          <p:cNvPr id="7" name="タイトル 1"/>
          <p:cNvSpPr txBox="1">
            <a:spLocks/>
          </p:cNvSpPr>
          <p:nvPr/>
        </p:nvSpPr>
        <p:spPr>
          <a:xfrm>
            <a:off x="685800" y="2247901"/>
            <a:ext cx="7772400" cy="2819400"/>
          </a:xfrm>
          <a:prstGeom prst="rect">
            <a:avLst/>
          </a:prstGeom>
        </p:spPr>
        <p:txBody>
          <a:bodyPr vert="horz" lIns="91440" tIns="45720" rIns="91440" bIns="45720" rtlCol="0" anchor="ctr">
            <a:normAutofit fontScale="62500" lnSpcReduction="20000"/>
          </a:bodyPr>
          <a:lstStyle>
            <a:lvl1pPr algn="ctr" defTabSz="914400" rtl="0" eaLnBrk="1" latinLnBrk="0" hangingPunct="1">
              <a:lnSpc>
                <a:spcPct val="120000"/>
              </a:lnSpc>
              <a:spcBef>
                <a:spcPct val="0"/>
              </a:spcBef>
              <a:buNone/>
              <a:defRPr kumimoji="1" sz="3600" kern="1200">
                <a:solidFill>
                  <a:schemeClr val="tx1"/>
                </a:solidFill>
                <a:latin typeface="メイリオ" panose="020B0604030504040204" pitchFamily="50" charset="-128"/>
                <a:ea typeface="メイリオ" panose="020B0604030504040204" pitchFamily="50" charset="-128"/>
                <a:cs typeface="+mj-cs"/>
              </a:defRPr>
            </a:lvl1pPr>
          </a:lstStyle>
          <a:p>
            <a:r>
              <a:rPr lang="ja-JP" altLang="en-US" sz="6000" dirty="0" smtClean="0">
                <a:cs typeface="メイリオ" panose="020B0604030504040204" pitchFamily="50" charset="-128"/>
              </a:rPr>
              <a:t>ＩＣＴ機器を活用した授業づくり</a:t>
            </a:r>
            <a:endParaRPr lang="en-US" altLang="ja-JP" sz="6000" dirty="0" smtClean="0">
              <a:cs typeface="メイリオ" panose="020B0604030504040204" pitchFamily="50" charset="-128"/>
            </a:endParaRPr>
          </a:p>
          <a:p>
            <a:r>
              <a:rPr lang="en-US" altLang="ja-JP" sz="6000" dirty="0" smtClean="0">
                <a:cs typeface="メイリオ" panose="020B0604030504040204" pitchFamily="50" charset="-128"/>
              </a:rPr>
              <a:t/>
            </a:r>
            <a:br>
              <a:rPr lang="en-US" altLang="ja-JP" sz="6000" dirty="0" smtClean="0">
                <a:cs typeface="メイリオ" panose="020B0604030504040204" pitchFamily="50" charset="-128"/>
              </a:rPr>
            </a:br>
            <a:r>
              <a:rPr lang="ja-JP" altLang="en-US" sz="6000" dirty="0" smtClean="0">
                <a:cs typeface="メイリオ" panose="020B0604030504040204" pitchFamily="50" charset="-128"/>
              </a:rPr>
              <a:t>④特別支援学校における</a:t>
            </a:r>
            <a:endParaRPr lang="en-US" altLang="ja-JP" sz="6000" dirty="0" smtClean="0">
              <a:cs typeface="メイリオ" panose="020B0604030504040204" pitchFamily="50" charset="-128"/>
            </a:endParaRPr>
          </a:p>
          <a:p>
            <a:r>
              <a:rPr lang="ja-JP" altLang="en-US" sz="6000" dirty="0" smtClean="0">
                <a:cs typeface="メイリオ" panose="020B0604030504040204" pitchFamily="50" charset="-128"/>
              </a:rPr>
              <a:t>ＩＣＴ活用</a:t>
            </a:r>
            <a:endParaRPr lang="ja-JP" altLang="en-US" sz="6000" dirty="0">
              <a:cs typeface="メイリオ" panose="020B0604030504040204" pitchFamily="50" charset="-128"/>
            </a:endParaRPr>
          </a:p>
        </p:txBody>
      </p:sp>
      <p:sp>
        <p:nvSpPr>
          <p:cNvPr id="8" name="テキスト ボックス 7"/>
          <p:cNvSpPr txBox="1"/>
          <p:nvPr/>
        </p:nvSpPr>
        <p:spPr>
          <a:xfrm>
            <a:off x="1304123" y="1126097"/>
            <a:ext cx="6624736" cy="769441"/>
          </a:xfrm>
          <a:prstGeom prst="rect">
            <a:avLst/>
          </a:prstGeom>
          <a:noFill/>
        </p:spPr>
        <p:txBody>
          <a:bodyPr wrap="square" rtlCol="0">
            <a:spAutoFit/>
          </a:bodyPr>
          <a:lstStyle/>
          <a:p>
            <a:pPr algn="ctr"/>
            <a:r>
              <a:rPr kumimoji="1" lang="ja-JP" altLang="en-US" sz="4400" dirty="0" smtClean="0">
                <a:latin typeface="メイリオ" panose="020B0604030504040204" pitchFamily="50" charset="-128"/>
                <a:ea typeface="メイリオ" panose="020B0604030504040204" pitchFamily="50" charset="-128"/>
                <a:cs typeface="メイリオ" panose="020B0604030504040204" pitchFamily="50" charset="-128"/>
              </a:rPr>
              <a:t>スライド資料　</a:t>
            </a:r>
            <a:r>
              <a:rPr kumimoji="1" lang="en-US" altLang="ja-JP" sz="4400" dirty="0" smtClean="0">
                <a:latin typeface="メイリオ" panose="020B0604030504040204" pitchFamily="50" charset="-128"/>
                <a:ea typeface="メイリオ" panose="020B0604030504040204" pitchFamily="50" charset="-128"/>
                <a:cs typeface="メイリオ" panose="020B0604030504040204" pitchFamily="50" charset="-128"/>
              </a:rPr>
              <a:t>C4</a:t>
            </a:r>
            <a:endParaRPr kumimoji="1" lang="ja-JP" altLang="en-US" sz="4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スライド番号プレースホルダー 2"/>
          <p:cNvSpPr>
            <a:spLocks noGrp="1"/>
          </p:cNvSpPr>
          <p:nvPr>
            <p:ph type="sldNum" sz="quarter" idx="12"/>
          </p:nvPr>
        </p:nvSpPr>
        <p:spPr/>
        <p:txBody>
          <a:bodyPr/>
          <a:lstStyle/>
          <a:p>
            <a:fld id="{7BD077AC-B964-47FD-A76E-4A3F508800E7}" type="slidenum">
              <a:rPr kumimoji="1" lang="ja-JP" altLang="en-US" smtClean="0"/>
              <a:t>1</a:t>
            </a:fld>
            <a:endParaRPr kumimoji="1" lang="ja-JP" altLang="en-US"/>
          </a:p>
        </p:txBody>
      </p:sp>
    </p:spTree>
    <p:extLst>
      <p:ext uri="{BB962C8B-B14F-4D97-AF65-F5344CB8AC3E}">
        <p14:creationId xmlns:p14="http://schemas.microsoft.com/office/powerpoint/2010/main" val="32397801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63888" y="0"/>
            <a:ext cx="5585221" cy="634082"/>
          </a:xfrm>
        </p:spPr>
        <p:txBody>
          <a:bodyPr>
            <a:noAutofit/>
          </a:bodyPr>
          <a:lstStyle/>
          <a:p>
            <a:r>
              <a:rPr kumimoji="1" lang="en-US" altLang="ja-JP" sz="2000" dirty="0" smtClean="0"/>
              <a:t>ICT</a:t>
            </a:r>
            <a:r>
              <a:rPr kumimoji="1" lang="ja-JP" altLang="en-US" sz="2000" dirty="0" smtClean="0"/>
              <a:t>活用実践事例（</a:t>
            </a:r>
            <a:r>
              <a:rPr lang="ja-JP" altLang="en-US" sz="2000" dirty="0"/>
              <a:t>兵庫</a:t>
            </a:r>
            <a:r>
              <a:rPr lang="ja-JP" altLang="en-US" sz="2000" dirty="0" smtClean="0"/>
              <a:t>県立あわじ特別支援</a:t>
            </a:r>
            <a:r>
              <a:rPr kumimoji="1" lang="ja-JP" altLang="en-US" sz="2000" dirty="0" smtClean="0"/>
              <a:t>学校）</a:t>
            </a:r>
            <a:endParaRPr kumimoji="1" lang="ja-JP" altLang="en-US" sz="2000" dirty="0"/>
          </a:p>
        </p:txBody>
      </p:sp>
      <p:graphicFrame>
        <p:nvGraphicFramePr>
          <p:cNvPr id="4" name="表 3"/>
          <p:cNvGraphicFramePr>
            <a:graphicFrameLocks noGrp="1"/>
          </p:cNvGraphicFramePr>
          <p:nvPr>
            <p:extLst>
              <p:ext uri="{D42A27DB-BD31-4B8C-83A1-F6EECF244321}">
                <p14:modId xmlns:p14="http://schemas.microsoft.com/office/powerpoint/2010/main" val="317961638"/>
              </p:ext>
            </p:extLst>
          </p:nvPr>
        </p:nvGraphicFramePr>
        <p:xfrm>
          <a:off x="179512" y="548680"/>
          <a:ext cx="8784975" cy="741680"/>
        </p:xfrm>
        <a:graphic>
          <a:graphicData uri="http://schemas.openxmlformats.org/drawingml/2006/table">
            <a:tbl>
              <a:tblPr firstRow="1" bandRow="1">
                <a:tableStyleId>{5940675A-B579-460E-94D1-54222C63F5DA}</a:tableStyleId>
              </a:tblPr>
              <a:tblGrid>
                <a:gridCol w="1285606"/>
                <a:gridCol w="1428451"/>
                <a:gridCol w="6070918"/>
              </a:tblGrid>
              <a:tr h="370840">
                <a:tc>
                  <a:txBody>
                    <a:bodyPr/>
                    <a:lstStyle/>
                    <a:p>
                      <a:pPr algn="ctr"/>
                      <a:r>
                        <a:rPr kumimoji="1" lang="ja-JP" altLang="en-US" dirty="0" smtClean="0"/>
                        <a:t>学年</a:t>
                      </a:r>
                      <a:endParaRPr kumimoji="1" lang="ja-JP" altLang="en-US" dirty="0"/>
                    </a:p>
                  </a:txBody>
                  <a:tcPr/>
                </a:tc>
                <a:tc>
                  <a:txBody>
                    <a:bodyPr/>
                    <a:lstStyle/>
                    <a:p>
                      <a:pPr algn="ctr"/>
                      <a:r>
                        <a:rPr kumimoji="1" lang="ja-JP" altLang="en-US" dirty="0" smtClean="0"/>
                        <a:t>教科等</a:t>
                      </a:r>
                      <a:endParaRPr kumimoji="1" lang="ja-JP" altLang="en-US" dirty="0"/>
                    </a:p>
                  </a:txBody>
                  <a:tcPr/>
                </a:tc>
                <a:tc>
                  <a:txBody>
                    <a:bodyPr/>
                    <a:lstStyle/>
                    <a:p>
                      <a:pPr algn="ctr"/>
                      <a:r>
                        <a:rPr kumimoji="1" lang="ja-JP" altLang="en-US" dirty="0" smtClean="0"/>
                        <a:t>単元名</a:t>
                      </a:r>
                      <a:endParaRPr kumimoji="1" lang="ja-JP" altLang="en-US" dirty="0"/>
                    </a:p>
                  </a:txBody>
                  <a:tcPr/>
                </a:tc>
              </a:tr>
              <a:tr h="370840">
                <a:tc>
                  <a:txBody>
                    <a:bodyPr/>
                    <a:lstStyle/>
                    <a:p>
                      <a:pPr algn="ctr"/>
                      <a:r>
                        <a:rPr kumimoji="1" lang="ja-JP" altLang="en-US" dirty="0" smtClean="0"/>
                        <a:t>高等部</a:t>
                      </a:r>
                      <a:r>
                        <a:rPr kumimoji="1" lang="en-US" altLang="ja-JP" dirty="0" smtClean="0"/>
                        <a:t>2</a:t>
                      </a:r>
                      <a:r>
                        <a:rPr kumimoji="1" lang="ja-JP" altLang="en-US" dirty="0" smtClean="0"/>
                        <a:t>年</a:t>
                      </a:r>
                      <a:endParaRPr kumimoji="1" lang="ja-JP" altLang="en-US" dirty="0"/>
                    </a:p>
                  </a:txBody>
                  <a:tcPr/>
                </a:tc>
                <a:tc>
                  <a:txBody>
                    <a:bodyPr/>
                    <a:lstStyle/>
                    <a:p>
                      <a:pPr algn="ctr"/>
                      <a:r>
                        <a:rPr kumimoji="1" lang="ja-JP" altLang="en-US" dirty="0" smtClean="0"/>
                        <a:t>理科</a:t>
                      </a:r>
                      <a:endParaRPr kumimoji="1" lang="ja-JP" altLang="en-US" dirty="0"/>
                    </a:p>
                  </a:txBody>
                  <a:tcPr/>
                </a:tc>
                <a:tc>
                  <a:txBody>
                    <a:bodyPr/>
                    <a:lstStyle/>
                    <a:p>
                      <a:pPr algn="ctr"/>
                      <a:r>
                        <a:rPr kumimoji="1" lang="ja-JP" altLang="en-US" dirty="0" smtClean="0"/>
                        <a:t>元素を調べよう！</a:t>
                      </a:r>
                      <a:endParaRPr kumimoji="1" lang="ja-JP" altLang="en-US" dirty="0"/>
                    </a:p>
                  </a:txBody>
                  <a:tcPr/>
                </a:tc>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4024020672"/>
              </p:ext>
            </p:extLst>
          </p:nvPr>
        </p:nvGraphicFramePr>
        <p:xfrm>
          <a:off x="4860032" y="1412775"/>
          <a:ext cx="4104457" cy="3101317"/>
        </p:xfrm>
        <a:graphic>
          <a:graphicData uri="http://schemas.openxmlformats.org/drawingml/2006/table">
            <a:tbl>
              <a:tblPr firstRow="1" bandRow="1">
                <a:tableStyleId>{5940675A-B579-460E-94D1-54222C63F5DA}</a:tableStyleId>
              </a:tblPr>
              <a:tblGrid>
                <a:gridCol w="1152128"/>
                <a:gridCol w="2952329"/>
              </a:tblGrid>
              <a:tr h="864097">
                <a:tc>
                  <a:txBody>
                    <a:bodyPr/>
                    <a:lstStyle/>
                    <a:p>
                      <a:r>
                        <a:rPr kumimoji="1" lang="en-US" altLang="ja-JP" dirty="0" smtClean="0"/>
                        <a:t>ICT</a:t>
                      </a:r>
                      <a:r>
                        <a:rPr kumimoji="1" lang="ja-JP" altLang="en-US" dirty="0" smtClean="0"/>
                        <a:t>活用の意図</a:t>
                      </a:r>
                      <a:endParaRPr kumimoji="1" lang="ja-JP" altLang="en-US" dirty="0"/>
                    </a:p>
                  </a:txBody>
                  <a:tcPr/>
                </a:tc>
                <a:tc>
                  <a:txBody>
                    <a:bodyPr/>
                    <a:lstStyle/>
                    <a:p>
                      <a:pPr lvl="0"/>
                      <a:r>
                        <a:rPr kumimoji="1" lang="ja-JP" altLang="en-US" sz="1600" b="0" dirty="0" smtClean="0">
                          <a:latin typeface="メイリオ" panose="020B0604030504040204" pitchFamily="50" charset="-128"/>
                          <a:ea typeface="メイリオ" panose="020B0604030504040204" pitchFamily="50" charset="-128"/>
                          <a:cs typeface="メイリオ" panose="020B0604030504040204" pitchFamily="50" charset="-128"/>
                        </a:rPr>
                        <a:t>調べ学習に使用し、生徒の興味関心を引き出す。</a:t>
                      </a:r>
                      <a:endParaRPr kumimoji="1" lang="ja-JP" altLang="en-US" sz="1600" b="0" dirty="0">
                        <a:latin typeface="メイリオ" panose="020B0604030504040204" pitchFamily="50" charset="-128"/>
                        <a:ea typeface="メイリオ" panose="020B0604030504040204" pitchFamily="50" charset="-128"/>
                        <a:cs typeface="メイリオ" panose="020B0604030504040204" pitchFamily="50" charset="-128"/>
                      </a:endParaRPr>
                    </a:p>
                  </a:txBody>
                  <a:tcPr/>
                </a:tc>
              </a:tr>
              <a:tr h="885801">
                <a:tc>
                  <a:txBody>
                    <a:bodyPr/>
                    <a:lstStyle/>
                    <a:p>
                      <a:r>
                        <a:rPr kumimoji="1" lang="ja-JP" altLang="en-US" dirty="0" smtClean="0"/>
                        <a:t>主に使用した</a:t>
                      </a:r>
                      <a:r>
                        <a:rPr kumimoji="1" lang="en-US" altLang="ja-JP" dirty="0" smtClean="0"/>
                        <a:t>ICT</a:t>
                      </a:r>
                      <a:r>
                        <a:rPr kumimoji="1" lang="ja-JP" altLang="en-US" dirty="0" smtClean="0"/>
                        <a:t>機器</a:t>
                      </a:r>
                      <a:endParaRPr kumimoji="1" lang="ja-JP" altLang="en-US" dirty="0"/>
                    </a:p>
                  </a:txBody>
                  <a:tcPr/>
                </a:tc>
                <a:tc>
                  <a:txBody>
                    <a:bodyPr/>
                    <a:lstStyle/>
                    <a:p>
                      <a:r>
                        <a:rPr kumimoji="1" lang="ja-JP" altLang="en-US" dirty="0" smtClean="0"/>
                        <a:t>□ＰＣ　　　　  </a:t>
                      </a:r>
                      <a:r>
                        <a:rPr kumimoji="1" lang="ja-JP" altLang="en-US" baseline="0" dirty="0" smtClean="0"/>
                        <a:t> </a:t>
                      </a:r>
                      <a:r>
                        <a:rPr kumimoji="1" lang="ja-JP" altLang="en-US" dirty="0" smtClean="0"/>
                        <a:t>■ﾀﾌﾞﾚｯﾄ</a:t>
                      </a:r>
                      <a:r>
                        <a:rPr kumimoji="1" lang="en-US" altLang="ja-JP" dirty="0" smtClean="0"/>
                        <a:t>PC</a:t>
                      </a:r>
                    </a:p>
                    <a:p>
                      <a:r>
                        <a:rPr kumimoji="1" lang="ja-JP" altLang="en-US" dirty="0" smtClean="0"/>
                        <a:t>□電子黒板　 □実物投影機□ﾌﾟﾛｼﾞｪｸﾀ　  ■（大型</a:t>
                      </a:r>
                      <a:r>
                        <a:rPr kumimoji="1" lang="en-US" altLang="ja-JP" dirty="0" smtClean="0"/>
                        <a:t>TV</a:t>
                      </a:r>
                      <a:r>
                        <a:rPr kumimoji="1" lang="ja-JP" altLang="en-US" dirty="0" smtClean="0"/>
                        <a:t>）</a:t>
                      </a:r>
                      <a:endParaRPr kumimoji="1" lang="ja-JP" altLang="en-US" dirty="0"/>
                    </a:p>
                  </a:txBody>
                  <a:tcPr/>
                </a:tc>
              </a:tr>
              <a:tr h="682740">
                <a:tc>
                  <a:txBody>
                    <a:bodyPr/>
                    <a:lstStyle/>
                    <a:p>
                      <a:r>
                        <a:rPr kumimoji="1" lang="ja-JP" altLang="en-US" dirty="0" smtClean="0"/>
                        <a:t>活用形態</a:t>
                      </a:r>
                      <a:endParaRPr kumimoji="1" lang="ja-JP" altLang="en-US" dirty="0"/>
                    </a:p>
                  </a:txBody>
                  <a:tcPr/>
                </a:tc>
                <a:tc>
                  <a:txBody>
                    <a:bodyPr/>
                    <a:lstStyle/>
                    <a:p>
                      <a:r>
                        <a:rPr kumimoji="1" lang="ja-JP" altLang="en-US" dirty="0" smtClean="0"/>
                        <a:t>□一斉学習　□個別学習</a:t>
                      </a:r>
                      <a:endParaRPr kumimoji="1" lang="en-US" altLang="ja-JP" dirty="0" smtClean="0"/>
                    </a:p>
                    <a:p>
                      <a:r>
                        <a:rPr kumimoji="1" lang="ja-JP" altLang="en-US" dirty="0" smtClean="0"/>
                        <a:t>■協働学習　□その他</a:t>
                      </a:r>
                      <a:endParaRPr kumimoji="1" lang="ja-JP" altLang="en-US" dirty="0"/>
                    </a:p>
                  </a:txBody>
                  <a:tcPr/>
                </a:tc>
              </a:tr>
              <a:tr h="593180">
                <a:tc>
                  <a:txBody>
                    <a:bodyPr/>
                    <a:lstStyle/>
                    <a:p>
                      <a:r>
                        <a:rPr kumimoji="1" lang="ja-JP" altLang="en-US" dirty="0" smtClean="0"/>
                        <a:t>活用場面</a:t>
                      </a:r>
                      <a:endParaRPr kumimoji="1" lang="ja-JP" altLang="en-US" dirty="0"/>
                    </a:p>
                  </a:txBody>
                  <a:tcPr/>
                </a:tc>
                <a:tc>
                  <a:txBody>
                    <a:bodyPr/>
                    <a:lstStyle/>
                    <a:p>
                      <a:r>
                        <a:rPr kumimoji="1" lang="ja-JP" altLang="en-US" dirty="0" smtClean="0"/>
                        <a:t>□導入　　　　■展開</a:t>
                      </a:r>
                      <a:endParaRPr kumimoji="1" lang="en-US" altLang="ja-JP" dirty="0" smtClean="0"/>
                    </a:p>
                    <a:p>
                      <a:r>
                        <a:rPr kumimoji="1" lang="ja-JP" altLang="en-US" dirty="0" smtClean="0"/>
                        <a:t>■まとめ</a:t>
                      </a:r>
                      <a:endParaRPr kumimoji="1" lang="ja-JP" altLang="en-US" dirty="0"/>
                    </a:p>
                  </a:txBody>
                  <a:tcPr/>
                </a:tc>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3897962305"/>
              </p:ext>
            </p:extLst>
          </p:nvPr>
        </p:nvGraphicFramePr>
        <p:xfrm>
          <a:off x="179512" y="5013176"/>
          <a:ext cx="8784977" cy="1584177"/>
        </p:xfrm>
        <a:graphic>
          <a:graphicData uri="http://schemas.openxmlformats.org/drawingml/2006/table">
            <a:tbl>
              <a:tblPr firstRow="1" bandRow="1">
                <a:tableStyleId>{5940675A-B579-460E-94D1-54222C63F5DA}</a:tableStyleId>
              </a:tblPr>
              <a:tblGrid>
                <a:gridCol w="936104"/>
                <a:gridCol w="7848873"/>
              </a:tblGrid>
              <a:tr h="158417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800" dirty="0" smtClean="0"/>
                        <a:t>成果等</a:t>
                      </a:r>
                    </a:p>
                    <a:p>
                      <a:endParaRPr kumimoji="1" lang="ja-JP" altLang="en-US" dirty="0"/>
                    </a:p>
                  </a:txBody>
                  <a:tcPr/>
                </a:tc>
                <a:tc>
                  <a:txBody>
                    <a:bodyPr/>
                    <a:lstStyle/>
                    <a:p>
                      <a:r>
                        <a:rPr kumimoji="1" lang="ja-JP" altLang="en-US" dirty="0" smtClean="0"/>
                        <a:t>・ﾀﾌﾞﾚｯﾄ</a:t>
                      </a:r>
                      <a:r>
                        <a:rPr kumimoji="1" lang="en-US" altLang="ja-JP" dirty="0" smtClean="0"/>
                        <a:t>PC</a:t>
                      </a:r>
                      <a:r>
                        <a:rPr kumimoji="1" lang="ja-JP" altLang="en-US" dirty="0" smtClean="0"/>
                        <a:t>でインターネットを使い、生徒１人ひとりが自主的に調べ物学習をおこない、友だちと協力して元素記号表を完成させた。</a:t>
                      </a:r>
                      <a:endParaRPr kumimoji="1" lang="en-US" altLang="ja-JP" dirty="0" smtClean="0"/>
                    </a:p>
                    <a:p>
                      <a:r>
                        <a:rPr kumimoji="1" lang="ja-JP" altLang="en-US" dirty="0" smtClean="0"/>
                        <a:t>・生徒一人一人がﾀﾌﾞﾚｯﾄ</a:t>
                      </a:r>
                      <a:r>
                        <a:rPr kumimoji="1" lang="en-US" altLang="ja-JP" dirty="0" smtClean="0"/>
                        <a:t>PC</a:t>
                      </a:r>
                      <a:r>
                        <a:rPr kumimoji="1" lang="ja-JP" altLang="en-US" dirty="0" smtClean="0"/>
                        <a:t>を使ったので、調べられる量が多かった。友だち同士で見せあったり、分担して元素記号表を完成させたりと、グループごとに特徴が出た良い授業であった。</a:t>
                      </a:r>
                      <a:endParaRPr kumimoji="1" lang="en-US" altLang="ja-JP" dirty="0" smtClean="0"/>
                    </a:p>
                  </a:txBody>
                  <a:tcPr/>
                </a:tc>
              </a:tr>
            </a:tbl>
          </a:graphicData>
        </a:graphic>
      </p:graphicFrame>
      <p:pic>
        <p:nvPicPr>
          <p:cNvPr id="3" name="Picture 2" descr="\\Nas-t\平成23年度\平成２８年度\10 高２\05　写真　＊精選おねがいします\★学習発表会用\2組　鉄川T\２組写真\IMG_5289.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67544" y="1494004"/>
            <a:ext cx="3816424" cy="2862318"/>
          </a:xfrm>
          <a:prstGeom prst="rect">
            <a:avLst/>
          </a:prstGeom>
          <a:noFill/>
          <a:extLst>
            <a:ext uri="{909E8E84-426E-40DD-AFC4-6F175D3DCCD1}">
              <a14:hiddenFill xmlns:a14="http://schemas.microsoft.com/office/drawing/2010/main">
                <a:solidFill>
                  <a:srgbClr val="FFFFFF"/>
                </a:solidFill>
              </a14:hiddenFill>
            </a:ext>
          </a:extLst>
        </p:spPr>
      </p:pic>
      <p:sp>
        <p:nvSpPr>
          <p:cNvPr id="9" name="テキスト ボックス 8"/>
          <p:cNvSpPr txBox="1"/>
          <p:nvPr/>
        </p:nvSpPr>
        <p:spPr>
          <a:xfrm>
            <a:off x="0" y="0"/>
            <a:ext cx="3059832" cy="338554"/>
          </a:xfrm>
          <a:prstGeom prst="rect">
            <a:avLst/>
          </a:prstGeom>
          <a:solidFill>
            <a:srgbClr val="FF99FF"/>
          </a:solidFill>
        </p:spPr>
        <p:txBody>
          <a:bodyPr wrap="square" rtlCol="0">
            <a:spAutoFit/>
          </a:bodyPr>
          <a:lstStyle/>
          <a:p>
            <a:r>
              <a:rPr lang="ja-JP" altLang="en-US" sz="1600" dirty="0">
                <a:latin typeface="Meiryo UI" panose="020B0604030504040204" pitchFamily="50" charset="-128"/>
                <a:ea typeface="Meiryo UI" panose="020B0604030504040204" pitchFamily="50" charset="-128"/>
                <a:cs typeface="Meiryo UI" panose="020B0604030504040204" pitchFamily="50" charset="-128"/>
              </a:rPr>
              <a:t>ＩＣＴ活用事例　特別</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支援８</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921835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63888" y="0"/>
            <a:ext cx="5585221" cy="634082"/>
          </a:xfrm>
        </p:spPr>
        <p:txBody>
          <a:bodyPr>
            <a:noAutofit/>
          </a:bodyPr>
          <a:lstStyle/>
          <a:p>
            <a:r>
              <a:rPr kumimoji="1" lang="en-US" altLang="ja-JP" sz="2000" dirty="0" smtClean="0"/>
              <a:t>ICT</a:t>
            </a:r>
            <a:r>
              <a:rPr kumimoji="1" lang="ja-JP" altLang="en-US" sz="2000" dirty="0" smtClean="0"/>
              <a:t>活用実践事例（</a:t>
            </a:r>
            <a:r>
              <a:rPr lang="ja-JP" altLang="en-US" sz="2000" dirty="0"/>
              <a:t>兵庫</a:t>
            </a:r>
            <a:r>
              <a:rPr lang="ja-JP" altLang="en-US" sz="2000" dirty="0" smtClean="0"/>
              <a:t>県立あわじ特別支援</a:t>
            </a:r>
            <a:r>
              <a:rPr kumimoji="1" lang="ja-JP" altLang="en-US" sz="2000" dirty="0" smtClean="0"/>
              <a:t>学校）</a:t>
            </a:r>
            <a:endParaRPr kumimoji="1" lang="ja-JP" altLang="en-US" sz="2000" dirty="0"/>
          </a:p>
        </p:txBody>
      </p:sp>
      <p:graphicFrame>
        <p:nvGraphicFramePr>
          <p:cNvPr id="4" name="表 3"/>
          <p:cNvGraphicFramePr>
            <a:graphicFrameLocks noGrp="1"/>
          </p:cNvGraphicFramePr>
          <p:nvPr>
            <p:extLst>
              <p:ext uri="{D42A27DB-BD31-4B8C-83A1-F6EECF244321}">
                <p14:modId xmlns:p14="http://schemas.microsoft.com/office/powerpoint/2010/main" val="2149797267"/>
              </p:ext>
            </p:extLst>
          </p:nvPr>
        </p:nvGraphicFramePr>
        <p:xfrm>
          <a:off x="179512" y="548680"/>
          <a:ext cx="8784975" cy="741680"/>
        </p:xfrm>
        <a:graphic>
          <a:graphicData uri="http://schemas.openxmlformats.org/drawingml/2006/table">
            <a:tbl>
              <a:tblPr firstRow="1" bandRow="1">
                <a:tableStyleId>{5940675A-B579-460E-94D1-54222C63F5DA}</a:tableStyleId>
              </a:tblPr>
              <a:tblGrid>
                <a:gridCol w="1285606"/>
                <a:gridCol w="1428451"/>
                <a:gridCol w="6070918"/>
              </a:tblGrid>
              <a:tr h="370840">
                <a:tc>
                  <a:txBody>
                    <a:bodyPr/>
                    <a:lstStyle/>
                    <a:p>
                      <a:pPr algn="ctr"/>
                      <a:r>
                        <a:rPr kumimoji="1" lang="ja-JP" altLang="en-US" dirty="0" smtClean="0"/>
                        <a:t>学年</a:t>
                      </a:r>
                      <a:endParaRPr kumimoji="1" lang="ja-JP" altLang="en-US" dirty="0"/>
                    </a:p>
                  </a:txBody>
                  <a:tcPr/>
                </a:tc>
                <a:tc>
                  <a:txBody>
                    <a:bodyPr/>
                    <a:lstStyle/>
                    <a:p>
                      <a:pPr algn="ctr"/>
                      <a:r>
                        <a:rPr kumimoji="1" lang="ja-JP" altLang="en-US" dirty="0" smtClean="0"/>
                        <a:t>教科等</a:t>
                      </a:r>
                      <a:endParaRPr kumimoji="1" lang="ja-JP" altLang="en-US" dirty="0"/>
                    </a:p>
                  </a:txBody>
                  <a:tcPr/>
                </a:tc>
                <a:tc>
                  <a:txBody>
                    <a:bodyPr/>
                    <a:lstStyle/>
                    <a:p>
                      <a:pPr algn="ctr"/>
                      <a:r>
                        <a:rPr kumimoji="1" lang="ja-JP" altLang="en-US" dirty="0" smtClean="0"/>
                        <a:t>単元名</a:t>
                      </a:r>
                      <a:endParaRPr kumimoji="1" lang="ja-JP" altLang="en-US" dirty="0"/>
                    </a:p>
                  </a:txBody>
                  <a:tcPr/>
                </a:tc>
              </a:tr>
              <a:tr h="370840">
                <a:tc>
                  <a:txBody>
                    <a:bodyPr/>
                    <a:lstStyle/>
                    <a:p>
                      <a:pPr algn="ctr"/>
                      <a:r>
                        <a:rPr kumimoji="1" lang="ja-JP" altLang="en-US" dirty="0" smtClean="0"/>
                        <a:t>高等部</a:t>
                      </a:r>
                      <a:r>
                        <a:rPr kumimoji="1" lang="en-US" altLang="ja-JP" dirty="0" smtClean="0"/>
                        <a:t>1</a:t>
                      </a:r>
                      <a:r>
                        <a:rPr kumimoji="1" lang="ja-JP" altLang="en-US" dirty="0" smtClean="0"/>
                        <a:t>年</a:t>
                      </a:r>
                      <a:endParaRPr kumimoji="1" lang="ja-JP" altLang="en-US" dirty="0"/>
                    </a:p>
                  </a:txBody>
                  <a:tcPr/>
                </a:tc>
                <a:tc>
                  <a:txBody>
                    <a:bodyPr/>
                    <a:lstStyle/>
                    <a:p>
                      <a:pPr algn="ctr"/>
                      <a:r>
                        <a:rPr kumimoji="1" lang="ja-JP" altLang="en-US" dirty="0" smtClean="0"/>
                        <a:t>社会</a:t>
                      </a:r>
                      <a:endParaRPr kumimoji="1" lang="ja-JP" altLang="en-US" dirty="0"/>
                    </a:p>
                  </a:txBody>
                  <a:tcPr/>
                </a:tc>
                <a:tc>
                  <a:txBody>
                    <a:bodyPr/>
                    <a:lstStyle/>
                    <a:p>
                      <a:pPr algn="ctr"/>
                      <a:r>
                        <a:rPr kumimoji="1" lang="ja-JP" altLang="en-US" dirty="0" smtClean="0"/>
                        <a:t>世界の国々を知ろう</a:t>
                      </a:r>
                      <a:endParaRPr kumimoji="1" lang="ja-JP" altLang="en-US" dirty="0"/>
                    </a:p>
                  </a:txBody>
                  <a:tcPr/>
                </a:tc>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4201915423"/>
              </p:ext>
            </p:extLst>
          </p:nvPr>
        </p:nvGraphicFramePr>
        <p:xfrm>
          <a:off x="4860032" y="1412775"/>
          <a:ext cx="4104457" cy="3101317"/>
        </p:xfrm>
        <a:graphic>
          <a:graphicData uri="http://schemas.openxmlformats.org/drawingml/2006/table">
            <a:tbl>
              <a:tblPr firstRow="1" bandRow="1">
                <a:tableStyleId>{5940675A-B579-460E-94D1-54222C63F5DA}</a:tableStyleId>
              </a:tblPr>
              <a:tblGrid>
                <a:gridCol w="1152128"/>
                <a:gridCol w="2952329"/>
              </a:tblGrid>
              <a:tr h="864097">
                <a:tc>
                  <a:txBody>
                    <a:bodyPr/>
                    <a:lstStyle/>
                    <a:p>
                      <a:r>
                        <a:rPr kumimoji="1" lang="en-US" altLang="ja-JP" dirty="0" smtClean="0"/>
                        <a:t>ICT</a:t>
                      </a:r>
                      <a:r>
                        <a:rPr kumimoji="1" lang="ja-JP" altLang="en-US" dirty="0" smtClean="0"/>
                        <a:t>活用の意図</a:t>
                      </a:r>
                      <a:endParaRPr kumimoji="1" lang="ja-JP" altLang="en-US" dirty="0"/>
                    </a:p>
                  </a:txBody>
                  <a:tcPr/>
                </a:tc>
                <a:tc>
                  <a:txBody>
                    <a:bodyPr/>
                    <a:lstStyle/>
                    <a:p>
                      <a:pPr lvl="0"/>
                      <a:r>
                        <a:rPr kumimoji="1" lang="ja-JP" altLang="en-US" sz="1600" b="0" dirty="0" smtClean="0">
                          <a:latin typeface="メイリオ" panose="020B0604030504040204" pitchFamily="50" charset="-128"/>
                          <a:ea typeface="メイリオ" panose="020B0604030504040204" pitchFamily="50" charset="-128"/>
                          <a:cs typeface="メイリオ" panose="020B0604030504040204" pitchFamily="50" charset="-128"/>
                        </a:rPr>
                        <a:t>調べ物学習に使用し、生徒の興味関心を惹き出す。</a:t>
                      </a:r>
                      <a:endParaRPr kumimoji="1" lang="ja-JP" altLang="en-US" sz="1600" b="0" dirty="0">
                        <a:latin typeface="メイリオ" panose="020B0604030504040204" pitchFamily="50" charset="-128"/>
                        <a:ea typeface="メイリオ" panose="020B0604030504040204" pitchFamily="50" charset="-128"/>
                        <a:cs typeface="メイリオ" panose="020B0604030504040204" pitchFamily="50" charset="-128"/>
                      </a:endParaRPr>
                    </a:p>
                  </a:txBody>
                  <a:tcPr/>
                </a:tc>
              </a:tr>
              <a:tr h="885801">
                <a:tc>
                  <a:txBody>
                    <a:bodyPr/>
                    <a:lstStyle/>
                    <a:p>
                      <a:r>
                        <a:rPr kumimoji="1" lang="ja-JP" altLang="en-US" dirty="0" smtClean="0"/>
                        <a:t>主に使用した</a:t>
                      </a:r>
                      <a:r>
                        <a:rPr kumimoji="1" lang="en-US" altLang="ja-JP" dirty="0" smtClean="0"/>
                        <a:t>ICT</a:t>
                      </a:r>
                      <a:r>
                        <a:rPr kumimoji="1" lang="ja-JP" altLang="en-US" dirty="0" smtClean="0"/>
                        <a:t>機器</a:t>
                      </a:r>
                      <a:endParaRPr kumimoji="1" lang="ja-JP" altLang="en-US" dirty="0"/>
                    </a:p>
                  </a:txBody>
                  <a:tcPr/>
                </a:tc>
                <a:tc>
                  <a:txBody>
                    <a:bodyPr/>
                    <a:lstStyle/>
                    <a:p>
                      <a:r>
                        <a:rPr kumimoji="1" lang="ja-JP" altLang="en-US" dirty="0" smtClean="0"/>
                        <a:t>■ＰＣ　　　　  </a:t>
                      </a:r>
                      <a:r>
                        <a:rPr kumimoji="1" lang="ja-JP" altLang="en-US" baseline="0" dirty="0" smtClean="0"/>
                        <a:t> </a:t>
                      </a:r>
                      <a:r>
                        <a:rPr kumimoji="1" lang="ja-JP" altLang="en-US" dirty="0" smtClean="0"/>
                        <a:t>■ﾀﾌﾞﾚｯﾄ</a:t>
                      </a:r>
                      <a:r>
                        <a:rPr kumimoji="1" lang="en-US" altLang="ja-JP" dirty="0" smtClean="0"/>
                        <a:t>PC</a:t>
                      </a:r>
                    </a:p>
                    <a:p>
                      <a:r>
                        <a:rPr kumimoji="1" lang="ja-JP" altLang="en-US" dirty="0" smtClean="0"/>
                        <a:t>□電子黒板　 □実物投影機□ﾌﾟﾛｼﾞｪｸﾀ　  ■（大型</a:t>
                      </a:r>
                      <a:r>
                        <a:rPr kumimoji="1" lang="en-US" altLang="ja-JP" dirty="0" smtClean="0"/>
                        <a:t>TV</a:t>
                      </a:r>
                      <a:r>
                        <a:rPr kumimoji="1" lang="ja-JP" altLang="en-US" dirty="0" smtClean="0"/>
                        <a:t>）</a:t>
                      </a:r>
                      <a:endParaRPr kumimoji="1" lang="ja-JP" altLang="en-US" dirty="0"/>
                    </a:p>
                  </a:txBody>
                  <a:tcPr/>
                </a:tc>
              </a:tr>
              <a:tr h="682740">
                <a:tc>
                  <a:txBody>
                    <a:bodyPr/>
                    <a:lstStyle/>
                    <a:p>
                      <a:r>
                        <a:rPr kumimoji="1" lang="ja-JP" altLang="en-US" dirty="0" smtClean="0"/>
                        <a:t>活用形態</a:t>
                      </a:r>
                      <a:endParaRPr kumimoji="1" lang="ja-JP" altLang="en-US" dirty="0"/>
                    </a:p>
                  </a:txBody>
                  <a:tcPr/>
                </a:tc>
                <a:tc>
                  <a:txBody>
                    <a:bodyPr/>
                    <a:lstStyle/>
                    <a:p>
                      <a:r>
                        <a:rPr kumimoji="1" lang="ja-JP" altLang="en-US" dirty="0" smtClean="0"/>
                        <a:t>□一斉学習　■個別学習</a:t>
                      </a:r>
                      <a:endParaRPr kumimoji="1" lang="en-US" altLang="ja-JP" dirty="0" smtClean="0"/>
                    </a:p>
                    <a:p>
                      <a:r>
                        <a:rPr kumimoji="1" lang="ja-JP" altLang="en-US" dirty="0" smtClean="0"/>
                        <a:t>□協働学習　□その他</a:t>
                      </a:r>
                      <a:endParaRPr kumimoji="1" lang="ja-JP" altLang="en-US" dirty="0"/>
                    </a:p>
                  </a:txBody>
                  <a:tcPr/>
                </a:tc>
              </a:tr>
              <a:tr h="593180">
                <a:tc>
                  <a:txBody>
                    <a:bodyPr/>
                    <a:lstStyle/>
                    <a:p>
                      <a:r>
                        <a:rPr kumimoji="1" lang="ja-JP" altLang="en-US" dirty="0" smtClean="0"/>
                        <a:t>活用場面</a:t>
                      </a:r>
                      <a:endParaRPr kumimoji="1" lang="ja-JP" altLang="en-US" dirty="0"/>
                    </a:p>
                  </a:txBody>
                  <a:tcPr/>
                </a:tc>
                <a:tc>
                  <a:txBody>
                    <a:bodyPr/>
                    <a:lstStyle/>
                    <a:p>
                      <a:r>
                        <a:rPr kumimoji="1" lang="ja-JP" altLang="en-US" dirty="0" smtClean="0"/>
                        <a:t>□導入　　　　■展開</a:t>
                      </a:r>
                      <a:endParaRPr kumimoji="1" lang="en-US" altLang="ja-JP" dirty="0" smtClean="0"/>
                    </a:p>
                    <a:p>
                      <a:r>
                        <a:rPr kumimoji="1" lang="ja-JP" altLang="en-US" dirty="0" smtClean="0"/>
                        <a:t>□まとめ</a:t>
                      </a:r>
                      <a:endParaRPr kumimoji="1" lang="ja-JP" altLang="en-US" dirty="0"/>
                    </a:p>
                  </a:txBody>
                  <a:tcPr/>
                </a:tc>
              </a:tr>
            </a:tbl>
          </a:graphicData>
        </a:graphic>
      </p:graphicFrame>
      <p:graphicFrame>
        <p:nvGraphicFramePr>
          <p:cNvPr id="7" name="表 6"/>
          <p:cNvGraphicFramePr>
            <a:graphicFrameLocks noGrp="1"/>
          </p:cNvGraphicFramePr>
          <p:nvPr>
            <p:extLst/>
          </p:nvPr>
        </p:nvGraphicFramePr>
        <p:xfrm>
          <a:off x="179512" y="5013176"/>
          <a:ext cx="8784977" cy="1584177"/>
        </p:xfrm>
        <a:graphic>
          <a:graphicData uri="http://schemas.openxmlformats.org/drawingml/2006/table">
            <a:tbl>
              <a:tblPr firstRow="1" bandRow="1">
                <a:tableStyleId>{5940675A-B579-460E-94D1-54222C63F5DA}</a:tableStyleId>
              </a:tblPr>
              <a:tblGrid>
                <a:gridCol w="936104"/>
                <a:gridCol w="7848873"/>
              </a:tblGrid>
              <a:tr h="158417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800" dirty="0" smtClean="0"/>
                        <a:t>成果等</a:t>
                      </a:r>
                    </a:p>
                    <a:p>
                      <a:endParaRPr kumimoji="1" lang="ja-JP" altLang="en-US" dirty="0"/>
                    </a:p>
                  </a:txBody>
                  <a:tcPr/>
                </a:tc>
                <a:tc>
                  <a:txBody>
                    <a:bodyPr/>
                    <a:lstStyle/>
                    <a:p>
                      <a:r>
                        <a:rPr kumimoji="1" lang="ja-JP" altLang="en-US" dirty="0" smtClean="0"/>
                        <a:t>・ﾀﾌﾞﾚｯﾄ</a:t>
                      </a:r>
                      <a:r>
                        <a:rPr kumimoji="1" lang="en-US" altLang="ja-JP" dirty="0" smtClean="0"/>
                        <a:t>PC</a:t>
                      </a:r>
                      <a:r>
                        <a:rPr kumimoji="1" lang="ja-JP" altLang="en-US" dirty="0" smtClean="0"/>
                        <a:t>でインターネットを使い、生徒１人ひとりが自主的に調べ物学習をすることができた。</a:t>
                      </a:r>
                      <a:endParaRPr kumimoji="1" lang="en-US" altLang="ja-JP" dirty="0" smtClean="0"/>
                    </a:p>
                    <a:p>
                      <a:r>
                        <a:rPr kumimoji="1" lang="ja-JP" altLang="en-US" dirty="0" smtClean="0"/>
                        <a:t>・絵や図等を交えた情報を見ることで、視覚的に分かりやすかった。</a:t>
                      </a:r>
                      <a:endParaRPr kumimoji="1" lang="en-US" altLang="ja-JP" dirty="0" smtClean="0"/>
                    </a:p>
                  </a:txBody>
                  <a:tcPr/>
                </a:tc>
              </a:tr>
            </a:tbl>
          </a:graphicData>
        </a:graphic>
      </p:graphicFrame>
      <p:pic>
        <p:nvPicPr>
          <p:cNvPr id="1026" name="Picture 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79512" y="1700807"/>
            <a:ext cx="4587592" cy="25805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p:nvSpPr>
        <p:spPr>
          <a:xfrm>
            <a:off x="0" y="0"/>
            <a:ext cx="3059832" cy="338554"/>
          </a:xfrm>
          <a:prstGeom prst="rect">
            <a:avLst/>
          </a:prstGeom>
          <a:solidFill>
            <a:srgbClr val="FF99FF"/>
          </a:solidFill>
        </p:spPr>
        <p:txBody>
          <a:bodyPr wrap="square" rtlCol="0">
            <a:spAutoFit/>
          </a:bodyPr>
          <a:lstStyle/>
          <a:p>
            <a:r>
              <a:rPr lang="ja-JP" altLang="en-US" sz="1600" dirty="0">
                <a:latin typeface="Meiryo UI" panose="020B0604030504040204" pitchFamily="50" charset="-128"/>
                <a:ea typeface="Meiryo UI" panose="020B0604030504040204" pitchFamily="50" charset="-128"/>
                <a:cs typeface="Meiryo UI" panose="020B0604030504040204" pitchFamily="50" charset="-128"/>
              </a:rPr>
              <a:t>ＩＣＴ活用事例　特別</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支援９</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541525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91880" y="0"/>
            <a:ext cx="5657229" cy="634082"/>
          </a:xfrm>
        </p:spPr>
        <p:txBody>
          <a:bodyPr>
            <a:noAutofit/>
          </a:bodyPr>
          <a:lstStyle/>
          <a:p>
            <a:r>
              <a:rPr kumimoji="1" lang="en-US" altLang="ja-JP" sz="2000" dirty="0" smtClean="0"/>
              <a:t>ICT</a:t>
            </a:r>
            <a:r>
              <a:rPr kumimoji="1" lang="ja-JP" altLang="en-US" sz="2000" dirty="0" smtClean="0"/>
              <a:t>活用実践事例（兵庫県立あわじ特別支援学校）</a:t>
            </a:r>
            <a:endParaRPr kumimoji="1" lang="ja-JP" altLang="en-US" sz="2000" dirty="0"/>
          </a:p>
        </p:txBody>
      </p:sp>
      <p:graphicFrame>
        <p:nvGraphicFramePr>
          <p:cNvPr id="4" name="表 3"/>
          <p:cNvGraphicFramePr>
            <a:graphicFrameLocks noGrp="1"/>
          </p:cNvGraphicFramePr>
          <p:nvPr>
            <p:extLst>
              <p:ext uri="{D42A27DB-BD31-4B8C-83A1-F6EECF244321}">
                <p14:modId xmlns:p14="http://schemas.microsoft.com/office/powerpoint/2010/main" val="628420533"/>
              </p:ext>
            </p:extLst>
          </p:nvPr>
        </p:nvGraphicFramePr>
        <p:xfrm>
          <a:off x="179512" y="548680"/>
          <a:ext cx="8784975" cy="736600"/>
        </p:xfrm>
        <a:graphic>
          <a:graphicData uri="http://schemas.openxmlformats.org/drawingml/2006/table">
            <a:tbl>
              <a:tblPr firstRow="1" bandRow="1">
                <a:tableStyleId>{5940675A-B579-460E-94D1-54222C63F5DA}</a:tableStyleId>
              </a:tblPr>
              <a:tblGrid>
                <a:gridCol w="1296144"/>
                <a:gridCol w="1417913"/>
                <a:gridCol w="6070918"/>
              </a:tblGrid>
              <a:tr h="360040">
                <a:tc>
                  <a:txBody>
                    <a:bodyPr/>
                    <a:lstStyle/>
                    <a:p>
                      <a:pPr algn="ctr"/>
                      <a:r>
                        <a:rPr kumimoji="1" lang="ja-JP" altLang="en-US" dirty="0" smtClean="0"/>
                        <a:t>学年</a:t>
                      </a:r>
                      <a:endParaRPr kumimoji="1" lang="ja-JP" altLang="en-US" dirty="0"/>
                    </a:p>
                  </a:txBody>
                  <a:tcPr/>
                </a:tc>
                <a:tc>
                  <a:txBody>
                    <a:bodyPr/>
                    <a:lstStyle/>
                    <a:p>
                      <a:pPr algn="ctr"/>
                      <a:r>
                        <a:rPr kumimoji="1" lang="ja-JP" altLang="en-US" dirty="0" smtClean="0"/>
                        <a:t>教科等</a:t>
                      </a:r>
                      <a:endParaRPr kumimoji="1" lang="ja-JP" altLang="en-US" dirty="0"/>
                    </a:p>
                  </a:txBody>
                  <a:tcPr/>
                </a:tc>
                <a:tc>
                  <a:txBody>
                    <a:bodyPr/>
                    <a:lstStyle/>
                    <a:p>
                      <a:pPr algn="ctr"/>
                      <a:r>
                        <a:rPr kumimoji="1" lang="ja-JP" altLang="en-US" dirty="0" smtClean="0"/>
                        <a:t>単元名</a:t>
                      </a:r>
                      <a:endParaRPr kumimoji="1" lang="ja-JP" altLang="en-US" dirty="0"/>
                    </a:p>
                  </a:txBody>
                  <a:tcPr/>
                </a:tc>
              </a:tr>
              <a:tr h="370840">
                <a:tc>
                  <a:txBody>
                    <a:bodyPr/>
                    <a:lstStyle/>
                    <a:p>
                      <a:pPr algn="ctr"/>
                      <a:r>
                        <a:rPr kumimoji="1" lang="ja-JP" altLang="en-US" sz="1600" b="0" dirty="0" smtClean="0"/>
                        <a:t>中学部</a:t>
                      </a:r>
                      <a:endParaRPr kumimoji="1" lang="ja-JP" altLang="en-US" sz="1600" b="0" dirty="0"/>
                    </a:p>
                  </a:txBody>
                  <a:tcPr anchor="ctr"/>
                </a:tc>
                <a:tc>
                  <a:txBody>
                    <a:bodyPr/>
                    <a:lstStyle/>
                    <a:p>
                      <a:pPr algn="ctr"/>
                      <a:r>
                        <a:rPr kumimoji="1" lang="ja-JP" altLang="en-US" dirty="0" smtClean="0"/>
                        <a:t>美術</a:t>
                      </a:r>
                      <a:endParaRPr kumimoji="1" lang="ja-JP" altLang="en-US" dirty="0"/>
                    </a:p>
                  </a:txBody>
                  <a:tcPr/>
                </a:tc>
                <a:tc>
                  <a:txBody>
                    <a:bodyPr/>
                    <a:lstStyle/>
                    <a:p>
                      <a:pPr algn="ctr"/>
                      <a:r>
                        <a:rPr kumimoji="1" lang="ja-JP" altLang="en-US" dirty="0" smtClean="0"/>
                        <a:t>色紙を使ってフラワーアレンジメントを行う</a:t>
                      </a:r>
                      <a:endParaRPr kumimoji="1" lang="ja-JP" altLang="en-US" dirty="0"/>
                    </a:p>
                  </a:txBody>
                  <a:tcPr/>
                </a:tc>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2400596174"/>
              </p:ext>
            </p:extLst>
          </p:nvPr>
        </p:nvGraphicFramePr>
        <p:xfrm>
          <a:off x="4860032" y="1412775"/>
          <a:ext cx="4104457" cy="3101317"/>
        </p:xfrm>
        <a:graphic>
          <a:graphicData uri="http://schemas.openxmlformats.org/drawingml/2006/table">
            <a:tbl>
              <a:tblPr firstRow="1" bandRow="1">
                <a:tableStyleId>{5940675A-B579-460E-94D1-54222C63F5DA}</a:tableStyleId>
              </a:tblPr>
              <a:tblGrid>
                <a:gridCol w="1152128"/>
                <a:gridCol w="2952329"/>
              </a:tblGrid>
              <a:tr h="864097">
                <a:tc>
                  <a:txBody>
                    <a:bodyPr/>
                    <a:lstStyle/>
                    <a:p>
                      <a:r>
                        <a:rPr kumimoji="1" lang="en-US" altLang="ja-JP" dirty="0" smtClean="0"/>
                        <a:t>ICT</a:t>
                      </a:r>
                      <a:r>
                        <a:rPr kumimoji="1" lang="ja-JP" altLang="en-US" dirty="0" smtClean="0"/>
                        <a:t>活用の意図</a:t>
                      </a:r>
                      <a:endParaRPr kumimoji="1" lang="ja-JP" altLang="en-US" dirty="0"/>
                    </a:p>
                  </a:txBody>
                  <a:tcPr/>
                </a:tc>
                <a:tc>
                  <a:txBody>
                    <a:bodyPr/>
                    <a:lstStyle/>
                    <a:p>
                      <a:pPr lvl="0"/>
                      <a:r>
                        <a:rPr kumimoji="1" lang="ja-JP" altLang="en-US" sz="1600" b="0" dirty="0" smtClean="0">
                          <a:latin typeface="メイリオ" panose="020B0604030504040204" pitchFamily="50" charset="-128"/>
                          <a:ea typeface="メイリオ" panose="020B0604030504040204" pitchFamily="50" charset="-128"/>
                          <a:cs typeface="メイリオ" panose="020B0604030504040204" pitchFamily="50" charset="-128"/>
                        </a:rPr>
                        <a:t>作品の作成手順の理解を助ける。作品の鑑賞を容易にする。</a:t>
                      </a:r>
                      <a:endParaRPr kumimoji="1" lang="ja-JP" altLang="en-US" sz="1600" b="0" dirty="0">
                        <a:latin typeface="メイリオ" panose="020B0604030504040204" pitchFamily="50" charset="-128"/>
                        <a:ea typeface="メイリオ" panose="020B0604030504040204" pitchFamily="50" charset="-128"/>
                        <a:cs typeface="メイリオ" panose="020B0604030504040204" pitchFamily="50" charset="-128"/>
                      </a:endParaRPr>
                    </a:p>
                  </a:txBody>
                  <a:tcPr/>
                </a:tc>
              </a:tr>
              <a:tr h="885801">
                <a:tc>
                  <a:txBody>
                    <a:bodyPr/>
                    <a:lstStyle/>
                    <a:p>
                      <a:r>
                        <a:rPr kumimoji="1" lang="ja-JP" altLang="en-US" dirty="0" smtClean="0"/>
                        <a:t>主に使用した</a:t>
                      </a:r>
                      <a:r>
                        <a:rPr kumimoji="1" lang="en-US" altLang="ja-JP" dirty="0" smtClean="0"/>
                        <a:t>ICT</a:t>
                      </a:r>
                      <a:r>
                        <a:rPr kumimoji="1" lang="ja-JP" altLang="en-US" dirty="0" smtClean="0"/>
                        <a:t>機器</a:t>
                      </a:r>
                      <a:endParaRPr kumimoji="1" lang="ja-JP" altLang="en-US" dirty="0"/>
                    </a:p>
                  </a:txBody>
                  <a:tcPr/>
                </a:tc>
                <a:tc>
                  <a:txBody>
                    <a:bodyPr/>
                    <a:lstStyle/>
                    <a:p>
                      <a:r>
                        <a:rPr kumimoji="1" lang="ja-JP" altLang="en-US" dirty="0" smtClean="0"/>
                        <a:t>□ＰＣ　　　　  □ﾀﾌﾞﾚｯﾄ</a:t>
                      </a:r>
                      <a:r>
                        <a:rPr kumimoji="1" lang="en-US" altLang="ja-JP" dirty="0" smtClean="0"/>
                        <a:t>PC</a:t>
                      </a:r>
                    </a:p>
                    <a:p>
                      <a:r>
                        <a:rPr kumimoji="1" lang="ja-JP" altLang="en-US" dirty="0" smtClean="0"/>
                        <a:t>□電子黒板　■実物投影機□ﾌﾟﾛｼﾞｪｸﾀ　 ■（大型</a:t>
                      </a:r>
                      <a:r>
                        <a:rPr kumimoji="1" lang="en-US" altLang="ja-JP" dirty="0" smtClean="0"/>
                        <a:t>TV</a:t>
                      </a:r>
                      <a:r>
                        <a:rPr kumimoji="1" lang="ja-JP" altLang="en-US" dirty="0" smtClean="0"/>
                        <a:t>）</a:t>
                      </a:r>
                      <a:endParaRPr kumimoji="1" lang="ja-JP" altLang="en-US" dirty="0"/>
                    </a:p>
                  </a:txBody>
                  <a:tcPr/>
                </a:tc>
              </a:tr>
              <a:tr h="682740">
                <a:tc>
                  <a:txBody>
                    <a:bodyPr/>
                    <a:lstStyle/>
                    <a:p>
                      <a:r>
                        <a:rPr kumimoji="1" lang="ja-JP" altLang="en-US" dirty="0" smtClean="0"/>
                        <a:t>活用形態</a:t>
                      </a:r>
                      <a:endParaRPr kumimoji="1" lang="ja-JP" altLang="en-US" dirty="0"/>
                    </a:p>
                  </a:txBody>
                  <a:tcPr/>
                </a:tc>
                <a:tc>
                  <a:txBody>
                    <a:bodyPr/>
                    <a:lstStyle/>
                    <a:p>
                      <a:r>
                        <a:rPr kumimoji="1" lang="ja-JP" altLang="en-US" dirty="0" smtClean="0"/>
                        <a:t>■一斉学習　□個別学習</a:t>
                      </a:r>
                      <a:endParaRPr kumimoji="1" lang="en-US" altLang="ja-JP" dirty="0" smtClean="0"/>
                    </a:p>
                    <a:p>
                      <a:r>
                        <a:rPr kumimoji="1" lang="ja-JP" altLang="en-US" dirty="0" smtClean="0"/>
                        <a:t>□協働学習　□その他</a:t>
                      </a:r>
                      <a:endParaRPr kumimoji="1" lang="ja-JP" altLang="en-US" dirty="0"/>
                    </a:p>
                  </a:txBody>
                  <a:tcPr/>
                </a:tc>
              </a:tr>
              <a:tr h="593180">
                <a:tc>
                  <a:txBody>
                    <a:bodyPr/>
                    <a:lstStyle/>
                    <a:p>
                      <a:r>
                        <a:rPr kumimoji="1" lang="ja-JP" altLang="en-US" dirty="0" smtClean="0"/>
                        <a:t>活用場面</a:t>
                      </a:r>
                      <a:endParaRPr kumimoji="1" lang="ja-JP" altLang="en-US" dirty="0"/>
                    </a:p>
                  </a:txBody>
                  <a:tcPr/>
                </a:tc>
                <a:tc>
                  <a:txBody>
                    <a:bodyPr/>
                    <a:lstStyle/>
                    <a:p>
                      <a:r>
                        <a:rPr kumimoji="1" lang="ja-JP" altLang="en-US" dirty="0" smtClean="0"/>
                        <a:t>□導入　　　　■展開</a:t>
                      </a:r>
                      <a:endParaRPr kumimoji="1" lang="en-US" altLang="ja-JP" dirty="0" smtClean="0"/>
                    </a:p>
                    <a:p>
                      <a:r>
                        <a:rPr kumimoji="1" lang="ja-JP" altLang="en-US" dirty="0" smtClean="0"/>
                        <a:t>■まとめ</a:t>
                      </a:r>
                      <a:endParaRPr kumimoji="1" lang="ja-JP" altLang="en-US" dirty="0"/>
                    </a:p>
                  </a:txBody>
                  <a:tcPr/>
                </a:tc>
              </a:tr>
            </a:tbl>
          </a:graphicData>
        </a:graphic>
      </p:graphicFrame>
      <p:graphicFrame>
        <p:nvGraphicFramePr>
          <p:cNvPr id="7" name="表 6"/>
          <p:cNvGraphicFramePr>
            <a:graphicFrameLocks noGrp="1"/>
          </p:cNvGraphicFramePr>
          <p:nvPr>
            <p:extLst/>
          </p:nvPr>
        </p:nvGraphicFramePr>
        <p:xfrm>
          <a:off x="179512" y="5013176"/>
          <a:ext cx="8784977" cy="1584177"/>
        </p:xfrm>
        <a:graphic>
          <a:graphicData uri="http://schemas.openxmlformats.org/drawingml/2006/table">
            <a:tbl>
              <a:tblPr firstRow="1" bandRow="1">
                <a:tableStyleId>{5940675A-B579-460E-94D1-54222C63F5DA}</a:tableStyleId>
              </a:tblPr>
              <a:tblGrid>
                <a:gridCol w="936104"/>
                <a:gridCol w="7848873"/>
              </a:tblGrid>
              <a:tr h="158417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800" dirty="0" smtClean="0"/>
                        <a:t>成果等</a:t>
                      </a:r>
                    </a:p>
                    <a:p>
                      <a:endParaRPr kumimoji="1" lang="ja-JP" altLang="en-US" dirty="0"/>
                    </a:p>
                  </a:txBody>
                  <a:tcPr/>
                </a:tc>
                <a:tc>
                  <a:txBody>
                    <a:bodyPr/>
                    <a:lstStyle/>
                    <a:p>
                      <a:r>
                        <a:rPr kumimoji="1" lang="ja-JP" altLang="en-US" dirty="0" smtClean="0"/>
                        <a:t>・実物投影機を使って主指導者が色紙を使って花を作ったり、鉢を装飾したりする様子を大型</a:t>
                      </a:r>
                      <a:r>
                        <a:rPr kumimoji="1" lang="en-US" altLang="ja-JP" dirty="0" smtClean="0"/>
                        <a:t>TV</a:t>
                      </a:r>
                      <a:r>
                        <a:rPr kumimoji="1" lang="ja-JP" altLang="en-US" dirty="0" smtClean="0"/>
                        <a:t>に大きく映し出した。大型</a:t>
                      </a:r>
                      <a:r>
                        <a:rPr kumimoji="1" lang="en-US" altLang="ja-JP" dirty="0" smtClean="0"/>
                        <a:t>TV</a:t>
                      </a:r>
                      <a:r>
                        <a:rPr kumimoji="1" lang="ja-JP" altLang="en-US" dirty="0" smtClean="0"/>
                        <a:t>に映したことにより、自分で手順を理解して取り組める生徒が増えた。</a:t>
                      </a:r>
                      <a:endParaRPr kumimoji="1" lang="en-US" altLang="ja-JP" dirty="0" smtClean="0"/>
                    </a:p>
                    <a:p>
                      <a:r>
                        <a:rPr kumimoji="1" lang="ja-JP" altLang="en-US" dirty="0" smtClean="0"/>
                        <a:t>・また出来上がった作品を鑑賞する際に使用することで、広い教室でも鑑賞が行いやすくなった。</a:t>
                      </a:r>
                      <a:endParaRPr kumimoji="1" lang="ja-JP" altLang="en-US" dirty="0"/>
                    </a:p>
                  </a:txBody>
                  <a:tcPr/>
                </a:tc>
              </a:tr>
            </a:tbl>
          </a:graphicData>
        </a:graphic>
      </p:graphicFrame>
      <p:pic>
        <p:nvPicPr>
          <p:cNvPr id="1026" name="Picture 2" descr="C:\Users\Administrator\Desktop\IMG_20170217_072321.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79512" y="1412776"/>
            <a:ext cx="4499992" cy="3374994"/>
          </a:xfrm>
          <a:prstGeom prst="rect">
            <a:avLst/>
          </a:prstGeom>
          <a:noFill/>
          <a:extLst>
            <a:ext uri="{909E8E84-426E-40DD-AFC4-6F175D3DCCD1}">
              <a14:hiddenFill xmlns:a14="http://schemas.microsoft.com/office/drawing/2010/main">
                <a:solidFill>
                  <a:srgbClr val="FFFFFF"/>
                </a:solidFill>
              </a14:hiddenFill>
            </a:ext>
          </a:extLst>
        </p:spPr>
      </p:pic>
      <p:sp>
        <p:nvSpPr>
          <p:cNvPr id="9" name="テキスト ボックス 8"/>
          <p:cNvSpPr txBox="1"/>
          <p:nvPr/>
        </p:nvSpPr>
        <p:spPr>
          <a:xfrm>
            <a:off x="0" y="0"/>
            <a:ext cx="3059832" cy="338554"/>
          </a:xfrm>
          <a:prstGeom prst="rect">
            <a:avLst/>
          </a:prstGeom>
          <a:solidFill>
            <a:srgbClr val="FF99FF"/>
          </a:solidFill>
        </p:spPr>
        <p:txBody>
          <a:bodyPr wrap="square" rtlCol="0">
            <a:spAutoFit/>
          </a:bodyPr>
          <a:lstStyle/>
          <a:p>
            <a:r>
              <a:rPr lang="ja-JP" altLang="en-US" sz="1600" dirty="0">
                <a:latin typeface="Meiryo UI" panose="020B0604030504040204" pitchFamily="50" charset="-128"/>
                <a:ea typeface="Meiryo UI" panose="020B0604030504040204" pitchFamily="50" charset="-128"/>
                <a:cs typeface="Meiryo UI" panose="020B0604030504040204" pitchFamily="50" charset="-128"/>
              </a:rPr>
              <a:t>ＩＣＴ活用事例　特別</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支援１０</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481751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738165" y="0"/>
            <a:ext cx="5410944" cy="634082"/>
          </a:xfrm>
        </p:spPr>
        <p:txBody>
          <a:bodyPr>
            <a:noAutofit/>
          </a:bodyPr>
          <a:lstStyle/>
          <a:p>
            <a:r>
              <a:rPr lang="en-US" altLang="ja-JP" sz="2000"/>
              <a:t>ICT</a:t>
            </a:r>
            <a:r>
              <a:rPr lang="ja-JP" altLang="en-US" sz="2000"/>
              <a:t>活用実践事例（県立あわじ特別支援学校）</a:t>
            </a:r>
            <a:endParaRPr lang="ja-JP" altLang="en-US" sz="2000" dirty="0"/>
          </a:p>
        </p:txBody>
      </p:sp>
      <p:graphicFrame>
        <p:nvGraphicFramePr>
          <p:cNvPr id="4" name="表 3"/>
          <p:cNvGraphicFramePr>
            <a:graphicFrameLocks noGrp="1"/>
          </p:cNvGraphicFramePr>
          <p:nvPr>
            <p:extLst/>
          </p:nvPr>
        </p:nvGraphicFramePr>
        <p:xfrm>
          <a:off x="179514" y="548680"/>
          <a:ext cx="8784975" cy="741680"/>
        </p:xfrm>
        <a:graphic>
          <a:graphicData uri="http://schemas.openxmlformats.org/drawingml/2006/table">
            <a:tbl>
              <a:tblPr firstRow="1" bandRow="1">
                <a:tableStyleId>{5940675A-B579-460E-94D1-54222C63F5DA}</a:tableStyleId>
              </a:tblPr>
              <a:tblGrid>
                <a:gridCol w="1285606"/>
                <a:gridCol w="1690457"/>
                <a:gridCol w="5808912"/>
              </a:tblGrid>
              <a:tr h="370840">
                <a:tc>
                  <a:txBody>
                    <a:bodyPr/>
                    <a:lstStyle/>
                    <a:p>
                      <a:pPr algn="ctr"/>
                      <a:r>
                        <a:rPr kumimoji="1" lang="ja-JP" altLang="en-US" dirty="0" smtClean="0"/>
                        <a:t>学年</a:t>
                      </a:r>
                      <a:endParaRPr kumimoji="1" lang="ja-JP" altLang="en-US" dirty="0"/>
                    </a:p>
                  </a:txBody>
                  <a:tcPr/>
                </a:tc>
                <a:tc>
                  <a:txBody>
                    <a:bodyPr/>
                    <a:lstStyle/>
                    <a:p>
                      <a:pPr algn="ctr"/>
                      <a:r>
                        <a:rPr kumimoji="1" lang="ja-JP" altLang="en-US" dirty="0" smtClean="0"/>
                        <a:t>教科等　　　</a:t>
                      </a:r>
                      <a:endParaRPr kumimoji="1" lang="ja-JP" altLang="en-US" dirty="0"/>
                    </a:p>
                  </a:txBody>
                  <a:tcPr/>
                </a:tc>
                <a:tc>
                  <a:txBody>
                    <a:bodyPr/>
                    <a:lstStyle/>
                    <a:p>
                      <a:pPr algn="ctr"/>
                      <a:r>
                        <a:rPr kumimoji="1" lang="ja-JP" altLang="en-US" dirty="0" smtClean="0"/>
                        <a:t>単元名</a:t>
                      </a:r>
                      <a:endParaRPr kumimoji="1" lang="ja-JP" altLang="en-US" dirty="0"/>
                    </a:p>
                  </a:txBody>
                  <a:tcPr/>
                </a:tc>
              </a:tr>
              <a:tr h="370840">
                <a:tc>
                  <a:txBody>
                    <a:bodyPr/>
                    <a:lstStyle/>
                    <a:p>
                      <a:pPr algn="ctr"/>
                      <a:r>
                        <a:rPr kumimoji="1" lang="ja-JP" altLang="en-US" dirty="0" smtClean="0"/>
                        <a:t>小学部</a:t>
                      </a:r>
                      <a:endParaRPr kumimoji="1" lang="ja-JP" altLang="en-US" dirty="0"/>
                    </a:p>
                  </a:txBody>
                  <a:tcPr/>
                </a:tc>
                <a:tc>
                  <a:txBody>
                    <a:bodyPr/>
                    <a:lstStyle/>
                    <a:p>
                      <a:pPr algn="ctr"/>
                      <a:r>
                        <a:rPr kumimoji="1" lang="ja-JP" altLang="en-US" dirty="0" smtClean="0"/>
                        <a:t>生活単元学習</a:t>
                      </a:r>
                      <a:endParaRPr kumimoji="1" lang="ja-JP" altLang="en-US" dirty="0"/>
                    </a:p>
                  </a:txBody>
                  <a:tcPr/>
                </a:tc>
                <a:tc>
                  <a:txBody>
                    <a:bodyPr/>
                    <a:lstStyle/>
                    <a:p>
                      <a:pPr algn="ctr"/>
                      <a:r>
                        <a:rPr kumimoji="1" lang="ja-JP" altLang="en-US" dirty="0" smtClean="0"/>
                        <a:t>友達に花火の絵はがきを送ろう</a:t>
                      </a:r>
                      <a:endParaRPr kumimoji="1" lang="ja-JP" altLang="en-US" dirty="0"/>
                    </a:p>
                  </a:txBody>
                  <a:tcPr/>
                </a:tc>
              </a:tr>
            </a:tbl>
          </a:graphicData>
        </a:graphic>
      </p:graphicFrame>
      <p:sp>
        <p:nvSpPr>
          <p:cNvPr id="5" name="正方形/長方形 4"/>
          <p:cNvSpPr/>
          <p:nvPr/>
        </p:nvSpPr>
        <p:spPr>
          <a:xfrm>
            <a:off x="179512" y="1412776"/>
            <a:ext cx="4572000" cy="34275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t>IC</a:t>
            </a:r>
            <a:r>
              <a:rPr lang="ja-JP" altLang="en-US" dirty="0"/>
              <a:t>活用場面の写真</a:t>
            </a:r>
            <a:endParaRPr lang="en-US" altLang="ja-JP" dirty="0"/>
          </a:p>
          <a:p>
            <a:pPr algn="ctr"/>
            <a:endParaRPr lang="en-US" altLang="ja-JP" dirty="0"/>
          </a:p>
          <a:p>
            <a:pPr algn="ctr"/>
            <a:r>
              <a:rPr lang="en-US" altLang="ja-JP" dirty="0"/>
              <a:t>※</a:t>
            </a:r>
            <a:r>
              <a:rPr lang="ja-JP" altLang="en-US" dirty="0"/>
              <a:t>画像の使用許可を確認願います</a:t>
            </a:r>
            <a:endParaRPr lang="en-US" altLang="ja-JP" dirty="0"/>
          </a:p>
        </p:txBody>
      </p:sp>
      <p:graphicFrame>
        <p:nvGraphicFramePr>
          <p:cNvPr id="6" name="表 5"/>
          <p:cNvGraphicFramePr>
            <a:graphicFrameLocks noGrp="1"/>
          </p:cNvGraphicFramePr>
          <p:nvPr>
            <p:extLst>
              <p:ext uri="{D42A27DB-BD31-4B8C-83A1-F6EECF244321}">
                <p14:modId xmlns:p14="http://schemas.microsoft.com/office/powerpoint/2010/main" val="1126880499"/>
              </p:ext>
            </p:extLst>
          </p:nvPr>
        </p:nvGraphicFramePr>
        <p:xfrm>
          <a:off x="4860034" y="1412777"/>
          <a:ext cx="4104457" cy="3474475"/>
        </p:xfrm>
        <a:graphic>
          <a:graphicData uri="http://schemas.openxmlformats.org/drawingml/2006/table">
            <a:tbl>
              <a:tblPr firstRow="1" bandRow="1">
                <a:tableStyleId>{5940675A-B579-460E-94D1-54222C63F5DA}</a:tableStyleId>
              </a:tblPr>
              <a:tblGrid>
                <a:gridCol w="1152128"/>
                <a:gridCol w="2952329"/>
              </a:tblGrid>
              <a:tr h="1008071">
                <a:tc>
                  <a:txBody>
                    <a:bodyPr/>
                    <a:lstStyle/>
                    <a:p>
                      <a:r>
                        <a:rPr kumimoji="1" lang="en-US" altLang="ja-JP" dirty="0" smtClean="0"/>
                        <a:t>ICT</a:t>
                      </a:r>
                      <a:r>
                        <a:rPr kumimoji="1" lang="ja-JP" altLang="en-US" dirty="0" smtClean="0"/>
                        <a:t>活用の意図</a:t>
                      </a:r>
                      <a:endParaRPr kumimoji="1" lang="ja-JP" altLang="en-US" dirty="0"/>
                    </a:p>
                  </a:txBody>
                  <a:tcPr/>
                </a:tc>
                <a:tc>
                  <a:txBody>
                    <a:bodyPr/>
                    <a:lstStyle/>
                    <a:p>
                      <a:pPr lvl="0"/>
                      <a:r>
                        <a:rPr kumimoji="1" lang="ja-JP" altLang="en-US" sz="1800" b="0" dirty="0" smtClean="0">
                          <a:latin typeface="+mn-ea"/>
                          <a:ea typeface="+mn-ea"/>
                          <a:cs typeface="メイリオ" panose="020B0604030504040204" pitchFamily="50" charset="-128"/>
                        </a:rPr>
                        <a:t>児童の興味関心を引き出す。</a:t>
                      </a:r>
                      <a:endParaRPr kumimoji="1" lang="ja-JP" altLang="en-US" sz="1800" b="0" dirty="0">
                        <a:latin typeface="+mn-ea"/>
                        <a:ea typeface="+mn-ea"/>
                        <a:cs typeface="メイリオ" panose="020B0604030504040204" pitchFamily="50" charset="-128"/>
                      </a:endParaRPr>
                    </a:p>
                  </a:txBody>
                  <a:tcPr/>
                </a:tc>
              </a:tr>
              <a:tr h="1143584">
                <a:tc>
                  <a:txBody>
                    <a:bodyPr/>
                    <a:lstStyle/>
                    <a:p>
                      <a:r>
                        <a:rPr kumimoji="1" lang="ja-JP" altLang="en-US" dirty="0" smtClean="0"/>
                        <a:t>主に使用した</a:t>
                      </a:r>
                      <a:r>
                        <a:rPr kumimoji="1" lang="en-US" altLang="ja-JP" dirty="0" smtClean="0"/>
                        <a:t>ICT</a:t>
                      </a:r>
                      <a:r>
                        <a:rPr kumimoji="1" lang="ja-JP" altLang="en-US" dirty="0" smtClean="0"/>
                        <a:t>機器</a:t>
                      </a:r>
                      <a:endParaRPr kumimoji="1" lang="ja-JP" altLang="en-US" dirty="0"/>
                    </a:p>
                  </a:txBody>
                  <a:tcPr/>
                </a:tc>
                <a:tc>
                  <a:txBody>
                    <a:bodyPr/>
                    <a:lstStyle/>
                    <a:p>
                      <a:r>
                        <a:rPr kumimoji="1" lang="ja-JP" altLang="en-US" dirty="0" smtClean="0"/>
                        <a:t>■ＰＣ　　　　　 ■ﾀﾌﾞﾚｯﾄ</a:t>
                      </a:r>
                      <a:r>
                        <a:rPr kumimoji="1" lang="en-US" altLang="ja-JP" dirty="0" smtClean="0"/>
                        <a:t>PC</a:t>
                      </a:r>
                    </a:p>
                    <a:p>
                      <a:r>
                        <a:rPr kumimoji="1" lang="ja-JP" altLang="en-US" dirty="0" smtClean="0"/>
                        <a:t>□電子黒板　 □実物投影機□ﾌﾟﾛｼﾞｪｸﾀ　  ■（大型</a:t>
                      </a:r>
                      <a:r>
                        <a:rPr kumimoji="1" lang="en-US" altLang="ja-JP" dirty="0" smtClean="0"/>
                        <a:t>TV</a:t>
                      </a:r>
                      <a:r>
                        <a:rPr kumimoji="1" lang="ja-JP" altLang="en-US" dirty="0" smtClean="0"/>
                        <a:t>）</a:t>
                      </a:r>
                    </a:p>
                  </a:txBody>
                  <a:tcPr/>
                </a:tc>
              </a:tr>
              <a:tr h="682740">
                <a:tc>
                  <a:txBody>
                    <a:bodyPr/>
                    <a:lstStyle/>
                    <a:p>
                      <a:r>
                        <a:rPr kumimoji="1" lang="ja-JP" altLang="en-US" dirty="0" smtClean="0"/>
                        <a:t>活用形態</a:t>
                      </a:r>
                      <a:endParaRPr kumimoji="1" lang="ja-JP" altLang="en-US" dirty="0"/>
                    </a:p>
                  </a:txBody>
                  <a:tcPr/>
                </a:tc>
                <a:tc>
                  <a:txBody>
                    <a:bodyPr/>
                    <a:lstStyle/>
                    <a:p>
                      <a:r>
                        <a:rPr kumimoji="1" lang="ja-JP" altLang="en-US" dirty="0" smtClean="0"/>
                        <a:t>■一斉学習　□個別学習</a:t>
                      </a:r>
                      <a:endParaRPr kumimoji="1" lang="en-US" altLang="ja-JP" dirty="0" smtClean="0"/>
                    </a:p>
                    <a:p>
                      <a:r>
                        <a:rPr kumimoji="1" lang="ja-JP" altLang="en-US" dirty="0" smtClean="0"/>
                        <a:t>□協働学習　□その他</a:t>
                      </a:r>
                    </a:p>
                  </a:txBody>
                  <a:tcPr/>
                </a:tc>
              </a:tr>
              <a:tr h="593180">
                <a:tc>
                  <a:txBody>
                    <a:bodyPr/>
                    <a:lstStyle/>
                    <a:p>
                      <a:r>
                        <a:rPr kumimoji="1" lang="ja-JP" altLang="en-US" dirty="0" smtClean="0"/>
                        <a:t>活用場面</a:t>
                      </a:r>
                      <a:endParaRPr kumimoji="1" lang="ja-JP" altLang="en-US" dirty="0"/>
                    </a:p>
                  </a:txBody>
                  <a:tcPr/>
                </a:tc>
                <a:tc>
                  <a:txBody>
                    <a:bodyPr/>
                    <a:lstStyle/>
                    <a:p>
                      <a:r>
                        <a:rPr kumimoji="1" lang="ja-JP" altLang="en-US" dirty="0" smtClean="0"/>
                        <a:t>■導入　　　　■展開</a:t>
                      </a:r>
                      <a:endParaRPr kumimoji="1" lang="en-US" altLang="ja-JP" dirty="0" smtClean="0"/>
                    </a:p>
                    <a:p>
                      <a:r>
                        <a:rPr kumimoji="1" lang="ja-JP" altLang="en-US" dirty="0" smtClean="0"/>
                        <a:t>■まとめ</a:t>
                      </a:r>
                    </a:p>
                  </a:txBody>
                  <a:tcPr/>
                </a:tc>
              </a:tr>
            </a:tbl>
          </a:graphicData>
        </a:graphic>
      </p:graphicFrame>
      <p:graphicFrame>
        <p:nvGraphicFramePr>
          <p:cNvPr id="7" name="表 6"/>
          <p:cNvGraphicFramePr>
            <a:graphicFrameLocks noGrp="1"/>
          </p:cNvGraphicFramePr>
          <p:nvPr>
            <p:extLst/>
          </p:nvPr>
        </p:nvGraphicFramePr>
        <p:xfrm>
          <a:off x="179514" y="5013178"/>
          <a:ext cx="8784977" cy="1584177"/>
        </p:xfrm>
        <a:graphic>
          <a:graphicData uri="http://schemas.openxmlformats.org/drawingml/2006/table">
            <a:tbl>
              <a:tblPr firstRow="1" bandRow="1">
                <a:tableStyleId>{5940675A-B579-460E-94D1-54222C63F5DA}</a:tableStyleId>
              </a:tblPr>
              <a:tblGrid>
                <a:gridCol w="936104"/>
                <a:gridCol w="7848873"/>
              </a:tblGrid>
              <a:tr h="158417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800" dirty="0" smtClean="0"/>
                        <a:t>成果等</a:t>
                      </a:r>
                    </a:p>
                    <a:p>
                      <a:endParaRPr kumimoji="1" lang="ja-JP" altLang="en-US" dirty="0"/>
                    </a:p>
                  </a:txBody>
                  <a:tcPr/>
                </a:tc>
                <a:tc>
                  <a:txBody>
                    <a:bodyPr/>
                    <a:lstStyle/>
                    <a:p>
                      <a:r>
                        <a:rPr kumimoji="1" lang="ja-JP" altLang="en-US" dirty="0" smtClean="0"/>
                        <a:t>・ﾀﾌﾞﾚｯﾄ</a:t>
                      </a:r>
                      <a:r>
                        <a:rPr kumimoji="1" lang="en-US" altLang="ja-JP" dirty="0" smtClean="0"/>
                        <a:t>PC</a:t>
                      </a:r>
                      <a:r>
                        <a:rPr kumimoji="1" lang="ja-JP" altLang="en-US" dirty="0" smtClean="0"/>
                        <a:t>は操作が簡単であるため、児童全員が興味関心をもって活動に参加し、一人ひとりの活躍できる場面が増えた。</a:t>
                      </a:r>
                      <a:endParaRPr kumimoji="1" lang="en-US" altLang="ja-JP" dirty="0" smtClean="0"/>
                    </a:p>
                    <a:p>
                      <a:r>
                        <a:rPr kumimoji="1" lang="ja-JP" altLang="en-US" dirty="0" smtClean="0"/>
                        <a:t>・ワンタッチの操作で絵を消すことができたり、動かすことができるので手元や大型</a:t>
                      </a:r>
                      <a:r>
                        <a:rPr kumimoji="1" lang="en-US" altLang="ja-JP" dirty="0" smtClean="0"/>
                        <a:t>TV</a:t>
                      </a:r>
                      <a:r>
                        <a:rPr kumimoji="1" lang="ja-JP" altLang="en-US" dirty="0" smtClean="0"/>
                        <a:t>の画面を注視することができた。</a:t>
                      </a:r>
                      <a:endParaRPr kumimoji="1" lang="en-US" altLang="ja-JP" dirty="0" smtClean="0"/>
                    </a:p>
                  </a:txBody>
                  <a:tcPr/>
                </a:tc>
              </a:tr>
            </a:tbl>
          </a:graphicData>
        </a:graphic>
      </p:graphicFrame>
      <p:pic>
        <p:nvPicPr>
          <p:cNvPr id="10" name="図 9"/>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179512" y="1412776"/>
            <a:ext cx="4572000" cy="3429000"/>
          </a:xfrm>
          <a:prstGeom prst="rect">
            <a:avLst/>
          </a:prstGeom>
        </p:spPr>
      </p:pic>
      <p:sp>
        <p:nvSpPr>
          <p:cNvPr id="9" name="テキスト ボックス 8"/>
          <p:cNvSpPr txBox="1"/>
          <p:nvPr/>
        </p:nvSpPr>
        <p:spPr>
          <a:xfrm>
            <a:off x="0" y="0"/>
            <a:ext cx="3059832" cy="338554"/>
          </a:xfrm>
          <a:prstGeom prst="rect">
            <a:avLst/>
          </a:prstGeom>
          <a:solidFill>
            <a:srgbClr val="FF99FF"/>
          </a:solidFill>
        </p:spPr>
        <p:txBody>
          <a:bodyPr wrap="square" rtlCol="0">
            <a:spAutoFit/>
          </a:bodyPr>
          <a:lstStyle/>
          <a:p>
            <a:r>
              <a:rPr lang="ja-JP" altLang="en-US" sz="1600" dirty="0">
                <a:latin typeface="Meiryo UI" panose="020B0604030504040204" pitchFamily="50" charset="-128"/>
                <a:ea typeface="Meiryo UI" panose="020B0604030504040204" pitchFamily="50" charset="-128"/>
                <a:cs typeface="Meiryo UI" panose="020B0604030504040204" pitchFamily="50" charset="-128"/>
              </a:rPr>
              <a:t>ＩＣＴ活用事例　特別</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支援１１</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5010586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679055"/>
            <a:ext cx="7772400" cy="1902073"/>
          </a:xfrm>
        </p:spPr>
        <p:txBody>
          <a:bodyPr>
            <a:normAutofit fontScale="90000"/>
          </a:bodyPr>
          <a:lstStyle/>
          <a:p>
            <a:r>
              <a:rPr kumimoji="1" lang="ja-JP" altLang="en-US" sz="6000" dirty="0" smtClean="0">
                <a:latin typeface="メイリオ" panose="020B0604030504040204" pitchFamily="50" charset="-128"/>
                <a:ea typeface="メイリオ" panose="020B0604030504040204" pitchFamily="50" charset="-128"/>
                <a:cs typeface="メイリオ" panose="020B0604030504040204" pitchFamily="50" charset="-128"/>
              </a:rPr>
              <a:t>特別支援学校における</a:t>
            </a:r>
            <a:r>
              <a:rPr kumimoji="1" lang="en-US" altLang="ja-JP" sz="6000" dirty="0" smtClean="0">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60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6000" dirty="0" smtClean="0">
                <a:latin typeface="メイリオ" panose="020B0604030504040204" pitchFamily="50" charset="-128"/>
                <a:ea typeface="メイリオ" panose="020B0604030504040204" pitchFamily="50" charset="-128"/>
                <a:cs typeface="メイリオ" panose="020B0604030504040204" pitchFamily="50" charset="-128"/>
              </a:rPr>
              <a:t>実践事例</a:t>
            </a:r>
            <a:endParaRPr kumimoji="1" lang="ja-JP" altLang="en-US" sz="6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2267744" y="1504439"/>
            <a:ext cx="4536504" cy="584775"/>
          </a:xfrm>
          <a:prstGeom prst="rect">
            <a:avLst/>
          </a:prstGeom>
          <a:noFill/>
        </p:spPr>
        <p:txBody>
          <a:bodyPr wrap="square" rtlCol="0">
            <a:spAutoFit/>
          </a:bodyPr>
          <a:lstStyle/>
          <a:p>
            <a:pPr algn="ctr"/>
            <a:r>
              <a:rPr kumimoji="1" lang="ja-JP" altLang="en-US" sz="3200" dirty="0" smtClean="0">
                <a:latin typeface="メイリオ" panose="020B0604030504040204" pitchFamily="50" charset="-128"/>
                <a:ea typeface="メイリオ" panose="020B0604030504040204" pitchFamily="50" charset="-128"/>
                <a:cs typeface="メイリオ" panose="020B0604030504040204" pitchFamily="50" charset="-128"/>
              </a:rPr>
              <a:t>スライド資料　</a:t>
            </a:r>
            <a:r>
              <a:rPr kumimoji="1" lang="en-US" altLang="ja-JP" sz="3200" dirty="0" smtClean="0">
                <a:latin typeface="メイリオ" panose="020B0604030504040204" pitchFamily="50" charset="-128"/>
                <a:ea typeface="メイリオ" panose="020B0604030504040204" pitchFamily="50" charset="-128"/>
                <a:cs typeface="メイリオ" panose="020B0604030504040204" pitchFamily="50" charset="-128"/>
              </a:rPr>
              <a:t>C4-4</a:t>
            </a:r>
            <a:endParaRPr kumimoji="1" lang="ja-JP" altLang="en-US" sz="32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190755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738165" y="0"/>
            <a:ext cx="5410944" cy="634082"/>
          </a:xfrm>
        </p:spPr>
        <p:txBody>
          <a:bodyPr>
            <a:noAutofit/>
          </a:bodyPr>
          <a:lstStyle/>
          <a:p>
            <a:r>
              <a:rPr kumimoji="1" lang="en-US" altLang="ja-JP" sz="2000" dirty="0" smtClean="0"/>
              <a:t>ICT</a:t>
            </a:r>
            <a:r>
              <a:rPr kumimoji="1" lang="ja-JP" altLang="en-US" sz="2000" dirty="0" smtClean="0"/>
              <a:t>活用実践事例（</a:t>
            </a:r>
            <a:r>
              <a:rPr lang="ja-JP" altLang="en-US" sz="2000" dirty="0" smtClean="0"/>
              <a:t>県</a:t>
            </a:r>
            <a:r>
              <a:rPr kumimoji="1" lang="ja-JP" altLang="en-US" sz="2000" dirty="0" smtClean="0"/>
              <a:t>立あわじ特別支援学校）</a:t>
            </a:r>
            <a:endParaRPr kumimoji="1" lang="ja-JP" altLang="en-US" sz="2000" dirty="0"/>
          </a:p>
        </p:txBody>
      </p:sp>
      <p:graphicFrame>
        <p:nvGraphicFramePr>
          <p:cNvPr id="4" name="表 3"/>
          <p:cNvGraphicFramePr>
            <a:graphicFrameLocks noGrp="1"/>
          </p:cNvGraphicFramePr>
          <p:nvPr>
            <p:extLst>
              <p:ext uri="{D42A27DB-BD31-4B8C-83A1-F6EECF244321}">
                <p14:modId xmlns:p14="http://schemas.microsoft.com/office/powerpoint/2010/main" val="1062989868"/>
              </p:ext>
            </p:extLst>
          </p:nvPr>
        </p:nvGraphicFramePr>
        <p:xfrm>
          <a:off x="179512" y="548680"/>
          <a:ext cx="8784975" cy="741680"/>
        </p:xfrm>
        <a:graphic>
          <a:graphicData uri="http://schemas.openxmlformats.org/drawingml/2006/table">
            <a:tbl>
              <a:tblPr firstRow="1" bandRow="1">
                <a:tableStyleId>{5940675A-B579-460E-94D1-54222C63F5DA}</a:tableStyleId>
              </a:tblPr>
              <a:tblGrid>
                <a:gridCol w="1285606"/>
                <a:gridCol w="1428451"/>
                <a:gridCol w="6070918"/>
              </a:tblGrid>
              <a:tr h="370840">
                <a:tc>
                  <a:txBody>
                    <a:bodyPr/>
                    <a:lstStyle/>
                    <a:p>
                      <a:pPr algn="ctr"/>
                      <a:r>
                        <a:rPr kumimoji="1" lang="ja-JP" altLang="en-US" dirty="0" smtClean="0"/>
                        <a:t>学年</a:t>
                      </a:r>
                      <a:endParaRPr kumimoji="1" lang="ja-JP" altLang="en-US" dirty="0"/>
                    </a:p>
                  </a:txBody>
                  <a:tcPr/>
                </a:tc>
                <a:tc>
                  <a:txBody>
                    <a:bodyPr/>
                    <a:lstStyle/>
                    <a:p>
                      <a:pPr algn="ctr"/>
                      <a:r>
                        <a:rPr kumimoji="1" lang="ja-JP" altLang="en-US" dirty="0" smtClean="0"/>
                        <a:t>教科等</a:t>
                      </a:r>
                      <a:endParaRPr kumimoji="1" lang="ja-JP" altLang="en-US" dirty="0"/>
                    </a:p>
                  </a:txBody>
                  <a:tcPr/>
                </a:tc>
                <a:tc>
                  <a:txBody>
                    <a:bodyPr/>
                    <a:lstStyle/>
                    <a:p>
                      <a:pPr algn="ctr"/>
                      <a:r>
                        <a:rPr kumimoji="1" lang="ja-JP" altLang="en-US" dirty="0" smtClean="0"/>
                        <a:t>単元名</a:t>
                      </a:r>
                      <a:endParaRPr kumimoji="1" lang="ja-JP" altLang="en-US" dirty="0"/>
                    </a:p>
                  </a:txBody>
                  <a:tcPr/>
                </a:tc>
              </a:tr>
              <a:tr h="370840">
                <a:tc>
                  <a:txBody>
                    <a:bodyPr/>
                    <a:lstStyle/>
                    <a:p>
                      <a:pPr algn="ctr"/>
                      <a:r>
                        <a:rPr kumimoji="1" lang="ja-JP" altLang="en-US" dirty="0" smtClean="0"/>
                        <a:t>中学部</a:t>
                      </a:r>
                      <a:endParaRPr kumimoji="1" lang="ja-JP" altLang="en-US" dirty="0"/>
                    </a:p>
                  </a:txBody>
                  <a:tcPr/>
                </a:tc>
                <a:tc>
                  <a:txBody>
                    <a:bodyPr/>
                    <a:lstStyle/>
                    <a:p>
                      <a:pPr algn="ctr"/>
                      <a:r>
                        <a:rPr kumimoji="1" lang="ja-JP" altLang="en-US" dirty="0" smtClean="0"/>
                        <a:t>家庭</a:t>
                      </a:r>
                      <a:endParaRPr kumimoji="1" lang="ja-JP" altLang="en-US" dirty="0"/>
                    </a:p>
                  </a:txBody>
                  <a:tcPr/>
                </a:tc>
                <a:tc>
                  <a:txBody>
                    <a:bodyPr/>
                    <a:lstStyle/>
                    <a:p>
                      <a:pPr algn="ctr"/>
                      <a:r>
                        <a:rPr kumimoji="1" lang="ja-JP" altLang="en-US" dirty="0" smtClean="0"/>
                        <a:t>調理実習（大豆カレー作り）</a:t>
                      </a:r>
                      <a:endParaRPr kumimoji="1" lang="ja-JP" altLang="en-US" dirty="0"/>
                    </a:p>
                  </a:txBody>
                  <a:tcPr/>
                </a:tc>
              </a:tr>
            </a:tbl>
          </a:graphicData>
        </a:graphic>
      </p:graphicFrame>
      <p:sp>
        <p:nvSpPr>
          <p:cNvPr id="5" name="正方形/長方形 4"/>
          <p:cNvSpPr/>
          <p:nvPr/>
        </p:nvSpPr>
        <p:spPr>
          <a:xfrm>
            <a:off x="179512" y="1412776"/>
            <a:ext cx="4572000" cy="34275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t>ICT</a:t>
            </a:r>
            <a:r>
              <a:rPr lang="ja-JP" altLang="en-US" dirty="0" smtClean="0"/>
              <a:t>活用場面の写真</a:t>
            </a:r>
            <a:endParaRPr lang="en-US" altLang="ja-JP" dirty="0" smtClean="0"/>
          </a:p>
          <a:p>
            <a:pPr algn="ctr"/>
            <a:endParaRPr kumimoji="1" lang="en-US" altLang="ja-JP" dirty="0"/>
          </a:p>
          <a:p>
            <a:pPr algn="ctr"/>
            <a:r>
              <a:rPr lang="en-US" altLang="ja-JP" dirty="0" smtClean="0"/>
              <a:t>※</a:t>
            </a:r>
            <a:r>
              <a:rPr lang="ja-JP" altLang="en-US" dirty="0" smtClean="0"/>
              <a:t>画像の使用許可を確認願います</a:t>
            </a:r>
            <a:endParaRPr kumimoji="1" lang="en-US" altLang="ja-JP" dirty="0" smtClean="0"/>
          </a:p>
        </p:txBody>
      </p:sp>
      <p:graphicFrame>
        <p:nvGraphicFramePr>
          <p:cNvPr id="6" name="表 5"/>
          <p:cNvGraphicFramePr>
            <a:graphicFrameLocks noGrp="1"/>
          </p:cNvGraphicFramePr>
          <p:nvPr>
            <p:extLst>
              <p:ext uri="{D42A27DB-BD31-4B8C-83A1-F6EECF244321}">
                <p14:modId xmlns:p14="http://schemas.microsoft.com/office/powerpoint/2010/main" val="3198996432"/>
              </p:ext>
            </p:extLst>
          </p:nvPr>
        </p:nvGraphicFramePr>
        <p:xfrm>
          <a:off x="4860032" y="1412775"/>
          <a:ext cx="4104457" cy="3474475"/>
        </p:xfrm>
        <a:graphic>
          <a:graphicData uri="http://schemas.openxmlformats.org/drawingml/2006/table">
            <a:tbl>
              <a:tblPr firstRow="1" bandRow="1">
                <a:tableStyleId>{5940675A-B579-460E-94D1-54222C63F5DA}</a:tableStyleId>
              </a:tblPr>
              <a:tblGrid>
                <a:gridCol w="1152128"/>
                <a:gridCol w="2952329"/>
              </a:tblGrid>
              <a:tr h="1008071">
                <a:tc>
                  <a:txBody>
                    <a:bodyPr/>
                    <a:lstStyle/>
                    <a:p>
                      <a:r>
                        <a:rPr kumimoji="1" lang="en-US" altLang="ja-JP" dirty="0" smtClean="0"/>
                        <a:t>ICT</a:t>
                      </a:r>
                      <a:r>
                        <a:rPr kumimoji="1" lang="ja-JP" altLang="en-US" dirty="0" smtClean="0"/>
                        <a:t>活用の意図</a:t>
                      </a:r>
                      <a:endParaRPr kumimoji="1" lang="ja-JP" altLang="en-US" dirty="0"/>
                    </a:p>
                  </a:txBody>
                  <a:tcPr/>
                </a:tc>
                <a:tc>
                  <a:txBody>
                    <a:bodyPr/>
                    <a:lstStyle/>
                    <a:p>
                      <a:pPr lvl="0"/>
                      <a:r>
                        <a:rPr kumimoji="1" lang="ja-JP" altLang="en-US" sz="1600" b="0" dirty="0" smtClean="0">
                          <a:latin typeface="メイリオ" panose="020B0604030504040204" pitchFamily="50" charset="-128"/>
                          <a:ea typeface="メイリオ" panose="020B0604030504040204" pitchFamily="50" charset="-128"/>
                          <a:cs typeface="メイリオ" panose="020B0604030504040204" pitchFamily="50" charset="-128"/>
                        </a:rPr>
                        <a:t>スイッチ教材を活用することで、自分でできることを増やす。</a:t>
                      </a:r>
                      <a:endParaRPr kumimoji="1" lang="ja-JP" altLang="en-US" sz="1600" b="0" dirty="0">
                        <a:latin typeface="メイリオ" panose="020B0604030504040204" pitchFamily="50" charset="-128"/>
                        <a:ea typeface="メイリオ" panose="020B0604030504040204" pitchFamily="50" charset="-128"/>
                        <a:cs typeface="メイリオ" panose="020B0604030504040204" pitchFamily="50" charset="-128"/>
                      </a:endParaRPr>
                    </a:p>
                  </a:txBody>
                  <a:tcPr/>
                </a:tc>
              </a:tr>
              <a:tr h="1143584">
                <a:tc>
                  <a:txBody>
                    <a:bodyPr/>
                    <a:lstStyle/>
                    <a:p>
                      <a:r>
                        <a:rPr kumimoji="1" lang="ja-JP" altLang="en-US" dirty="0" smtClean="0"/>
                        <a:t>主に使用した</a:t>
                      </a:r>
                      <a:r>
                        <a:rPr kumimoji="1" lang="en-US" altLang="ja-JP" dirty="0" smtClean="0"/>
                        <a:t>ICT</a:t>
                      </a:r>
                      <a:r>
                        <a:rPr kumimoji="1" lang="ja-JP" altLang="en-US" dirty="0" smtClean="0"/>
                        <a:t>機器</a:t>
                      </a:r>
                      <a:endParaRPr kumimoji="1" lang="ja-JP" altLang="en-US" dirty="0"/>
                    </a:p>
                  </a:txBody>
                  <a:tcPr/>
                </a:tc>
                <a:tc>
                  <a:txBody>
                    <a:bodyPr/>
                    <a:lstStyle/>
                    <a:p>
                      <a:r>
                        <a:rPr kumimoji="1" lang="ja-JP" altLang="en-US" dirty="0" smtClean="0"/>
                        <a:t>■ＰＣ　　　　  ■ﾀﾌﾞﾚｯﾄ</a:t>
                      </a:r>
                      <a:r>
                        <a:rPr kumimoji="1" lang="en-US" altLang="ja-JP" dirty="0" smtClean="0"/>
                        <a:t>PC</a:t>
                      </a:r>
                    </a:p>
                    <a:p>
                      <a:r>
                        <a:rPr kumimoji="1" lang="ja-JP" altLang="en-US" dirty="0" smtClean="0"/>
                        <a:t>□電子黒板　□実物投影機□ﾌﾟﾛｼﾞｪｸﾀ　 ■（大型</a:t>
                      </a:r>
                      <a:r>
                        <a:rPr kumimoji="1" lang="en-US" altLang="ja-JP" dirty="0" smtClean="0"/>
                        <a:t>TV</a:t>
                      </a:r>
                      <a:r>
                        <a:rPr kumimoji="1" lang="ja-JP" altLang="en-US" dirty="0" smtClean="0"/>
                        <a:t>）</a:t>
                      </a:r>
                      <a:endParaRPr kumimoji="1" lang="ja-JP" altLang="en-US" dirty="0"/>
                    </a:p>
                  </a:txBody>
                  <a:tcPr/>
                </a:tc>
              </a:tr>
              <a:tr h="682740">
                <a:tc>
                  <a:txBody>
                    <a:bodyPr/>
                    <a:lstStyle/>
                    <a:p>
                      <a:r>
                        <a:rPr kumimoji="1" lang="ja-JP" altLang="en-US" dirty="0" smtClean="0"/>
                        <a:t>活用形態</a:t>
                      </a:r>
                      <a:endParaRPr kumimoji="1" lang="ja-JP" altLang="en-US" dirty="0"/>
                    </a:p>
                  </a:txBody>
                  <a:tcPr/>
                </a:tc>
                <a:tc>
                  <a:txBody>
                    <a:bodyPr/>
                    <a:lstStyle/>
                    <a:p>
                      <a:r>
                        <a:rPr kumimoji="1" lang="ja-JP" altLang="en-US" dirty="0" smtClean="0"/>
                        <a:t>□一斉学習　□個別学習</a:t>
                      </a:r>
                      <a:endParaRPr kumimoji="1" lang="en-US" altLang="ja-JP" dirty="0" smtClean="0"/>
                    </a:p>
                    <a:p>
                      <a:r>
                        <a:rPr kumimoji="1" lang="ja-JP" altLang="en-US" dirty="0" smtClean="0"/>
                        <a:t>■協働学習　□その他</a:t>
                      </a:r>
                      <a:endParaRPr kumimoji="1" lang="ja-JP" altLang="en-US" dirty="0"/>
                    </a:p>
                  </a:txBody>
                  <a:tcPr/>
                </a:tc>
              </a:tr>
              <a:tr h="593180">
                <a:tc>
                  <a:txBody>
                    <a:bodyPr/>
                    <a:lstStyle/>
                    <a:p>
                      <a:r>
                        <a:rPr kumimoji="1" lang="ja-JP" altLang="en-US" dirty="0" smtClean="0"/>
                        <a:t>活用場面</a:t>
                      </a:r>
                      <a:endParaRPr kumimoji="1" lang="ja-JP" altLang="en-US" dirty="0"/>
                    </a:p>
                  </a:txBody>
                  <a:tcPr/>
                </a:tc>
                <a:tc>
                  <a:txBody>
                    <a:bodyPr/>
                    <a:lstStyle/>
                    <a:p>
                      <a:r>
                        <a:rPr kumimoji="1" lang="ja-JP" altLang="en-US" dirty="0" smtClean="0"/>
                        <a:t>□導入　　　　■展開</a:t>
                      </a:r>
                      <a:endParaRPr kumimoji="1" lang="en-US" altLang="ja-JP" dirty="0" smtClean="0"/>
                    </a:p>
                    <a:p>
                      <a:r>
                        <a:rPr kumimoji="1" lang="ja-JP" altLang="en-US" dirty="0" smtClean="0"/>
                        <a:t>□まとめ</a:t>
                      </a:r>
                      <a:endParaRPr kumimoji="1" lang="ja-JP" altLang="en-US" dirty="0"/>
                    </a:p>
                  </a:txBody>
                  <a:tcPr/>
                </a:tc>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899804592"/>
              </p:ext>
            </p:extLst>
          </p:nvPr>
        </p:nvGraphicFramePr>
        <p:xfrm>
          <a:off x="179512" y="5013176"/>
          <a:ext cx="8784977" cy="1584177"/>
        </p:xfrm>
        <a:graphic>
          <a:graphicData uri="http://schemas.openxmlformats.org/drawingml/2006/table">
            <a:tbl>
              <a:tblPr firstRow="1" bandRow="1">
                <a:tableStyleId>{5940675A-B579-460E-94D1-54222C63F5DA}</a:tableStyleId>
              </a:tblPr>
              <a:tblGrid>
                <a:gridCol w="936104"/>
                <a:gridCol w="7848873"/>
              </a:tblGrid>
              <a:tr h="158417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800" dirty="0" smtClean="0"/>
                        <a:t>成果等</a:t>
                      </a:r>
                    </a:p>
                    <a:p>
                      <a:endParaRPr kumimoji="1" lang="ja-JP" altLang="en-US" dirty="0"/>
                    </a:p>
                  </a:txBody>
                  <a:tcPr/>
                </a:tc>
                <a:tc>
                  <a:txBody>
                    <a:bodyPr/>
                    <a:lstStyle/>
                    <a:p>
                      <a:r>
                        <a:rPr kumimoji="1" lang="ja-JP" altLang="en-US" dirty="0" smtClean="0"/>
                        <a:t>・スイッチやボタンを押すことが難しくても触れるだけでミキサーなどを動かすことができたので、有効な活用事例であった。</a:t>
                      </a:r>
                      <a:endParaRPr kumimoji="1" lang="en-US" altLang="ja-JP" dirty="0" smtClean="0"/>
                    </a:p>
                  </a:txBody>
                  <a:tcPr/>
                </a:tc>
              </a:tr>
            </a:tbl>
          </a:graphicData>
        </a:graphic>
      </p:graphicFrame>
      <p:pic>
        <p:nvPicPr>
          <p:cNvPr id="1026" name="Picture 2" descr="C:\Documents and Settings\Administrator\デスクトップ\家庭科1126\DSC00155.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79511" y="1412775"/>
            <a:ext cx="4558569" cy="3456385"/>
          </a:xfrm>
          <a:prstGeom prst="rect">
            <a:avLst/>
          </a:prstGeom>
          <a:noFill/>
        </p:spPr>
      </p:pic>
      <p:sp>
        <p:nvSpPr>
          <p:cNvPr id="8" name="テキスト ボックス 7"/>
          <p:cNvSpPr txBox="1"/>
          <p:nvPr/>
        </p:nvSpPr>
        <p:spPr>
          <a:xfrm>
            <a:off x="0" y="0"/>
            <a:ext cx="3059832" cy="338554"/>
          </a:xfrm>
          <a:prstGeom prst="rect">
            <a:avLst/>
          </a:prstGeom>
          <a:solidFill>
            <a:srgbClr val="FF99FF"/>
          </a:solidFill>
        </p:spPr>
        <p:txBody>
          <a:bodyPr wrap="square" rtlCol="0">
            <a:spAutoFit/>
          </a:bodyPr>
          <a:lstStyle/>
          <a:p>
            <a:r>
              <a:rPr lang="ja-JP" altLang="en-US" sz="1600" dirty="0">
                <a:latin typeface="Meiryo UI" panose="020B0604030504040204" pitchFamily="50" charset="-128"/>
                <a:ea typeface="Meiryo UI" panose="020B0604030504040204" pitchFamily="50" charset="-128"/>
                <a:cs typeface="Meiryo UI" panose="020B0604030504040204" pitchFamily="50" charset="-128"/>
              </a:rPr>
              <a:t>ＩＣＴ活用事例　特別支援１</a:t>
            </a:r>
          </a:p>
        </p:txBody>
      </p:sp>
    </p:spTree>
    <p:extLst>
      <p:ext uri="{BB962C8B-B14F-4D97-AF65-F5344CB8AC3E}">
        <p14:creationId xmlns:p14="http://schemas.microsoft.com/office/powerpoint/2010/main" val="37716325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738165" y="0"/>
            <a:ext cx="5410944" cy="634082"/>
          </a:xfrm>
        </p:spPr>
        <p:txBody>
          <a:bodyPr>
            <a:noAutofit/>
          </a:bodyPr>
          <a:lstStyle/>
          <a:p>
            <a:r>
              <a:rPr kumimoji="1" lang="en-US" altLang="ja-JP" sz="2000" dirty="0" smtClean="0"/>
              <a:t>ICT</a:t>
            </a:r>
            <a:r>
              <a:rPr kumimoji="1" lang="ja-JP" altLang="en-US" sz="2000" dirty="0" smtClean="0"/>
              <a:t>活用実践事例（</a:t>
            </a:r>
            <a:r>
              <a:rPr lang="ja-JP" altLang="en-US" sz="2000" dirty="0" smtClean="0"/>
              <a:t>県</a:t>
            </a:r>
            <a:r>
              <a:rPr kumimoji="1" lang="ja-JP" altLang="en-US" sz="2000" dirty="0" smtClean="0"/>
              <a:t>立あわじ特別支援学校）</a:t>
            </a:r>
            <a:endParaRPr kumimoji="1" lang="ja-JP" altLang="en-US" sz="2000" dirty="0"/>
          </a:p>
        </p:txBody>
      </p:sp>
      <p:graphicFrame>
        <p:nvGraphicFramePr>
          <p:cNvPr id="4" name="表 3"/>
          <p:cNvGraphicFramePr>
            <a:graphicFrameLocks noGrp="1"/>
          </p:cNvGraphicFramePr>
          <p:nvPr>
            <p:extLst>
              <p:ext uri="{D42A27DB-BD31-4B8C-83A1-F6EECF244321}">
                <p14:modId xmlns:p14="http://schemas.microsoft.com/office/powerpoint/2010/main" val="3695273565"/>
              </p:ext>
            </p:extLst>
          </p:nvPr>
        </p:nvGraphicFramePr>
        <p:xfrm>
          <a:off x="179512" y="548680"/>
          <a:ext cx="8784975" cy="741680"/>
        </p:xfrm>
        <a:graphic>
          <a:graphicData uri="http://schemas.openxmlformats.org/drawingml/2006/table">
            <a:tbl>
              <a:tblPr firstRow="1" bandRow="1">
                <a:tableStyleId>{5940675A-B579-460E-94D1-54222C63F5DA}</a:tableStyleId>
              </a:tblPr>
              <a:tblGrid>
                <a:gridCol w="1285606"/>
                <a:gridCol w="1428451"/>
                <a:gridCol w="6070918"/>
              </a:tblGrid>
              <a:tr h="370840">
                <a:tc>
                  <a:txBody>
                    <a:bodyPr/>
                    <a:lstStyle/>
                    <a:p>
                      <a:pPr algn="ctr"/>
                      <a:r>
                        <a:rPr kumimoji="1" lang="ja-JP" altLang="en-US" dirty="0" smtClean="0"/>
                        <a:t>学年</a:t>
                      </a:r>
                      <a:endParaRPr kumimoji="1" lang="ja-JP" altLang="en-US" dirty="0"/>
                    </a:p>
                  </a:txBody>
                  <a:tcPr/>
                </a:tc>
                <a:tc>
                  <a:txBody>
                    <a:bodyPr/>
                    <a:lstStyle/>
                    <a:p>
                      <a:pPr algn="ctr"/>
                      <a:r>
                        <a:rPr kumimoji="1" lang="ja-JP" altLang="en-US" dirty="0" smtClean="0"/>
                        <a:t>教科等</a:t>
                      </a:r>
                      <a:endParaRPr kumimoji="1" lang="ja-JP" altLang="en-US" dirty="0"/>
                    </a:p>
                  </a:txBody>
                  <a:tcPr/>
                </a:tc>
                <a:tc>
                  <a:txBody>
                    <a:bodyPr/>
                    <a:lstStyle/>
                    <a:p>
                      <a:pPr algn="ctr"/>
                      <a:r>
                        <a:rPr kumimoji="1" lang="ja-JP" altLang="en-US" dirty="0" smtClean="0"/>
                        <a:t>単元名</a:t>
                      </a:r>
                      <a:endParaRPr kumimoji="1" lang="ja-JP" altLang="en-US" dirty="0"/>
                    </a:p>
                  </a:txBody>
                  <a:tcPr/>
                </a:tc>
              </a:tr>
              <a:tr h="370840">
                <a:tc>
                  <a:txBody>
                    <a:bodyPr/>
                    <a:lstStyle/>
                    <a:p>
                      <a:pPr algn="ctr"/>
                      <a:r>
                        <a:rPr kumimoji="1" lang="ja-JP" altLang="en-US" dirty="0" smtClean="0"/>
                        <a:t>高等部</a:t>
                      </a:r>
                      <a:r>
                        <a:rPr kumimoji="1" lang="en-US" altLang="ja-JP" dirty="0" smtClean="0"/>
                        <a:t>1</a:t>
                      </a:r>
                      <a:r>
                        <a:rPr kumimoji="1" lang="ja-JP" altLang="en-US" dirty="0" smtClean="0"/>
                        <a:t>年</a:t>
                      </a:r>
                      <a:endParaRPr kumimoji="1" lang="ja-JP" altLang="en-US" dirty="0"/>
                    </a:p>
                  </a:txBody>
                  <a:tcPr/>
                </a:tc>
                <a:tc>
                  <a:txBody>
                    <a:bodyPr/>
                    <a:lstStyle/>
                    <a:p>
                      <a:pPr algn="ctr"/>
                      <a:r>
                        <a:rPr kumimoji="1" lang="ja-JP" altLang="en-US" dirty="0" smtClean="0"/>
                        <a:t>国語</a:t>
                      </a:r>
                      <a:endParaRPr kumimoji="1" lang="en-US" altLang="ja-JP" dirty="0" smtClean="0"/>
                    </a:p>
                  </a:txBody>
                  <a:tcPr/>
                </a:tc>
                <a:tc>
                  <a:txBody>
                    <a:bodyPr/>
                    <a:lstStyle/>
                    <a:p>
                      <a:pPr algn="ctr"/>
                      <a:r>
                        <a:rPr kumimoji="1" lang="ja-JP" altLang="en-US" dirty="0" smtClean="0"/>
                        <a:t>漢字検定学習</a:t>
                      </a:r>
                      <a:endParaRPr kumimoji="1" lang="ja-JP" altLang="en-US" dirty="0"/>
                    </a:p>
                  </a:txBody>
                  <a:tcPr/>
                </a:tc>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3867077680"/>
              </p:ext>
            </p:extLst>
          </p:nvPr>
        </p:nvGraphicFramePr>
        <p:xfrm>
          <a:off x="4860032" y="1412775"/>
          <a:ext cx="4104457" cy="3474475"/>
        </p:xfrm>
        <a:graphic>
          <a:graphicData uri="http://schemas.openxmlformats.org/drawingml/2006/table">
            <a:tbl>
              <a:tblPr firstRow="1" bandRow="1">
                <a:tableStyleId>{5940675A-B579-460E-94D1-54222C63F5DA}</a:tableStyleId>
              </a:tblPr>
              <a:tblGrid>
                <a:gridCol w="1152128"/>
                <a:gridCol w="2952329"/>
              </a:tblGrid>
              <a:tr h="1008071">
                <a:tc>
                  <a:txBody>
                    <a:bodyPr/>
                    <a:lstStyle/>
                    <a:p>
                      <a:r>
                        <a:rPr kumimoji="1" lang="en-US" altLang="ja-JP" dirty="0" smtClean="0"/>
                        <a:t>ICT</a:t>
                      </a:r>
                      <a:r>
                        <a:rPr kumimoji="1" lang="ja-JP" altLang="en-US" dirty="0" smtClean="0"/>
                        <a:t>活用の意図</a:t>
                      </a:r>
                      <a:endParaRPr kumimoji="1" lang="ja-JP" altLang="en-US" dirty="0"/>
                    </a:p>
                  </a:txBody>
                  <a:tcPr/>
                </a:tc>
                <a:tc>
                  <a:txBody>
                    <a:bodyPr/>
                    <a:lstStyle/>
                    <a:p>
                      <a:pPr lvl="0"/>
                      <a:r>
                        <a:rPr lang="ja-JP" altLang="en-US" dirty="0" smtClean="0"/>
                        <a:t>自己解決力を身につける。</a:t>
                      </a:r>
                      <a:endParaRPr kumimoji="1" lang="ja-JP" altLang="en-US" sz="1800" b="0" dirty="0">
                        <a:latin typeface="メイリオ" panose="020B0604030504040204" pitchFamily="50" charset="-128"/>
                        <a:ea typeface="メイリオ" panose="020B0604030504040204" pitchFamily="50" charset="-128"/>
                        <a:cs typeface="メイリオ" panose="020B0604030504040204" pitchFamily="50" charset="-128"/>
                      </a:endParaRPr>
                    </a:p>
                  </a:txBody>
                  <a:tcPr/>
                </a:tc>
              </a:tr>
              <a:tr h="1143584">
                <a:tc>
                  <a:txBody>
                    <a:bodyPr/>
                    <a:lstStyle/>
                    <a:p>
                      <a:r>
                        <a:rPr kumimoji="1" lang="ja-JP" altLang="en-US" dirty="0" smtClean="0"/>
                        <a:t>主に使用した</a:t>
                      </a:r>
                      <a:r>
                        <a:rPr kumimoji="1" lang="en-US" altLang="ja-JP" dirty="0" smtClean="0"/>
                        <a:t>ICT</a:t>
                      </a:r>
                      <a:r>
                        <a:rPr kumimoji="1" lang="ja-JP" altLang="en-US" dirty="0" smtClean="0"/>
                        <a:t>機器</a:t>
                      </a:r>
                      <a:endParaRPr kumimoji="1" lang="ja-JP" altLang="en-US" dirty="0"/>
                    </a:p>
                  </a:txBody>
                  <a:tcPr/>
                </a:tc>
                <a:tc>
                  <a:txBody>
                    <a:bodyPr/>
                    <a:lstStyle/>
                    <a:p>
                      <a:r>
                        <a:rPr kumimoji="1" lang="ja-JP" altLang="en-US" dirty="0" smtClean="0"/>
                        <a:t>□ＰＣ　　　　  ■ﾀﾌﾞﾚｯﾄ</a:t>
                      </a:r>
                      <a:r>
                        <a:rPr kumimoji="1" lang="en-US" altLang="ja-JP" dirty="0" smtClean="0"/>
                        <a:t>PC</a:t>
                      </a:r>
                    </a:p>
                    <a:p>
                      <a:r>
                        <a:rPr kumimoji="1" lang="ja-JP" altLang="en-US" dirty="0" smtClean="0"/>
                        <a:t>□電子黒板　□実物投影機□ﾌﾟﾛｼﾞｪｸﾀ　 □（　　　　）</a:t>
                      </a:r>
                      <a:endParaRPr kumimoji="1" lang="ja-JP" altLang="en-US" dirty="0"/>
                    </a:p>
                  </a:txBody>
                  <a:tcPr/>
                </a:tc>
              </a:tr>
              <a:tr h="682740">
                <a:tc>
                  <a:txBody>
                    <a:bodyPr/>
                    <a:lstStyle/>
                    <a:p>
                      <a:r>
                        <a:rPr kumimoji="1" lang="ja-JP" altLang="en-US" dirty="0" smtClean="0"/>
                        <a:t>活用形態</a:t>
                      </a:r>
                      <a:endParaRPr kumimoji="1" lang="ja-JP" altLang="en-US" dirty="0"/>
                    </a:p>
                  </a:txBody>
                  <a:tcPr/>
                </a:tc>
                <a:tc>
                  <a:txBody>
                    <a:bodyPr/>
                    <a:lstStyle/>
                    <a:p>
                      <a:r>
                        <a:rPr kumimoji="1" lang="ja-JP" altLang="en-US" dirty="0" smtClean="0"/>
                        <a:t>□一斉学習　■個別学習</a:t>
                      </a:r>
                      <a:endParaRPr kumimoji="1" lang="en-US" altLang="ja-JP" dirty="0" smtClean="0"/>
                    </a:p>
                    <a:p>
                      <a:r>
                        <a:rPr kumimoji="1" lang="ja-JP" altLang="en-US" dirty="0" smtClean="0"/>
                        <a:t>□協働学習　□その他</a:t>
                      </a:r>
                      <a:endParaRPr kumimoji="1" lang="ja-JP" altLang="en-US" dirty="0"/>
                    </a:p>
                  </a:txBody>
                  <a:tcPr/>
                </a:tc>
              </a:tr>
              <a:tr h="593180">
                <a:tc>
                  <a:txBody>
                    <a:bodyPr/>
                    <a:lstStyle/>
                    <a:p>
                      <a:r>
                        <a:rPr kumimoji="1" lang="ja-JP" altLang="en-US" dirty="0" smtClean="0"/>
                        <a:t>活用場面</a:t>
                      </a:r>
                      <a:endParaRPr kumimoji="1" lang="ja-JP" altLang="en-US" dirty="0"/>
                    </a:p>
                  </a:txBody>
                  <a:tcPr/>
                </a:tc>
                <a:tc>
                  <a:txBody>
                    <a:bodyPr/>
                    <a:lstStyle/>
                    <a:p>
                      <a:r>
                        <a:rPr kumimoji="1" lang="ja-JP" altLang="en-US" dirty="0" smtClean="0"/>
                        <a:t>□導入　　　　■展開</a:t>
                      </a:r>
                      <a:endParaRPr kumimoji="1" lang="en-US" altLang="ja-JP" dirty="0" smtClean="0"/>
                    </a:p>
                    <a:p>
                      <a:r>
                        <a:rPr kumimoji="1" lang="ja-JP" altLang="en-US" dirty="0" smtClean="0"/>
                        <a:t>□まとめ</a:t>
                      </a:r>
                      <a:endParaRPr kumimoji="1" lang="ja-JP" altLang="en-US" dirty="0"/>
                    </a:p>
                  </a:txBody>
                  <a:tcPr/>
                </a:tc>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2474395748"/>
              </p:ext>
            </p:extLst>
          </p:nvPr>
        </p:nvGraphicFramePr>
        <p:xfrm>
          <a:off x="179512" y="5013176"/>
          <a:ext cx="8784977" cy="1584177"/>
        </p:xfrm>
        <a:graphic>
          <a:graphicData uri="http://schemas.openxmlformats.org/drawingml/2006/table">
            <a:tbl>
              <a:tblPr firstRow="1" bandRow="1">
                <a:tableStyleId>{5940675A-B579-460E-94D1-54222C63F5DA}</a:tableStyleId>
              </a:tblPr>
              <a:tblGrid>
                <a:gridCol w="936104"/>
                <a:gridCol w="7848873"/>
              </a:tblGrid>
              <a:tr h="158417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800" dirty="0" smtClean="0"/>
                        <a:t>成果等</a:t>
                      </a:r>
                    </a:p>
                    <a:p>
                      <a:endParaRPr kumimoji="1" lang="ja-JP" altLang="en-US" dirty="0"/>
                    </a:p>
                  </a:txBody>
                  <a:tcPr/>
                </a:tc>
                <a:tc>
                  <a:txBody>
                    <a:bodyPr/>
                    <a:lstStyle/>
                    <a:p>
                      <a:r>
                        <a:rPr kumimoji="1" lang="ja-JP" altLang="en-US" dirty="0" smtClean="0"/>
                        <a:t>・わからない漢字を自分で調べることで周りへの発言回数が減り、クラス全体が落ち着いて学習を進めることができた。</a:t>
                      </a:r>
                      <a:endParaRPr kumimoji="1" lang="ja-JP" altLang="en-US" dirty="0"/>
                    </a:p>
                  </a:txBody>
                  <a:tcPr/>
                </a:tc>
              </a:tr>
            </a:tbl>
          </a:graphicData>
        </a:graphic>
      </p:graphicFrame>
      <p:pic>
        <p:nvPicPr>
          <p:cNvPr id="1026" name="Picture 2" descr="\\Nas-t\平成23年度\平成２７年度\09 高等部１年\高１写真\高１写真２月\教科自立　国語\IMG_3097.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79512" y="1412776"/>
            <a:ext cx="4608000" cy="3456000"/>
          </a:xfrm>
          <a:prstGeom prst="rect">
            <a:avLst/>
          </a:prstGeom>
          <a:ln w="127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
        <p:nvSpPr>
          <p:cNvPr id="9" name="テキスト ボックス 8"/>
          <p:cNvSpPr txBox="1"/>
          <p:nvPr/>
        </p:nvSpPr>
        <p:spPr>
          <a:xfrm>
            <a:off x="0" y="0"/>
            <a:ext cx="3059832" cy="338554"/>
          </a:xfrm>
          <a:prstGeom prst="rect">
            <a:avLst/>
          </a:prstGeom>
          <a:solidFill>
            <a:srgbClr val="FF99FF"/>
          </a:solidFill>
        </p:spPr>
        <p:txBody>
          <a:bodyPr wrap="square" rtlCol="0">
            <a:spAutoFit/>
          </a:bodyPr>
          <a:lstStyle/>
          <a:p>
            <a:r>
              <a:rPr lang="ja-JP" altLang="en-US" sz="1600" dirty="0">
                <a:latin typeface="Meiryo UI" panose="020B0604030504040204" pitchFamily="50" charset="-128"/>
                <a:ea typeface="Meiryo UI" panose="020B0604030504040204" pitchFamily="50" charset="-128"/>
                <a:cs typeface="Meiryo UI" panose="020B0604030504040204" pitchFamily="50" charset="-128"/>
              </a:rPr>
              <a:t>ＩＣＴ活用事例　特別</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支援２</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7307240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738165" y="0"/>
            <a:ext cx="5410944" cy="634082"/>
          </a:xfrm>
        </p:spPr>
        <p:txBody>
          <a:bodyPr>
            <a:noAutofit/>
          </a:bodyPr>
          <a:lstStyle/>
          <a:p>
            <a:r>
              <a:rPr kumimoji="1" lang="en-US" altLang="ja-JP" sz="2000" dirty="0" smtClean="0"/>
              <a:t>ICT</a:t>
            </a:r>
            <a:r>
              <a:rPr kumimoji="1" lang="ja-JP" altLang="en-US" sz="2000" dirty="0" smtClean="0"/>
              <a:t>活用実践事例（</a:t>
            </a:r>
            <a:r>
              <a:rPr lang="ja-JP" altLang="en-US" sz="2000" dirty="0" smtClean="0"/>
              <a:t>県</a:t>
            </a:r>
            <a:r>
              <a:rPr kumimoji="1" lang="ja-JP" altLang="en-US" sz="2000" dirty="0" smtClean="0"/>
              <a:t>立あわじ特別支援学校）</a:t>
            </a:r>
            <a:endParaRPr kumimoji="1" lang="ja-JP" altLang="en-US" sz="2000" dirty="0"/>
          </a:p>
        </p:txBody>
      </p:sp>
      <p:graphicFrame>
        <p:nvGraphicFramePr>
          <p:cNvPr id="4" name="表 3"/>
          <p:cNvGraphicFramePr>
            <a:graphicFrameLocks noGrp="1"/>
          </p:cNvGraphicFramePr>
          <p:nvPr>
            <p:extLst>
              <p:ext uri="{D42A27DB-BD31-4B8C-83A1-F6EECF244321}">
                <p14:modId xmlns:p14="http://schemas.microsoft.com/office/powerpoint/2010/main" val="1717870303"/>
              </p:ext>
            </p:extLst>
          </p:nvPr>
        </p:nvGraphicFramePr>
        <p:xfrm>
          <a:off x="179512" y="548680"/>
          <a:ext cx="8784975" cy="741680"/>
        </p:xfrm>
        <a:graphic>
          <a:graphicData uri="http://schemas.openxmlformats.org/drawingml/2006/table">
            <a:tbl>
              <a:tblPr firstRow="1" bandRow="1">
                <a:tableStyleId>{5940675A-B579-460E-94D1-54222C63F5DA}</a:tableStyleId>
              </a:tblPr>
              <a:tblGrid>
                <a:gridCol w="1285606"/>
                <a:gridCol w="1428451"/>
                <a:gridCol w="6070918"/>
              </a:tblGrid>
              <a:tr h="370840">
                <a:tc>
                  <a:txBody>
                    <a:bodyPr/>
                    <a:lstStyle/>
                    <a:p>
                      <a:pPr algn="ctr"/>
                      <a:r>
                        <a:rPr kumimoji="1" lang="ja-JP" altLang="en-US" dirty="0" smtClean="0"/>
                        <a:t>学年</a:t>
                      </a:r>
                      <a:endParaRPr kumimoji="1" lang="ja-JP" altLang="en-US" dirty="0"/>
                    </a:p>
                  </a:txBody>
                  <a:tcPr/>
                </a:tc>
                <a:tc>
                  <a:txBody>
                    <a:bodyPr/>
                    <a:lstStyle/>
                    <a:p>
                      <a:pPr algn="ctr"/>
                      <a:r>
                        <a:rPr kumimoji="1" lang="ja-JP" altLang="en-US" dirty="0" smtClean="0"/>
                        <a:t>教科等</a:t>
                      </a:r>
                      <a:endParaRPr kumimoji="1" lang="ja-JP" altLang="en-US" dirty="0"/>
                    </a:p>
                  </a:txBody>
                  <a:tcPr/>
                </a:tc>
                <a:tc>
                  <a:txBody>
                    <a:bodyPr/>
                    <a:lstStyle/>
                    <a:p>
                      <a:pPr algn="ctr"/>
                      <a:r>
                        <a:rPr kumimoji="1" lang="ja-JP" altLang="en-US" dirty="0" smtClean="0"/>
                        <a:t>単元名</a:t>
                      </a:r>
                      <a:endParaRPr kumimoji="1" lang="ja-JP" altLang="en-US" dirty="0"/>
                    </a:p>
                  </a:txBody>
                  <a:tcPr/>
                </a:tc>
              </a:tr>
              <a:tr h="370840">
                <a:tc>
                  <a:txBody>
                    <a:bodyPr/>
                    <a:lstStyle/>
                    <a:p>
                      <a:pPr algn="ctr"/>
                      <a:r>
                        <a:rPr kumimoji="1" lang="ja-JP" altLang="en-US" dirty="0" smtClean="0"/>
                        <a:t>高等部</a:t>
                      </a:r>
                      <a:r>
                        <a:rPr kumimoji="1" lang="en-US" altLang="ja-JP" dirty="0" smtClean="0"/>
                        <a:t>1</a:t>
                      </a:r>
                      <a:r>
                        <a:rPr kumimoji="1" lang="ja-JP" altLang="en-US" dirty="0" smtClean="0"/>
                        <a:t>年</a:t>
                      </a:r>
                      <a:endParaRPr kumimoji="1" lang="ja-JP" altLang="en-US" dirty="0"/>
                    </a:p>
                  </a:txBody>
                  <a:tcPr/>
                </a:tc>
                <a:tc>
                  <a:txBody>
                    <a:bodyPr/>
                    <a:lstStyle/>
                    <a:p>
                      <a:pPr algn="ctr"/>
                      <a:r>
                        <a:rPr kumimoji="1" lang="ja-JP" altLang="en-US" dirty="0" smtClean="0"/>
                        <a:t>総合</a:t>
                      </a:r>
                      <a:endParaRPr kumimoji="1" lang="ja-JP" altLang="en-US" dirty="0"/>
                    </a:p>
                  </a:txBody>
                  <a:tcPr/>
                </a:tc>
                <a:tc>
                  <a:txBody>
                    <a:bodyPr/>
                    <a:lstStyle/>
                    <a:p>
                      <a:pPr algn="ctr"/>
                      <a:r>
                        <a:rPr kumimoji="1" lang="ja-JP" altLang="en-US" dirty="0" smtClean="0"/>
                        <a:t>消費者教育</a:t>
                      </a:r>
                      <a:endParaRPr kumimoji="1" lang="ja-JP" altLang="en-US" dirty="0"/>
                    </a:p>
                  </a:txBody>
                  <a:tcPr/>
                </a:tc>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378467496"/>
              </p:ext>
            </p:extLst>
          </p:nvPr>
        </p:nvGraphicFramePr>
        <p:xfrm>
          <a:off x="4860032" y="1412775"/>
          <a:ext cx="4104457" cy="3474475"/>
        </p:xfrm>
        <a:graphic>
          <a:graphicData uri="http://schemas.openxmlformats.org/drawingml/2006/table">
            <a:tbl>
              <a:tblPr firstRow="1" bandRow="1">
                <a:tableStyleId>{5940675A-B579-460E-94D1-54222C63F5DA}</a:tableStyleId>
              </a:tblPr>
              <a:tblGrid>
                <a:gridCol w="1152128"/>
                <a:gridCol w="2952329"/>
              </a:tblGrid>
              <a:tr h="1008071">
                <a:tc>
                  <a:txBody>
                    <a:bodyPr/>
                    <a:lstStyle/>
                    <a:p>
                      <a:r>
                        <a:rPr kumimoji="1" lang="en-US" altLang="ja-JP" dirty="0" smtClean="0"/>
                        <a:t>ICT</a:t>
                      </a:r>
                      <a:r>
                        <a:rPr kumimoji="1" lang="ja-JP" altLang="en-US" dirty="0" smtClean="0"/>
                        <a:t>活用の意図</a:t>
                      </a:r>
                      <a:endParaRPr kumimoji="1" lang="ja-JP" altLang="en-US" dirty="0"/>
                    </a:p>
                  </a:txBody>
                  <a:tcPr/>
                </a:tc>
                <a:tc>
                  <a:txBody>
                    <a:bodyPr/>
                    <a:lstStyle/>
                    <a:p>
                      <a:pPr lvl="0"/>
                      <a:r>
                        <a:rPr kumimoji="1" lang="ja-JP" altLang="en-US" sz="1800" b="0" dirty="0" smtClean="0">
                          <a:latin typeface="+mn-lt"/>
                          <a:ea typeface="+mn-ea"/>
                          <a:cs typeface="+mn-cs"/>
                        </a:rPr>
                        <a:t>話の内容をより理解するために視覚的な情報を映し出す。</a:t>
                      </a:r>
                      <a:endParaRPr kumimoji="1" lang="ja-JP" altLang="en-US" sz="1800" b="0" dirty="0">
                        <a:latin typeface="メイリオ" panose="020B0604030504040204" pitchFamily="50" charset="-128"/>
                        <a:ea typeface="メイリオ" panose="020B0604030504040204" pitchFamily="50" charset="-128"/>
                        <a:cs typeface="メイリオ" panose="020B0604030504040204" pitchFamily="50" charset="-128"/>
                      </a:endParaRPr>
                    </a:p>
                  </a:txBody>
                  <a:tcPr/>
                </a:tc>
              </a:tr>
              <a:tr h="1143584">
                <a:tc>
                  <a:txBody>
                    <a:bodyPr/>
                    <a:lstStyle/>
                    <a:p>
                      <a:r>
                        <a:rPr kumimoji="1" lang="ja-JP" altLang="en-US" dirty="0" smtClean="0"/>
                        <a:t>主に使用した</a:t>
                      </a:r>
                      <a:r>
                        <a:rPr kumimoji="1" lang="en-US" altLang="ja-JP" dirty="0" smtClean="0"/>
                        <a:t>ICT</a:t>
                      </a:r>
                      <a:r>
                        <a:rPr kumimoji="1" lang="ja-JP" altLang="en-US" dirty="0" smtClean="0"/>
                        <a:t>機器</a:t>
                      </a:r>
                      <a:endParaRPr kumimoji="1" lang="ja-JP" altLang="en-US" dirty="0"/>
                    </a:p>
                  </a:txBody>
                  <a:tcPr/>
                </a:tc>
                <a:tc>
                  <a:txBody>
                    <a:bodyPr/>
                    <a:lstStyle/>
                    <a:p>
                      <a:r>
                        <a:rPr kumimoji="1" lang="ja-JP" altLang="en-US" dirty="0" smtClean="0"/>
                        <a:t>■ＰＣ　　　　  □ﾀﾌﾞﾚｯﾄ</a:t>
                      </a:r>
                      <a:r>
                        <a:rPr kumimoji="1" lang="en-US" altLang="ja-JP" dirty="0" smtClean="0"/>
                        <a:t>PC</a:t>
                      </a:r>
                    </a:p>
                    <a:p>
                      <a:r>
                        <a:rPr kumimoji="1" lang="ja-JP" altLang="en-US" dirty="0" smtClean="0"/>
                        <a:t>□電子黒板　□実物投影機□ﾌﾟﾛｼﾞｪｸﾀ　 ■（大型</a:t>
                      </a:r>
                      <a:r>
                        <a:rPr kumimoji="1" lang="en-US" altLang="ja-JP" dirty="0" smtClean="0"/>
                        <a:t>TV</a:t>
                      </a:r>
                      <a:r>
                        <a:rPr kumimoji="1" lang="ja-JP" altLang="en-US" dirty="0" smtClean="0"/>
                        <a:t>）</a:t>
                      </a:r>
                      <a:endParaRPr kumimoji="1" lang="ja-JP" altLang="en-US" dirty="0"/>
                    </a:p>
                  </a:txBody>
                  <a:tcPr/>
                </a:tc>
              </a:tr>
              <a:tr h="682740">
                <a:tc>
                  <a:txBody>
                    <a:bodyPr/>
                    <a:lstStyle/>
                    <a:p>
                      <a:r>
                        <a:rPr kumimoji="1" lang="ja-JP" altLang="en-US" dirty="0" smtClean="0"/>
                        <a:t>活用形態</a:t>
                      </a:r>
                      <a:endParaRPr kumimoji="1" lang="ja-JP" altLang="en-US" dirty="0"/>
                    </a:p>
                  </a:txBody>
                  <a:tcPr/>
                </a:tc>
                <a:tc>
                  <a:txBody>
                    <a:bodyPr/>
                    <a:lstStyle/>
                    <a:p>
                      <a:r>
                        <a:rPr kumimoji="1" lang="ja-JP" altLang="en-US" dirty="0" smtClean="0"/>
                        <a:t>■一斉学習　□個別学習</a:t>
                      </a:r>
                      <a:endParaRPr kumimoji="1" lang="en-US" altLang="ja-JP" dirty="0" smtClean="0"/>
                    </a:p>
                    <a:p>
                      <a:r>
                        <a:rPr kumimoji="1" lang="ja-JP" altLang="en-US" dirty="0" smtClean="0"/>
                        <a:t>□協働学習　□その他</a:t>
                      </a:r>
                      <a:endParaRPr kumimoji="1" lang="ja-JP" altLang="en-US" dirty="0"/>
                    </a:p>
                  </a:txBody>
                  <a:tcPr/>
                </a:tc>
              </a:tr>
              <a:tr h="593180">
                <a:tc>
                  <a:txBody>
                    <a:bodyPr/>
                    <a:lstStyle/>
                    <a:p>
                      <a:r>
                        <a:rPr kumimoji="1" lang="ja-JP" altLang="en-US" dirty="0" smtClean="0"/>
                        <a:t>活用場面</a:t>
                      </a:r>
                      <a:endParaRPr kumimoji="1" lang="ja-JP" altLang="en-US" dirty="0"/>
                    </a:p>
                  </a:txBody>
                  <a:tcPr/>
                </a:tc>
                <a:tc>
                  <a:txBody>
                    <a:bodyPr/>
                    <a:lstStyle/>
                    <a:p>
                      <a:r>
                        <a:rPr kumimoji="1" lang="ja-JP" altLang="en-US" dirty="0" smtClean="0"/>
                        <a:t>■導入　　　　■展開</a:t>
                      </a:r>
                      <a:endParaRPr kumimoji="1" lang="en-US" altLang="ja-JP" dirty="0" smtClean="0"/>
                    </a:p>
                    <a:p>
                      <a:r>
                        <a:rPr kumimoji="1" lang="ja-JP" altLang="en-US" dirty="0" smtClean="0"/>
                        <a:t>■まとめ</a:t>
                      </a:r>
                      <a:endParaRPr kumimoji="1" lang="ja-JP" altLang="en-US" dirty="0"/>
                    </a:p>
                  </a:txBody>
                  <a:tcPr/>
                </a:tc>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3753127207"/>
              </p:ext>
            </p:extLst>
          </p:nvPr>
        </p:nvGraphicFramePr>
        <p:xfrm>
          <a:off x="179512" y="5013176"/>
          <a:ext cx="8784977" cy="1584177"/>
        </p:xfrm>
        <a:graphic>
          <a:graphicData uri="http://schemas.openxmlformats.org/drawingml/2006/table">
            <a:tbl>
              <a:tblPr firstRow="1" bandRow="1">
                <a:tableStyleId>{5940675A-B579-460E-94D1-54222C63F5DA}</a:tableStyleId>
              </a:tblPr>
              <a:tblGrid>
                <a:gridCol w="936104"/>
                <a:gridCol w="7848873"/>
              </a:tblGrid>
              <a:tr h="158417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800" dirty="0" smtClean="0"/>
                        <a:t>成果等</a:t>
                      </a:r>
                    </a:p>
                    <a:p>
                      <a:endParaRPr kumimoji="1" lang="ja-JP" altLang="en-US" dirty="0"/>
                    </a:p>
                  </a:txBody>
                  <a:tcPr/>
                </a:tc>
                <a:tc>
                  <a:txBody>
                    <a:bodyPr/>
                    <a:lstStyle/>
                    <a:p>
                      <a:r>
                        <a:rPr kumimoji="1" lang="ja-JP" altLang="en-US" dirty="0" smtClean="0"/>
                        <a:t>・導入で今回のテーマをスクリーンに大きく映すことで生徒に内容・課題を理解させることができた。</a:t>
                      </a:r>
                      <a:endParaRPr kumimoji="1" lang="en-US" altLang="ja-JP" dirty="0" smtClean="0"/>
                    </a:p>
                    <a:p>
                      <a:r>
                        <a:rPr kumimoji="1" lang="ja-JP" altLang="en-US" dirty="0" smtClean="0"/>
                        <a:t>・文字だけでなく絵も入れることで興味・関心がわき、イメージがしやすかった。生徒の反応も良く、生徒から発言もあり、充実した時間となった。</a:t>
                      </a:r>
                      <a:endParaRPr kumimoji="1" lang="ja-JP" altLang="en-US" dirty="0"/>
                    </a:p>
                  </a:txBody>
                  <a:tcPr/>
                </a:tc>
              </a:tr>
            </a:tbl>
          </a:graphicData>
        </a:graphic>
      </p:graphicFrame>
      <p:pic>
        <p:nvPicPr>
          <p:cNvPr id="1026" name="Picture 2" descr="C:\Users\Administrator\Desktop\消費者教育.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79512" y="1436180"/>
            <a:ext cx="4536504" cy="3404170"/>
          </a:xfrm>
          <a:prstGeom prst="rect">
            <a:avLst/>
          </a:prstGeom>
          <a:ln w="127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
        <p:nvSpPr>
          <p:cNvPr id="9" name="テキスト ボックス 8"/>
          <p:cNvSpPr txBox="1"/>
          <p:nvPr/>
        </p:nvSpPr>
        <p:spPr>
          <a:xfrm>
            <a:off x="0" y="0"/>
            <a:ext cx="3059832" cy="338554"/>
          </a:xfrm>
          <a:prstGeom prst="rect">
            <a:avLst/>
          </a:prstGeom>
          <a:solidFill>
            <a:srgbClr val="FF99FF"/>
          </a:solidFill>
        </p:spPr>
        <p:txBody>
          <a:bodyPr wrap="square" rtlCol="0">
            <a:spAutoFit/>
          </a:bodyPr>
          <a:lstStyle/>
          <a:p>
            <a:r>
              <a:rPr lang="ja-JP" altLang="en-US" sz="1600" dirty="0">
                <a:latin typeface="Meiryo UI" panose="020B0604030504040204" pitchFamily="50" charset="-128"/>
                <a:ea typeface="Meiryo UI" panose="020B0604030504040204" pitchFamily="50" charset="-128"/>
                <a:cs typeface="Meiryo UI" panose="020B0604030504040204" pitchFamily="50" charset="-128"/>
              </a:rPr>
              <a:t>ＩＣＴ活用事例　特別</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支援３</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58629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738165" y="0"/>
            <a:ext cx="5410944" cy="634082"/>
          </a:xfrm>
        </p:spPr>
        <p:txBody>
          <a:bodyPr>
            <a:noAutofit/>
          </a:bodyPr>
          <a:lstStyle/>
          <a:p>
            <a:r>
              <a:rPr kumimoji="1" lang="en-US" altLang="ja-JP" sz="2000" dirty="0" smtClean="0"/>
              <a:t>ICT</a:t>
            </a:r>
            <a:r>
              <a:rPr kumimoji="1" lang="ja-JP" altLang="en-US" sz="2000" dirty="0" smtClean="0"/>
              <a:t>活用実践事例（県立</a:t>
            </a:r>
            <a:r>
              <a:rPr lang="ja-JP" altLang="en-US" sz="2000" dirty="0" smtClean="0"/>
              <a:t>あわじ</a:t>
            </a:r>
            <a:r>
              <a:rPr lang="ja-JP" altLang="en-US" sz="2000" dirty="0"/>
              <a:t>特別支援</a:t>
            </a:r>
            <a:r>
              <a:rPr lang="ja-JP" altLang="en-US" sz="2000" dirty="0" smtClean="0"/>
              <a:t>学校</a:t>
            </a:r>
            <a:r>
              <a:rPr kumimoji="1" lang="ja-JP" altLang="en-US" sz="2000" dirty="0" smtClean="0"/>
              <a:t>）</a:t>
            </a:r>
            <a:endParaRPr kumimoji="1" lang="ja-JP" altLang="en-US" sz="2000" dirty="0"/>
          </a:p>
        </p:txBody>
      </p:sp>
      <p:graphicFrame>
        <p:nvGraphicFramePr>
          <p:cNvPr id="4" name="表 3"/>
          <p:cNvGraphicFramePr>
            <a:graphicFrameLocks noGrp="1"/>
          </p:cNvGraphicFramePr>
          <p:nvPr>
            <p:extLst>
              <p:ext uri="{D42A27DB-BD31-4B8C-83A1-F6EECF244321}">
                <p14:modId xmlns:p14="http://schemas.microsoft.com/office/powerpoint/2010/main" val="1045519744"/>
              </p:ext>
            </p:extLst>
          </p:nvPr>
        </p:nvGraphicFramePr>
        <p:xfrm>
          <a:off x="179512" y="548680"/>
          <a:ext cx="8784975" cy="741680"/>
        </p:xfrm>
        <a:graphic>
          <a:graphicData uri="http://schemas.openxmlformats.org/drawingml/2006/table">
            <a:tbl>
              <a:tblPr firstRow="1" bandRow="1">
                <a:tableStyleId>{5940675A-B579-460E-94D1-54222C63F5DA}</a:tableStyleId>
              </a:tblPr>
              <a:tblGrid>
                <a:gridCol w="1285606"/>
                <a:gridCol w="1428451"/>
                <a:gridCol w="6070918"/>
              </a:tblGrid>
              <a:tr h="370840">
                <a:tc>
                  <a:txBody>
                    <a:bodyPr/>
                    <a:lstStyle/>
                    <a:p>
                      <a:pPr algn="ctr"/>
                      <a:r>
                        <a:rPr kumimoji="1" lang="ja-JP" altLang="en-US" dirty="0" smtClean="0"/>
                        <a:t>学年</a:t>
                      </a:r>
                      <a:endParaRPr kumimoji="1" lang="ja-JP" altLang="en-US" dirty="0"/>
                    </a:p>
                  </a:txBody>
                  <a:tcPr/>
                </a:tc>
                <a:tc>
                  <a:txBody>
                    <a:bodyPr/>
                    <a:lstStyle/>
                    <a:p>
                      <a:pPr algn="ctr"/>
                      <a:r>
                        <a:rPr kumimoji="1" lang="ja-JP" altLang="en-US" dirty="0" smtClean="0"/>
                        <a:t>教科等</a:t>
                      </a:r>
                      <a:endParaRPr kumimoji="1" lang="ja-JP" altLang="en-US" dirty="0"/>
                    </a:p>
                  </a:txBody>
                  <a:tcPr/>
                </a:tc>
                <a:tc>
                  <a:txBody>
                    <a:bodyPr/>
                    <a:lstStyle/>
                    <a:p>
                      <a:pPr algn="ctr"/>
                      <a:r>
                        <a:rPr kumimoji="1" lang="ja-JP" altLang="en-US" dirty="0" smtClean="0"/>
                        <a:t>単元名</a:t>
                      </a:r>
                      <a:endParaRPr kumimoji="1" lang="ja-JP" altLang="en-US" dirty="0"/>
                    </a:p>
                  </a:txBody>
                  <a:tcPr/>
                </a:tc>
              </a:tr>
              <a:tr h="370840">
                <a:tc>
                  <a:txBody>
                    <a:bodyPr/>
                    <a:lstStyle/>
                    <a:p>
                      <a:pPr algn="ctr"/>
                      <a:r>
                        <a:rPr kumimoji="1" lang="ja-JP" altLang="en-US" dirty="0" smtClean="0"/>
                        <a:t>高等部</a:t>
                      </a:r>
                      <a:r>
                        <a:rPr kumimoji="1" lang="en-US" altLang="ja-JP" dirty="0" smtClean="0"/>
                        <a:t>2</a:t>
                      </a:r>
                      <a:r>
                        <a:rPr kumimoji="1" lang="ja-JP" altLang="en-US" dirty="0" smtClean="0"/>
                        <a:t>年</a:t>
                      </a:r>
                      <a:endParaRPr kumimoji="1" lang="ja-JP" altLang="en-US" dirty="0"/>
                    </a:p>
                  </a:txBody>
                  <a:tcPr/>
                </a:tc>
                <a:tc>
                  <a:txBody>
                    <a:bodyPr/>
                    <a:lstStyle/>
                    <a:p>
                      <a:pPr algn="ctr"/>
                      <a:r>
                        <a:rPr kumimoji="1" lang="ja-JP" altLang="en-US" dirty="0" smtClean="0"/>
                        <a:t>作業</a:t>
                      </a:r>
                      <a:endParaRPr kumimoji="1" lang="ja-JP" altLang="en-US" dirty="0"/>
                    </a:p>
                  </a:txBody>
                  <a:tcPr/>
                </a:tc>
                <a:tc>
                  <a:txBody>
                    <a:bodyPr/>
                    <a:lstStyle/>
                    <a:p>
                      <a:pPr algn="ctr"/>
                      <a:r>
                        <a:rPr kumimoji="1" lang="ja-JP" altLang="ja-JP" sz="1800" kern="1200" dirty="0" smtClean="0">
                          <a:solidFill>
                            <a:schemeClr val="tx1"/>
                          </a:solidFill>
                          <a:effectLst/>
                          <a:latin typeface="+mn-lt"/>
                          <a:ea typeface="+mn-ea"/>
                          <a:cs typeface="+mn-cs"/>
                        </a:rPr>
                        <a:t>清掃技能の習得</a:t>
                      </a:r>
                      <a:endParaRPr kumimoji="1" lang="ja-JP" altLang="en-US" dirty="0"/>
                    </a:p>
                  </a:txBody>
                  <a:tcPr/>
                </a:tc>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3584235896"/>
              </p:ext>
            </p:extLst>
          </p:nvPr>
        </p:nvGraphicFramePr>
        <p:xfrm>
          <a:off x="4860032" y="1412775"/>
          <a:ext cx="4104457" cy="3474475"/>
        </p:xfrm>
        <a:graphic>
          <a:graphicData uri="http://schemas.openxmlformats.org/drawingml/2006/table">
            <a:tbl>
              <a:tblPr firstRow="1" bandRow="1">
                <a:tableStyleId>{5940675A-B579-460E-94D1-54222C63F5DA}</a:tableStyleId>
              </a:tblPr>
              <a:tblGrid>
                <a:gridCol w="1152128"/>
                <a:gridCol w="2952329"/>
              </a:tblGrid>
              <a:tr h="1008071">
                <a:tc>
                  <a:txBody>
                    <a:bodyPr/>
                    <a:lstStyle/>
                    <a:p>
                      <a:r>
                        <a:rPr kumimoji="1" lang="en-US" altLang="ja-JP" dirty="0" smtClean="0">
                          <a:latin typeface="+mn-ea"/>
                          <a:ea typeface="+mn-ea"/>
                        </a:rPr>
                        <a:t>ICT</a:t>
                      </a:r>
                      <a:r>
                        <a:rPr kumimoji="1" lang="ja-JP" altLang="en-US" dirty="0" smtClean="0">
                          <a:latin typeface="+mn-ea"/>
                          <a:ea typeface="+mn-ea"/>
                        </a:rPr>
                        <a:t>活用の意図</a:t>
                      </a:r>
                      <a:endParaRPr kumimoji="1" lang="ja-JP" altLang="en-US" dirty="0">
                        <a:latin typeface="+mn-ea"/>
                        <a:ea typeface="+mn-ea"/>
                      </a:endParaRPr>
                    </a:p>
                  </a:txBody>
                  <a:tcPr/>
                </a:tc>
                <a:tc>
                  <a:txBody>
                    <a:bodyPr/>
                    <a:lstStyle/>
                    <a:p>
                      <a:pPr lvl="0"/>
                      <a:r>
                        <a:rPr kumimoji="1" lang="ja-JP" altLang="ja-JP" sz="1800" kern="1200" dirty="0" smtClean="0">
                          <a:solidFill>
                            <a:schemeClr val="tx1"/>
                          </a:solidFill>
                          <a:effectLst/>
                          <a:latin typeface="+mn-ea"/>
                          <a:ea typeface="+mn-ea"/>
                          <a:cs typeface="+mn-cs"/>
                        </a:rPr>
                        <a:t>清掃の技能</a:t>
                      </a:r>
                      <a:r>
                        <a:rPr kumimoji="1" lang="ja-JP" altLang="en-US" sz="1800" kern="1200" dirty="0" smtClean="0">
                          <a:solidFill>
                            <a:schemeClr val="tx1"/>
                          </a:solidFill>
                          <a:effectLst/>
                          <a:latin typeface="+mn-ea"/>
                          <a:ea typeface="+mn-ea"/>
                          <a:cs typeface="+mn-cs"/>
                        </a:rPr>
                        <a:t>を高めるために自分の活動の状態を自分で確認できるようにする。</a:t>
                      </a:r>
                      <a:endParaRPr kumimoji="1" lang="ja-JP" altLang="en-US" sz="1800" b="0" dirty="0">
                        <a:latin typeface="+mn-ea"/>
                        <a:ea typeface="+mn-ea"/>
                        <a:cs typeface="メイリオ" panose="020B0604030504040204" pitchFamily="50" charset="-128"/>
                      </a:endParaRPr>
                    </a:p>
                  </a:txBody>
                  <a:tcPr/>
                </a:tc>
              </a:tr>
              <a:tr h="1143584">
                <a:tc>
                  <a:txBody>
                    <a:bodyPr/>
                    <a:lstStyle/>
                    <a:p>
                      <a:r>
                        <a:rPr kumimoji="1" lang="ja-JP" altLang="en-US" dirty="0" smtClean="0"/>
                        <a:t>主に使用した</a:t>
                      </a:r>
                      <a:r>
                        <a:rPr kumimoji="1" lang="en-US" altLang="ja-JP" dirty="0" smtClean="0"/>
                        <a:t>ICT</a:t>
                      </a:r>
                      <a:r>
                        <a:rPr kumimoji="1" lang="ja-JP" altLang="en-US" dirty="0" smtClean="0"/>
                        <a:t>機器</a:t>
                      </a:r>
                      <a:endParaRPr kumimoji="1" lang="ja-JP" altLang="en-US" dirty="0"/>
                    </a:p>
                  </a:txBody>
                  <a:tcPr/>
                </a:tc>
                <a:tc>
                  <a:txBody>
                    <a:bodyPr/>
                    <a:lstStyle/>
                    <a:p>
                      <a:r>
                        <a:rPr kumimoji="1" lang="ja-JP" altLang="en-US" dirty="0" smtClean="0"/>
                        <a:t>■ＰＣ　　　　  ■ﾀﾌﾞﾚｯﾄ</a:t>
                      </a:r>
                      <a:r>
                        <a:rPr kumimoji="1" lang="en-US" altLang="ja-JP" dirty="0" smtClean="0"/>
                        <a:t>PC</a:t>
                      </a:r>
                    </a:p>
                    <a:p>
                      <a:r>
                        <a:rPr kumimoji="1" lang="ja-JP" altLang="en-US" dirty="0" smtClean="0"/>
                        <a:t>□電子黒板　□実物投影機□ﾌﾟﾛｼﾞｪｸﾀ　 ■（大型</a:t>
                      </a:r>
                      <a:r>
                        <a:rPr kumimoji="1" lang="en-US" altLang="ja-JP" dirty="0" smtClean="0"/>
                        <a:t>TV</a:t>
                      </a:r>
                      <a:r>
                        <a:rPr kumimoji="1" lang="ja-JP" altLang="en-US" dirty="0" smtClean="0"/>
                        <a:t>）</a:t>
                      </a:r>
                      <a:endParaRPr kumimoji="1" lang="ja-JP" altLang="en-US" dirty="0"/>
                    </a:p>
                  </a:txBody>
                  <a:tcPr/>
                </a:tc>
              </a:tr>
              <a:tr h="682740">
                <a:tc>
                  <a:txBody>
                    <a:bodyPr/>
                    <a:lstStyle/>
                    <a:p>
                      <a:r>
                        <a:rPr kumimoji="1" lang="ja-JP" altLang="en-US" dirty="0" smtClean="0"/>
                        <a:t>活用形態</a:t>
                      </a:r>
                      <a:endParaRPr kumimoji="1" lang="ja-JP" altLang="en-US" dirty="0"/>
                    </a:p>
                  </a:txBody>
                  <a:tcPr/>
                </a:tc>
                <a:tc>
                  <a:txBody>
                    <a:bodyPr/>
                    <a:lstStyle/>
                    <a:p>
                      <a:r>
                        <a:rPr kumimoji="1" lang="ja-JP" altLang="en-US" dirty="0" smtClean="0"/>
                        <a:t>■一斉学習　□個別学習</a:t>
                      </a:r>
                      <a:endParaRPr kumimoji="1" lang="en-US" altLang="ja-JP" dirty="0" smtClean="0"/>
                    </a:p>
                    <a:p>
                      <a:r>
                        <a:rPr kumimoji="1" lang="ja-JP" altLang="en-US" dirty="0" smtClean="0"/>
                        <a:t>□協働学習　□その他</a:t>
                      </a:r>
                      <a:endParaRPr kumimoji="1" lang="ja-JP" altLang="en-US" dirty="0"/>
                    </a:p>
                  </a:txBody>
                  <a:tcPr/>
                </a:tc>
              </a:tr>
              <a:tr h="593180">
                <a:tc>
                  <a:txBody>
                    <a:bodyPr/>
                    <a:lstStyle/>
                    <a:p>
                      <a:r>
                        <a:rPr kumimoji="1" lang="ja-JP" altLang="en-US" dirty="0" smtClean="0"/>
                        <a:t>活用場面</a:t>
                      </a:r>
                      <a:endParaRPr kumimoji="1" lang="ja-JP" altLang="en-US" dirty="0"/>
                    </a:p>
                  </a:txBody>
                  <a:tcPr/>
                </a:tc>
                <a:tc>
                  <a:txBody>
                    <a:bodyPr/>
                    <a:lstStyle/>
                    <a:p>
                      <a:r>
                        <a:rPr kumimoji="1" lang="ja-JP" altLang="en-US" dirty="0" smtClean="0"/>
                        <a:t>■導入　　　　■展開</a:t>
                      </a:r>
                      <a:endParaRPr kumimoji="1" lang="en-US" altLang="ja-JP" dirty="0" smtClean="0"/>
                    </a:p>
                    <a:p>
                      <a:r>
                        <a:rPr kumimoji="1" lang="ja-JP" altLang="en-US" dirty="0" smtClean="0"/>
                        <a:t>■まとめ</a:t>
                      </a:r>
                      <a:endParaRPr kumimoji="1" lang="ja-JP" altLang="en-US" dirty="0"/>
                    </a:p>
                  </a:txBody>
                  <a:tcPr/>
                </a:tc>
              </a:tr>
            </a:tbl>
          </a:graphicData>
        </a:graphic>
      </p:graphicFrame>
      <p:graphicFrame>
        <p:nvGraphicFramePr>
          <p:cNvPr id="7" name="表 6"/>
          <p:cNvGraphicFramePr>
            <a:graphicFrameLocks noGrp="1"/>
          </p:cNvGraphicFramePr>
          <p:nvPr>
            <p:extLst/>
          </p:nvPr>
        </p:nvGraphicFramePr>
        <p:xfrm>
          <a:off x="179512" y="5013176"/>
          <a:ext cx="8784977" cy="1584177"/>
        </p:xfrm>
        <a:graphic>
          <a:graphicData uri="http://schemas.openxmlformats.org/drawingml/2006/table">
            <a:tbl>
              <a:tblPr firstRow="1" bandRow="1">
                <a:tableStyleId>{5940675A-B579-460E-94D1-54222C63F5DA}</a:tableStyleId>
              </a:tblPr>
              <a:tblGrid>
                <a:gridCol w="936104"/>
                <a:gridCol w="7848873"/>
              </a:tblGrid>
              <a:tr h="158417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800" dirty="0" smtClean="0"/>
                        <a:t>成果等</a:t>
                      </a:r>
                    </a:p>
                    <a:p>
                      <a:endParaRPr kumimoji="1" lang="ja-JP" altLang="en-US" dirty="0"/>
                    </a:p>
                  </a:txBody>
                  <a:tcPr/>
                </a:tc>
                <a:tc>
                  <a:txBody>
                    <a:bodyPr/>
                    <a:lstStyle/>
                    <a:p>
                      <a:r>
                        <a:rPr kumimoji="1" lang="ja-JP" altLang="en-US" dirty="0" smtClean="0"/>
                        <a:t>・導入の段階でﾀﾌﾞﾚｯﾄ</a:t>
                      </a:r>
                      <a:r>
                        <a:rPr kumimoji="1" lang="en-US" altLang="ja-JP" dirty="0" smtClean="0"/>
                        <a:t>PC</a:t>
                      </a:r>
                      <a:r>
                        <a:rPr kumimoji="1" lang="ja-JP" altLang="en-US" dirty="0" smtClean="0"/>
                        <a:t>から大型</a:t>
                      </a:r>
                      <a:r>
                        <a:rPr kumimoji="1" lang="en-US" altLang="ja-JP" dirty="0" smtClean="0"/>
                        <a:t>TV</a:t>
                      </a:r>
                      <a:r>
                        <a:rPr kumimoji="1" lang="ja-JP" altLang="en-US" dirty="0" smtClean="0"/>
                        <a:t>に導入資料を表示し生徒の理解を助けることができた。</a:t>
                      </a:r>
                      <a:endParaRPr kumimoji="1" lang="en-US" altLang="ja-JP" dirty="0" smtClean="0"/>
                    </a:p>
                    <a:p>
                      <a:r>
                        <a:rPr kumimoji="1" lang="ja-JP" altLang="en-US" dirty="0" smtClean="0"/>
                        <a:t>・資料映像などをﾀﾌﾞﾚｯﾄ</a:t>
                      </a:r>
                      <a:r>
                        <a:rPr kumimoji="1" lang="en-US" altLang="ja-JP" dirty="0" smtClean="0"/>
                        <a:t>PC</a:t>
                      </a:r>
                      <a:r>
                        <a:rPr kumimoji="1" lang="ja-JP" altLang="en-US" dirty="0" err="1" smtClean="0"/>
                        <a:t>に保</a:t>
                      </a:r>
                      <a:r>
                        <a:rPr kumimoji="1" lang="ja-JP" altLang="en-US" dirty="0" smtClean="0"/>
                        <a:t>存しいつでも見られるようにすることで器具の取り扱いなどをスムーズに理解することができた。</a:t>
                      </a:r>
                      <a:endParaRPr kumimoji="1" lang="ja-JP" altLang="en-US" dirty="0"/>
                    </a:p>
                  </a:txBody>
                  <a:tcPr/>
                </a:tc>
              </a:tr>
            </a:tbl>
          </a:graphicData>
        </a:graphic>
      </p:graphicFrame>
      <p:pic>
        <p:nvPicPr>
          <p:cNvPr id="3" name="図 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79512" y="1916832"/>
            <a:ext cx="4297566" cy="2605682"/>
          </a:xfrm>
          <a:prstGeom prst="rect">
            <a:avLst/>
          </a:prstGeom>
        </p:spPr>
      </p:pic>
      <p:sp>
        <p:nvSpPr>
          <p:cNvPr id="9" name="テキスト ボックス 8"/>
          <p:cNvSpPr txBox="1"/>
          <p:nvPr/>
        </p:nvSpPr>
        <p:spPr>
          <a:xfrm>
            <a:off x="0" y="0"/>
            <a:ext cx="3059832" cy="338554"/>
          </a:xfrm>
          <a:prstGeom prst="rect">
            <a:avLst/>
          </a:prstGeom>
          <a:solidFill>
            <a:srgbClr val="FF99FF"/>
          </a:solidFill>
        </p:spPr>
        <p:txBody>
          <a:bodyPr wrap="square" rtlCol="0">
            <a:spAutoFit/>
          </a:bodyPr>
          <a:lstStyle/>
          <a:p>
            <a:r>
              <a:rPr lang="ja-JP" altLang="en-US" sz="1600" dirty="0">
                <a:latin typeface="Meiryo UI" panose="020B0604030504040204" pitchFamily="50" charset="-128"/>
                <a:ea typeface="Meiryo UI" panose="020B0604030504040204" pitchFamily="50" charset="-128"/>
                <a:cs typeface="Meiryo UI" panose="020B0604030504040204" pitchFamily="50" charset="-128"/>
              </a:rPr>
              <a:t>ＩＣＴ活用事例　特別</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支援４</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0317067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91880" y="0"/>
            <a:ext cx="5657229" cy="634082"/>
          </a:xfrm>
        </p:spPr>
        <p:txBody>
          <a:bodyPr>
            <a:noAutofit/>
          </a:bodyPr>
          <a:lstStyle/>
          <a:p>
            <a:r>
              <a:rPr kumimoji="1" lang="en-US" altLang="ja-JP" sz="2000" dirty="0" smtClean="0"/>
              <a:t>ICT</a:t>
            </a:r>
            <a:r>
              <a:rPr kumimoji="1" lang="ja-JP" altLang="en-US" sz="2000" dirty="0" smtClean="0"/>
              <a:t>活用実践事例（兵庫県立あわじ特別支援学校）</a:t>
            </a:r>
            <a:endParaRPr kumimoji="1" lang="ja-JP" altLang="en-US" sz="2000" dirty="0"/>
          </a:p>
        </p:txBody>
      </p:sp>
      <p:graphicFrame>
        <p:nvGraphicFramePr>
          <p:cNvPr id="4" name="表 3"/>
          <p:cNvGraphicFramePr>
            <a:graphicFrameLocks noGrp="1"/>
          </p:cNvGraphicFramePr>
          <p:nvPr>
            <p:extLst>
              <p:ext uri="{D42A27DB-BD31-4B8C-83A1-F6EECF244321}">
                <p14:modId xmlns:p14="http://schemas.microsoft.com/office/powerpoint/2010/main" val="186150163"/>
              </p:ext>
            </p:extLst>
          </p:nvPr>
        </p:nvGraphicFramePr>
        <p:xfrm>
          <a:off x="179512" y="548680"/>
          <a:ext cx="8784975" cy="736600"/>
        </p:xfrm>
        <a:graphic>
          <a:graphicData uri="http://schemas.openxmlformats.org/drawingml/2006/table">
            <a:tbl>
              <a:tblPr firstRow="1" bandRow="1">
                <a:tableStyleId>{5940675A-B579-460E-94D1-54222C63F5DA}</a:tableStyleId>
              </a:tblPr>
              <a:tblGrid>
                <a:gridCol w="1296144"/>
                <a:gridCol w="1417913"/>
                <a:gridCol w="6070918"/>
              </a:tblGrid>
              <a:tr h="360040">
                <a:tc>
                  <a:txBody>
                    <a:bodyPr/>
                    <a:lstStyle/>
                    <a:p>
                      <a:pPr algn="ctr"/>
                      <a:r>
                        <a:rPr kumimoji="1" lang="ja-JP" altLang="en-US" dirty="0" smtClean="0"/>
                        <a:t>学年</a:t>
                      </a:r>
                      <a:endParaRPr kumimoji="1" lang="ja-JP" altLang="en-US" dirty="0"/>
                    </a:p>
                  </a:txBody>
                  <a:tcPr/>
                </a:tc>
                <a:tc>
                  <a:txBody>
                    <a:bodyPr/>
                    <a:lstStyle/>
                    <a:p>
                      <a:pPr algn="ctr"/>
                      <a:r>
                        <a:rPr kumimoji="1" lang="ja-JP" altLang="en-US" dirty="0" smtClean="0"/>
                        <a:t>教科等</a:t>
                      </a:r>
                      <a:endParaRPr kumimoji="1" lang="ja-JP" altLang="en-US" dirty="0"/>
                    </a:p>
                  </a:txBody>
                  <a:tcPr/>
                </a:tc>
                <a:tc>
                  <a:txBody>
                    <a:bodyPr/>
                    <a:lstStyle/>
                    <a:p>
                      <a:pPr algn="ctr"/>
                      <a:r>
                        <a:rPr kumimoji="1" lang="ja-JP" altLang="en-US" dirty="0" smtClean="0"/>
                        <a:t>単元名</a:t>
                      </a:r>
                      <a:endParaRPr kumimoji="1" lang="ja-JP" altLang="en-US" dirty="0"/>
                    </a:p>
                  </a:txBody>
                  <a:tcPr/>
                </a:tc>
              </a:tr>
              <a:tr h="370840">
                <a:tc>
                  <a:txBody>
                    <a:bodyPr/>
                    <a:lstStyle/>
                    <a:p>
                      <a:pPr algn="ctr"/>
                      <a:r>
                        <a:rPr kumimoji="1" lang="ja-JP" altLang="en-US" sz="1800" b="0" dirty="0" smtClean="0"/>
                        <a:t>高等部</a:t>
                      </a:r>
                      <a:r>
                        <a:rPr kumimoji="1" lang="en-US" altLang="ja-JP" sz="1800" b="0" dirty="0" smtClean="0"/>
                        <a:t>3</a:t>
                      </a:r>
                      <a:r>
                        <a:rPr kumimoji="1" lang="ja-JP" altLang="en-US" sz="1800" b="0" dirty="0" smtClean="0"/>
                        <a:t>年</a:t>
                      </a:r>
                      <a:endParaRPr kumimoji="1" lang="ja-JP" altLang="en-US" sz="1800" b="0" dirty="0"/>
                    </a:p>
                  </a:txBody>
                  <a:tcPr/>
                </a:tc>
                <a:tc>
                  <a:txBody>
                    <a:bodyPr/>
                    <a:lstStyle/>
                    <a:p>
                      <a:pPr algn="ctr"/>
                      <a:r>
                        <a:rPr kumimoji="1" lang="ja-JP" altLang="en-US" dirty="0" smtClean="0"/>
                        <a:t>生活単元</a:t>
                      </a:r>
                      <a:endParaRPr kumimoji="1" lang="ja-JP" altLang="en-US" dirty="0"/>
                    </a:p>
                  </a:txBody>
                  <a:tcPr/>
                </a:tc>
                <a:tc>
                  <a:txBody>
                    <a:bodyPr/>
                    <a:lstStyle/>
                    <a:p>
                      <a:pPr algn="ctr"/>
                      <a:r>
                        <a:rPr kumimoji="1" lang="ja-JP" altLang="en-US" dirty="0" smtClean="0"/>
                        <a:t>日本の国技について知ろう</a:t>
                      </a:r>
                      <a:endParaRPr kumimoji="1" lang="ja-JP" altLang="en-US" dirty="0"/>
                    </a:p>
                  </a:txBody>
                  <a:tcPr/>
                </a:tc>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3365543975"/>
              </p:ext>
            </p:extLst>
          </p:nvPr>
        </p:nvGraphicFramePr>
        <p:xfrm>
          <a:off x="4860032" y="1412775"/>
          <a:ext cx="4104457" cy="3151620"/>
        </p:xfrm>
        <a:graphic>
          <a:graphicData uri="http://schemas.openxmlformats.org/drawingml/2006/table">
            <a:tbl>
              <a:tblPr firstRow="1" bandRow="1">
                <a:tableStyleId>{5940675A-B579-460E-94D1-54222C63F5DA}</a:tableStyleId>
              </a:tblPr>
              <a:tblGrid>
                <a:gridCol w="1152128"/>
                <a:gridCol w="2952329"/>
              </a:tblGrid>
              <a:tr h="864097">
                <a:tc>
                  <a:txBody>
                    <a:bodyPr/>
                    <a:lstStyle/>
                    <a:p>
                      <a:r>
                        <a:rPr kumimoji="1" lang="en-US" altLang="ja-JP" dirty="0" smtClean="0"/>
                        <a:t>ICT</a:t>
                      </a:r>
                      <a:r>
                        <a:rPr kumimoji="1" lang="ja-JP" altLang="en-US" dirty="0" smtClean="0"/>
                        <a:t>活用の意図</a:t>
                      </a:r>
                      <a:endParaRPr kumimoji="1" lang="ja-JP" altLang="en-US" dirty="0"/>
                    </a:p>
                  </a:txBody>
                  <a:tcPr/>
                </a:tc>
                <a:tc>
                  <a:txBody>
                    <a:bodyPr/>
                    <a:lstStyle/>
                    <a:p>
                      <a:pPr lvl="0"/>
                      <a:r>
                        <a:rPr kumimoji="1" lang="ja-JP" altLang="en-US" sz="1800" b="0" dirty="0" smtClean="0">
                          <a:latin typeface="+mj-ea"/>
                          <a:ea typeface="+mj-ea"/>
                          <a:cs typeface="メイリオ" panose="020B0604030504040204" pitchFamily="50" charset="-128"/>
                        </a:rPr>
                        <a:t>興味関心を引き出す</a:t>
                      </a:r>
                      <a:endParaRPr kumimoji="1" lang="en-US" altLang="ja-JP" sz="1800" b="0" dirty="0" smtClean="0">
                        <a:latin typeface="+mj-ea"/>
                        <a:ea typeface="+mj-ea"/>
                        <a:cs typeface="メイリオ" panose="020B0604030504040204" pitchFamily="50" charset="-128"/>
                      </a:endParaRPr>
                    </a:p>
                    <a:p>
                      <a:pPr lvl="0"/>
                      <a:r>
                        <a:rPr kumimoji="1" lang="ja-JP" altLang="en-US" sz="1800" b="0" dirty="0" smtClean="0">
                          <a:latin typeface="+mj-ea"/>
                          <a:ea typeface="+mj-ea"/>
                          <a:cs typeface="メイリオ" panose="020B0604030504040204" pitchFamily="50" charset="-128"/>
                        </a:rPr>
                        <a:t>手元を映すことで臨場感を味わう</a:t>
                      </a:r>
                      <a:endParaRPr kumimoji="1" lang="ja-JP" altLang="en-US" sz="1800" b="0" dirty="0">
                        <a:latin typeface="+mj-ea"/>
                        <a:ea typeface="+mj-ea"/>
                        <a:cs typeface="メイリオ" panose="020B0604030504040204" pitchFamily="50" charset="-128"/>
                      </a:endParaRPr>
                    </a:p>
                  </a:txBody>
                  <a:tcPr/>
                </a:tc>
              </a:tr>
              <a:tr h="885801">
                <a:tc>
                  <a:txBody>
                    <a:bodyPr/>
                    <a:lstStyle/>
                    <a:p>
                      <a:r>
                        <a:rPr kumimoji="1" lang="ja-JP" altLang="en-US" dirty="0" smtClean="0"/>
                        <a:t>主に使用した</a:t>
                      </a:r>
                      <a:r>
                        <a:rPr kumimoji="1" lang="en-US" altLang="ja-JP" dirty="0" smtClean="0"/>
                        <a:t>ICT</a:t>
                      </a:r>
                      <a:r>
                        <a:rPr kumimoji="1" lang="ja-JP" altLang="en-US" dirty="0" smtClean="0"/>
                        <a:t>機器</a:t>
                      </a:r>
                      <a:endParaRPr kumimoji="1" lang="ja-JP" altLang="en-US" dirty="0"/>
                    </a:p>
                  </a:txBody>
                  <a:tcPr/>
                </a:tc>
                <a:tc>
                  <a:txBody>
                    <a:bodyPr/>
                    <a:lstStyle/>
                    <a:p>
                      <a:r>
                        <a:rPr kumimoji="1" lang="ja-JP" altLang="en-US" dirty="0" smtClean="0"/>
                        <a:t>□ＰＣ　　　　   ■ﾀﾌﾞﾚｯﾄ</a:t>
                      </a:r>
                      <a:r>
                        <a:rPr kumimoji="1" lang="en-US" altLang="ja-JP" dirty="0" smtClean="0"/>
                        <a:t>PC</a:t>
                      </a:r>
                    </a:p>
                    <a:p>
                      <a:r>
                        <a:rPr kumimoji="1" lang="ja-JP" altLang="en-US" dirty="0" smtClean="0"/>
                        <a:t>□電子黒板　□実物投影機□ﾌﾟﾛｼﾞｪｸﾀ　 ■（大型</a:t>
                      </a:r>
                      <a:r>
                        <a:rPr kumimoji="1" lang="en-US" altLang="ja-JP" dirty="0" smtClean="0"/>
                        <a:t>TV</a:t>
                      </a:r>
                      <a:r>
                        <a:rPr kumimoji="1" lang="ja-JP" altLang="en-US" dirty="0" smtClean="0"/>
                        <a:t>）</a:t>
                      </a:r>
                      <a:endParaRPr kumimoji="1" lang="ja-JP" altLang="en-US" dirty="0"/>
                    </a:p>
                  </a:txBody>
                  <a:tcPr/>
                </a:tc>
              </a:tr>
              <a:tr h="682740">
                <a:tc>
                  <a:txBody>
                    <a:bodyPr/>
                    <a:lstStyle/>
                    <a:p>
                      <a:r>
                        <a:rPr kumimoji="1" lang="ja-JP" altLang="en-US" dirty="0" smtClean="0"/>
                        <a:t>活用形態</a:t>
                      </a:r>
                      <a:endParaRPr kumimoji="1" lang="ja-JP" altLang="en-US" dirty="0"/>
                    </a:p>
                  </a:txBody>
                  <a:tcPr/>
                </a:tc>
                <a:tc>
                  <a:txBody>
                    <a:bodyPr/>
                    <a:lstStyle/>
                    <a:p>
                      <a:r>
                        <a:rPr kumimoji="1" lang="ja-JP" altLang="en-US" dirty="0" smtClean="0"/>
                        <a:t>■一斉学習　□個別学習</a:t>
                      </a:r>
                      <a:endParaRPr kumimoji="1" lang="en-US" altLang="ja-JP" dirty="0" smtClean="0"/>
                    </a:p>
                    <a:p>
                      <a:r>
                        <a:rPr kumimoji="1" lang="ja-JP" altLang="en-US" dirty="0" smtClean="0"/>
                        <a:t>□協働学習　□その他</a:t>
                      </a:r>
                      <a:endParaRPr kumimoji="1" lang="ja-JP" altLang="en-US" dirty="0"/>
                    </a:p>
                  </a:txBody>
                  <a:tcPr/>
                </a:tc>
              </a:tr>
              <a:tr h="593180">
                <a:tc>
                  <a:txBody>
                    <a:bodyPr/>
                    <a:lstStyle/>
                    <a:p>
                      <a:r>
                        <a:rPr kumimoji="1" lang="ja-JP" altLang="en-US" dirty="0" smtClean="0"/>
                        <a:t>活用場面</a:t>
                      </a:r>
                      <a:endParaRPr kumimoji="1" lang="ja-JP" altLang="en-US" dirty="0"/>
                    </a:p>
                  </a:txBody>
                  <a:tcPr/>
                </a:tc>
                <a:tc>
                  <a:txBody>
                    <a:bodyPr/>
                    <a:lstStyle/>
                    <a:p>
                      <a:r>
                        <a:rPr kumimoji="1" lang="ja-JP" altLang="en-US" dirty="0" smtClean="0"/>
                        <a:t>■導入　　　　■展開</a:t>
                      </a:r>
                      <a:endParaRPr kumimoji="1" lang="en-US" altLang="ja-JP" dirty="0" smtClean="0"/>
                    </a:p>
                    <a:p>
                      <a:r>
                        <a:rPr kumimoji="1" lang="ja-JP" altLang="en-US" dirty="0" smtClean="0"/>
                        <a:t>□まとめ</a:t>
                      </a:r>
                      <a:endParaRPr kumimoji="1" lang="ja-JP" altLang="en-US" dirty="0"/>
                    </a:p>
                  </a:txBody>
                  <a:tcPr/>
                </a:tc>
              </a:tr>
            </a:tbl>
          </a:graphicData>
        </a:graphic>
      </p:graphicFrame>
      <p:graphicFrame>
        <p:nvGraphicFramePr>
          <p:cNvPr id="7" name="表 6"/>
          <p:cNvGraphicFramePr>
            <a:graphicFrameLocks noGrp="1"/>
          </p:cNvGraphicFramePr>
          <p:nvPr>
            <p:extLst/>
          </p:nvPr>
        </p:nvGraphicFramePr>
        <p:xfrm>
          <a:off x="179512" y="5013176"/>
          <a:ext cx="8784977" cy="1584177"/>
        </p:xfrm>
        <a:graphic>
          <a:graphicData uri="http://schemas.openxmlformats.org/drawingml/2006/table">
            <a:tbl>
              <a:tblPr firstRow="1" bandRow="1">
                <a:tableStyleId>{5940675A-B579-460E-94D1-54222C63F5DA}</a:tableStyleId>
              </a:tblPr>
              <a:tblGrid>
                <a:gridCol w="936104"/>
                <a:gridCol w="7848873"/>
              </a:tblGrid>
              <a:tr h="158417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800" dirty="0" smtClean="0"/>
                        <a:t>成果等</a:t>
                      </a:r>
                    </a:p>
                    <a:p>
                      <a:endParaRPr kumimoji="1" lang="ja-JP" altLang="en-US" dirty="0"/>
                    </a:p>
                  </a:txBody>
                  <a:tcPr/>
                </a:tc>
                <a:tc>
                  <a:txBody>
                    <a:bodyPr/>
                    <a:lstStyle/>
                    <a:p>
                      <a:r>
                        <a:rPr kumimoji="1" lang="ja-JP" altLang="en-US" dirty="0" smtClean="0"/>
                        <a:t>・大型</a:t>
                      </a:r>
                      <a:r>
                        <a:rPr kumimoji="1" lang="en-US" altLang="ja-JP" dirty="0" smtClean="0"/>
                        <a:t>TV</a:t>
                      </a:r>
                      <a:r>
                        <a:rPr kumimoji="1" lang="ja-JP" altLang="en-US" dirty="0" smtClean="0"/>
                        <a:t>で相撲の取り組みを放映することにより、興味関心を引き出すことができた。</a:t>
                      </a:r>
                      <a:endParaRPr kumimoji="1" lang="en-US" altLang="ja-JP" dirty="0" smtClean="0"/>
                    </a:p>
                    <a:p>
                      <a:r>
                        <a:rPr kumimoji="1" lang="ja-JP" altLang="en-US" dirty="0" smtClean="0"/>
                        <a:t>・紙相撲の対戦をﾀﾌﾞﾚｯﾄ</a:t>
                      </a:r>
                      <a:r>
                        <a:rPr kumimoji="1" lang="en-US" altLang="ja-JP" dirty="0" smtClean="0"/>
                        <a:t>PC</a:t>
                      </a:r>
                      <a:r>
                        <a:rPr kumimoji="1" lang="ja-JP" altLang="en-US" dirty="0" smtClean="0"/>
                        <a:t>のカメラ機能で大型</a:t>
                      </a:r>
                      <a:r>
                        <a:rPr kumimoji="1" lang="en-US" altLang="ja-JP" dirty="0" smtClean="0"/>
                        <a:t>TV</a:t>
                      </a:r>
                      <a:r>
                        <a:rPr kumimoji="1" lang="ja-JP" altLang="en-US" dirty="0" smtClean="0"/>
                        <a:t>にミラーリングすることで、全員が臨場感を味わいながら取り組みを鑑賞することができた。</a:t>
                      </a:r>
                      <a:endParaRPr kumimoji="1" lang="ja-JP" altLang="en-US" dirty="0"/>
                    </a:p>
                  </a:txBody>
                  <a:tcPr/>
                </a:tc>
              </a:tr>
            </a:tbl>
          </a:graphicData>
        </a:graphic>
      </p:graphicFrame>
      <p:pic>
        <p:nvPicPr>
          <p:cNvPr id="5" name="図 4"/>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323528" y="1412776"/>
            <a:ext cx="4320480" cy="3240360"/>
          </a:xfrm>
          <a:prstGeom prst="rect">
            <a:avLst/>
          </a:prstGeom>
        </p:spPr>
      </p:pic>
      <p:sp>
        <p:nvSpPr>
          <p:cNvPr id="9" name="テキスト ボックス 8"/>
          <p:cNvSpPr txBox="1"/>
          <p:nvPr/>
        </p:nvSpPr>
        <p:spPr>
          <a:xfrm>
            <a:off x="0" y="0"/>
            <a:ext cx="3059832" cy="338554"/>
          </a:xfrm>
          <a:prstGeom prst="rect">
            <a:avLst/>
          </a:prstGeom>
          <a:solidFill>
            <a:srgbClr val="FF99FF"/>
          </a:solidFill>
        </p:spPr>
        <p:txBody>
          <a:bodyPr wrap="square" rtlCol="0">
            <a:spAutoFit/>
          </a:bodyPr>
          <a:lstStyle/>
          <a:p>
            <a:r>
              <a:rPr lang="ja-JP" altLang="en-US" sz="1600" dirty="0">
                <a:latin typeface="Meiryo UI" panose="020B0604030504040204" pitchFamily="50" charset="-128"/>
                <a:ea typeface="Meiryo UI" panose="020B0604030504040204" pitchFamily="50" charset="-128"/>
                <a:cs typeface="Meiryo UI" panose="020B0604030504040204" pitchFamily="50" charset="-128"/>
              </a:rPr>
              <a:t>ＩＣＴ活用事例　特別</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支援５</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4834113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738165" y="0"/>
            <a:ext cx="5410944" cy="634082"/>
          </a:xfrm>
        </p:spPr>
        <p:txBody>
          <a:bodyPr>
            <a:noAutofit/>
          </a:bodyPr>
          <a:lstStyle/>
          <a:p>
            <a:r>
              <a:rPr kumimoji="1" lang="en-US" altLang="ja-JP" sz="2000" dirty="0" smtClean="0"/>
              <a:t>ICT</a:t>
            </a:r>
            <a:r>
              <a:rPr kumimoji="1" lang="ja-JP" altLang="en-US" sz="2000" dirty="0" smtClean="0"/>
              <a:t>活用実践事例（県立あわじ特別支援学校）</a:t>
            </a:r>
            <a:endParaRPr kumimoji="1" lang="ja-JP" altLang="en-US" sz="2000" dirty="0"/>
          </a:p>
        </p:txBody>
      </p:sp>
      <p:graphicFrame>
        <p:nvGraphicFramePr>
          <p:cNvPr id="4" name="表 3"/>
          <p:cNvGraphicFramePr>
            <a:graphicFrameLocks noGrp="1"/>
          </p:cNvGraphicFramePr>
          <p:nvPr>
            <p:extLst>
              <p:ext uri="{D42A27DB-BD31-4B8C-83A1-F6EECF244321}">
                <p14:modId xmlns:p14="http://schemas.microsoft.com/office/powerpoint/2010/main" val="3951873911"/>
              </p:ext>
            </p:extLst>
          </p:nvPr>
        </p:nvGraphicFramePr>
        <p:xfrm>
          <a:off x="179512" y="548680"/>
          <a:ext cx="8784975" cy="741680"/>
        </p:xfrm>
        <a:graphic>
          <a:graphicData uri="http://schemas.openxmlformats.org/drawingml/2006/table">
            <a:tbl>
              <a:tblPr firstRow="1" bandRow="1">
                <a:tableStyleId>{5940675A-B579-460E-94D1-54222C63F5DA}</a:tableStyleId>
              </a:tblPr>
              <a:tblGrid>
                <a:gridCol w="1285606"/>
                <a:gridCol w="1428451"/>
                <a:gridCol w="6070918"/>
              </a:tblGrid>
              <a:tr h="370840">
                <a:tc>
                  <a:txBody>
                    <a:bodyPr/>
                    <a:lstStyle/>
                    <a:p>
                      <a:pPr algn="ctr"/>
                      <a:r>
                        <a:rPr kumimoji="1" lang="ja-JP" altLang="en-US" dirty="0" smtClean="0"/>
                        <a:t>学年</a:t>
                      </a:r>
                      <a:endParaRPr kumimoji="1" lang="ja-JP" altLang="en-US" dirty="0"/>
                    </a:p>
                  </a:txBody>
                  <a:tcPr/>
                </a:tc>
                <a:tc>
                  <a:txBody>
                    <a:bodyPr/>
                    <a:lstStyle/>
                    <a:p>
                      <a:pPr algn="ctr"/>
                      <a:r>
                        <a:rPr kumimoji="1" lang="ja-JP" altLang="en-US" dirty="0" smtClean="0"/>
                        <a:t>教科等</a:t>
                      </a:r>
                      <a:endParaRPr kumimoji="1" lang="ja-JP" altLang="en-US" dirty="0"/>
                    </a:p>
                  </a:txBody>
                  <a:tcPr/>
                </a:tc>
                <a:tc>
                  <a:txBody>
                    <a:bodyPr/>
                    <a:lstStyle/>
                    <a:p>
                      <a:pPr algn="ctr"/>
                      <a:r>
                        <a:rPr kumimoji="1" lang="ja-JP" altLang="en-US" dirty="0" smtClean="0"/>
                        <a:t>単元名</a:t>
                      </a:r>
                      <a:endParaRPr kumimoji="1" lang="ja-JP" altLang="en-US" dirty="0"/>
                    </a:p>
                  </a:txBody>
                  <a:tcPr/>
                </a:tc>
              </a:tr>
              <a:tr h="370840">
                <a:tc>
                  <a:txBody>
                    <a:bodyPr/>
                    <a:lstStyle/>
                    <a:p>
                      <a:pPr algn="ctr"/>
                      <a:r>
                        <a:rPr kumimoji="1" lang="ja-JP" altLang="en-US" dirty="0" smtClean="0"/>
                        <a:t>高等部</a:t>
                      </a:r>
                      <a:r>
                        <a:rPr kumimoji="1" lang="en-US" altLang="ja-JP" dirty="0" smtClean="0"/>
                        <a:t>2</a:t>
                      </a:r>
                      <a:r>
                        <a:rPr kumimoji="1" lang="ja-JP" altLang="en-US" dirty="0" smtClean="0"/>
                        <a:t>年</a:t>
                      </a:r>
                      <a:endParaRPr kumimoji="1" lang="ja-JP" altLang="en-US" dirty="0"/>
                    </a:p>
                  </a:txBody>
                  <a:tcPr/>
                </a:tc>
                <a:tc>
                  <a:txBody>
                    <a:bodyPr/>
                    <a:lstStyle/>
                    <a:p>
                      <a:pPr algn="ctr"/>
                      <a:r>
                        <a:rPr kumimoji="1" lang="ja-JP" altLang="en-US" dirty="0" smtClean="0"/>
                        <a:t>国語</a:t>
                      </a:r>
                      <a:endParaRPr kumimoji="1" lang="ja-JP" altLang="en-US" dirty="0"/>
                    </a:p>
                  </a:txBody>
                  <a:tcPr/>
                </a:tc>
                <a:tc>
                  <a:txBody>
                    <a:bodyPr/>
                    <a:lstStyle/>
                    <a:p>
                      <a:pPr algn="ctr"/>
                      <a:r>
                        <a:rPr kumimoji="1" lang="ja-JP" altLang="en-US" dirty="0" smtClean="0"/>
                        <a:t>漢字学習</a:t>
                      </a:r>
                      <a:endParaRPr kumimoji="1" lang="ja-JP" altLang="en-US" dirty="0"/>
                    </a:p>
                  </a:txBody>
                  <a:tcPr/>
                </a:tc>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1650552783"/>
              </p:ext>
            </p:extLst>
          </p:nvPr>
        </p:nvGraphicFramePr>
        <p:xfrm>
          <a:off x="4860032" y="1412775"/>
          <a:ext cx="4104457" cy="3474475"/>
        </p:xfrm>
        <a:graphic>
          <a:graphicData uri="http://schemas.openxmlformats.org/drawingml/2006/table">
            <a:tbl>
              <a:tblPr firstRow="1" bandRow="1">
                <a:tableStyleId>{5940675A-B579-460E-94D1-54222C63F5DA}</a:tableStyleId>
              </a:tblPr>
              <a:tblGrid>
                <a:gridCol w="1152128"/>
                <a:gridCol w="2952329"/>
              </a:tblGrid>
              <a:tr h="1008071">
                <a:tc>
                  <a:txBody>
                    <a:bodyPr/>
                    <a:lstStyle/>
                    <a:p>
                      <a:r>
                        <a:rPr kumimoji="1" lang="en-US" altLang="ja-JP" dirty="0" smtClean="0">
                          <a:latin typeface="+mj-ea"/>
                          <a:ea typeface="+mj-ea"/>
                        </a:rPr>
                        <a:t>ICT</a:t>
                      </a:r>
                      <a:r>
                        <a:rPr kumimoji="1" lang="ja-JP" altLang="en-US" dirty="0" smtClean="0">
                          <a:latin typeface="+mj-ea"/>
                          <a:ea typeface="+mj-ea"/>
                        </a:rPr>
                        <a:t>活用の意図</a:t>
                      </a:r>
                      <a:endParaRPr kumimoji="1" lang="ja-JP" altLang="en-US" dirty="0">
                        <a:latin typeface="+mj-ea"/>
                        <a:ea typeface="+mj-ea"/>
                      </a:endParaRPr>
                    </a:p>
                  </a:txBody>
                  <a:tcPr/>
                </a:tc>
                <a:tc>
                  <a:txBody>
                    <a:bodyPr/>
                    <a:lstStyle/>
                    <a:p>
                      <a:pPr lvl="0"/>
                      <a:r>
                        <a:rPr lang="ja-JP" altLang="en-US" dirty="0" smtClean="0">
                          <a:latin typeface="+mj-ea"/>
                          <a:ea typeface="+mj-ea"/>
                        </a:rPr>
                        <a:t>反復練習ができ、正しい漢字を習得することができる。</a:t>
                      </a:r>
                      <a:endParaRPr kumimoji="1" lang="ja-JP" altLang="en-US" sz="1800" b="0" dirty="0">
                        <a:latin typeface="+mj-ea"/>
                        <a:ea typeface="+mj-ea"/>
                        <a:cs typeface="メイリオ" panose="020B0604030504040204" pitchFamily="50" charset="-128"/>
                      </a:endParaRPr>
                    </a:p>
                  </a:txBody>
                  <a:tcPr/>
                </a:tc>
              </a:tr>
              <a:tr h="1143584">
                <a:tc>
                  <a:txBody>
                    <a:bodyPr/>
                    <a:lstStyle/>
                    <a:p>
                      <a:r>
                        <a:rPr kumimoji="1" lang="ja-JP" altLang="en-US" dirty="0" smtClean="0"/>
                        <a:t>主に使用した</a:t>
                      </a:r>
                      <a:r>
                        <a:rPr kumimoji="1" lang="en-US" altLang="ja-JP" dirty="0" smtClean="0"/>
                        <a:t>ICT</a:t>
                      </a:r>
                      <a:r>
                        <a:rPr kumimoji="1" lang="ja-JP" altLang="en-US" dirty="0" smtClean="0"/>
                        <a:t>機器</a:t>
                      </a:r>
                      <a:endParaRPr kumimoji="1" lang="ja-JP" altLang="en-US" dirty="0"/>
                    </a:p>
                  </a:txBody>
                  <a:tcPr/>
                </a:tc>
                <a:tc>
                  <a:txBody>
                    <a:bodyPr/>
                    <a:lstStyle/>
                    <a:p>
                      <a:r>
                        <a:rPr kumimoji="1" lang="ja-JP" altLang="en-US" dirty="0" smtClean="0"/>
                        <a:t>□ＰＣ　　　　  ■ﾀﾌﾞﾚｯﾄ</a:t>
                      </a:r>
                      <a:r>
                        <a:rPr kumimoji="1" lang="en-US" altLang="ja-JP" dirty="0" smtClean="0"/>
                        <a:t>PC</a:t>
                      </a:r>
                    </a:p>
                    <a:p>
                      <a:r>
                        <a:rPr kumimoji="1" lang="ja-JP" altLang="en-US" dirty="0" smtClean="0"/>
                        <a:t>□電子黒板　□実物投影機□ﾌﾟﾛｼﾞｪｸﾀ　 □（　　　　）</a:t>
                      </a:r>
                      <a:endParaRPr kumimoji="1" lang="ja-JP" altLang="en-US" dirty="0"/>
                    </a:p>
                  </a:txBody>
                  <a:tcPr/>
                </a:tc>
              </a:tr>
              <a:tr h="682740">
                <a:tc>
                  <a:txBody>
                    <a:bodyPr/>
                    <a:lstStyle/>
                    <a:p>
                      <a:r>
                        <a:rPr kumimoji="1" lang="ja-JP" altLang="en-US" dirty="0" smtClean="0"/>
                        <a:t>活用形態</a:t>
                      </a:r>
                      <a:endParaRPr kumimoji="1" lang="ja-JP" altLang="en-US" dirty="0"/>
                    </a:p>
                  </a:txBody>
                  <a:tcPr/>
                </a:tc>
                <a:tc>
                  <a:txBody>
                    <a:bodyPr/>
                    <a:lstStyle/>
                    <a:p>
                      <a:r>
                        <a:rPr kumimoji="1" lang="ja-JP" altLang="en-US" dirty="0" smtClean="0"/>
                        <a:t>□一斉学習　■個別学習</a:t>
                      </a:r>
                      <a:endParaRPr kumimoji="1" lang="en-US" altLang="ja-JP" dirty="0" smtClean="0"/>
                    </a:p>
                    <a:p>
                      <a:r>
                        <a:rPr kumimoji="1" lang="ja-JP" altLang="en-US" dirty="0" smtClean="0"/>
                        <a:t>□協働学習　□その他</a:t>
                      </a:r>
                      <a:endParaRPr kumimoji="1" lang="ja-JP" altLang="en-US" dirty="0"/>
                    </a:p>
                  </a:txBody>
                  <a:tcPr/>
                </a:tc>
              </a:tr>
              <a:tr h="593180">
                <a:tc>
                  <a:txBody>
                    <a:bodyPr/>
                    <a:lstStyle/>
                    <a:p>
                      <a:r>
                        <a:rPr kumimoji="1" lang="ja-JP" altLang="en-US" dirty="0" smtClean="0"/>
                        <a:t>活用場面</a:t>
                      </a:r>
                      <a:endParaRPr kumimoji="1" lang="ja-JP" altLang="en-US" dirty="0"/>
                    </a:p>
                  </a:txBody>
                  <a:tcPr/>
                </a:tc>
                <a:tc>
                  <a:txBody>
                    <a:bodyPr/>
                    <a:lstStyle/>
                    <a:p>
                      <a:r>
                        <a:rPr kumimoji="1" lang="ja-JP" altLang="en-US" dirty="0" smtClean="0"/>
                        <a:t>□導入　　　　■展開</a:t>
                      </a:r>
                      <a:endParaRPr kumimoji="1" lang="en-US" altLang="ja-JP" dirty="0" smtClean="0"/>
                    </a:p>
                    <a:p>
                      <a:r>
                        <a:rPr kumimoji="1" lang="ja-JP" altLang="en-US" dirty="0" smtClean="0"/>
                        <a:t>□まとめ</a:t>
                      </a:r>
                      <a:endParaRPr kumimoji="1" lang="ja-JP" altLang="en-US" dirty="0"/>
                    </a:p>
                  </a:txBody>
                  <a:tcPr/>
                </a:tc>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1568572850"/>
              </p:ext>
            </p:extLst>
          </p:nvPr>
        </p:nvGraphicFramePr>
        <p:xfrm>
          <a:off x="179512" y="5013176"/>
          <a:ext cx="8784977" cy="1584177"/>
        </p:xfrm>
        <a:graphic>
          <a:graphicData uri="http://schemas.openxmlformats.org/drawingml/2006/table">
            <a:tbl>
              <a:tblPr firstRow="1" bandRow="1">
                <a:tableStyleId>{5940675A-B579-460E-94D1-54222C63F5DA}</a:tableStyleId>
              </a:tblPr>
              <a:tblGrid>
                <a:gridCol w="936104"/>
                <a:gridCol w="7848873"/>
              </a:tblGrid>
              <a:tr h="158417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800" dirty="0" smtClean="0"/>
                        <a:t>成果等</a:t>
                      </a:r>
                    </a:p>
                    <a:p>
                      <a:endParaRPr kumimoji="1" lang="ja-JP" altLang="en-US" dirty="0"/>
                    </a:p>
                  </a:txBody>
                  <a:tcPr/>
                </a:tc>
                <a:tc>
                  <a:txBody>
                    <a:bodyPr/>
                    <a:lstStyle/>
                    <a:p>
                      <a:r>
                        <a:rPr kumimoji="1" lang="ja-JP" altLang="en-US" dirty="0" smtClean="0"/>
                        <a:t>・何度も間違えた部分を反復練習すること</a:t>
                      </a:r>
                      <a:r>
                        <a:rPr kumimoji="1" lang="ja-JP" altLang="en-US" smtClean="0"/>
                        <a:t>ができた。</a:t>
                      </a:r>
                      <a:endParaRPr kumimoji="1" lang="en-US" altLang="ja-JP" dirty="0" smtClean="0"/>
                    </a:p>
                    <a:p>
                      <a:r>
                        <a:rPr kumimoji="1" lang="ja-JP" altLang="en-US" dirty="0" smtClean="0"/>
                        <a:t>・間違えた場合、正しく書き取るまで進めないため正しい漢字を覚えることができた。</a:t>
                      </a:r>
                      <a:endParaRPr kumimoji="1" lang="en-US" altLang="ja-JP" dirty="0" smtClean="0"/>
                    </a:p>
                    <a:p>
                      <a:r>
                        <a:rPr kumimoji="1" lang="ja-JP" altLang="en-US" dirty="0" smtClean="0"/>
                        <a:t>・得点機能や色々なステージがあるため、学習意欲が向上した。</a:t>
                      </a:r>
                      <a:endParaRPr kumimoji="1" lang="ja-JP" altLang="en-US" dirty="0"/>
                    </a:p>
                  </a:txBody>
                  <a:tcPr/>
                </a:tc>
              </a:tr>
            </a:tbl>
          </a:graphicData>
        </a:graphic>
      </p:graphicFrame>
      <p:pic>
        <p:nvPicPr>
          <p:cNvPr id="3" name="図 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51520" y="1412776"/>
            <a:ext cx="4248472" cy="3456384"/>
          </a:xfrm>
          <a:prstGeom prst="rect">
            <a:avLst/>
          </a:prstGeom>
        </p:spPr>
      </p:pic>
      <p:sp>
        <p:nvSpPr>
          <p:cNvPr id="9" name="テキスト ボックス 8"/>
          <p:cNvSpPr txBox="1"/>
          <p:nvPr/>
        </p:nvSpPr>
        <p:spPr>
          <a:xfrm>
            <a:off x="0" y="0"/>
            <a:ext cx="3059832" cy="338554"/>
          </a:xfrm>
          <a:prstGeom prst="rect">
            <a:avLst/>
          </a:prstGeom>
          <a:solidFill>
            <a:srgbClr val="FF99FF"/>
          </a:solidFill>
        </p:spPr>
        <p:txBody>
          <a:bodyPr wrap="square" rtlCol="0">
            <a:spAutoFit/>
          </a:bodyPr>
          <a:lstStyle/>
          <a:p>
            <a:r>
              <a:rPr lang="ja-JP" altLang="en-US" sz="1600" dirty="0">
                <a:latin typeface="Meiryo UI" panose="020B0604030504040204" pitchFamily="50" charset="-128"/>
                <a:ea typeface="Meiryo UI" panose="020B0604030504040204" pitchFamily="50" charset="-128"/>
                <a:cs typeface="Meiryo UI" panose="020B0604030504040204" pitchFamily="50" charset="-128"/>
              </a:rPr>
              <a:t>ＩＣＴ活用事例　特別</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支援６</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4765715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738165" y="0"/>
            <a:ext cx="5410944" cy="634082"/>
          </a:xfrm>
        </p:spPr>
        <p:txBody>
          <a:bodyPr>
            <a:noAutofit/>
          </a:bodyPr>
          <a:lstStyle/>
          <a:p>
            <a:r>
              <a:rPr kumimoji="1" lang="en-US" altLang="ja-JP" sz="2000" dirty="0" smtClean="0"/>
              <a:t>ICT</a:t>
            </a:r>
            <a:r>
              <a:rPr kumimoji="1" lang="ja-JP" altLang="en-US" sz="2000" dirty="0" smtClean="0"/>
              <a:t>活用実践事例（県立</a:t>
            </a:r>
            <a:r>
              <a:rPr lang="ja-JP" altLang="en-US" sz="2000" dirty="0" smtClean="0"/>
              <a:t>あわじ</a:t>
            </a:r>
            <a:r>
              <a:rPr lang="ja-JP" altLang="en-US" sz="2000" dirty="0"/>
              <a:t>特別支援学校</a:t>
            </a:r>
            <a:r>
              <a:rPr kumimoji="1" lang="ja-JP" altLang="en-US" sz="2000" dirty="0" smtClean="0"/>
              <a:t>）</a:t>
            </a:r>
            <a:endParaRPr kumimoji="1" lang="ja-JP" altLang="en-US" sz="2000" dirty="0"/>
          </a:p>
        </p:txBody>
      </p:sp>
      <p:graphicFrame>
        <p:nvGraphicFramePr>
          <p:cNvPr id="4" name="表 3"/>
          <p:cNvGraphicFramePr>
            <a:graphicFrameLocks noGrp="1"/>
          </p:cNvGraphicFramePr>
          <p:nvPr>
            <p:extLst>
              <p:ext uri="{D42A27DB-BD31-4B8C-83A1-F6EECF244321}">
                <p14:modId xmlns:p14="http://schemas.microsoft.com/office/powerpoint/2010/main" val="203075821"/>
              </p:ext>
            </p:extLst>
          </p:nvPr>
        </p:nvGraphicFramePr>
        <p:xfrm>
          <a:off x="179512" y="548680"/>
          <a:ext cx="8784975" cy="741680"/>
        </p:xfrm>
        <a:graphic>
          <a:graphicData uri="http://schemas.openxmlformats.org/drawingml/2006/table">
            <a:tbl>
              <a:tblPr firstRow="1" bandRow="1">
                <a:tableStyleId>{5940675A-B579-460E-94D1-54222C63F5DA}</a:tableStyleId>
              </a:tblPr>
              <a:tblGrid>
                <a:gridCol w="1224136"/>
                <a:gridCol w="1656184"/>
                <a:gridCol w="5904655"/>
              </a:tblGrid>
              <a:tr h="370840">
                <a:tc>
                  <a:txBody>
                    <a:bodyPr/>
                    <a:lstStyle/>
                    <a:p>
                      <a:pPr algn="ctr"/>
                      <a:r>
                        <a:rPr kumimoji="1" lang="ja-JP" altLang="en-US" dirty="0" smtClean="0"/>
                        <a:t>学年</a:t>
                      </a:r>
                      <a:endParaRPr kumimoji="1" lang="ja-JP" altLang="en-US" dirty="0"/>
                    </a:p>
                  </a:txBody>
                  <a:tcPr/>
                </a:tc>
                <a:tc>
                  <a:txBody>
                    <a:bodyPr/>
                    <a:lstStyle/>
                    <a:p>
                      <a:pPr algn="ctr"/>
                      <a:r>
                        <a:rPr kumimoji="1" lang="ja-JP" altLang="en-US" dirty="0" smtClean="0"/>
                        <a:t>教科等</a:t>
                      </a:r>
                      <a:endParaRPr kumimoji="1" lang="ja-JP" altLang="en-US" dirty="0"/>
                    </a:p>
                  </a:txBody>
                  <a:tcPr/>
                </a:tc>
                <a:tc>
                  <a:txBody>
                    <a:bodyPr/>
                    <a:lstStyle/>
                    <a:p>
                      <a:pPr algn="ctr"/>
                      <a:r>
                        <a:rPr kumimoji="1" lang="ja-JP" altLang="en-US" dirty="0" smtClean="0"/>
                        <a:t>単元名</a:t>
                      </a:r>
                      <a:endParaRPr kumimoji="1" lang="ja-JP" altLang="en-US" dirty="0"/>
                    </a:p>
                  </a:txBody>
                  <a:tcPr/>
                </a:tc>
              </a:tr>
              <a:tr h="370840">
                <a:tc>
                  <a:txBody>
                    <a:bodyPr/>
                    <a:lstStyle/>
                    <a:p>
                      <a:pPr algn="ctr"/>
                      <a:r>
                        <a:rPr kumimoji="1" lang="ja-JP" altLang="en-US" dirty="0" smtClean="0"/>
                        <a:t>高等部</a:t>
                      </a:r>
                      <a:r>
                        <a:rPr kumimoji="1" lang="en-US" altLang="ja-JP" dirty="0" smtClean="0"/>
                        <a:t>2</a:t>
                      </a:r>
                      <a:r>
                        <a:rPr kumimoji="1" lang="ja-JP" altLang="en-US" dirty="0" smtClean="0"/>
                        <a:t>年</a:t>
                      </a:r>
                      <a:endParaRPr kumimoji="1" lang="ja-JP" altLang="en-US" dirty="0"/>
                    </a:p>
                  </a:txBody>
                  <a:tcPr/>
                </a:tc>
                <a:tc>
                  <a:txBody>
                    <a:bodyPr/>
                    <a:lstStyle/>
                    <a:p>
                      <a:pPr algn="ctr"/>
                      <a:r>
                        <a:rPr kumimoji="1" lang="ja-JP" altLang="en-US" dirty="0" smtClean="0"/>
                        <a:t>生活単元学習</a:t>
                      </a:r>
                      <a:endParaRPr kumimoji="1" lang="ja-JP" altLang="en-US" dirty="0"/>
                    </a:p>
                  </a:txBody>
                  <a:tcPr/>
                </a:tc>
                <a:tc>
                  <a:txBody>
                    <a:bodyPr/>
                    <a:lstStyle/>
                    <a:p>
                      <a:pPr algn="ctr"/>
                      <a:r>
                        <a:rPr kumimoji="1" lang="ja-JP" altLang="en-US" dirty="0" smtClean="0"/>
                        <a:t>秋季遠足事前学習～みんなが楽しい遠足にしよう～</a:t>
                      </a:r>
                      <a:endParaRPr kumimoji="1" lang="ja-JP" altLang="en-US" dirty="0"/>
                    </a:p>
                  </a:txBody>
                  <a:tcPr/>
                </a:tc>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1859484683"/>
              </p:ext>
            </p:extLst>
          </p:nvPr>
        </p:nvGraphicFramePr>
        <p:xfrm>
          <a:off x="4860032" y="1412775"/>
          <a:ext cx="4104457" cy="3474475"/>
        </p:xfrm>
        <a:graphic>
          <a:graphicData uri="http://schemas.openxmlformats.org/drawingml/2006/table">
            <a:tbl>
              <a:tblPr firstRow="1" bandRow="1">
                <a:tableStyleId>{5940675A-B579-460E-94D1-54222C63F5DA}</a:tableStyleId>
              </a:tblPr>
              <a:tblGrid>
                <a:gridCol w="1152128"/>
                <a:gridCol w="2952329"/>
              </a:tblGrid>
              <a:tr h="1008071">
                <a:tc>
                  <a:txBody>
                    <a:bodyPr/>
                    <a:lstStyle/>
                    <a:p>
                      <a:r>
                        <a:rPr kumimoji="1" lang="en-US" altLang="ja-JP" dirty="0" smtClean="0">
                          <a:latin typeface="+mj-ea"/>
                          <a:ea typeface="+mj-ea"/>
                        </a:rPr>
                        <a:t>ICT</a:t>
                      </a:r>
                      <a:r>
                        <a:rPr kumimoji="1" lang="ja-JP" altLang="en-US" dirty="0" smtClean="0">
                          <a:latin typeface="+mj-ea"/>
                          <a:ea typeface="+mj-ea"/>
                        </a:rPr>
                        <a:t>活用の意図</a:t>
                      </a:r>
                      <a:endParaRPr kumimoji="1" lang="ja-JP" altLang="en-US" dirty="0">
                        <a:latin typeface="+mj-ea"/>
                        <a:ea typeface="+mj-ea"/>
                      </a:endParaRPr>
                    </a:p>
                  </a:txBody>
                  <a:tcPr/>
                </a:tc>
                <a:tc>
                  <a:txBody>
                    <a:bodyPr/>
                    <a:lstStyle/>
                    <a:p>
                      <a:pPr lvl="0"/>
                      <a:r>
                        <a:rPr kumimoji="1" lang="ja-JP" altLang="en-US" sz="1800" b="0" dirty="0" smtClean="0">
                          <a:latin typeface="+mj-ea"/>
                          <a:ea typeface="+mj-ea"/>
                          <a:cs typeface="メイリオ" panose="020B0604030504040204" pitchFamily="50" charset="-128"/>
                        </a:rPr>
                        <a:t>秋季遠足で訪れる場所を写真をみながら把握し、見通しを持てるようにする。</a:t>
                      </a:r>
                      <a:endParaRPr kumimoji="1" lang="ja-JP" altLang="en-US" sz="1800" b="0" dirty="0">
                        <a:latin typeface="+mj-ea"/>
                        <a:ea typeface="+mj-ea"/>
                        <a:cs typeface="メイリオ" panose="020B0604030504040204" pitchFamily="50" charset="-128"/>
                      </a:endParaRPr>
                    </a:p>
                  </a:txBody>
                  <a:tcPr/>
                </a:tc>
              </a:tr>
              <a:tr h="1143584">
                <a:tc>
                  <a:txBody>
                    <a:bodyPr/>
                    <a:lstStyle/>
                    <a:p>
                      <a:r>
                        <a:rPr kumimoji="1" lang="ja-JP" altLang="en-US" dirty="0" smtClean="0"/>
                        <a:t>主に使用した</a:t>
                      </a:r>
                      <a:r>
                        <a:rPr kumimoji="1" lang="en-US" altLang="ja-JP" dirty="0" smtClean="0"/>
                        <a:t>ICT</a:t>
                      </a:r>
                      <a:r>
                        <a:rPr kumimoji="1" lang="ja-JP" altLang="en-US" dirty="0" smtClean="0"/>
                        <a:t>機器</a:t>
                      </a:r>
                      <a:endParaRPr kumimoji="1" lang="ja-JP" altLang="en-US" dirty="0"/>
                    </a:p>
                  </a:txBody>
                  <a:tcPr/>
                </a:tc>
                <a:tc>
                  <a:txBody>
                    <a:bodyPr/>
                    <a:lstStyle/>
                    <a:p>
                      <a:r>
                        <a:rPr kumimoji="1" lang="ja-JP" altLang="en-US" dirty="0" smtClean="0"/>
                        <a:t>■ＰＣ　　　　  □ﾀﾌﾞﾚｯﾄ</a:t>
                      </a:r>
                      <a:r>
                        <a:rPr kumimoji="1" lang="en-US" altLang="ja-JP" dirty="0" smtClean="0"/>
                        <a:t>PC</a:t>
                      </a:r>
                    </a:p>
                    <a:p>
                      <a:r>
                        <a:rPr kumimoji="1" lang="ja-JP" altLang="en-US" dirty="0" smtClean="0"/>
                        <a:t>□電子黒板　□実物投影機□ﾌﾟﾛｼﾞｪｸﾀ　 ■（大型</a:t>
                      </a:r>
                      <a:r>
                        <a:rPr kumimoji="1" lang="en-US" altLang="ja-JP" dirty="0" smtClean="0"/>
                        <a:t>TV</a:t>
                      </a:r>
                      <a:r>
                        <a:rPr kumimoji="1" lang="ja-JP" altLang="en-US" dirty="0" smtClean="0"/>
                        <a:t>）</a:t>
                      </a:r>
                      <a:endParaRPr kumimoji="1" lang="ja-JP" altLang="en-US" dirty="0"/>
                    </a:p>
                  </a:txBody>
                  <a:tcPr/>
                </a:tc>
              </a:tr>
              <a:tr h="682740">
                <a:tc>
                  <a:txBody>
                    <a:bodyPr/>
                    <a:lstStyle/>
                    <a:p>
                      <a:r>
                        <a:rPr kumimoji="1" lang="ja-JP" altLang="en-US" dirty="0" smtClean="0"/>
                        <a:t>活用形態</a:t>
                      </a:r>
                      <a:endParaRPr kumimoji="1" lang="ja-JP" altLang="en-US" dirty="0"/>
                    </a:p>
                  </a:txBody>
                  <a:tcPr/>
                </a:tc>
                <a:tc>
                  <a:txBody>
                    <a:bodyPr/>
                    <a:lstStyle/>
                    <a:p>
                      <a:r>
                        <a:rPr kumimoji="1" lang="ja-JP" altLang="en-US" dirty="0" smtClean="0"/>
                        <a:t>■一斉学習　□個別学習</a:t>
                      </a:r>
                      <a:endParaRPr kumimoji="1" lang="en-US" altLang="ja-JP" dirty="0" smtClean="0"/>
                    </a:p>
                    <a:p>
                      <a:r>
                        <a:rPr kumimoji="1" lang="ja-JP" altLang="en-US" dirty="0" smtClean="0"/>
                        <a:t>□協働学習　□その他</a:t>
                      </a:r>
                      <a:endParaRPr kumimoji="1" lang="ja-JP" altLang="en-US" dirty="0"/>
                    </a:p>
                  </a:txBody>
                  <a:tcPr/>
                </a:tc>
              </a:tr>
              <a:tr h="593180">
                <a:tc>
                  <a:txBody>
                    <a:bodyPr/>
                    <a:lstStyle/>
                    <a:p>
                      <a:r>
                        <a:rPr kumimoji="1" lang="ja-JP" altLang="en-US" dirty="0" smtClean="0"/>
                        <a:t>活用場面</a:t>
                      </a:r>
                      <a:endParaRPr kumimoji="1" lang="ja-JP" altLang="en-US" dirty="0"/>
                    </a:p>
                  </a:txBody>
                  <a:tcPr/>
                </a:tc>
                <a:tc>
                  <a:txBody>
                    <a:bodyPr/>
                    <a:lstStyle/>
                    <a:p>
                      <a:r>
                        <a:rPr kumimoji="1" lang="ja-JP" altLang="en-US" dirty="0" smtClean="0"/>
                        <a:t>■導入　　　　■展開</a:t>
                      </a:r>
                      <a:endParaRPr kumimoji="1" lang="en-US" altLang="ja-JP" dirty="0" smtClean="0"/>
                    </a:p>
                    <a:p>
                      <a:r>
                        <a:rPr kumimoji="1" lang="ja-JP" altLang="en-US" dirty="0" smtClean="0"/>
                        <a:t>■まとめ</a:t>
                      </a:r>
                      <a:endParaRPr kumimoji="1" lang="ja-JP" altLang="en-US" dirty="0"/>
                    </a:p>
                  </a:txBody>
                  <a:tcPr/>
                </a:tc>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2812033381"/>
              </p:ext>
            </p:extLst>
          </p:nvPr>
        </p:nvGraphicFramePr>
        <p:xfrm>
          <a:off x="179512" y="5013176"/>
          <a:ext cx="8784977" cy="1584177"/>
        </p:xfrm>
        <a:graphic>
          <a:graphicData uri="http://schemas.openxmlformats.org/drawingml/2006/table">
            <a:tbl>
              <a:tblPr firstRow="1" bandRow="1">
                <a:tableStyleId>{5940675A-B579-460E-94D1-54222C63F5DA}</a:tableStyleId>
              </a:tblPr>
              <a:tblGrid>
                <a:gridCol w="936104"/>
                <a:gridCol w="7848873"/>
              </a:tblGrid>
              <a:tr h="158417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800" dirty="0" smtClean="0"/>
                        <a:t>成果等</a:t>
                      </a:r>
                    </a:p>
                    <a:p>
                      <a:endParaRPr kumimoji="1" lang="ja-JP" altLang="en-US" dirty="0"/>
                    </a:p>
                  </a:txBody>
                  <a:tcPr/>
                </a:tc>
                <a:tc>
                  <a:txBody>
                    <a:bodyPr/>
                    <a:lstStyle/>
                    <a:p>
                      <a:r>
                        <a:rPr kumimoji="1" lang="ja-JP" altLang="en-US" dirty="0" smtClean="0"/>
                        <a:t>・秋季遠足の見通しが持てるよう、写真やスライドの活用が、場所や予定の確認などに役立った。</a:t>
                      </a:r>
                      <a:endParaRPr kumimoji="1" lang="en-US" altLang="ja-JP" dirty="0" smtClean="0"/>
                    </a:p>
                    <a:p>
                      <a:r>
                        <a:rPr kumimoji="1" lang="ja-JP" altLang="en-US" dirty="0" smtClean="0"/>
                        <a:t>・意思表示をしやすいように、言葉だけでなく、写真を提示できたのがよかった。</a:t>
                      </a:r>
                      <a:endParaRPr kumimoji="1" lang="en-US" altLang="ja-JP" dirty="0" smtClean="0"/>
                    </a:p>
                    <a:p>
                      <a:r>
                        <a:rPr kumimoji="1" lang="ja-JP" altLang="en-US" dirty="0" smtClean="0"/>
                        <a:t>・ルールなど大切なことを確認できた。</a:t>
                      </a:r>
                      <a:endParaRPr kumimoji="1" lang="ja-JP" altLang="en-US" dirty="0"/>
                    </a:p>
                  </a:txBody>
                  <a:tcPr/>
                </a:tc>
              </a:tr>
            </a:tbl>
          </a:graphicData>
        </a:graphic>
      </p:graphicFrame>
      <p:pic>
        <p:nvPicPr>
          <p:cNvPr id="3" name="図 2"/>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251520" y="1412776"/>
            <a:ext cx="4320480" cy="3384376"/>
          </a:xfrm>
          <a:prstGeom prst="rect">
            <a:avLst/>
          </a:prstGeom>
        </p:spPr>
      </p:pic>
      <p:sp>
        <p:nvSpPr>
          <p:cNvPr id="9" name="テキスト ボックス 8"/>
          <p:cNvSpPr txBox="1"/>
          <p:nvPr/>
        </p:nvSpPr>
        <p:spPr>
          <a:xfrm>
            <a:off x="0" y="0"/>
            <a:ext cx="3059832" cy="338554"/>
          </a:xfrm>
          <a:prstGeom prst="rect">
            <a:avLst/>
          </a:prstGeom>
          <a:solidFill>
            <a:srgbClr val="FF99FF"/>
          </a:solidFill>
        </p:spPr>
        <p:txBody>
          <a:bodyPr wrap="square" rtlCol="0">
            <a:spAutoFit/>
          </a:bodyPr>
          <a:lstStyle/>
          <a:p>
            <a:r>
              <a:rPr lang="ja-JP" altLang="en-US" sz="1600" dirty="0">
                <a:latin typeface="Meiryo UI" panose="020B0604030504040204" pitchFamily="50" charset="-128"/>
                <a:ea typeface="Meiryo UI" panose="020B0604030504040204" pitchFamily="50" charset="-128"/>
                <a:cs typeface="Meiryo UI" panose="020B0604030504040204" pitchFamily="50" charset="-128"/>
              </a:rPr>
              <a:t>ＩＣＴ活用事例　特別</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支援７</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791931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663</TotalTime>
  <Words>1398</Words>
  <Application>Microsoft Office PowerPoint</Application>
  <PresentationFormat>画面に合わせる (4:3)</PresentationFormat>
  <Paragraphs>262</Paragraphs>
  <Slides>13</Slides>
  <Notes>1</Notes>
  <HiddenSlides>0</HiddenSlides>
  <MMClips>0</MMClips>
  <ScaleCrop>false</ScaleCrop>
  <HeadingPairs>
    <vt:vector size="4" baseType="variant">
      <vt:variant>
        <vt:lpstr>テーマ</vt:lpstr>
      </vt:variant>
      <vt:variant>
        <vt:i4>1</vt:i4>
      </vt:variant>
      <vt:variant>
        <vt:lpstr>スライド タイトル</vt:lpstr>
      </vt:variant>
      <vt:variant>
        <vt:i4>13</vt:i4>
      </vt:variant>
    </vt:vector>
  </HeadingPairs>
  <TitlesOfParts>
    <vt:vector size="14" baseType="lpstr">
      <vt:lpstr>Office ​​テーマ</vt:lpstr>
      <vt:lpstr>PowerPoint プレゼンテーション</vt:lpstr>
      <vt:lpstr>特別支援学校における 実践事例</vt:lpstr>
      <vt:lpstr>ICT活用実践事例（県立あわじ特別支援学校）</vt:lpstr>
      <vt:lpstr>ICT活用実践事例（県立あわじ特別支援学校）</vt:lpstr>
      <vt:lpstr>ICT活用実践事例（県立あわじ特別支援学校）</vt:lpstr>
      <vt:lpstr>ICT活用実践事例（県立あわじ特別支援学校）</vt:lpstr>
      <vt:lpstr>ICT活用実践事例（兵庫県立あわじ特別支援学校）</vt:lpstr>
      <vt:lpstr>ICT活用実践事例（県立あわじ特別支援学校）</vt:lpstr>
      <vt:lpstr>ICT活用実践事例（県立あわじ特別支援学校）</vt:lpstr>
      <vt:lpstr>ICT活用実践事例（兵庫県立あわじ特別支援学校）</vt:lpstr>
      <vt:lpstr>ICT活用実践事例（兵庫県立あわじ特別支援学校）</vt:lpstr>
      <vt:lpstr>ICT活用実践事例（兵庫県立あわじ特別支援学校）</vt:lpstr>
      <vt:lpstr>ICT活用実践事例（県立あわじ特別支援学校）</vt:lpstr>
    </vt:vector>
  </TitlesOfParts>
  <Company>兵庫県</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ICT活用実践事例</dc:title>
  <dc:creator>兵庫県</dc:creator>
  <cp:lastModifiedBy>兵庫県</cp:lastModifiedBy>
  <cp:revision>87</cp:revision>
  <cp:lastPrinted>2017-03-06T22:31:47Z</cp:lastPrinted>
  <dcterms:created xsi:type="dcterms:W3CDTF">2016-01-08T07:45:39Z</dcterms:created>
  <dcterms:modified xsi:type="dcterms:W3CDTF">2018-04-27T08:51:39Z</dcterms:modified>
</cp:coreProperties>
</file>