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7" r:id="rId2"/>
    <p:sldId id="509" r:id="rId3"/>
    <p:sldId id="428" r:id="rId4"/>
    <p:sldId id="436" r:id="rId5"/>
    <p:sldId id="486" r:id="rId6"/>
    <p:sldId id="488" r:id="rId7"/>
    <p:sldId id="491" r:id="rId8"/>
    <p:sldId id="501"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84743" autoAdjust="0"/>
  </p:normalViewPr>
  <p:slideViewPr>
    <p:cSldViewPr snapToGrid="0" showGuides="1">
      <p:cViewPr>
        <p:scale>
          <a:sx n="50" d="100"/>
          <a:sy n="50" d="100"/>
        </p:scale>
        <p:origin x="-1200" y="-180"/>
      </p:cViewPr>
      <p:guideLst>
        <p:guide orient="horz" pos="2160"/>
        <p:guide pos="2880"/>
      </p:guideLst>
    </p:cSldViewPr>
  </p:slideViewPr>
  <p:notesTextViewPr>
    <p:cViewPr>
      <p:scale>
        <a:sx n="1" d="1"/>
        <a:sy n="1" d="1"/>
      </p:scale>
      <p:origin x="0" y="0"/>
    </p:cViewPr>
  </p:notesTextViewPr>
  <p:notesViewPr>
    <p:cSldViewPr snapToGrid="0">
      <p:cViewPr>
        <p:scale>
          <a:sx n="70" d="100"/>
          <a:sy n="70" d="100"/>
        </p:scale>
        <p:origin x="-2466" y="924"/>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r>
              <a:rPr kumimoji="1" lang="ja-JP" altLang="en-US" dirty="0" smtClean="0"/>
              <a:t>教材⑭</a:t>
            </a:r>
            <a:endParaRPr kumimoji="1" lang="en-US" altLang="ja-JP" dirty="0" smtClean="0"/>
          </a:p>
          <a:p>
            <a:r>
              <a:rPr lang="ja-JP" altLang="en-US" dirty="0" smtClean="0"/>
              <a:t>特別支援教育におけるＩＣＴ活用</a:t>
            </a:r>
            <a:endParaRPr kumimoji="1" lang="ja-JP" altLang="en-US" dirty="0"/>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9D949742-D486-4507-8C5E-7804382937FD}" type="slidenum">
              <a:rPr kumimoji="1" lang="ja-JP" altLang="en-US" smtClean="0"/>
              <a:t>‹#›</a:t>
            </a:fld>
            <a:endParaRPr kumimoji="1" lang="ja-JP" altLang="en-US"/>
          </a:p>
        </p:txBody>
      </p:sp>
    </p:spTree>
    <p:extLst>
      <p:ext uri="{BB962C8B-B14F-4D97-AF65-F5344CB8AC3E}">
        <p14:creationId xmlns:p14="http://schemas.microsoft.com/office/powerpoint/2010/main" val="19289487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77A1D497-84CE-4107-908F-006D47821F2E}" type="datetimeFigureOut">
              <a:rPr kumimoji="1" lang="ja-JP" altLang="en-US" smtClean="0"/>
              <a:t>2018/4/27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EAEAA6B7-638A-40F6-80A9-C968DC83A72E}" type="slidenum">
              <a:rPr kumimoji="1" lang="ja-JP" altLang="en-US" smtClean="0"/>
              <a:t>‹#›</a:t>
            </a:fld>
            <a:endParaRPr kumimoji="1" lang="ja-JP" altLang="en-US"/>
          </a:p>
        </p:txBody>
      </p:sp>
    </p:spTree>
    <p:extLst>
      <p:ext uri="{BB962C8B-B14F-4D97-AF65-F5344CB8AC3E}">
        <p14:creationId xmlns:p14="http://schemas.microsoft.com/office/powerpoint/2010/main" val="7851138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AEAA6B7-638A-40F6-80A9-C968DC83A72E}" type="slidenum">
              <a:rPr kumimoji="1" lang="ja-JP" altLang="en-US" smtClean="0"/>
              <a:t>2</a:t>
            </a:fld>
            <a:endParaRPr kumimoji="1" lang="ja-JP" altLang="en-US"/>
          </a:p>
        </p:txBody>
      </p:sp>
    </p:spTree>
    <p:extLst>
      <p:ext uri="{BB962C8B-B14F-4D97-AF65-F5344CB8AC3E}">
        <p14:creationId xmlns:p14="http://schemas.microsoft.com/office/powerpoint/2010/main" val="4095862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～「動き」の貯金編～</a:t>
            </a:r>
            <a:endParaRPr kumimoji="1" lang="en-US" altLang="ja-JP" dirty="0" smtClean="0"/>
          </a:p>
          <a:p>
            <a:r>
              <a:rPr lang="ja-JP" altLang="en-US" sz="1200" dirty="0" smtClean="0">
                <a:latin typeface="Meiryo" charset="-128"/>
                <a:ea typeface="Meiryo" charset="-128"/>
                <a:cs typeface="Meiryo" charset="-128"/>
              </a:rPr>
              <a:t>「動き」もお金に例えてみましょう</a:t>
            </a:r>
            <a:endParaRPr lang="en-US" altLang="ja-JP" sz="1200" dirty="0" smtClean="0">
              <a:latin typeface="Meiryo" charset="-128"/>
              <a:ea typeface="Meiryo" charset="-128"/>
              <a:cs typeface="Meiryo" charset="-128"/>
            </a:endParaRPr>
          </a:p>
          <a:p>
            <a:r>
              <a:rPr kumimoji="1" lang="ja-JP" altLang="en-US" dirty="0" smtClean="0"/>
              <a:t>動かすことが難しい部位を</a:t>
            </a:r>
            <a:r>
              <a:rPr lang="ja-JP" altLang="en-US" dirty="0" smtClean="0"/>
              <a:t>動かすことは「ストレス」になります。すなわち「借金」です。</a:t>
            </a:r>
            <a:endParaRPr lang="en-US" altLang="ja-JP" dirty="0" smtClean="0"/>
          </a:p>
          <a:p>
            <a:r>
              <a:rPr kumimoji="1" lang="ja-JP" altLang="en-US" dirty="0" smtClean="0"/>
              <a:t>逆に動かしたいのに動かせない。</a:t>
            </a:r>
            <a:r>
              <a:rPr lang="ja-JP" altLang="en-US" dirty="0" smtClean="0"/>
              <a:t>これもまた「借金」になります。</a:t>
            </a:r>
            <a:endParaRPr lang="en-US" altLang="ja-JP" dirty="0" smtClean="0"/>
          </a:p>
          <a:p>
            <a:r>
              <a:rPr kumimoji="1" lang="ja-JP" altLang="en-US" dirty="0" smtClean="0"/>
              <a:t>動かすことを「楽しい」と感じる</a:t>
            </a:r>
            <a:r>
              <a:rPr lang="ja-JP" altLang="en-US" dirty="0" smtClean="0"/>
              <a:t>経験が非常に重要です</a:t>
            </a:r>
            <a:r>
              <a:rPr lang="en-US" altLang="ja-JP" dirty="0" smtClean="0"/>
              <a:t/>
            </a:r>
            <a:br>
              <a:rPr lang="en-US" altLang="ja-JP" dirty="0" smtClean="0"/>
            </a:br>
            <a:r>
              <a:rPr lang="ja-JP" altLang="en-US" dirty="0" smtClean="0"/>
              <a:t>そのために「頑張らせる」のではなく、代替手段を使って実現することが「貯金」を貯めるためのヒントです</a:t>
            </a:r>
            <a:endParaRPr kumimoji="1" lang="ja-JP" altLang="en-US" dirty="0"/>
          </a:p>
        </p:txBody>
      </p:sp>
      <p:sp>
        <p:nvSpPr>
          <p:cNvPr id="4" name="スライド番号プレースホルダー 3"/>
          <p:cNvSpPr>
            <a:spLocks noGrp="1"/>
          </p:cNvSpPr>
          <p:nvPr>
            <p:ph type="sldNum" sz="quarter" idx="10"/>
          </p:nvPr>
        </p:nvSpPr>
        <p:spPr/>
        <p:txBody>
          <a:bodyPr/>
          <a:lstStyle/>
          <a:p>
            <a:fld id="{EAEAA6B7-638A-40F6-80A9-C968DC83A72E}" type="slidenum">
              <a:rPr kumimoji="1" lang="ja-JP" altLang="en-US" smtClean="0"/>
              <a:t>3</a:t>
            </a:fld>
            <a:endParaRPr kumimoji="1" lang="ja-JP" altLang="en-US"/>
          </a:p>
        </p:txBody>
      </p:sp>
    </p:spTree>
    <p:extLst>
      <p:ext uri="{BB962C8B-B14F-4D97-AF65-F5344CB8AC3E}">
        <p14:creationId xmlns:p14="http://schemas.microsoft.com/office/powerpoint/2010/main" val="1411973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スイッチを使っておもちゃを動かす。</a:t>
            </a:r>
            <a:r>
              <a:rPr lang="ja-JP" altLang="en-US" dirty="0" smtClean="0"/>
              <a:t>「自分の力で」動かす喜びを知る。</a:t>
            </a:r>
            <a:endParaRPr lang="en-US" altLang="ja-JP" dirty="0" smtClean="0"/>
          </a:p>
          <a:p>
            <a:r>
              <a:rPr kumimoji="1" lang="ja-JP" altLang="en-US" dirty="0" smtClean="0"/>
              <a:t>スイッチは貯金を貯める</a:t>
            </a:r>
            <a:r>
              <a:rPr lang="ja-JP" altLang="en-US" dirty="0" smtClean="0"/>
              <a:t>第一歩の装置といえます</a:t>
            </a:r>
            <a:endParaRPr lang="en-US" altLang="ja-JP" dirty="0" smtClean="0"/>
          </a:p>
          <a:p>
            <a:r>
              <a:rPr kumimoji="1" lang="ja-JP" altLang="en-US" dirty="0" smtClean="0"/>
              <a:t>スイッチには様々な種類があります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EAEAA6B7-638A-40F6-80A9-C968DC83A72E}" type="slidenum">
              <a:rPr kumimoji="1" lang="ja-JP" altLang="en-US" smtClean="0"/>
              <a:t>4</a:t>
            </a:fld>
            <a:endParaRPr kumimoji="1" lang="ja-JP" altLang="en-US"/>
          </a:p>
        </p:txBody>
      </p:sp>
    </p:spTree>
    <p:extLst>
      <p:ext uri="{BB962C8B-B14F-4D97-AF65-F5344CB8AC3E}">
        <p14:creationId xmlns:p14="http://schemas.microsoft.com/office/powerpoint/2010/main" val="2298885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latin typeface="メイリオ" panose="020B0604030504040204" pitchFamily="50" charset="-128"/>
                <a:ea typeface="メイリオ" panose="020B0604030504040204" pitchFamily="50" charset="-128"/>
              </a:rPr>
              <a:t>表情のわずかな動きを感知するピエゾセンサ</a:t>
            </a:r>
            <a:endParaRPr kumimoji="1" lang="en-US" altLang="ja-JP" sz="1200" dirty="0" smtClean="0">
              <a:latin typeface="メイリオ" panose="020B0604030504040204" pitchFamily="50" charset="-128"/>
              <a:ea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rPr>
              <a:t>拇指のわずかな動きを感知する</a:t>
            </a:r>
            <a:r>
              <a:rPr lang="ja-JP" altLang="en-US" sz="1200" dirty="0" smtClean="0">
                <a:latin typeface="メイリオ" panose="020B0604030504040204" pitchFamily="50" charset="-128"/>
                <a:ea typeface="メイリオ" panose="020B0604030504040204" pitchFamily="50" charset="-128"/>
              </a:rPr>
              <a:t>エアバッグセンサ</a:t>
            </a:r>
            <a:endParaRPr lang="en-US" altLang="ja-JP" sz="1200" dirty="0" smtClean="0">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視線で選ぶ「視線スイッチ」</a:t>
            </a:r>
          </a:p>
          <a:p>
            <a:endParaRPr kumimoji="1" lang="ja-JP" altLang="en-US" dirty="0"/>
          </a:p>
        </p:txBody>
      </p:sp>
      <p:sp>
        <p:nvSpPr>
          <p:cNvPr id="4" name="スライド番号プレースホルダー 3"/>
          <p:cNvSpPr>
            <a:spLocks noGrp="1"/>
          </p:cNvSpPr>
          <p:nvPr>
            <p:ph type="sldNum" sz="quarter" idx="10"/>
          </p:nvPr>
        </p:nvSpPr>
        <p:spPr/>
        <p:txBody>
          <a:bodyPr/>
          <a:lstStyle/>
          <a:p>
            <a:fld id="{EAEAA6B7-638A-40F6-80A9-C968DC83A72E}" type="slidenum">
              <a:rPr kumimoji="1" lang="ja-JP" altLang="en-US" smtClean="0"/>
              <a:t>5</a:t>
            </a:fld>
            <a:endParaRPr kumimoji="1" lang="ja-JP" altLang="en-US"/>
          </a:p>
        </p:txBody>
      </p:sp>
    </p:spTree>
    <p:extLst>
      <p:ext uri="{BB962C8B-B14F-4D97-AF65-F5344CB8AC3E}">
        <p14:creationId xmlns:p14="http://schemas.microsoft.com/office/powerpoint/2010/main" val="523491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脳波で</a:t>
            </a:r>
            <a:r>
              <a:rPr kumimoji="1" lang="en-US" altLang="ja-JP" dirty="0" smtClean="0"/>
              <a:t>ON/OFF</a:t>
            </a:r>
            <a:r>
              <a:rPr kumimoji="1" lang="ja-JP" altLang="en-US" dirty="0" smtClean="0"/>
              <a:t>を判別する</a:t>
            </a:r>
            <a:r>
              <a:rPr lang="ja-JP" altLang="en-US" dirty="0" smtClean="0"/>
              <a:t>脳波スイッチ「マクトス」</a:t>
            </a:r>
            <a:endParaRPr lang="en-US" altLang="ja-JP" dirty="0" smtClean="0"/>
          </a:p>
          <a:p>
            <a:r>
              <a:rPr kumimoji="1" lang="en-US" altLang="ja-JP" dirty="0" smtClean="0"/>
              <a:t>Kinect</a:t>
            </a:r>
            <a:r>
              <a:rPr kumimoji="1" lang="ja-JP" altLang="en-US" dirty="0" smtClean="0"/>
              <a:t>を用いた空中スイッチ</a:t>
            </a:r>
            <a:r>
              <a:rPr lang="ja-JP" altLang="en-US" dirty="0" smtClean="0"/>
              <a:t>「</a:t>
            </a:r>
            <a:r>
              <a:rPr lang="en-US" altLang="ja-JP" dirty="0" smtClean="0"/>
              <a:t>OAK</a:t>
            </a:r>
            <a:r>
              <a:rPr lang="ja-JP" altLang="en-US"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EAEAA6B7-638A-40F6-80A9-C968DC83A72E}" type="slidenum">
              <a:rPr kumimoji="1" lang="ja-JP" altLang="en-US" smtClean="0"/>
              <a:t>6</a:t>
            </a:fld>
            <a:endParaRPr kumimoji="1" lang="ja-JP" altLang="en-US"/>
          </a:p>
        </p:txBody>
      </p:sp>
    </p:spTree>
    <p:extLst>
      <p:ext uri="{BB962C8B-B14F-4D97-AF65-F5344CB8AC3E}">
        <p14:creationId xmlns:p14="http://schemas.microsoft.com/office/powerpoint/2010/main" val="2033515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スイッチは世界を変えます。</a:t>
            </a:r>
            <a:endParaRPr kumimoji="1" lang="en-US" altLang="ja-JP" dirty="0" smtClean="0"/>
          </a:p>
          <a:p>
            <a:r>
              <a:rPr kumimoji="1" lang="ja-JP" altLang="en-US" dirty="0" smtClean="0"/>
              <a:t>植物状態の患者に実は意思があった。</a:t>
            </a:r>
            <a:r>
              <a:rPr lang="ja-JP" altLang="en-US" dirty="0" smtClean="0"/>
              <a:t>これを証明したのが何を隠そう「スイッチ」の存在なのです</a:t>
            </a:r>
            <a:endParaRPr lang="en-US" altLang="ja-JP" dirty="0" smtClean="0"/>
          </a:p>
          <a:p>
            <a:r>
              <a:rPr kumimoji="1" lang="ja-JP" altLang="en-US" dirty="0" smtClean="0"/>
              <a:t>繰り返し言いますが「</a:t>
            </a:r>
            <a:r>
              <a:rPr lang="ja-JP" altLang="en-US" dirty="0" smtClean="0"/>
              <a:t>スイッチ」は借金を減らし貯金を増やす彼らにとって唯一の手段です</a:t>
            </a:r>
            <a:endParaRPr lang="en-US" altLang="ja-JP" dirty="0" smtClean="0"/>
          </a:p>
          <a:p>
            <a:r>
              <a:rPr kumimoji="1" lang="ja-JP" altLang="en-US" dirty="0" smtClean="0"/>
              <a:t>ただし、スイッチを使えば</a:t>
            </a:r>
            <a:r>
              <a:rPr lang="ja-JP" altLang="en-US" dirty="0" smtClean="0"/>
              <a:t>貯金ができる・・・そんな簡単なものではありません</a:t>
            </a:r>
            <a:endParaRPr lang="en-US" altLang="ja-JP" dirty="0" smtClean="0"/>
          </a:p>
          <a:p>
            <a:r>
              <a:rPr kumimoji="1" lang="ja-JP" altLang="en-US" dirty="0" smtClean="0"/>
              <a:t>観察とアセスメントを</a:t>
            </a:r>
            <a:r>
              <a:rPr lang="ja-JP" altLang="en-US" dirty="0" smtClean="0"/>
              <a:t>繰り返し、スイッチを使って試行錯誤を繰り返す、それでもうまくいくかどうか分からない</a:t>
            </a:r>
            <a:r>
              <a:rPr lang="en-US" altLang="ja-JP" dirty="0" smtClean="0"/>
              <a:t/>
            </a:r>
            <a:br>
              <a:rPr lang="en-US" altLang="ja-JP" dirty="0" smtClean="0"/>
            </a:br>
            <a:r>
              <a:rPr lang="ja-JP" altLang="en-US" dirty="0" smtClean="0"/>
              <a:t>そんな世界です</a:t>
            </a:r>
            <a:endParaRPr lang="en-US" altLang="ja-JP" dirty="0" smtClean="0"/>
          </a:p>
          <a:p>
            <a:r>
              <a:rPr kumimoji="1" lang="ja-JP" altLang="en-US" dirty="0" smtClean="0"/>
              <a:t>それでも、まずやってみることが</a:t>
            </a:r>
            <a:r>
              <a:rPr lang="ja-JP" altLang="en-US" dirty="0" smtClean="0"/>
              <a:t>教師や支援者にとって重要です。</a:t>
            </a:r>
            <a:endParaRPr lang="en-US" altLang="ja-JP" dirty="0" smtClean="0"/>
          </a:p>
          <a:p>
            <a:r>
              <a:rPr lang="ja-JP" altLang="en-US" dirty="0" smtClean="0"/>
              <a:t>意思表出の機会・・すなわちお金を貯めるきっかけを作るも作らないも教師や支援者次第なのです</a:t>
            </a:r>
            <a:endParaRPr kumimoji="1" lang="ja-JP" altLang="en-US" dirty="0"/>
          </a:p>
        </p:txBody>
      </p:sp>
      <p:sp>
        <p:nvSpPr>
          <p:cNvPr id="4" name="スライド番号プレースホルダー 3"/>
          <p:cNvSpPr>
            <a:spLocks noGrp="1"/>
          </p:cNvSpPr>
          <p:nvPr>
            <p:ph type="sldNum" sz="quarter" idx="10"/>
          </p:nvPr>
        </p:nvSpPr>
        <p:spPr/>
        <p:txBody>
          <a:bodyPr/>
          <a:lstStyle/>
          <a:p>
            <a:fld id="{EAEAA6B7-638A-40F6-80A9-C968DC83A72E}" type="slidenum">
              <a:rPr kumimoji="1" lang="ja-JP" altLang="en-US" smtClean="0"/>
              <a:t>7</a:t>
            </a:fld>
            <a:endParaRPr kumimoji="1" lang="ja-JP" altLang="en-US"/>
          </a:p>
        </p:txBody>
      </p:sp>
    </p:spTree>
    <p:extLst>
      <p:ext uri="{BB962C8B-B14F-4D97-AF65-F5344CB8AC3E}">
        <p14:creationId xmlns:p14="http://schemas.microsoft.com/office/powerpoint/2010/main" val="442320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以上、ここまで「自尊心」「意思表出」「動き」</a:t>
            </a:r>
            <a:r>
              <a:rPr lang="ja-JP" altLang="en-US" dirty="0" smtClean="0"/>
              <a:t>この３点について「お金」に例えて説明してきました。</a:t>
            </a:r>
            <a:endParaRPr lang="en-US" altLang="ja-JP" dirty="0" smtClean="0"/>
          </a:p>
          <a:p>
            <a:r>
              <a:rPr kumimoji="1" lang="en-US" altLang="ja-JP" dirty="0" smtClean="0"/>
              <a:t>3</a:t>
            </a:r>
            <a:r>
              <a:rPr lang="ja-JP" altLang="en-US" dirty="0" err="1" smtClean="0"/>
              <a:t>つの</a:t>
            </a:r>
            <a:r>
              <a:rPr lang="ja-JP" altLang="en-US" dirty="0" smtClean="0"/>
              <a:t>項目に共通するのはいずれも「貯金」がベースにあること</a:t>
            </a:r>
            <a:endParaRPr lang="en-US" altLang="ja-JP" dirty="0" smtClean="0"/>
          </a:p>
          <a:p>
            <a:endParaRPr kumimoji="1" lang="en-US" altLang="ja-JP" dirty="0" smtClean="0"/>
          </a:p>
          <a:p>
            <a:r>
              <a:rPr kumimoji="1" lang="ja-JP" altLang="en-US" dirty="0" smtClean="0"/>
              <a:t>子供たちの貯金を増やす</a:t>
            </a:r>
            <a:r>
              <a:rPr kumimoji="1" lang="en-US" altLang="ja-JP" dirty="0" smtClean="0"/>
              <a:t>ICT</a:t>
            </a:r>
            <a:r>
              <a:rPr kumimoji="1" lang="ja-JP" altLang="en-US" dirty="0" smtClean="0"/>
              <a:t>活用に</a:t>
            </a:r>
            <a:r>
              <a:rPr lang="en-US" altLang="ja-JP" dirty="0" smtClean="0"/>
              <a:t/>
            </a:r>
            <a:br>
              <a:rPr lang="en-US" altLang="ja-JP" dirty="0" smtClean="0"/>
            </a:br>
            <a:r>
              <a:rPr lang="ja-JP" altLang="en-US" dirty="0" smtClean="0"/>
              <a:t>皆さんも一度チャレンジしてみてはいかがでしょうか？</a:t>
            </a:r>
            <a:endParaRPr kumimoji="1" lang="ja-JP" altLang="en-US" dirty="0"/>
          </a:p>
        </p:txBody>
      </p:sp>
      <p:sp>
        <p:nvSpPr>
          <p:cNvPr id="4" name="スライド番号プレースホルダー 3"/>
          <p:cNvSpPr>
            <a:spLocks noGrp="1"/>
          </p:cNvSpPr>
          <p:nvPr>
            <p:ph type="sldNum" sz="quarter" idx="10"/>
          </p:nvPr>
        </p:nvSpPr>
        <p:spPr/>
        <p:txBody>
          <a:bodyPr/>
          <a:lstStyle/>
          <a:p>
            <a:fld id="{EAEAA6B7-638A-40F6-80A9-C968DC83A72E}" type="slidenum">
              <a:rPr kumimoji="1" lang="ja-JP" altLang="en-US" smtClean="0"/>
              <a:t>8</a:t>
            </a:fld>
            <a:endParaRPr kumimoji="1" lang="ja-JP" altLang="en-US"/>
          </a:p>
        </p:txBody>
      </p:sp>
    </p:spTree>
    <p:extLst>
      <p:ext uri="{BB962C8B-B14F-4D97-AF65-F5344CB8AC3E}">
        <p14:creationId xmlns:p14="http://schemas.microsoft.com/office/powerpoint/2010/main" val="2146410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A0CEC90-3390-46E1-807B-33278A691E76}" type="datetime1">
              <a:rPr kumimoji="1" lang="ja-JP" altLang="en-US" smtClean="0"/>
              <a:t>2018/4/27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529143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3278540-7197-420E-81C8-3D3E5AFCA8CB}" type="datetime1">
              <a:rPr kumimoji="1" lang="ja-JP" altLang="en-US" smtClean="0"/>
              <a:t>2018/4/27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4089461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D769EB8-2003-4AA7-964E-9CA85AB9AA5A}" type="datetime1">
              <a:rPr kumimoji="1" lang="ja-JP" altLang="en-US" smtClean="0"/>
              <a:t>2018/4/27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2958774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279CBE8-7F64-403C-949D-C900CD6EC201}" type="datetime1">
              <a:rPr kumimoji="1" lang="ja-JP" altLang="en-US" smtClean="0"/>
              <a:t>2018/4/27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3616343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C2458C5-A7DE-49B5-8318-1C759101A7CA}" type="datetime1">
              <a:rPr kumimoji="1" lang="ja-JP" altLang="en-US" smtClean="0"/>
              <a:t>2018/4/27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2724321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434278A-0DC6-4419-AB9B-5BD7B9C57989}" type="datetime1">
              <a:rPr kumimoji="1" lang="ja-JP" altLang="en-US" smtClean="0"/>
              <a:t>2018/4/27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1133093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E42CE92-47E4-41B7-9D04-A95622555455}" type="datetime1">
              <a:rPr kumimoji="1" lang="ja-JP" altLang="en-US" smtClean="0"/>
              <a:t>2018/4/27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1094719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271849" y="1445741"/>
            <a:ext cx="8600301" cy="3880021"/>
          </a:xfrm>
        </p:spPr>
        <p:txBody>
          <a:bodyPr>
            <a:normAutofit/>
          </a:bodyPr>
          <a:lstStyle>
            <a:lvl1pPr algn="ctr">
              <a:lnSpc>
                <a:spcPct val="120000"/>
              </a:lnSpc>
              <a:defRPr sz="3600">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76B1E6C6-A921-43AE-B14F-BC409F56D2D8}" type="datetime1">
              <a:rPr kumimoji="1" lang="ja-JP" altLang="en-US" smtClean="0"/>
              <a:t>2018/4/27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pic>
        <p:nvPicPr>
          <p:cNvPr id="6" name="図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95744" y="5439411"/>
            <a:ext cx="1848256" cy="1282065"/>
          </a:xfrm>
          <a:prstGeom prst="rect">
            <a:avLst/>
          </a:prstGeom>
        </p:spPr>
      </p:pic>
    </p:spTree>
    <p:extLst>
      <p:ext uri="{BB962C8B-B14F-4D97-AF65-F5344CB8AC3E}">
        <p14:creationId xmlns:p14="http://schemas.microsoft.com/office/powerpoint/2010/main" val="3649506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924E00-FB04-4D81-9C59-224400A201BE}" type="datetime1">
              <a:rPr kumimoji="1" lang="ja-JP" altLang="en-US" smtClean="0"/>
              <a:t>2018/4/27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4259740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551CDFC-5739-49D5-BF58-65FB8CDFEC0F}" type="datetime1">
              <a:rPr kumimoji="1" lang="ja-JP" altLang="en-US" smtClean="0"/>
              <a:t>2018/4/27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3717736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F6BEFFC-BC2D-4E8C-967E-1A277D7FA5CB}" type="datetime1">
              <a:rPr kumimoji="1" lang="ja-JP" altLang="en-US" smtClean="0"/>
              <a:t>2018/4/27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1787333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DD8D4E-DBBA-4AD5-A8F2-64B241FEE0BD}" type="datetime1">
              <a:rPr kumimoji="1" lang="ja-JP" altLang="en-US" smtClean="0"/>
              <a:t>2018/4/27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D077AC-B964-47FD-A76E-4A3F508800E7}" type="slidenum">
              <a:rPr kumimoji="1" lang="ja-JP" altLang="en-US" smtClean="0"/>
              <a:t>‹#›</a:t>
            </a:fld>
            <a:endParaRPr kumimoji="1" lang="ja-JP" altLang="en-US"/>
          </a:p>
        </p:txBody>
      </p:sp>
    </p:spTree>
    <p:extLst>
      <p:ext uri="{BB962C8B-B14F-4D97-AF65-F5344CB8AC3E}">
        <p14:creationId xmlns:p14="http://schemas.microsoft.com/office/powerpoint/2010/main" val="33053472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9.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027468" y="5404207"/>
            <a:ext cx="4352474" cy="369332"/>
          </a:xfrm>
          <a:prstGeom prst="rect">
            <a:avLst/>
          </a:prstGeom>
          <a:noFill/>
        </p:spPr>
        <p:txBody>
          <a:bodyPr wrap="none" rtlCol="0">
            <a:spAutoFit/>
          </a:bodyPr>
          <a:lstStyle/>
          <a:p>
            <a:r>
              <a:rPr kumimoji="1" lang="ja-JP" altLang="en-US" dirty="0" smtClean="0"/>
              <a:t>兵庫教育大学の小川です。一応作者です。</a:t>
            </a:r>
            <a:endParaRPr kumimoji="1" lang="ja-JP" altLang="en-US" dirty="0"/>
          </a:p>
        </p:txBody>
      </p:sp>
      <p:sp>
        <p:nvSpPr>
          <p:cNvPr id="7" name="タイトル 1"/>
          <p:cNvSpPr txBox="1">
            <a:spLocks/>
          </p:cNvSpPr>
          <p:nvPr/>
        </p:nvSpPr>
        <p:spPr>
          <a:xfrm>
            <a:off x="685800" y="2247901"/>
            <a:ext cx="7772400" cy="2819400"/>
          </a:xfrm>
          <a:prstGeom prst="rect">
            <a:avLst/>
          </a:prstGeom>
        </p:spPr>
        <p:txBody>
          <a:bodyPr vert="horz" lIns="91440" tIns="45720" rIns="91440" bIns="45720" rtlCol="0" anchor="ctr">
            <a:normAutofit fontScale="62500" lnSpcReduction="20000"/>
          </a:bodyPr>
          <a:lstStyle>
            <a:lvl1pPr algn="ctr" defTabSz="914400" rtl="0" eaLnBrk="1" latinLnBrk="0" hangingPunct="1">
              <a:lnSpc>
                <a:spcPct val="120000"/>
              </a:lnSpc>
              <a:spcBef>
                <a:spcPct val="0"/>
              </a:spcBef>
              <a:buNone/>
              <a:defRPr kumimoji="1" sz="3600" kern="1200">
                <a:solidFill>
                  <a:schemeClr val="tx1"/>
                </a:solidFill>
                <a:latin typeface="メイリオ" panose="020B0604030504040204" pitchFamily="50" charset="-128"/>
                <a:ea typeface="メイリオ" panose="020B0604030504040204" pitchFamily="50" charset="-128"/>
                <a:cs typeface="+mj-cs"/>
              </a:defRPr>
            </a:lvl1pPr>
          </a:lstStyle>
          <a:p>
            <a:r>
              <a:rPr lang="ja-JP" altLang="en-US" sz="6000" dirty="0" smtClean="0">
                <a:cs typeface="メイリオ" panose="020B0604030504040204" pitchFamily="50" charset="-128"/>
              </a:rPr>
              <a:t>ＩＣＴ機器を活用した授業づくり</a:t>
            </a:r>
            <a:endParaRPr lang="en-US" altLang="ja-JP" sz="6000" dirty="0" smtClean="0">
              <a:cs typeface="メイリオ" panose="020B0604030504040204" pitchFamily="50" charset="-128"/>
            </a:endParaRPr>
          </a:p>
          <a:p>
            <a:r>
              <a:rPr lang="en-US" altLang="ja-JP" sz="6000" dirty="0" smtClean="0">
                <a:cs typeface="メイリオ" panose="020B0604030504040204" pitchFamily="50" charset="-128"/>
              </a:rPr>
              <a:t/>
            </a:r>
            <a:br>
              <a:rPr lang="en-US" altLang="ja-JP" sz="6000" dirty="0" smtClean="0">
                <a:cs typeface="メイリオ" panose="020B0604030504040204" pitchFamily="50" charset="-128"/>
              </a:rPr>
            </a:br>
            <a:r>
              <a:rPr lang="ja-JP" altLang="en-US" sz="6000" dirty="0" smtClean="0">
                <a:cs typeface="メイリオ" panose="020B0604030504040204" pitchFamily="50" charset="-128"/>
              </a:rPr>
              <a:t>④特別支援学校における</a:t>
            </a:r>
            <a:endParaRPr lang="en-US" altLang="ja-JP" sz="6000" dirty="0" smtClean="0">
              <a:cs typeface="メイリオ" panose="020B0604030504040204" pitchFamily="50" charset="-128"/>
            </a:endParaRPr>
          </a:p>
          <a:p>
            <a:r>
              <a:rPr lang="ja-JP" altLang="en-US" sz="6000" dirty="0" smtClean="0">
                <a:cs typeface="メイリオ" panose="020B0604030504040204" pitchFamily="50" charset="-128"/>
              </a:rPr>
              <a:t>ＩＣＴ活用</a:t>
            </a:r>
            <a:endParaRPr lang="ja-JP" altLang="en-US" sz="6000" dirty="0">
              <a:cs typeface="メイリオ" panose="020B0604030504040204" pitchFamily="50" charset="-128"/>
            </a:endParaRPr>
          </a:p>
        </p:txBody>
      </p:sp>
      <p:sp>
        <p:nvSpPr>
          <p:cNvPr id="8" name="テキスト ボックス 7"/>
          <p:cNvSpPr txBox="1"/>
          <p:nvPr/>
        </p:nvSpPr>
        <p:spPr>
          <a:xfrm>
            <a:off x="1304123" y="1126097"/>
            <a:ext cx="6624736" cy="769441"/>
          </a:xfrm>
          <a:prstGeom prst="rect">
            <a:avLst/>
          </a:prstGeom>
          <a:noFill/>
        </p:spPr>
        <p:txBody>
          <a:bodyPr wrap="square" rtlCol="0">
            <a:spAutoFit/>
          </a:bodyPr>
          <a:lstStyle/>
          <a:p>
            <a:pPr algn="ctr"/>
            <a:r>
              <a:rPr kumimoji="1" lang="ja-JP" altLang="en-US" sz="4400" dirty="0" smtClean="0">
                <a:latin typeface="メイリオ" panose="020B0604030504040204" pitchFamily="50" charset="-128"/>
                <a:ea typeface="メイリオ" panose="020B0604030504040204" pitchFamily="50" charset="-128"/>
                <a:cs typeface="メイリオ" panose="020B0604030504040204" pitchFamily="50" charset="-128"/>
              </a:rPr>
              <a:t>スライド資料　</a:t>
            </a:r>
            <a:r>
              <a:rPr kumimoji="1" lang="en-US" altLang="ja-JP" sz="4400" dirty="0" smtClean="0">
                <a:latin typeface="メイリオ" panose="020B0604030504040204" pitchFamily="50" charset="-128"/>
                <a:ea typeface="メイリオ" panose="020B0604030504040204" pitchFamily="50" charset="-128"/>
                <a:cs typeface="メイリオ" panose="020B0604030504040204" pitchFamily="50" charset="-128"/>
              </a:rPr>
              <a:t>C4</a:t>
            </a:r>
            <a:endParaRPr kumimoji="1" lang="ja-JP" altLang="en-US" sz="4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7BD077AC-B964-47FD-A76E-4A3F508800E7}" type="slidenum">
              <a:rPr kumimoji="1" lang="ja-JP" altLang="en-US" smtClean="0"/>
              <a:t>1</a:t>
            </a:fld>
            <a:endParaRPr kumimoji="1" lang="ja-JP" altLang="en-US"/>
          </a:p>
        </p:txBody>
      </p:sp>
    </p:spTree>
    <p:extLst>
      <p:ext uri="{BB962C8B-B14F-4D97-AF65-F5344CB8AC3E}">
        <p14:creationId xmlns:p14="http://schemas.microsoft.com/office/powerpoint/2010/main" val="4004458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679450" y="3543968"/>
            <a:ext cx="7886700" cy="1985211"/>
          </a:xfrm>
          <a:prstGeom prst="rect">
            <a:avLst/>
          </a:prstGeom>
        </p:spPr>
        <p:txBody>
          <a:bodyPr vert="horz" lIns="91440" tIns="45720" rIns="91440" bIns="45720" rtlCol="0" anchor="ctr">
            <a:normAutofit/>
          </a:bodyPr>
          <a:lstStyle>
            <a:lvl1pPr algn="ctr" defTabSz="914400" rtl="0" eaLnBrk="1" latinLnBrk="0" hangingPunct="1">
              <a:lnSpc>
                <a:spcPct val="120000"/>
              </a:lnSpc>
              <a:spcBef>
                <a:spcPct val="0"/>
              </a:spcBef>
              <a:buNone/>
              <a:defRPr kumimoji="1" sz="3600" kern="1200">
                <a:solidFill>
                  <a:schemeClr val="tx1"/>
                </a:solidFill>
                <a:latin typeface="メイリオ" panose="020B0604030504040204" pitchFamily="50" charset="-128"/>
                <a:ea typeface="メイリオ" panose="020B0604030504040204" pitchFamily="50" charset="-128"/>
                <a:cs typeface="+mj-cs"/>
              </a:defRPr>
            </a:lvl1pPr>
          </a:lstStyle>
          <a:p>
            <a:r>
              <a:rPr lang="ja-JP" altLang="en-US" dirty="0" smtClean="0"/>
              <a:t>子どもの動きとＩＣＴ活用</a:t>
            </a:r>
            <a:endParaRPr lang="ja-JP" altLang="en-US" dirty="0"/>
          </a:p>
        </p:txBody>
      </p:sp>
      <p:sp>
        <p:nvSpPr>
          <p:cNvPr id="4" name="タイトル 3"/>
          <p:cNvSpPr>
            <a:spLocks noGrp="1"/>
          </p:cNvSpPr>
          <p:nvPr>
            <p:ph type="title"/>
          </p:nvPr>
        </p:nvSpPr>
        <p:spPr>
          <a:xfrm>
            <a:off x="271849" y="1445741"/>
            <a:ext cx="8600301" cy="1221259"/>
          </a:xfrm>
        </p:spPr>
        <p:txBody>
          <a:bodyPr>
            <a:normAutofit/>
          </a:bodyPr>
          <a:lstStyle/>
          <a:p>
            <a:r>
              <a:rPr lang="ja-JP" altLang="en-US" dirty="0">
                <a:cs typeface="メイリオ" panose="020B0604030504040204" pitchFamily="50" charset="-128"/>
              </a:rPr>
              <a:t>スライド資料　</a:t>
            </a:r>
            <a:r>
              <a:rPr lang="en-US" altLang="ja-JP" dirty="0" smtClean="0">
                <a:cs typeface="メイリオ" panose="020B0604030504040204" pitchFamily="50" charset="-128"/>
              </a:rPr>
              <a:t>C4-3</a:t>
            </a:r>
            <a:endParaRPr kumimoji="1" lang="ja-JP" altLang="en-US" dirty="0"/>
          </a:p>
        </p:txBody>
      </p:sp>
      <p:sp>
        <p:nvSpPr>
          <p:cNvPr id="2" name="スライド番号プレースホルダー 1"/>
          <p:cNvSpPr>
            <a:spLocks noGrp="1"/>
          </p:cNvSpPr>
          <p:nvPr>
            <p:ph type="sldNum" sz="quarter" idx="12"/>
          </p:nvPr>
        </p:nvSpPr>
        <p:spPr/>
        <p:txBody>
          <a:bodyPr/>
          <a:lstStyle/>
          <a:p>
            <a:fld id="{7BD077AC-B964-47FD-A76E-4A3F508800E7}" type="slidenum">
              <a:rPr kumimoji="1" lang="ja-JP" altLang="en-US" smtClean="0"/>
              <a:t>2</a:t>
            </a:fld>
            <a:endParaRPr kumimoji="1" lang="ja-JP" altLang="en-US"/>
          </a:p>
        </p:txBody>
      </p:sp>
    </p:spTree>
    <p:extLst>
      <p:ext uri="{BB962C8B-B14F-4D97-AF65-F5344CB8AC3E}">
        <p14:creationId xmlns:p14="http://schemas.microsoft.com/office/powerpoint/2010/main" val="10513535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～「動き」の貯金編～</a:t>
            </a:r>
            <a:endParaRPr kumimoji="1" lang="ja-JP" altLang="en-US" dirty="0"/>
          </a:p>
        </p:txBody>
      </p:sp>
      <p:sp>
        <p:nvSpPr>
          <p:cNvPr id="3" name="スライド番号プレースホルダー 2"/>
          <p:cNvSpPr>
            <a:spLocks noGrp="1"/>
          </p:cNvSpPr>
          <p:nvPr>
            <p:ph type="sldNum" sz="quarter" idx="12"/>
          </p:nvPr>
        </p:nvSpPr>
        <p:spPr/>
        <p:txBody>
          <a:bodyPr/>
          <a:lstStyle/>
          <a:p>
            <a:fld id="{7BD077AC-B964-47FD-A76E-4A3F508800E7}" type="slidenum">
              <a:rPr kumimoji="1" lang="ja-JP" altLang="en-US" smtClean="0"/>
              <a:t>3</a:t>
            </a:fld>
            <a:endParaRPr kumimoji="1" lang="ja-JP" altLang="en-US"/>
          </a:p>
        </p:txBody>
      </p:sp>
    </p:spTree>
    <p:extLst>
      <p:ext uri="{BB962C8B-B14F-4D97-AF65-F5344CB8AC3E}">
        <p14:creationId xmlns:p14="http://schemas.microsoft.com/office/powerpoint/2010/main" val="3184284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1108948"/>
            <a:ext cx="7886700" cy="1325563"/>
          </a:xfrm>
        </p:spPr>
        <p:txBody>
          <a:bodyPr>
            <a:normAutofit/>
          </a:bodyPr>
          <a:lstStyle/>
          <a:p>
            <a:pPr algn="ctr"/>
            <a:r>
              <a:rPr lang="ja-JP" altLang="en-US" sz="3200" b="1" dirty="0" smtClean="0">
                <a:latin typeface="Meiryo" charset="-128"/>
                <a:ea typeface="Meiryo" charset="-128"/>
                <a:cs typeface="Meiryo" charset="-128"/>
              </a:rPr>
              <a:t>スイッチで広がる「楽しさ」の世界</a:t>
            </a:r>
          </a:p>
        </p:txBody>
      </p:sp>
      <p:pic>
        <p:nvPicPr>
          <p:cNvPr id="3" name="図 2"/>
          <p:cNvPicPr>
            <a:picLocks noChangeAspect="1"/>
          </p:cNvPicPr>
          <p:nvPr/>
        </p:nvPicPr>
        <p:blipFill>
          <a:blip r:embed="rId3"/>
          <a:stretch>
            <a:fillRect/>
          </a:stretch>
        </p:blipFill>
        <p:spPr>
          <a:xfrm>
            <a:off x="6097588" y="3414638"/>
            <a:ext cx="2540000" cy="2032000"/>
          </a:xfrm>
          <a:prstGeom prst="rect">
            <a:avLst/>
          </a:prstGeom>
        </p:spPr>
      </p:pic>
      <p:pic>
        <p:nvPicPr>
          <p:cNvPr id="4" name="図 3"/>
          <p:cNvPicPr>
            <a:picLocks noChangeAspect="1"/>
          </p:cNvPicPr>
          <p:nvPr/>
        </p:nvPicPr>
        <p:blipFill>
          <a:blip r:embed="rId4"/>
          <a:stretch>
            <a:fillRect/>
          </a:stretch>
        </p:blipFill>
        <p:spPr>
          <a:xfrm>
            <a:off x="854178" y="3067196"/>
            <a:ext cx="2036509" cy="2023022"/>
          </a:xfrm>
          <a:prstGeom prst="rect">
            <a:avLst/>
          </a:prstGeom>
        </p:spPr>
      </p:pic>
      <p:pic>
        <p:nvPicPr>
          <p:cNvPr id="5" name="図 4"/>
          <p:cNvPicPr>
            <a:picLocks noChangeAspect="1"/>
          </p:cNvPicPr>
          <p:nvPr/>
        </p:nvPicPr>
        <p:blipFill>
          <a:blip r:embed="rId5"/>
          <a:stretch>
            <a:fillRect/>
          </a:stretch>
        </p:blipFill>
        <p:spPr>
          <a:xfrm>
            <a:off x="3153675" y="4312616"/>
            <a:ext cx="2417938" cy="2055247"/>
          </a:xfrm>
          <a:prstGeom prst="rect">
            <a:avLst/>
          </a:prstGeom>
        </p:spPr>
      </p:pic>
      <p:sp>
        <p:nvSpPr>
          <p:cNvPr id="6" name="スライド番号プレースホルダー 5"/>
          <p:cNvSpPr>
            <a:spLocks noGrp="1"/>
          </p:cNvSpPr>
          <p:nvPr>
            <p:ph type="sldNum" sz="quarter" idx="12"/>
          </p:nvPr>
        </p:nvSpPr>
        <p:spPr/>
        <p:txBody>
          <a:bodyPr/>
          <a:lstStyle/>
          <a:p>
            <a:fld id="{7BD077AC-B964-47FD-A76E-4A3F508800E7}" type="slidenum">
              <a:rPr kumimoji="1" lang="ja-JP" altLang="en-US" smtClean="0"/>
              <a:t>4</a:t>
            </a:fld>
            <a:endParaRPr kumimoji="1" lang="ja-JP" altLang="en-US"/>
          </a:p>
        </p:txBody>
      </p:sp>
    </p:spTree>
    <p:extLst>
      <p:ext uri="{BB962C8B-B14F-4D97-AF65-F5344CB8AC3E}">
        <p14:creationId xmlns:p14="http://schemas.microsoft.com/office/powerpoint/2010/main" val="2802056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9184" y="234166"/>
            <a:ext cx="3251836" cy="730783"/>
          </a:xfrm>
        </p:spPr>
        <p:txBody>
          <a:bodyPr>
            <a:normAutofit/>
          </a:bodyPr>
          <a:lstStyle/>
          <a:p>
            <a:r>
              <a:rPr kumimoji="1" lang="ja-JP" altLang="en-US" sz="3200" dirty="0" smtClean="0">
                <a:latin typeface="メイリオ" panose="020B0604030504040204" pitchFamily="50" charset="-128"/>
                <a:ea typeface="メイリオ" panose="020B0604030504040204" pitchFamily="50" charset="-128"/>
              </a:rPr>
              <a:t>ピエゾセンサ</a:t>
            </a:r>
            <a:endParaRPr kumimoji="1" lang="ja-JP" altLang="en-US" sz="3200" dirty="0">
              <a:latin typeface="メイリオ" panose="020B0604030504040204" pitchFamily="50" charset="-128"/>
              <a:ea typeface="メイリオ" panose="020B0604030504040204" pitchFamily="50" charset="-128"/>
            </a:endParaRPr>
          </a:p>
        </p:txBody>
      </p:sp>
      <p:pic>
        <p:nvPicPr>
          <p:cNvPr id="4" name="コンテンツ プレースホルダー 3"/>
          <p:cNvPicPr>
            <a:picLocks noGrp="1" noChangeAspect="1"/>
          </p:cNvPicPr>
          <p:nvPr>
            <p:ph idx="1"/>
          </p:nvPr>
        </p:nvPicPr>
        <p:blipFill rotWithShape="1">
          <a:blip r:embed="rId3"/>
          <a:srcRect t="2176" r="46591" b="22917"/>
          <a:stretch/>
        </p:blipFill>
        <p:spPr>
          <a:xfrm>
            <a:off x="895687" y="987162"/>
            <a:ext cx="2218199" cy="2446141"/>
          </a:xfrm>
          <a:prstGeom prst="rect">
            <a:avLst/>
          </a:prstGeom>
        </p:spPr>
      </p:pic>
      <p:sp>
        <p:nvSpPr>
          <p:cNvPr id="5" name="タイトル 1"/>
          <p:cNvSpPr txBox="1">
            <a:spLocks/>
          </p:cNvSpPr>
          <p:nvPr/>
        </p:nvSpPr>
        <p:spPr>
          <a:xfrm>
            <a:off x="4781012" y="2998060"/>
            <a:ext cx="4328160" cy="8845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smtClean="0">
                <a:latin typeface="メイリオ" panose="020B0604030504040204" pitchFamily="50" charset="-128"/>
                <a:ea typeface="メイリオ" panose="020B0604030504040204" pitchFamily="50" charset="-128"/>
              </a:rPr>
              <a:t>エアバッグセンサ</a:t>
            </a:r>
            <a:endParaRPr lang="ja-JP" altLang="en-US" sz="3200" dirty="0">
              <a:latin typeface="メイリオ" panose="020B0604030504040204" pitchFamily="50" charset="-128"/>
              <a:ea typeface="メイリオ" panose="020B0604030504040204" pitchFamily="50" charset="-128"/>
            </a:endParaRPr>
          </a:p>
        </p:txBody>
      </p:sp>
      <p:pic>
        <p:nvPicPr>
          <p:cNvPr id="6" name="コンテンツ プレースホルダー 3"/>
          <p:cNvPicPr>
            <a:picLocks noChangeAspect="1"/>
          </p:cNvPicPr>
          <p:nvPr/>
        </p:nvPicPr>
        <p:blipFill>
          <a:blip r:embed="rId4"/>
          <a:stretch>
            <a:fillRect/>
          </a:stretch>
        </p:blipFill>
        <p:spPr>
          <a:xfrm>
            <a:off x="4738524" y="234166"/>
            <a:ext cx="3628070" cy="2697796"/>
          </a:xfrm>
          <a:prstGeom prst="rect">
            <a:avLst/>
          </a:prstGeom>
        </p:spPr>
      </p:pic>
      <p:pic>
        <p:nvPicPr>
          <p:cNvPr id="8" name="図 7"/>
          <p:cNvPicPr>
            <a:picLocks noChangeAspect="1"/>
          </p:cNvPicPr>
          <p:nvPr/>
        </p:nvPicPr>
        <p:blipFill rotWithShape="1">
          <a:blip r:embed="rId5">
            <a:extLst>
              <a:ext uri="{28A0092B-C50C-407E-A947-70E740481C1C}">
                <a14:useLocalDpi xmlns:a14="http://schemas.microsoft.com/office/drawing/2010/main" val="0"/>
              </a:ext>
            </a:extLst>
          </a:blip>
          <a:srcRect t="19600"/>
          <a:stretch/>
        </p:blipFill>
        <p:spPr>
          <a:xfrm>
            <a:off x="895687" y="3882614"/>
            <a:ext cx="4602721" cy="2198161"/>
          </a:xfrm>
          <a:prstGeom prst="rect">
            <a:avLst/>
          </a:prstGeom>
        </p:spPr>
      </p:pic>
      <p:sp>
        <p:nvSpPr>
          <p:cNvPr id="7" name="タイトル 3"/>
          <p:cNvSpPr txBox="1">
            <a:spLocks/>
          </p:cNvSpPr>
          <p:nvPr/>
        </p:nvSpPr>
        <p:spPr>
          <a:xfrm>
            <a:off x="3821653" y="5674418"/>
            <a:ext cx="5245031" cy="11835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smtClean="0"/>
              <a:t>視線で選ぶ「視線スイッチ」</a:t>
            </a:r>
            <a:endParaRPr lang="ja-JP" altLang="en-US" sz="3200" dirty="0"/>
          </a:p>
        </p:txBody>
      </p:sp>
      <p:sp>
        <p:nvSpPr>
          <p:cNvPr id="3" name="スライド番号プレースホルダー 2"/>
          <p:cNvSpPr>
            <a:spLocks noGrp="1"/>
          </p:cNvSpPr>
          <p:nvPr>
            <p:ph type="sldNum" sz="quarter" idx="12"/>
          </p:nvPr>
        </p:nvSpPr>
        <p:spPr/>
        <p:txBody>
          <a:bodyPr/>
          <a:lstStyle/>
          <a:p>
            <a:fld id="{7BD077AC-B964-47FD-A76E-4A3F508800E7}" type="slidenum">
              <a:rPr kumimoji="1" lang="ja-JP" altLang="en-US" smtClean="0"/>
              <a:t>5</a:t>
            </a:fld>
            <a:endParaRPr kumimoji="1" lang="ja-JP" altLang="en-US"/>
          </a:p>
        </p:txBody>
      </p:sp>
    </p:spTree>
    <p:extLst>
      <p:ext uri="{BB962C8B-B14F-4D97-AF65-F5344CB8AC3E}">
        <p14:creationId xmlns:p14="http://schemas.microsoft.com/office/powerpoint/2010/main" val="16229125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271850" y="462338"/>
            <a:ext cx="5092630" cy="878782"/>
          </a:xfrm>
        </p:spPr>
        <p:txBody>
          <a:bodyPr>
            <a:normAutofit fontScale="90000"/>
          </a:bodyPr>
          <a:lstStyle/>
          <a:p>
            <a:r>
              <a:rPr lang="ja-JP" altLang="en-US" dirty="0" smtClean="0"/>
              <a:t>脳波スイッチ「マクトス」</a:t>
            </a:r>
            <a:endParaRPr kumimoji="1" lang="ja-JP" altLang="en-US" dirty="0"/>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119" y="1174165"/>
            <a:ext cx="3737967" cy="2803475"/>
          </a:xfrm>
          <a:prstGeom prst="rect">
            <a:avLst/>
          </a:prstGeom>
        </p:spPr>
      </p:pic>
      <p:pic>
        <p:nvPicPr>
          <p:cNvPr id="6" name="図 5"/>
          <p:cNvPicPr>
            <a:picLocks noChangeAspect="1"/>
          </p:cNvPicPr>
          <p:nvPr/>
        </p:nvPicPr>
        <p:blipFill rotWithShape="1">
          <a:blip r:embed="rId4">
            <a:extLst>
              <a:ext uri="{28A0092B-C50C-407E-A947-70E740481C1C}">
                <a14:useLocalDpi xmlns:a14="http://schemas.microsoft.com/office/drawing/2010/main" val="0"/>
              </a:ext>
            </a:extLst>
          </a:blip>
          <a:srcRect t="22545" b="23050"/>
          <a:stretch/>
        </p:blipFill>
        <p:spPr>
          <a:xfrm>
            <a:off x="1284326" y="4013633"/>
            <a:ext cx="6065520" cy="2163879"/>
          </a:xfrm>
          <a:prstGeom prst="rect">
            <a:avLst/>
          </a:prstGeom>
        </p:spPr>
      </p:pic>
      <p:sp>
        <p:nvSpPr>
          <p:cNvPr id="7" name="タイトル 3"/>
          <p:cNvSpPr txBox="1">
            <a:spLocks/>
          </p:cNvSpPr>
          <p:nvPr/>
        </p:nvSpPr>
        <p:spPr>
          <a:xfrm>
            <a:off x="1406246" y="6014836"/>
            <a:ext cx="5092630" cy="878782"/>
          </a:xfrm>
          <a:prstGeom prst="rect">
            <a:avLst/>
          </a:prstGeom>
        </p:spPr>
        <p:txBody>
          <a:bodyPr vert="horz" lIns="91440" tIns="45720" rIns="91440" bIns="45720" rtlCol="0" anchor="ctr">
            <a:normAutofit fontScale="97500"/>
          </a:bodyPr>
          <a:lstStyle>
            <a:lvl1pPr algn="ctr" defTabSz="914400" rtl="0" eaLnBrk="1" latinLnBrk="0" hangingPunct="1">
              <a:lnSpc>
                <a:spcPct val="120000"/>
              </a:lnSpc>
              <a:spcBef>
                <a:spcPct val="0"/>
              </a:spcBef>
              <a:buNone/>
              <a:defRPr kumimoji="1" sz="3600" kern="1200">
                <a:solidFill>
                  <a:schemeClr val="tx1"/>
                </a:solidFill>
                <a:latin typeface="メイリオ" panose="020B0604030504040204" pitchFamily="50" charset="-128"/>
                <a:ea typeface="メイリオ" panose="020B0604030504040204" pitchFamily="50" charset="-128"/>
                <a:cs typeface="+mj-cs"/>
              </a:defRPr>
            </a:lvl1pPr>
          </a:lstStyle>
          <a:p>
            <a:r>
              <a:rPr lang="ja-JP" altLang="en-US" sz="3200" dirty="0"/>
              <a:t>空中スイッチ「</a:t>
            </a:r>
            <a:r>
              <a:rPr lang="en-US" altLang="ja-JP" sz="3200" dirty="0"/>
              <a:t>OAK</a:t>
            </a:r>
            <a:r>
              <a:rPr lang="ja-JP" altLang="en-US" sz="3200" dirty="0"/>
              <a:t>」</a:t>
            </a:r>
          </a:p>
        </p:txBody>
      </p:sp>
      <p:sp>
        <p:nvSpPr>
          <p:cNvPr id="2" name="スライド番号プレースホルダー 1"/>
          <p:cNvSpPr>
            <a:spLocks noGrp="1"/>
          </p:cNvSpPr>
          <p:nvPr>
            <p:ph type="sldNum" sz="quarter" idx="12"/>
          </p:nvPr>
        </p:nvSpPr>
        <p:spPr/>
        <p:txBody>
          <a:bodyPr/>
          <a:lstStyle/>
          <a:p>
            <a:fld id="{7BD077AC-B964-47FD-A76E-4A3F508800E7}" type="slidenum">
              <a:rPr kumimoji="1" lang="ja-JP" altLang="en-US" smtClean="0"/>
              <a:t>6</a:t>
            </a:fld>
            <a:endParaRPr kumimoji="1" lang="ja-JP" altLang="en-US"/>
          </a:p>
        </p:txBody>
      </p:sp>
    </p:spTree>
    <p:extLst>
      <p:ext uri="{BB962C8B-B14F-4D97-AF65-F5344CB8AC3E}">
        <p14:creationId xmlns:p14="http://schemas.microsoft.com/office/powerpoint/2010/main" val="391532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スイッチは世界を変えます</a:t>
            </a:r>
            <a:endParaRPr kumimoji="1" lang="ja-JP" altLang="en-US" dirty="0"/>
          </a:p>
        </p:txBody>
      </p:sp>
      <p:sp>
        <p:nvSpPr>
          <p:cNvPr id="3" name="スライド番号プレースホルダー 2"/>
          <p:cNvSpPr>
            <a:spLocks noGrp="1"/>
          </p:cNvSpPr>
          <p:nvPr>
            <p:ph type="sldNum" sz="quarter" idx="12"/>
          </p:nvPr>
        </p:nvSpPr>
        <p:spPr/>
        <p:txBody>
          <a:bodyPr/>
          <a:lstStyle/>
          <a:p>
            <a:fld id="{7BD077AC-B964-47FD-A76E-4A3F508800E7}" type="slidenum">
              <a:rPr kumimoji="1" lang="ja-JP" altLang="en-US" smtClean="0"/>
              <a:t>7</a:t>
            </a:fld>
            <a:endParaRPr kumimoji="1" lang="ja-JP" altLang="en-US"/>
          </a:p>
        </p:txBody>
      </p:sp>
    </p:spTree>
    <p:extLst>
      <p:ext uri="{BB962C8B-B14F-4D97-AF65-F5344CB8AC3E}">
        <p14:creationId xmlns:p14="http://schemas.microsoft.com/office/powerpoint/2010/main" val="309159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子供たちの貯金を増やす</a:t>
            </a:r>
            <a:r>
              <a:rPr kumimoji="1" lang="en-US" altLang="ja-JP" dirty="0" smtClean="0"/>
              <a:t>ICT</a:t>
            </a:r>
            <a:r>
              <a:rPr kumimoji="1" lang="ja-JP" altLang="en-US" dirty="0" smtClean="0"/>
              <a:t>活用</a:t>
            </a:r>
            <a:r>
              <a:rPr kumimoji="1" lang="en-US" altLang="ja-JP" dirty="0" smtClean="0"/>
              <a:t/>
            </a:r>
            <a:br>
              <a:rPr kumimoji="1" lang="en-US" altLang="ja-JP" dirty="0" smtClean="0"/>
            </a:br>
            <a:r>
              <a:rPr lang="en-US" altLang="ja-JP" dirty="0"/>
              <a:t/>
            </a:r>
            <a:br>
              <a:rPr lang="en-US" altLang="ja-JP" dirty="0"/>
            </a:br>
            <a:r>
              <a:rPr lang="ja-JP" altLang="en-US" dirty="0" smtClean="0"/>
              <a:t>皆さんも一度チャレンジしてみては</a:t>
            </a:r>
            <a:r>
              <a:rPr lang="en-US" altLang="ja-JP" dirty="0" smtClean="0"/>
              <a:t/>
            </a:r>
            <a:br>
              <a:rPr lang="en-US" altLang="ja-JP" dirty="0" smtClean="0"/>
            </a:br>
            <a:r>
              <a:rPr lang="ja-JP" altLang="en-US" dirty="0" smtClean="0"/>
              <a:t>いかがでしょうか？</a:t>
            </a:r>
            <a:endParaRPr kumimoji="1" lang="ja-JP" altLang="en-US" dirty="0"/>
          </a:p>
        </p:txBody>
      </p:sp>
      <p:sp>
        <p:nvSpPr>
          <p:cNvPr id="3" name="スライド番号プレースホルダー 2"/>
          <p:cNvSpPr>
            <a:spLocks noGrp="1"/>
          </p:cNvSpPr>
          <p:nvPr>
            <p:ph type="sldNum" sz="quarter" idx="12"/>
          </p:nvPr>
        </p:nvSpPr>
        <p:spPr/>
        <p:txBody>
          <a:bodyPr/>
          <a:lstStyle/>
          <a:p>
            <a:fld id="{7BD077AC-B964-47FD-A76E-4A3F508800E7}" type="slidenum">
              <a:rPr kumimoji="1" lang="ja-JP" altLang="en-US" smtClean="0"/>
              <a:t>8</a:t>
            </a:fld>
            <a:endParaRPr kumimoji="1" lang="ja-JP" altLang="en-US"/>
          </a:p>
        </p:txBody>
      </p:sp>
    </p:spTree>
    <p:extLst>
      <p:ext uri="{BB962C8B-B14F-4D97-AF65-F5344CB8AC3E}">
        <p14:creationId xmlns:p14="http://schemas.microsoft.com/office/powerpoint/2010/main" val="129502384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1723</TotalTime>
  <Words>381</Words>
  <Application>Microsoft Office PowerPoint</Application>
  <PresentationFormat>画面に合わせる (4:3)</PresentationFormat>
  <Paragraphs>55</Paragraphs>
  <Slides>8</Slides>
  <Notes>7</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PowerPoint プレゼンテーション</vt:lpstr>
      <vt:lpstr>スライド資料　C4-3</vt:lpstr>
      <vt:lpstr>～「動き」の貯金編～</vt:lpstr>
      <vt:lpstr>スイッチで広がる「楽しさ」の世界</vt:lpstr>
      <vt:lpstr>ピエゾセンサ</vt:lpstr>
      <vt:lpstr>脳波スイッチ「マクトス」</vt:lpstr>
      <vt:lpstr>スイッチは世界を変えます</vt:lpstr>
      <vt:lpstr>子供たちの貯金を増やすICT活用  皆さんも一度チャレンジしてみては いかがでしょうか？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hisashi ogawa</dc:creator>
  <cp:lastModifiedBy>兵庫県</cp:lastModifiedBy>
  <cp:revision>50</cp:revision>
  <cp:lastPrinted>2018-01-29T02:28:38Z</cp:lastPrinted>
  <dcterms:created xsi:type="dcterms:W3CDTF">2017-01-21T12:04:28Z</dcterms:created>
  <dcterms:modified xsi:type="dcterms:W3CDTF">2018-04-27T08:51:08Z</dcterms:modified>
</cp:coreProperties>
</file>