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7" r:id="rId2"/>
    <p:sldId id="508" r:id="rId3"/>
    <p:sldId id="388" r:id="rId4"/>
    <p:sldId id="363" r:id="rId5"/>
    <p:sldId id="364" r:id="rId6"/>
    <p:sldId id="397" r:id="rId7"/>
    <p:sldId id="503" r:id="rId8"/>
    <p:sldId id="504" r:id="rId9"/>
    <p:sldId id="413" r:id="rId10"/>
    <p:sldId id="419"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4743" autoAdjust="0"/>
  </p:normalViewPr>
  <p:slideViewPr>
    <p:cSldViewPr snapToGrid="0" showGuides="1">
      <p:cViewPr>
        <p:scale>
          <a:sx n="50" d="100"/>
          <a:sy n="50" d="100"/>
        </p:scale>
        <p:origin x="-1200" y="-180"/>
      </p:cViewPr>
      <p:guideLst>
        <p:guide orient="horz" pos="2160"/>
        <p:guide pos="2880"/>
      </p:guideLst>
    </p:cSldViewPr>
  </p:slideViewPr>
  <p:notesTextViewPr>
    <p:cViewPr>
      <p:scale>
        <a:sx n="1" d="1"/>
        <a:sy n="1" d="1"/>
      </p:scale>
      <p:origin x="0" y="0"/>
    </p:cViewPr>
  </p:notesTextViewPr>
  <p:notesViewPr>
    <p:cSldViewPr snapToGrid="0">
      <p:cViewPr>
        <p:scale>
          <a:sx n="70" d="100"/>
          <a:sy n="70" d="100"/>
        </p:scale>
        <p:origin x="-2466" y="92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r>
              <a:rPr kumimoji="1" lang="ja-JP" altLang="en-US" dirty="0" smtClean="0"/>
              <a:t>教材⑭</a:t>
            </a:r>
            <a:endParaRPr kumimoji="1" lang="en-US" altLang="ja-JP" dirty="0" smtClean="0"/>
          </a:p>
          <a:p>
            <a:r>
              <a:rPr lang="ja-JP" altLang="en-US" dirty="0" smtClean="0"/>
              <a:t>特別支援教育におけるＩＣＴ活用</a:t>
            </a:r>
            <a:endParaRPr kumimoji="1" lang="ja-JP" altLang="en-US" dirty="0"/>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D949742-D486-4507-8C5E-7804382937FD}" type="slidenum">
              <a:rPr kumimoji="1" lang="ja-JP" altLang="en-US" smtClean="0"/>
              <a:t>‹#›</a:t>
            </a:fld>
            <a:endParaRPr kumimoji="1" lang="ja-JP" altLang="en-US"/>
          </a:p>
        </p:txBody>
      </p:sp>
    </p:spTree>
    <p:extLst>
      <p:ext uri="{BB962C8B-B14F-4D97-AF65-F5344CB8AC3E}">
        <p14:creationId xmlns:p14="http://schemas.microsoft.com/office/powerpoint/2010/main" val="1928948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7A1D497-84CE-4107-908F-006D47821F2E}"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AEAA6B7-638A-40F6-80A9-C968DC83A72E}" type="slidenum">
              <a:rPr kumimoji="1" lang="ja-JP" altLang="en-US" smtClean="0"/>
              <a:t>‹#›</a:t>
            </a:fld>
            <a:endParaRPr kumimoji="1" lang="ja-JP" altLang="en-US"/>
          </a:p>
        </p:txBody>
      </p:sp>
    </p:spTree>
    <p:extLst>
      <p:ext uri="{BB962C8B-B14F-4D97-AF65-F5344CB8AC3E}">
        <p14:creationId xmlns:p14="http://schemas.microsoft.com/office/powerpoint/2010/main" val="7851138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2</a:t>
            </a:fld>
            <a:endParaRPr kumimoji="1" lang="ja-JP" altLang="en-US"/>
          </a:p>
        </p:txBody>
      </p:sp>
    </p:spTree>
    <p:extLst>
      <p:ext uri="{BB962C8B-B14F-4D97-AF65-F5344CB8AC3E}">
        <p14:creationId xmlns:p14="http://schemas.microsoft.com/office/powerpoint/2010/main" val="409586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意思表出ができない世界って</a:t>
            </a:r>
            <a:r>
              <a:rPr lang="ja-JP" altLang="en-US" dirty="0" smtClean="0"/>
              <a:t>想像できますか？</a:t>
            </a:r>
            <a:endParaRPr lang="en-US" altLang="ja-JP" dirty="0" smtClean="0"/>
          </a:p>
          <a:p>
            <a:r>
              <a:rPr kumimoji="1" lang="ja-JP" altLang="en-US" dirty="0" smtClean="0"/>
              <a:t>例えば、隣にいる人に</a:t>
            </a:r>
            <a:r>
              <a:rPr lang="ja-JP" altLang="en-US" dirty="0" smtClean="0"/>
              <a:t>「あ」だけで今食べたいものを伝えてみましょう</a:t>
            </a:r>
            <a:endParaRPr kumimoji="1" lang="en-US" altLang="ja-JP" dirty="0" smtClean="0"/>
          </a:p>
          <a:p>
            <a:r>
              <a:rPr kumimoji="1" lang="ja-JP" altLang="en-US" dirty="0" smtClean="0"/>
              <a:t>ああああああああああ！！！！イライラすると思います</a:t>
            </a:r>
            <a:endParaRPr kumimoji="1" lang="en-US" altLang="ja-JP" dirty="0" smtClean="0"/>
          </a:p>
          <a:p>
            <a:r>
              <a:rPr kumimoji="1" lang="ja-JP" altLang="en-US" dirty="0" smtClean="0"/>
              <a:t>これが意思表出の「借金」です</a:t>
            </a:r>
            <a:endParaRPr kumimoji="1" lang="en-US" altLang="ja-JP" dirty="0" smtClean="0"/>
          </a:p>
          <a:p>
            <a:r>
              <a:rPr kumimoji="1" lang="ja-JP" altLang="en-US" dirty="0" smtClean="0"/>
              <a:t>自傷行為や他傷行為等、「問題行動」</a:t>
            </a:r>
            <a:r>
              <a:rPr lang="ja-JP" altLang="en-US" dirty="0" smtClean="0"/>
              <a:t>「不適応行動」と言われるものの原因は、実は「</a:t>
            </a:r>
            <a:r>
              <a:rPr lang="ja-JP" altLang="en-US" dirty="0" smtClean="0">
                <a:solidFill>
                  <a:srgbClr val="C00000"/>
                </a:solidFill>
              </a:rPr>
              <a:t>意思表出の借金</a:t>
            </a:r>
            <a:r>
              <a:rPr lang="ja-JP" altLang="en-US" dirty="0" smtClean="0"/>
              <a:t>」である可能性があります</a:t>
            </a:r>
            <a:endParaRPr kumimoji="1" lang="en-US" altLang="ja-JP" dirty="0" smtClean="0"/>
          </a:p>
          <a:p>
            <a:r>
              <a:rPr kumimoji="1" lang="ja-JP" altLang="en-US" dirty="0" smtClean="0"/>
              <a:t>意思表出が困難な子に対しては</a:t>
            </a:r>
            <a:r>
              <a:rPr lang="ja-JP" altLang="en-US" dirty="0" smtClean="0"/>
              <a:t>意思表出の経験が重要になります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4</a:t>
            </a:fld>
            <a:endParaRPr kumimoji="1" lang="ja-JP" altLang="en-US"/>
          </a:p>
        </p:txBody>
      </p:sp>
    </p:spTree>
    <p:extLst>
      <p:ext uri="{BB962C8B-B14F-4D97-AF65-F5344CB8AC3E}">
        <p14:creationId xmlns:p14="http://schemas.microsoft.com/office/powerpoint/2010/main" val="265149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これまで、様々な支援グッズが開発されてきました</a:t>
            </a:r>
            <a:endParaRPr lang="en-US" altLang="ja-JP" dirty="0" smtClean="0"/>
          </a:p>
          <a:p>
            <a:r>
              <a:rPr kumimoji="1" lang="ja-JP" altLang="en-US" dirty="0" smtClean="0"/>
              <a:t>最近は</a:t>
            </a:r>
            <a:r>
              <a:rPr kumimoji="1" lang="en-US" altLang="ja-JP" dirty="0" smtClean="0"/>
              <a:t>ICT</a:t>
            </a:r>
            <a:r>
              <a:rPr kumimoji="1" lang="ja-JP" altLang="en-US" dirty="0" smtClean="0"/>
              <a:t>の登場により従来のアナ</a:t>
            </a:r>
            <a:r>
              <a:rPr lang="ja-JP" altLang="en-US" dirty="0" smtClean="0"/>
              <a:t>ログの支援ツールに加え、デジタルの支援ツールが新たな選択肢として登場しました</a:t>
            </a:r>
            <a:endParaRPr lang="en-US" altLang="ja-JP" dirty="0" smtClean="0"/>
          </a:p>
          <a:p>
            <a:r>
              <a:rPr lang="ja-JP" altLang="en-US" dirty="0" smtClean="0"/>
              <a:t>近年では、</a:t>
            </a:r>
            <a:r>
              <a:rPr lang="en-US" altLang="ja-JP" dirty="0" smtClean="0"/>
              <a:t>VOCA</a:t>
            </a:r>
            <a:r>
              <a:rPr lang="ja-JP" altLang="en-US" dirty="0" smtClean="0"/>
              <a:t>のアプリケーションも多く公開されています</a:t>
            </a:r>
            <a:endParaRPr lang="en-US" altLang="ja-JP" dirty="0" smtClean="0"/>
          </a:p>
          <a:p>
            <a:r>
              <a:rPr lang="ja-JP" altLang="en-US" dirty="0" smtClean="0"/>
              <a:t>ただし、</a:t>
            </a:r>
            <a:r>
              <a:rPr lang="en-US" altLang="ja-JP" dirty="0" smtClean="0"/>
              <a:t>VOCA</a:t>
            </a:r>
            <a:r>
              <a:rPr lang="ja-JP" altLang="en-US" dirty="0" smtClean="0"/>
              <a:t>アプリケーションを使用する際は注意点があります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5</a:t>
            </a:fld>
            <a:endParaRPr kumimoji="1" lang="ja-JP" altLang="en-US"/>
          </a:p>
        </p:txBody>
      </p:sp>
    </p:spTree>
    <p:extLst>
      <p:ext uri="{BB962C8B-B14F-4D97-AF65-F5344CB8AC3E}">
        <p14:creationId xmlns:p14="http://schemas.microsoft.com/office/powerpoint/2010/main" val="438995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１．「貯金」のために使用する</a:t>
            </a:r>
            <a:endParaRPr kumimoji="1" lang="en-US" altLang="ja-JP" dirty="0" smtClean="0"/>
          </a:p>
          <a:p>
            <a:r>
              <a:rPr kumimoji="1" lang="en-US" altLang="ja-JP" dirty="0" smtClean="0"/>
              <a:t>VOCA</a:t>
            </a:r>
            <a:r>
              <a:rPr kumimoji="1" lang="ja-JP" altLang="en-US" dirty="0" smtClean="0"/>
              <a:t>の選択肢は教師や支援者が</a:t>
            </a:r>
            <a:r>
              <a:rPr lang="ja-JP" altLang="en-US" dirty="0" smtClean="0"/>
              <a:t>準備する場合が多いのですが・・・</a:t>
            </a:r>
            <a:endParaRPr lang="en-US" altLang="ja-JP" dirty="0" smtClean="0"/>
          </a:p>
          <a:p>
            <a:r>
              <a:rPr kumimoji="1" lang="ja-JP" altLang="en-US" dirty="0" smtClean="0"/>
              <a:t>ついつい、教師や支援者の都合で</a:t>
            </a:r>
            <a:r>
              <a:rPr lang="ja-JP" altLang="en-US" dirty="0" smtClean="0"/>
              <a:t>選択肢を準備してしまいます</a:t>
            </a:r>
            <a:endParaRPr lang="en-US" altLang="ja-JP" dirty="0" smtClean="0"/>
          </a:p>
          <a:p>
            <a:r>
              <a:rPr kumimoji="1" lang="ja-JP" altLang="en-US" dirty="0" smtClean="0"/>
              <a:t>選びたくないのに選ばないといけない。</a:t>
            </a:r>
            <a:r>
              <a:rPr lang="ja-JP" altLang="en-US" dirty="0" smtClean="0"/>
              <a:t>これは、逆に借金が膨らむ原因です</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6</a:t>
            </a:fld>
            <a:endParaRPr kumimoji="1" lang="ja-JP" altLang="en-US"/>
          </a:p>
        </p:txBody>
      </p:sp>
    </p:spTree>
    <p:extLst>
      <p:ext uri="{BB962C8B-B14F-4D97-AF65-F5344CB8AC3E}">
        <p14:creationId xmlns:p14="http://schemas.microsoft.com/office/powerpoint/2010/main" val="3730649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２．貯金がたまる「見通し」が必要</a:t>
            </a:r>
            <a:endParaRPr kumimoji="1" lang="en-US" altLang="ja-JP" dirty="0" smtClean="0"/>
          </a:p>
          <a:p>
            <a:r>
              <a:rPr kumimoji="1" lang="ja-JP" altLang="en-US" dirty="0" smtClean="0"/>
              <a:t>タブレット端末をはじめとする</a:t>
            </a:r>
            <a:r>
              <a:rPr lang="en-US" altLang="ja-JP" dirty="0" smtClean="0"/>
              <a:t>ICT</a:t>
            </a:r>
            <a:r>
              <a:rPr lang="ja-JP" altLang="en-US" dirty="0" smtClean="0"/>
              <a:t>機器は「高価」です</a:t>
            </a:r>
            <a:endParaRPr lang="en-US" altLang="ja-JP" dirty="0" smtClean="0"/>
          </a:p>
          <a:p>
            <a:r>
              <a:rPr lang="ja-JP" altLang="en-US" dirty="0" smtClean="0"/>
              <a:t>借金的な要素を少しでも感じると子供たちはタブレット端末を投げてしまう可能性があります。</a:t>
            </a:r>
            <a:r>
              <a:rPr lang="en-US" altLang="ja-JP" dirty="0" smtClean="0"/>
              <a:t/>
            </a:r>
            <a:br>
              <a:rPr lang="en-US" altLang="ja-JP" dirty="0" smtClean="0"/>
            </a:br>
            <a:r>
              <a:rPr lang="ja-JP" altLang="en-US" dirty="0" smtClean="0"/>
              <a:t>だって、放っておけば借金が膨らむわけですから、自然な行動です。</a:t>
            </a:r>
            <a:endParaRPr lang="en-US" altLang="ja-JP" dirty="0" smtClean="0"/>
          </a:p>
          <a:p>
            <a:r>
              <a:rPr kumimoji="1" lang="ja-JP" altLang="en-US" dirty="0" smtClean="0"/>
              <a:t>最初は、絵カード等で貯金の経験を</a:t>
            </a:r>
            <a:r>
              <a:rPr lang="ja-JP" altLang="en-US" dirty="0" smtClean="0"/>
              <a:t>増やしていきます</a:t>
            </a:r>
            <a:r>
              <a:rPr lang="en-US" altLang="ja-JP" dirty="0" smtClean="0"/>
              <a:t/>
            </a:r>
            <a:br>
              <a:rPr lang="en-US" altLang="ja-JP" dirty="0" smtClean="0"/>
            </a:br>
            <a:r>
              <a:rPr lang="ja-JP" altLang="en-US" dirty="0" smtClean="0"/>
              <a:t>「お金がたまるツール」と認識した段階で積極的に使いましょう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7</a:t>
            </a:fld>
            <a:endParaRPr kumimoji="1" lang="ja-JP" altLang="en-US"/>
          </a:p>
        </p:txBody>
      </p:sp>
    </p:spTree>
    <p:extLst>
      <p:ext uri="{BB962C8B-B14F-4D97-AF65-F5344CB8AC3E}">
        <p14:creationId xmlns:p14="http://schemas.microsoft.com/office/powerpoint/2010/main" val="3730649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３．「拒否」を大切にする</a:t>
            </a:r>
            <a:endParaRPr kumimoji="1" lang="en-US" altLang="ja-JP" dirty="0" smtClean="0"/>
          </a:p>
          <a:p>
            <a:r>
              <a:rPr lang="ja-JP" altLang="en-US" dirty="0" smtClean="0"/>
              <a:t>先程も言いましたが</a:t>
            </a:r>
            <a:r>
              <a:rPr lang="en-US" altLang="ja-JP" dirty="0" smtClean="0"/>
              <a:t>VOCA</a:t>
            </a:r>
            <a:r>
              <a:rPr lang="ja-JP" altLang="en-US" dirty="0" smtClean="0"/>
              <a:t>は教師や支援者の都合で選択肢を作りがちです。</a:t>
            </a:r>
            <a:r>
              <a:rPr lang="en-US" altLang="ja-JP" dirty="0" smtClean="0"/>
              <a:t/>
            </a:r>
            <a:br>
              <a:rPr lang="en-US" altLang="ja-JP" dirty="0" smtClean="0"/>
            </a:br>
            <a:r>
              <a:rPr lang="ja-JP" altLang="en-US" dirty="0" smtClean="0"/>
              <a:t>しかし、それを「拒否」する権利があれば、それは問題ないので。</a:t>
            </a:r>
            <a:endParaRPr lang="en-US" altLang="ja-JP" dirty="0" smtClean="0"/>
          </a:p>
          <a:p>
            <a:r>
              <a:rPr kumimoji="1" lang="ja-JP" altLang="en-US" dirty="0" smtClean="0"/>
              <a:t>しかし</a:t>
            </a:r>
            <a:r>
              <a:rPr lang="ja-JP" altLang="en-US" dirty="0" smtClean="0"/>
              <a:t>、多くは「拒否」という選択肢が用意されていない。</a:t>
            </a:r>
            <a:endParaRPr lang="en-US" altLang="ja-JP" dirty="0" smtClean="0"/>
          </a:p>
          <a:p>
            <a:r>
              <a:rPr kumimoji="1" lang="ja-JP" altLang="en-US" dirty="0" smtClean="0"/>
              <a:t>「やりたくない」　　</a:t>
            </a:r>
            <a:r>
              <a:rPr lang="ja-JP" altLang="en-US" dirty="0" smtClean="0"/>
              <a:t>拒否の意思表出は非常に重要です</a:t>
            </a:r>
            <a:endParaRPr lang="en-US" altLang="ja-JP" dirty="0" smtClean="0"/>
          </a:p>
          <a:p>
            <a:r>
              <a:rPr lang="ja-JP" altLang="en-US" dirty="0" smtClean="0"/>
              <a:t>拒否の要求</a:t>
            </a:r>
            <a:r>
              <a:rPr kumimoji="1" lang="ja-JP" altLang="en-US" dirty="0" smtClean="0"/>
              <a:t>が達成されないと</a:t>
            </a:r>
            <a:r>
              <a:rPr lang="ja-JP" altLang="en-US" dirty="0" smtClean="0"/>
              <a:t>爆発的に借金が膨らみます</a:t>
            </a:r>
            <a:endParaRPr lang="en-US" altLang="ja-JP" dirty="0" smtClean="0"/>
          </a:p>
          <a:p>
            <a:r>
              <a:rPr kumimoji="1" lang="ja-JP" altLang="en-US" dirty="0" smtClean="0"/>
              <a:t>「やりたくない」「選びたくない」　</a:t>
            </a:r>
            <a:r>
              <a:rPr lang="ja-JP" altLang="en-US" dirty="0" smtClean="0"/>
              <a:t>そういった選択肢を用意すること。</a:t>
            </a:r>
            <a:endParaRPr lang="en-US" altLang="ja-JP" dirty="0" smtClean="0"/>
          </a:p>
          <a:p>
            <a:r>
              <a:rPr lang="ja-JP" altLang="en-US" dirty="0" smtClean="0"/>
              <a:t>そして使いこなすことは意思表出の観点で非常に重要です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8</a:t>
            </a:fld>
            <a:endParaRPr kumimoji="1" lang="ja-JP" altLang="en-US"/>
          </a:p>
        </p:txBody>
      </p:sp>
    </p:spTree>
    <p:extLst>
      <p:ext uri="{BB962C8B-B14F-4D97-AF65-F5344CB8AC3E}">
        <p14:creationId xmlns:p14="http://schemas.microsoft.com/office/powerpoint/2010/main" val="3730649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さて、意思表出について</a:t>
            </a:r>
            <a:r>
              <a:rPr lang="ja-JP" altLang="en-US" dirty="0" smtClean="0"/>
              <a:t>色々と注意事項をお話してきましたが・・・</a:t>
            </a:r>
            <a:endParaRPr lang="en-US" altLang="ja-JP" dirty="0" smtClean="0"/>
          </a:p>
          <a:p>
            <a:r>
              <a:rPr kumimoji="1" lang="ja-JP" altLang="en-US" dirty="0" smtClean="0"/>
              <a:t>よくある質問</a:t>
            </a:r>
            <a:r>
              <a:rPr kumimoji="1" lang="en-US" altLang="ja-JP" dirty="0" smtClean="0"/>
              <a:t/>
            </a:r>
            <a:br>
              <a:rPr kumimoji="1" lang="en-US" altLang="ja-JP" dirty="0" smtClean="0"/>
            </a:br>
            <a:r>
              <a:rPr kumimoji="1" lang="ja-JP" altLang="en-US" dirty="0" smtClean="0"/>
              <a:t>「</a:t>
            </a:r>
            <a:r>
              <a:rPr lang="ja-JP" altLang="en-US" dirty="0" smtClean="0"/>
              <a:t>教師や支援者は子供の言いなりになっていいのでしょうか？」</a:t>
            </a:r>
            <a:endParaRPr lang="en-US" altLang="ja-JP" dirty="0" smtClean="0"/>
          </a:p>
          <a:p>
            <a:r>
              <a:rPr kumimoji="1" lang="ja-JP" altLang="en-US" dirty="0" smtClean="0"/>
              <a:t>結論を言いますと「</a:t>
            </a:r>
            <a:r>
              <a:rPr lang="ja-JP" altLang="en-US" dirty="0" smtClean="0">
                <a:solidFill>
                  <a:srgbClr val="C00000"/>
                </a:solidFill>
              </a:rPr>
              <a:t>子供の完全な言いなりになってください」</a:t>
            </a:r>
            <a:endParaRPr lang="en-US" altLang="ja-JP" dirty="0" smtClean="0">
              <a:solidFill>
                <a:srgbClr val="C00000"/>
              </a:solidFill>
            </a:endParaRPr>
          </a:p>
          <a:p>
            <a:r>
              <a:rPr kumimoji="1" lang="ja-JP" altLang="en-US" dirty="0" smtClean="0"/>
              <a:t>ただし、自尊心が貯金されるまでです</a:t>
            </a:r>
            <a:endParaRPr kumimoji="1" lang="en-US" altLang="ja-JP" dirty="0" smtClean="0"/>
          </a:p>
          <a:p>
            <a:r>
              <a:rPr kumimoji="1" lang="ja-JP" altLang="en-US" dirty="0" smtClean="0"/>
              <a:t>「自尊心の貯金編」と考え方は同じで</a:t>
            </a:r>
            <a:r>
              <a:rPr lang="ja-JP" altLang="en-US" dirty="0" smtClean="0"/>
              <a:t>「大金持ち」にしてはいけません</a:t>
            </a:r>
            <a:endParaRPr lang="en-US" altLang="ja-JP" dirty="0" smtClean="0"/>
          </a:p>
          <a:p>
            <a:r>
              <a:rPr kumimoji="1" lang="ja-JP" altLang="en-US" dirty="0" smtClean="0"/>
              <a:t>意思表出ができる見通しが立った時点で</a:t>
            </a:r>
            <a:r>
              <a:rPr lang="ja-JP" altLang="en-US" dirty="0" smtClean="0"/>
              <a:t>要求を拒否しましょう。「願いは叶わないときもあるのです」</a:t>
            </a:r>
            <a:endParaRPr lang="en-US" altLang="ja-JP" dirty="0" smtClean="0"/>
          </a:p>
          <a:p>
            <a:r>
              <a:rPr kumimoji="1" lang="ja-JP" altLang="en-US" dirty="0" smtClean="0"/>
              <a:t>これも「貯金と借金」の考え方で</a:t>
            </a:r>
            <a:r>
              <a:rPr lang="ja-JP" altLang="en-US" dirty="0" smtClean="0"/>
              <a:t>説明できます</a:t>
            </a:r>
            <a:endParaRPr lang="en-US" altLang="ja-JP" dirty="0" smtClean="0"/>
          </a:p>
          <a:p>
            <a:r>
              <a:rPr kumimoji="1" lang="ja-JP" altLang="en-US" dirty="0" smtClean="0"/>
              <a:t>ただし、一方的に拒否するのではなく「</a:t>
            </a:r>
            <a:r>
              <a:rPr lang="ja-JP" altLang="en-US" dirty="0" smtClean="0"/>
              <a:t>交渉」することが大事です</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9</a:t>
            </a:fld>
            <a:endParaRPr kumimoji="1" lang="ja-JP" altLang="en-US"/>
          </a:p>
        </p:txBody>
      </p:sp>
    </p:spTree>
    <p:extLst>
      <p:ext uri="{BB962C8B-B14F-4D97-AF65-F5344CB8AC3E}">
        <p14:creationId xmlns:p14="http://schemas.microsoft.com/office/powerpoint/2010/main" val="1958892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ある事例を紹介します。</a:t>
            </a:r>
            <a:r>
              <a:rPr lang="en-US" altLang="ja-JP" dirty="0" smtClean="0"/>
              <a:t/>
            </a:r>
            <a:br>
              <a:rPr lang="en-US" altLang="ja-JP" dirty="0" smtClean="0"/>
            </a:br>
            <a:r>
              <a:rPr lang="ja-JP" altLang="en-US" dirty="0" smtClean="0"/>
              <a:t>夕食の献立を表出するという取り組み。つまり、選択した内容が全て夕食の献立に反映されるのです</a:t>
            </a:r>
            <a:endParaRPr lang="en-US" altLang="ja-JP" dirty="0" smtClean="0"/>
          </a:p>
          <a:p>
            <a:r>
              <a:rPr lang="ja-JP" altLang="en-US" dirty="0" smtClean="0"/>
              <a:t>意思表出と願いがかなう経験を繰り返し、自発的に意思表出する様になりました</a:t>
            </a:r>
            <a:endParaRPr lang="en-US" altLang="ja-JP" dirty="0" smtClean="0"/>
          </a:p>
          <a:p>
            <a:r>
              <a:rPr kumimoji="1" lang="ja-JP" altLang="en-US" dirty="0" smtClean="0"/>
              <a:t>しかし、毎日願いをかなえてしまうと着実に栄養に偏りが出ます</a:t>
            </a:r>
            <a:endParaRPr kumimoji="1" lang="en-US" altLang="ja-JP" dirty="0" smtClean="0"/>
          </a:p>
          <a:p>
            <a:r>
              <a:rPr kumimoji="1" lang="ja-JP" altLang="en-US" dirty="0" smtClean="0"/>
              <a:t>そこで、要求を退け、</a:t>
            </a:r>
            <a:r>
              <a:rPr lang="ja-JP" altLang="en-US" dirty="0" smtClean="0"/>
              <a:t>妥協案を提示したのです</a:t>
            </a:r>
            <a:endParaRPr lang="en-US" altLang="ja-JP" dirty="0" smtClean="0"/>
          </a:p>
          <a:p>
            <a:r>
              <a:rPr kumimoji="1" lang="ja-JP" altLang="en-US" dirty="0" smtClean="0"/>
              <a:t>彼は案の定、ストレスがたまりました。</a:t>
            </a:r>
            <a:r>
              <a:rPr lang="ja-JP" altLang="en-US" dirty="0" smtClean="0"/>
              <a:t>しかし、ツールを使うことで意思が表出できる見通しがあったため・・・</a:t>
            </a:r>
            <a:endParaRPr lang="en-US" altLang="ja-JP" dirty="0" smtClean="0"/>
          </a:p>
          <a:p>
            <a:r>
              <a:rPr lang="ja-JP" altLang="en-US" dirty="0" smtClean="0"/>
              <a:t>彼は妥協案を受け入れました</a:t>
            </a:r>
            <a:endParaRPr lang="en-US" altLang="ja-JP" dirty="0" smtClean="0"/>
          </a:p>
          <a:p>
            <a:r>
              <a:rPr kumimoji="1" lang="ja-JP" altLang="en-US" dirty="0" smtClean="0"/>
              <a:t>妥協は彼にとっては「支払い」です。しかし、彼には貯金があったので、多少の支払いにも耐えることが</a:t>
            </a:r>
            <a:r>
              <a:rPr lang="ja-JP" altLang="en-US" dirty="0" smtClean="0"/>
              <a:t>できたのです</a:t>
            </a:r>
            <a:endParaRPr lang="en-US" altLang="ja-JP" dirty="0" smtClean="0"/>
          </a:p>
          <a:p>
            <a:r>
              <a:rPr kumimoji="1" lang="ja-JP" altLang="en-US" dirty="0" smtClean="0"/>
              <a:t>相手に要求を伝える経験を「貯金」、</a:t>
            </a:r>
            <a:r>
              <a:rPr lang="ja-JP" altLang="en-US" dirty="0" smtClean="0"/>
              <a:t>逆に要求が伝わらない経験を「支出」・・とした場合</a:t>
            </a:r>
            <a:r>
              <a:rPr lang="en-US" altLang="ja-JP" dirty="0" smtClean="0"/>
              <a:t/>
            </a:r>
            <a:br>
              <a:rPr lang="en-US" altLang="ja-JP" dirty="0" smtClean="0"/>
            </a:br>
            <a:r>
              <a:rPr lang="ja-JP" altLang="en-US" dirty="0" smtClean="0"/>
              <a:t>「貯金」をまずは作り出し、貯金をキープする形で、支払いすることが重要です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EAEAA6B7-638A-40F6-80A9-C968DC83A72E}" type="slidenum">
              <a:rPr kumimoji="1" lang="ja-JP" altLang="en-US" smtClean="0"/>
              <a:t>10</a:t>
            </a:fld>
            <a:endParaRPr kumimoji="1" lang="ja-JP" altLang="en-US"/>
          </a:p>
        </p:txBody>
      </p:sp>
    </p:spTree>
    <p:extLst>
      <p:ext uri="{BB962C8B-B14F-4D97-AF65-F5344CB8AC3E}">
        <p14:creationId xmlns:p14="http://schemas.microsoft.com/office/powerpoint/2010/main" val="225715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0CEC90-3390-46E1-807B-33278A691E76}"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52914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278540-7197-420E-81C8-3D3E5AFCA8CB}"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408946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769EB8-2003-4AA7-964E-9CA85AB9AA5A}"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295877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79CBE8-7F64-403C-949D-C900CD6EC201}"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361634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2458C5-A7DE-49B5-8318-1C759101A7CA}"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272432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434278A-0DC6-4419-AB9B-5BD7B9C57989}"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1133093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E42CE92-47E4-41B7-9D04-A95622555455}" type="datetime1">
              <a:rPr kumimoji="1" lang="ja-JP" altLang="en-US" smtClean="0"/>
              <a:t>2018/4/27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109471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271849" y="1445741"/>
            <a:ext cx="8600301" cy="3880021"/>
          </a:xfrm>
        </p:spPr>
        <p:txBody>
          <a:bodyPr>
            <a:normAutofit/>
          </a:bodyPr>
          <a:lstStyle>
            <a:lvl1pPr algn="ctr">
              <a:lnSpc>
                <a:spcPct val="120000"/>
              </a:lnSpc>
              <a:defRPr sz="3600">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6B1E6C6-A921-43AE-B14F-BC409F56D2D8}" type="datetime1">
              <a:rPr kumimoji="1" lang="ja-JP" altLang="en-US" smtClean="0"/>
              <a:t>2018/4/27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pic>
        <p:nvPicPr>
          <p:cNvPr id="6" name="図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95744" y="5439411"/>
            <a:ext cx="1848256" cy="1282065"/>
          </a:xfrm>
          <a:prstGeom prst="rect">
            <a:avLst/>
          </a:prstGeom>
        </p:spPr>
      </p:pic>
    </p:spTree>
    <p:extLst>
      <p:ext uri="{BB962C8B-B14F-4D97-AF65-F5344CB8AC3E}">
        <p14:creationId xmlns:p14="http://schemas.microsoft.com/office/powerpoint/2010/main" val="3649506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24E00-FB04-4D81-9C59-224400A201BE}" type="datetime1">
              <a:rPr kumimoji="1" lang="ja-JP" altLang="en-US" smtClean="0"/>
              <a:t>2018/4/27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425974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551CDFC-5739-49D5-BF58-65FB8CDFEC0F}"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3717736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F6BEFFC-BC2D-4E8C-967E-1A277D7FA5CB}"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178733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D8D4E-DBBA-4AD5-A8F2-64B241FEE0BD}" type="datetime1">
              <a:rPr kumimoji="1" lang="ja-JP" altLang="en-US" smtClean="0"/>
              <a:t>2018/4/27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077AC-B964-47FD-A76E-4A3F508800E7}" type="slidenum">
              <a:rPr kumimoji="1" lang="ja-JP" altLang="en-US" smtClean="0"/>
              <a:t>‹#›</a:t>
            </a:fld>
            <a:endParaRPr kumimoji="1" lang="ja-JP" altLang="en-US"/>
          </a:p>
        </p:txBody>
      </p:sp>
    </p:spTree>
    <p:extLst>
      <p:ext uri="{BB962C8B-B14F-4D97-AF65-F5344CB8AC3E}">
        <p14:creationId xmlns:p14="http://schemas.microsoft.com/office/powerpoint/2010/main" val="3305347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27468" y="5404207"/>
            <a:ext cx="4352474" cy="369332"/>
          </a:xfrm>
          <a:prstGeom prst="rect">
            <a:avLst/>
          </a:prstGeom>
          <a:noFill/>
        </p:spPr>
        <p:txBody>
          <a:bodyPr wrap="none" rtlCol="0">
            <a:spAutoFit/>
          </a:bodyPr>
          <a:lstStyle/>
          <a:p>
            <a:r>
              <a:rPr kumimoji="1" lang="ja-JP" altLang="en-US" dirty="0" smtClean="0"/>
              <a:t>兵庫教育大学の小川です。一応作者です。</a:t>
            </a:r>
            <a:endParaRPr kumimoji="1" lang="ja-JP" altLang="en-US" dirty="0"/>
          </a:p>
        </p:txBody>
      </p:sp>
      <p:sp>
        <p:nvSpPr>
          <p:cNvPr id="7" name="タイトル 1"/>
          <p:cNvSpPr txBox="1">
            <a:spLocks/>
          </p:cNvSpPr>
          <p:nvPr/>
        </p:nvSpPr>
        <p:spPr>
          <a:xfrm>
            <a:off x="685800" y="2247901"/>
            <a:ext cx="7772400" cy="2819400"/>
          </a:xfrm>
          <a:prstGeom prst="rect">
            <a:avLst/>
          </a:prstGeom>
        </p:spPr>
        <p:txBody>
          <a:bodyPr vert="horz" lIns="91440" tIns="45720" rIns="91440" bIns="45720" rtlCol="0" anchor="ctr">
            <a:normAutofit fontScale="62500" lnSpcReduction="20000"/>
          </a:bodyPr>
          <a:lstStyle>
            <a:lvl1pPr algn="ctr" defTabSz="914400" rtl="0" eaLnBrk="1" latinLnBrk="0" hangingPunct="1">
              <a:lnSpc>
                <a:spcPct val="120000"/>
              </a:lnSpc>
              <a:spcBef>
                <a:spcPct val="0"/>
              </a:spcBef>
              <a:buNone/>
              <a:defRPr kumimoji="1" sz="3600" kern="1200">
                <a:solidFill>
                  <a:schemeClr val="tx1"/>
                </a:solidFill>
                <a:latin typeface="メイリオ" panose="020B0604030504040204" pitchFamily="50" charset="-128"/>
                <a:ea typeface="メイリオ" panose="020B0604030504040204" pitchFamily="50" charset="-128"/>
                <a:cs typeface="+mj-cs"/>
              </a:defRPr>
            </a:lvl1pPr>
          </a:lstStyle>
          <a:p>
            <a:r>
              <a:rPr lang="ja-JP" altLang="en-US" sz="6000" dirty="0" smtClean="0">
                <a:cs typeface="メイリオ" panose="020B0604030504040204" pitchFamily="50" charset="-128"/>
              </a:rPr>
              <a:t>ＩＣＴ機器を活用した授業づくり</a:t>
            </a:r>
            <a:endParaRPr lang="en-US" altLang="ja-JP" sz="6000" dirty="0" smtClean="0">
              <a:cs typeface="メイリオ" panose="020B0604030504040204" pitchFamily="50" charset="-128"/>
            </a:endParaRPr>
          </a:p>
          <a:p>
            <a:r>
              <a:rPr lang="en-US" altLang="ja-JP" sz="6000" dirty="0" smtClean="0">
                <a:cs typeface="メイリオ" panose="020B0604030504040204" pitchFamily="50" charset="-128"/>
              </a:rPr>
              <a:t/>
            </a:r>
            <a:br>
              <a:rPr lang="en-US" altLang="ja-JP" sz="6000" dirty="0" smtClean="0">
                <a:cs typeface="メイリオ" panose="020B0604030504040204" pitchFamily="50" charset="-128"/>
              </a:rPr>
            </a:br>
            <a:r>
              <a:rPr lang="ja-JP" altLang="en-US" sz="6000" dirty="0" smtClean="0">
                <a:cs typeface="メイリオ" panose="020B0604030504040204" pitchFamily="50" charset="-128"/>
              </a:rPr>
              <a:t>④特別支援学校における</a:t>
            </a:r>
            <a:endParaRPr lang="en-US" altLang="ja-JP" sz="6000" dirty="0" smtClean="0">
              <a:cs typeface="メイリオ" panose="020B0604030504040204" pitchFamily="50" charset="-128"/>
            </a:endParaRPr>
          </a:p>
          <a:p>
            <a:r>
              <a:rPr lang="ja-JP" altLang="en-US" sz="6000" dirty="0" smtClean="0">
                <a:cs typeface="メイリオ" panose="020B0604030504040204" pitchFamily="50" charset="-128"/>
              </a:rPr>
              <a:t>ＩＣＴ活用</a:t>
            </a:r>
            <a:endParaRPr lang="ja-JP" altLang="en-US" sz="6000" dirty="0">
              <a:cs typeface="メイリオ" panose="020B0604030504040204" pitchFamily="50" charset="-128"/>
            </a:endParaRPr>
          </a:p>
        </p:txBody>
      </p:sp>
      <p:sp>
        <p:nvSpPr>
          <p:cNvPr id="8" name="テキスト ボックス 7"/>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C4</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1</a:t>
            </a:fld>
            <a:endParaRPr kumimoji="1" lang="ja-JP" altLang="en-US"/>
          </a:p>
        </p:txBody>
      </p:sp>
    </p:spTree>
    <p:extLst>
      <p:ext uri="{BB962C8B-B14F-4D97-AF65-F5344CB8AC3E}">
        <p14:creationId xmlns:p14="http://schemas.microsoft.com/office/powerpoint/2010/main" val="4004458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ある事例を紹介します</a:t>
            </a:r>
            <a:r>
              <a:rPr lang="en-US" altLang="ja-JP" dirty="0" smtClean="0"/>
              <a:t/>
            </a:r>
            <a:br>
              <a:rPr lang="en-US" altLang="ja-JP" dirty="0" smtClean="0"/>
            </a:br>
            <a:r>
              <a:rPr lang="en-US" altLang="ja-JP" dirty="0"/>
              <a:t/>
            </a:r>
            <a:br>
              <a:rPr lang="en-US" altLang="ja-JP" dirty="0"/>
            </a:br>
            <a:r>
              <a:rPr lang="ja-JP" altLang="en-US" dirty="0"/>
              <a:t>夕食の献立を表出するという取り組み</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10</a:t>
            </a:fld>
            <a:endParaRPr kumimoji="1" lang="ja-JP" altLang="en-US"/>
          </a:p>
        </p:txBody>
      </p:sp>
    </p:spTree>
    <p:extLst>
      <p:ext uri="{BB962C8B-B14F-4D97-AF65-F5344CB8AC3E}">
        <p14:creationId xmlns:p14="http://schemas.microsoft.com/office/powerpoint/2010/main" val="414373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679450" y="3543968"/>
            <a:ext cx="7886700" cy="1985211"/>
          </a:xfrm>
          <a:prstGeom prst="rect">
            <a:avLst/>
          </a:prstGeom>
        </p:spPr>
        <p:txBody>
          <a:bodyPr vert="horz" lIns="91440" tIns="45720" rIns="91440" bIns="45720" rtlCol="0" anchor="ctr">
            <a:normAutofit/>
          </a:bodyPr>
          <a:lstStyle>
            <a:lvl1pPr algn="ctr" defTabSz="914400" rtl="0" eaLnBrk="1" latinLnBrk="0" hangingPunct="1">
              <a:lnSpc>
                <a:spcPct val="120000"/>
              </a:lnSpc>
              <a:spcBef>
                <a:spcPct val="0"/>
              </a:spcBef>
              <a:buNone/>
              <a:defRPr kumimoji="1" sz="3600" kern="1200">
                <a:solidFill>
                  <a:schemeClr val="tx1"/>
                </a:solidFill>
                <a:latin typeface="メイリオ" panose="020B0604030504040204" pitchFamily="50" charset="-128"/>
                <a:ea typeface="メイリオ" panose="020B0604030504040204" pitchFamily="50" charset="-128"/>
                <a:cs typeface="+mj-cs"/>
              </a:defRPr>
            </a:lvl1pPr>
          </a:lstStyle>
          <a:p>
            <a:r>
              <a:rPr lang="ja-JP" altLang="en-US" dirty="0" smtClean="0"/>
              <a:t>意思</a:t>
            </a:r>
            <a:r>
              <a:rPr lang="ja-JP" altLang="en-US" dirty="0"/>
              <a:t>表出</a:t>
            </a:r>
            <a:r>
              <a:rPr lang="ja-JP" altLang="en-US" dirty="0" smtClean="0"/>
              <a:t>とＩＣＴ活用</a:t>
            </a:r>
            <a:endParaRPr lang="ja-JP" altLang="en-US" dirty="0"/>
          </a:p>
        </p:txBody>
      </p:sp>
      <p:sp>
        <p:nvSpPr>
          <p:cNvPr id="4" name="タイトル 3"/>
          <p:cNvSpPr>
            <a:spLocks noGrp="1"/>
          </p:cNvSpPr>
          <p:nvPr>
            <p:ph type="title"/>
          </p:nvPr>
        </p:nvSpPr>
        <p:spPr>
          <a:xfrm>
            <a:off x="271849" y="1445741"/>
            <a:ext cx="8600301" cy="1221259"/>
          </a:xfrm>
        </p:spPr>
        <p:txBody>
          <a:bodyPr>
            <a:normAutofit/>
          </a:bodyPr>
          <a:lstStyle/>
          <a:p>
            <a:r>
              <a:rPr lang="ja-JP" altLang="en-US" dirty="0">
                <a:cs typeface="メイリオ" panose="020B0604030504040204" pitchFamily="50" charset="-128"/>
              </a:rPr>
              <a:t>スライド資料　</a:t>
            </a:r>
            <a:r>
              <a:rPr lang="en-US" altLang="ja-JP" dirty="0" smtClean="0">
                <a:cs typeface="メイリオ" panose="020B0604030504040204" pitchFamily="50" charset="-128"/>
              </a:rPr>
              <a:t>C4-2</a:t>
            </a:r>
            <a:endParaRPr kumimoji="1" lang="ja-JP" altLang="en-US" dirty="0"/>
          </a:p>
        </p:txBody>
      </p:sp>
      <p:sp>
        <p:nvSpPr>
          <p:cNvPr id="2" name="スライド番号プレースホルダー 1"/>
          <p:cNvSpPr>
            <a:spLocks noGrp="1"/>
          </p:cNvSpPr>
          <p:nvPr>
            <p:ph type="sldNum" sz="quarter" idx="12"/>
          </p:nvPr>
        </p:nvSpPr>
        <p:spPr/>
        <p:txBody>
          <a:bodyPr/>
          <a:lstStyle/>
          <a:p>
            <a:fld id="{7BD077AC-B964-47FD-A76E-4A3F508800E7}" type="slidenum">
              <a:rPr kumimoji="1" lang="ja-JP" altLang="en-US" smtClean="0"/>
              <a:t>2</a:t>
            </a:fld>
            <a:endParaRPr kumimoji="1" lang="ja-JP" altLang="en-US"/>
          </a:p>
        </p:txBody>
      </p:sp>
    </p:spTree>
    <p:extLst>
      <p:ext uri="{BB962C8B-B14F-4D97-AF65-F5344CB8AC3E}">
        <p14:creationId xmlns:p14="http://schemas.microsoft.com/office/powerpoint/2010/main" val="626104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～意思表出の貯金編～</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3</a:t>
            </a:fld>
            <a:endParaRPr kumimoji="1" lang="ja-JP" altLang="en-US"/>
          </a:p>
        </p:txBody>
      </p:sp>
    </p:spTree>
    <p:extLst>
      <p:ext uri="{BB962C8B-B14F-4D97-AF65-F5344CB8AC3E}">
        <p14:creationId xmlns:p14="http://schemas.microsoft.com/office/powerpoint/2010/main" val="2747653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意思表出ができない世界って</a:t>
            </a:r>
            <a:r>
              <a:rPr kumimoji="1" lang="en-US" altLang="ja-JP" dirty="0" smtClean="0"/>
              <a:t/>
            </a:r>
            <a:br>
              <a:rPr kumimoji="1" lang="en-US" altLang="ja-JP" dirty="0" smtClean="0"/>
            </a:br>
            <a:r>
              <a:rPr lang="ja-JP" altLang="en-US" dirty="0"/>
              <a:t>想像</a:t>
            </a:r>
            <a:r>
              <a:rPr lang="ja-JP" altLang="en-US" dirty="0" smtClean="0"/>
              <a:t>できますか？</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4</a:t>
            </a:fld>
            <a:endParaRPr kumimoji="1" lang="ja-JP" altLang="en-US"/>
          </a:p>
        </p:txBody>
      </p:sp>
    </p:spTree>
    <p:extLst>
      <p:ext uri="{BB962C8B-B14F-4D97-AF65-F5344CB8AC3E}">
        <p14:creationId xmlns:p14="http://schemas.microsoft.com/office/powerpoint/2010/main" val="326131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1849" y="223115"/>
            <a:ext cx="8600301" cy="6362618"/>
          </a:xfrm>
        </p:spPr>
        <p:txBody>
          <a:bodyPr>
            <a:normAutofit/>
          </a:bodyPr>
          <a:lstStyle/>
          <a:p>
            <a:r>
              <a:rPr kumimoji="1" lang="ja-JP" altLang="en-US" dirty="0" smtClean="0"/>
              <a:t>例えば、</a:t>
            </a:r>
            <a:r>
              <a:rPr kumimoji="1" lang="en-US" altLang="ja-JP" dirty="0" smtClean="0"/>
              <a:t>VOCA</a:t>
            </a:r>
            <a:r>
              <a:rPr lang="en-US" altLang="ja-JP" dirty="0"/>
              <a:t/>
            </a:r>
            <a:br>
              <a:rPr lang="en-US" altLang="ja-JP" dirty="0"/>
            </a:br>
            <a:r>
              <a:rPr lang="ja-JP" altLang="en-US" dirty="0" smtClean="0"/>
              <a:t>（</a:t>
            </a:r>
            <a:r>
              <a:rPr lang="en-US" altLang="ja-JP" dirty="0" smtClean="0"/>
              <a:t>Voice</a:t>
            </a:r>
            <a:r>
              <a:rPr lang="ja-JP" altLang="en-US" dirty="0" smtClean="0"/>
              <a:t> </a:t>
            </a:r>
            <a:r>
              <a:rPr lang="en-US" altLang="ja-JP" dirty="0" smtClean="0"/>
              <a:t>Output Communication Aid</a:t>
            </a:r>
            <a:r>
              <a:rPr lang="ja-JP" altLang="en-US" dirty="0" smtClean="0"/>
              <a:t>）</a:t>
            </a:r>
            <a:r>
              <a:rPr lang="en-US" altLang="ja-JP" dirty="0" smtClean="0"/>
              <a:t/>
            </a:r>
            <a:br>
              <a:rPr lang="en-US" altLang="ja-JP" dirty="0" smtClean="0"/>
            </a:br>
            <a:r>
              <a:rPr lang="en-US" altLang="ja-JP" dirty="0" smtClean="0"/>
              <a:t/>
            </a:r>
            <a:br>
              <a:rPr lang="en-US" altLang="ja-JP" dirty="0" smtClean="0"/>
            </a:br>
            <a:r>
              <a:rPr lang="en-US" altLang="ja-JP" dirty="0"/>
              <a:t/>
            </a:r>
            <a:br>
              <a:rPr lang="en-US" altLang="ja-JP" dirty="0"/>
            </a:br>
            <a:r>
              <a:rPr lang="en-US" altLang="ja-JP" dirty="0"/>
              <a:t/>
            </a:r>
            <a:br>
              <a:rPr lang="en-US" altLang="ja-JP" dirty="0"/>
            </a:br>
            <a:r>
              <a:rPr lang="en-US" altLang="ja-JP" dirty="0" smtClean="0"/>
              <a:t/>
            </a:r>
            <a:br>
              <a:rPr lang="en-US" altLang="ja-JP" dirty="0" smtClean="0"/>
            </a:br>
            <a:r>
              <a:rPr lang="ja-JP" altLang="en-US" dirty="0" smtClean="0"/>
              <a:t>選択肢を押すことで</a:t>
            </a:r>
            <a:r>
              <a:rPr lang="en-US" altLang="ja-JP" dirty="0" smtClean="0"/>
              <a:t/>
            </a:r>
            <a:br>
              <a:rPr lang="en-US" altLang="ja-JP" dirty="0" smtClean="0"/>
            </a:br>
            <a:r>
              <a:rPr lang="ja-JP" altLang="en-US" dirty="0" smtClean="0"/>
              <a:t>選択肢から選ぶことで音声で</a:t>
            </a:r>
            <a:r>
              <a:rPr lang="en-US" altLang="ja-JP" dirty="0" smtClean="0"/>
              <a:t/>
            </a:r>
            <a:br>
              <a:rPr lang="en-US" altLang="ja-JP" dirty="0" smtClean="0"/>
            </a:br>
            <a:r>
              <a:rPr lang="ja-JP" altLang="en-US" dirty="0" smtClean="0"/>
              <a:t>相手に要求を伝えることができます</a:t>
            </a:r>
            <a:endParaRPr kumimoji="1" lang="ja-JP" altLang="en-US" dirty="0"/>
          </a:p>
        </p:txBody>
      </p:sp>
      <p:pic>
        <p:nvPicPr>
          <p:cNvPr id="3" name="図 2"/>
          <p:cNvPicPr>
            <a:picLocks noChangeAspect="1"/>
          </p:cNvPicPr>
          <p:nvPr/>
        </p:nvPicPr>
        <p:blipFill>
          <a:blip r:embed="rId3"/>
          <a:stretch>
            <a:fillRect/>
          </a:stretch>
        </p:blipFill>
        <p:spPr>
          <a:xfrm>
            <a:off x="2383309" y="1765019"/>
            <a:ext cx="4377381" cy="3278810"/>
          </a:xfrm>
          <a:prstGeom prst="rect">
            <a:avLst/>
          </a:prstGeom>
        </p:spPr>
      </p:pic>
      <p:sp>
        <p:nvSpPr>
          <p:cNvPr id="4" name="スライド番号プレースホルダー 3"/>
          <p:cNvSpPr>
            <a:spLocks noGrp="1"/>
          </p:cNvSpPr>
          <p:nvPr>
            <p:ph type="sldNum" sz="quarter" idx="12"/>
          </p:nvPr>
        </p:nvSpPr>
        <p:spPr/>
        <p:txBody>
          <a:bodyPr/>
          <a:lstStyle/>
          <a:p>
            <a:fld id="{7BD077AC-B964-47FD-A76E-4A3F508800E7}" type="slidenum">
              <a:rPr kumimoji="1" lang="ja-JP" altLang="en-US" smtClean="0"/>
              <a:t>5</a:t>
            </a:fld>
            <a:endParaRPr kumimoji="1" lang="ja-JP" altLang="en-US"/>
          </a:p>
        </p:txBody>
      </p:sp>
    </p:spTree>
    <p:extLst>
      <p:ext uri="{BB962C8B-B14F-4D97-AF65-F5344CB8AC3E}">
        <p14:creationId xmlns:p14="http://schemas.microsoft.com/office/powerpoint/2010/main" val="203013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VOCA</a:t>
            </a:r>
            <a:r>
              <a:rPr lang="ja-JP" altLang="en-US" dirty="0" smtClean="0"/>
              <a:t>アプリケーションを</a:t>
            </a:r>
            <a:r>
              <a:rPr lang="en-US" altLang="ja-JP" dirty="0" smtClean="0"/>
              <a:t/>
            </a:r>
            <a:br>
              <a:rPr lang="en-US" altLang="ja-JP" dirty="0" smtClean="0"/>
            </a:br>
            <a:r>
              <a:rPr lang="ja-JP" altLang="en-US" dirty="0" smtClean="0"/>
              <a:t>使用する際の注意点</a:t>
            </a:r>
            <a:r>
              <a:rPr lang="en-US" altLang="ja-JP" dirty="0" smtClean="0"/>
              <a:t/>
            </a:r>
            <a:br>
              <a:rPr lang="en-US" altLang="ja-JP" dirty="0" smtClean="0"/>
            </a:br>
            <a:r>
              <a:rPr lang="en-US" altLang="ja-JP" dirty="0" smtClean="0"/>
              <a:t/>
            </a:r>
            <a:br>
              <a:rPr lang="en-US" altLang="ja-JP" dirty="0" smtClean="0"/>
            </a:br>
            <a:r>
              <a:rPr lang="ja-JP" altLang="en-US" dirty="0" smtClean="0"/>
              <a:t>１</a:t>
            </a:r>
            <a:r>
              <a:rPr lang="ja-JP" altLang="en-US" dirty="0"/>
              <a:t>．「貯金」のために使用する</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6</a:t>
            </a:fld>
            <a:endParaRPr kumimoji="1" lang="ja-JP" altLang="en-US"/>
          </a:p>
        </p:txBody>
      </p:sp>
    </p:spTree>
    <p:extLst>
      <p:ext uri="{BB962C8B-B14F-4D97-AF65-F5344CB8AC3E}">
        <p14:creationId xmlns:p14="http://schemas.microsoft.com/office/powerpoint/2010/main" val="67010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VOCA</a:t>
            </a:r>
            <a:r>
              <a:rPr lang="ja-JP" altLang="en-US" dirty="0" smtClean="0"/>
              <a:t>アプリケーションを</a:t>
            </a:r>
            <a:r>
              <a:rPr lang="en-US" altLang="ja-JP" dirty="0" smtClean="0"/>
              <a:t/>
            </a:r>
            <a:br>
              <a:rPr lang="en-US" altLang="ja-JP" dirty="0" smtClean="0"/>
            </a:br>
            <a:r>
              <a:rPr lang="ja-JP" altLang="en-US" dirty="0" smtClean="0"/>
              <a:t>使用する際の注意点</a:t>
            </a:r>
            <a:r>
              <a:rPr lang="en-US" altLang="ja-JP" dirty="0" smtClean="0"/>
              <a:t/>
            </a:r>
            <a:br>
              <a:rPr lang="en-US" altLang="ja-JP" dirty="0" smtClean="0"/>
            </a:br>
            <a:r>
              <a:rPr lang="en-US" altLang="ja-JP" dirty="0" smtClean="0"/>
              <a:t/>
            </a:r>
            <a:br>
              <a:rPr lang="en-US" altLang="ja-JP" dirty="0" smtClean="0"/>
            </a:br>
            <a:r>
              <a:rPr lang="ja-JP" altLang="en-US" dirty="0"/>
              <a:t>２．貯金がたまる「見通し」が必要</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7</a:t>
            </a:fld>
            <a:endParaRPr kumimoji="1" lang="ja-JP" altLang="en-US"/>
          </a:p>
        </p:txBody>
      </p:sp>
    </p:spTree>
    <p:extLst>
      <p:ext uri="{BB962C8B-B14F-4D97-AF65-F5344CB8AC3E}">
        <p14:creationId xmlns:p14="http://schemas.microsoft.com/office/powerpoint/2010/main" val="3571475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VOCA</a:t>
            </a:r>
            <a:r>
              <a:rPr lang="ja-JP" altLang="en-US" dirty="0" smtClean="0"/>
              <a:t>アプリケーションを</a:t>
            </a:r>
            <a:r>
              <a:rPr lang="en-US" altLang="ja-JP" dirty="0" smtClean="0"/>
              <a:t/>
            </a:r>
            <a:br>
              <a:rPr lang="en-US" altLang="ja-JP" dirty="0" smtClean="0"/>
            </a:br>
            <a:r>
              <a:rPr lang="ja-JP" altLang="en-US" dirty="0" smtClean="0"/>
              <a:t>使用する際の注意点</a:t>
            </a:r>
            <a:r>
              <a:rPr lang="en-US" altLang="ja-JP" dirty="0" smtClean="0"/>
              <a:t/>
            </a:r>
            <a:br>
              <a:rPr lang="en-US" altLang="ja-JP" dirty="0" smtClean="0"/>
            </a:br>
            <a:r>
              <a:rPr lang="en-US" altLang="ja-JP" dirty="0" smtClean="0"/>
              <a:t/>
            </a:r>
            <a:br>
              <a:rPr lang="en-US" altLang="ja-JP" dirty="0" smtClean="0"/>
            </a:br>
            <a:r>
              <a:rPr lang="ja-JP" altLang="en-US" dirty="0"/>
              <a:t>３．「拒否」を大切にする</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8</a:t>
            </a:fld>
            <a:endParaRPr kumimoji="1" lang="ja-JP" altLang="en-US"/>
          </a:p>
        </p:txBody>
      </p:sp>
    </p:spTree>
    <p:extLst>
      <p:ext uri="{BB962C8B-B14F-4D97-AF65-F5344CB8AC3E}">
        <p14:creationId xmlns:p14="http://schemas.microsoft.com/office/powerpoint/2010/main" val="247287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よくある質問</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dirty="0" smtClean="0"/>
              <a:t>「</a:t>
            </a:r>
            <a:r>
              <a:rPr lang="ja-JP" altLang="en-US" dirty="0" smtClean="0"/>
              <a:t>教師や</a:t>
            </a:r>
            <a:r>
              <a:rPr lang="ja-JP" altLang="en-US" dirty="0"/>
              <a:t>支援者</a:t>
            </a:r>
            <a:r>
              <a:rPr lang="ja-JP" altLang="en-US" dirty="0" smtClean="0"/>
              <a:t>は子供の言いなりに</a:t>
            </a:r>
            <a:r>
              <a:rPr lang="en-US" altLang="ja-JP" dirty="0" smtClean="0"/>
              <a:t/>
            </a:r>
            <a:br>
              <a:rPr lang="en-US" altLang="ja-JP" dirty="0" smtClean="0"/>
            </a:br>
            <a:r>
              <a:rPr lang="ja-JP" altLang="en-US" dirty="0" smtClean="0"/>
              <a:t>なっていいのでしょうか？」</a:t>
            </a:r>
            <a:endParaRPr kumimoji="1" lang="ja-JP" altLang="en-US" dirty="0"/>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9</a:t>
            </a:fld>
            <a:endParaRPr kumimoji="1" lang="ja-JP" altLang="en-US"/>
          </a:p>
        </p:txBody>
      </p:sp>
    </p:spTree>
    <p:extLst>
      <p:ext uri="{BB962C8B-B14F-4D97-AF65-F5344CB8AC3E}">
        <p14:creationId xmlns:p14="http://schemas.microsoft.com/office/powerpoint/2010/main" val="32943054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1723</TotalTime>
  <Words>395</Words>
  <Application>Microsoft Office PowerPoint</Application>
  <PresentationFormat>画面に合わせる (4:3)</PresentationFormat>
  <Paragraphs>74</Paragraphs>
  <Slides>10</Slides>
  <Notes>8</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スライド資料　C4-2</vt:lpstr>
      <vt:lpstr>～意思表出の貯金編～</vt:lpstr>
      <vt:lpstr>意思表出ができない世界って 想像できますか？</vt:lpstr>
      <vt:lpstr>例えば、VOCA （Voice Output Communication Aid）     選択肢を押すことで 選択肢から選ぶことで音声で 相手に要求を伝えることができます</vt:lpstr>
      <vt:lpstr>VOCAアプリケーションを 使用する際の注意点  １．「貯金」のために使用する</vt:lpstr>
      <vt:lpstr>VOCAアプリケーションを 使用する際の注意点  ２．貯金がたまる「見通し」が必要</vt:lpstr>
      <vt:lpstr>VOCAアプリケーションを 使用する際の注意点  ３．「拒否」を大切にする</vt:lpstr>
      <vt:lpstr>よくある質問  「教師や支援者は子供の言いなりに なっていいのでしょうか？」</vt:lpstr>
      <vt:lpstr>ある事例を紹介します  夕食の献立を表出するという取り組み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hisashi ogawa</dc:creator>
  <cp:lastModifiedBy>兵庫県</cp:lastModifiedBy>
  <cp:revision>50</cp:revision>
  <cp:lastPrinted>2018-01-29T02:28:38Z</cp:lastPrinted>
  <dcterms:created xsi:type="dcterms:W3CDTF">2017-01-21T12:04:28Z</dcterms:created>
  <dcterms:modified xsi:type="dcterms:W3CDTF">2018-04-27T08:50:44Z</dcterms:modified>
</cp:coreProperties>
</file>