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0"/>
  </p:notesMasterIdLst>
  <p:handoutMasterIdLst>
    <p:handoutMasterId r:id="rId11"/>
  </p:handoutMasterIdLst>
  <p:sldIdLst>
    <p:sldId id="334" r:id="rId2"/>
    <p:sldId id="336" r:id="rId3"/>
    <p:sldId id="328" r:id="rId4"/>
    <p:sldId id="330" r:id="rId5"/>
    <p:sldId id="331" r:id="rId6"/>
    <p:sldId id="332" r:id="rId7"/>
    <p:sldId id="333" r:id="rId8"/>
    <p:sldId id="327" r:id="rId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4015" autoAdjust="0"/>
  </p:normalViewPr>
  <p:slideViewPr>
    <p:cSldViewPr snapToGrid="0">
      <p:cViewPr>
        <p:scale>
          <a:sx n="54" d="100"/>
          <a:sy n="54" d="100"/>
        </p:scale>
        <p:origin x="-954" y="-54"/>
      </p:cViewPr>
      <p:guideLst>
        <p:guide orient="horz" pos="2160"/>
        <p:guide pos="2880"/>
      </p:guideLst>
    </p:cSldViewPr>
  </p:slideViewPr>
  <p:outlineViewPr>
    <p:cViewPr>
      <p:scale>
        <a:sx n="33" d="100"/>
        <a:sy n="33" d="100"/>
      </p:scale>
      <p:origin x="0" y="-3186"/>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3" d="100"/>
          <a:sy n="83" d="100"/>
        </p:scale>
        <p:origin x="201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D604A04F-83BC-42C7-AAE9-A7AC770D7CB4}" type="datetimeFigureOut">
              <a:rPr kumimoji="1" lang="ja-JP" altLang="en-US" smtClean="0"/>
              <a:t>2018/4/27</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775EC853-CFDF-4212-A7A4-7969A3637C8E}" type="slidenum">
              <a:rPr kumimoji="1" lang="ja-JP" altLang="en-US" smtClean="0"/>
              <a:t>‹#›</a:t>
            </a:fld>
            <a:endParaRPr kumimoji="1" lang="ja-JP" altLang="en-US"/>
          </a:p>
        </p:txBody>
      </p:sp>
    </p:spTree>
    <p:extLst>
      <p:ext uri="{BB962C8B-B14F-4D97-AF65-F5344CB8AC3E}">
        <p14:creationId xmlns:p14="http://schemas.microsoft.com/office/powerpoint/2010/main" val="380843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F2ED73A-C7FF-4EE1-A113-D12DA9C0BFF6}" type="datetimeFigureOut">
              <a:rPr kumimoji="1" lang="ja-JP" altLang="en-US" smtClean="0"/>
              <a:t>2018/4/27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3CF9006-DF57-45F7-BB9E-44090AE0DE6C}" type="slidenum">
              <a:rPr kumimoji="1" lang="ja-JP" altLang="en-US" smtClean="0"/>
              <a:t>‹#›</a:t>
            </a:fld>
            <a:endParaRPr kumimoji="1" lang="ja-JP" altLang="en-US"/>
          </a:p>
        </p:txBody>
      </p:sp>
    </p:spTree>
    <p:extLst>
      <p:ext uri="{BB962C8B-B14F-4D97-AF65-F5344CB8AC3E}">
        <p14:creationId xmlns:p14="http://schemas.microsoft.com/office/powerpoint/2010/main" val="29026002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タイトル</a:t>
            </a:r>
            <a:r>
              <a:rPr kumimoji="1" lang="en-US" altLang="ja-JP" dirty="0" smtClean="0"/>
              <a:t>〉</a:t>
            </a:r>
          </a:p>
          <a:p>
            <a:r>
              <a:rPr lang="ja-JP" altLang="en-US" sz="1200" dirty="0" smtClean="0">
                <a:latin typeface="メイリオ" panose="020B0604030504040204" pitchFamily="50" charset="-128"/>
                <a:ea typeface="メイリオ" panose="020B0604030504040204" pitchFamily="50" charset="-128"/>
              </a:rPr>
              <a:t>ここでは、プログラミング教育について説明します。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E3FC1DDD-E1FC-4685-BB65-C272BFCD2A79}" type="slidenum">
              <a:rPr kumimoji="1" lang="ja-JP" altLang="en-US" smtClean="0"/>
              <a:t>1</a:t>
            </a:fld>
            <a:endParaRPr kumimoji="1" lang="ja-JP" altLang="en-US"/>
          </a:p>
        </p:txBody>
      </p:sp>
    </p:spTree>
    <p:extLst>
      <p:ext uri="{BB962C8B-B14F-4D97-AF65-F5344CB8AC3E}">
        <p14:creationId xmlns:p14="http://schemas.microsoft.com/office/powerpoint/2010/main" val="131050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次に，プログラミング教育の教材となり得るウェブサービスや書籍の一例や実践例集を紹介します。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E3FC1DDD-E1FC-4685-BB65-C272BFCD2A79}" type="slidenum">
              <a:rPr kumimoji="1" lang="ja-JP" altLang="en-US" smtClean="0"/>
              <a:t>2</a:t>
            </a:fld>
            <a:endParaRPr kumimoji="1" lang="ja-JP" altLang="en-US"/>
          </a:p>
        </p:txBody>
      </p:sp>
    </p:spTree>
    <p:extLst>
      <p:ext uri="{BB962C8B-B14F-4D97-AF65-F5344CB8AC3E}">
        <p14:creationId xmlns:p14="http://schemas.microsoft.com/office/powerpoint/2010/main" val="131050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839788"/>
            <a:ext cx="4470400" cy="3354387"/>
          </a:xfrm>
        </p:spPr>
      </p:sp>
      <p:sp>
        <p:nvSpPr>
          <p:cNvPr id="3" name="ノート プレースホルダー 2"/>
          <p:cNvSpPr>
            <a:spLocks noGrp="1"/>
          </p:cNvSpPr>
          <p:nvPr>
            <p:ph type="body" idx="1"/>
          </p:nvPr>
        </p:nvSpPr>
        <p:spPr/>
        <p:txBody>
          <a:bodyPr/>
          <a:lstStyle/>
          <a:p>
            <a:r>
              <a:rPr kumimoji="1" lang="ja-JP" altLang="en-US" u="none" dirty="0" smtClean="0"/>
              <a:t>まずは，</a:t>
            </a:r>
            <a:r>
              <a:rPr kumimoji="1" lang="en-US" altLang="ja-JP" u="none" dirty="0" smtClean="0"/>
              <a:t>code.org(</a:t>
            </a:r>
            <a:r>
              <a:rPr kumimoji="1" lang="ja-JP" altLang="en-US" u="none" dirty="0" smtClean="0"/>
              <a:t>コードオルグ，またはコードドットオーアールジー）です。</a:t>
            </a:r>
            <a:endParaRPr kumimoji="1" lang="en-US" altLang="ja-JP" u="none" dirty="0" smtClean="0"/>
          </a:p>
          <a:p>
            <a:r>
              <a:rPr kumimoji="1" lang="en-US" altLang="ja-JP" u="none" dirty="0" smtClean="0"/>
              <a:t>code.org</a:t>
            </a:r>
            <a:r>
              <a:rPr kumimoji="1" lang="ja-JP" altLang="en-US" u="none" dirty="0" smtClean="0"/>
              <a:t>は，アメリカですべての子どもにプログラミングの経験を提供するために運営されている団体です。</a:t>
            </a:r>
            <a:endParaRPr kumimoji="1" lang="en-US" altLang="ja-JP" u="none" dirty="0" smtClean="0"/>
          </a:p>
          <a:p>
            <a:r>
              <a:rPr kumimoji="1" lang="en-US" altLang="ja-JP" u="none" dirty="0" smtClean="0"/>
              <a:t>code.org</a:t>
            </a:r>
            <a:r>
              <a:rPr kumimoji="1" lang="ja-JP" altLang="en-US" u="none" dirty="0" smtClean="0"/>
              <a:t>のサイトでは，基礎的なプログラミングの考え方を段階的に習得できるような様々なカリキュラムが用意されています。</a:t>
            </a:r>
            <a:endParaRPr kumimoji="1" lang="en-US" altLang="ja-JP" u="none" dirty="0" smtClean="0"/>
          </a:p>
          <a:p>
            <a:r>
              <a:rPr kumimoji="1" lang="ja-JP" altLang="en-US" u="none" dirty="0" smtClean="0"/>
              <a:t>子どもたちは，用意されているカリキュラムに沿って自主的に学習していくシステムになっているので，教師の負担はそれほどありません。</a:t>
            </a:r>
            <a:endParaRPr kumimoji="1" lang="en-US" altLang="ja-JP"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インターネットに接続されていれば，</a:t>
            </a:r>
            <a:r>
              <a:rPr lang="en-US" altLang="ja-JP" dirty="0" smtClean="0"/>
              <a:t>PC</a:t>
            </a:r>
            <a:r>
              <a:rPr lang="ja-JP" altLang="en-US" dirty="0" smtClean="0"/>
              <a:t>にソフトウェアをインストールする必要はなく，無料で使用できます。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ご覧の</a:t>
            </a:r>
            <a:r>
              <a:rPr lang="en-US" altLang="ja-JP" dirty="0" smtClean="0"/>
              <a:t>URL</a:t>
            </a:r>
            <a:r>
              <a:rPr lang="ja-JP" altLang="en-US" dirty="0" smtClean="0"/>
              <a:t>からぜひご確認ください。</a:t>
            </a:r>
          </a:p>
          <a:p>
            <a:endParaRPr kumimoji="1" lang="ja-JP" altLang="en-US" u="none" dirty="0"/>
          </a:p>
        </p:txBody>
      </p:sp>
      <p:sp>
        <p:nvSpPr>
          <p:cNvPr id="4" name="スライド番号プレースホルダー 3"/>
          <p:cNvSpPr>
            <a:spLocks noGrp="1"/>
          </p:cNvSpPr>
          <p:nvPr>
            <p:ph type="sldNum" sz="quarter" idx="10"/>
          </p:nvPr>
        </p:nvSpPr>
        <p:spPr/>
        <p:txBody>
          <a:bodyPr/>
          <a:lstStyle/>
          <a:p>
            <a:fld id="{33CF9006-DF57-45F7-BB9E-44090AE0DE6C}" type="slidenum">
              <a:rPr kumimoji="1" lang="ja-JP" altLang="en-US" smtClean="0"/>
              <a:t>3</a:t>
            </a:fld>
            <a:endParaRPr kumimoji="1" lang="ja-JP" altLang="en-US"/>
          </a:p>
        </p:txBody>
      </p:sp>
    </p:spTree>
    <p:extLst>
      <p:ext uri="{BB962C8B-B14F-4D97-AF65-F5344CB8AC3E}">
        <p14:creationId xmlns:p14="http://schemas.microsoft.com/office/powerpoint/2010/main" val="308201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839788"/>
            <a:ext cx="4470400" cy="3354387"/>
          </a:xfrm>
        </p:spPr>
      </p:sp>
      <p:sp>
        <p:nvSpPr>
          <p:cNvPr id="3" name="ノート プレースホルダー 2"/>
          <p:cNvSpPr>
            <a:spLocks noGrp="1"/>
          </p:cNvSpPr>
          <p:nvPr>
            <p:ph type="body" idx="1"/>
          </p:nvPr>
        </p:nvSpPr>
        <p:spPr/>
        <p:txBody>
          <a:bodyPr/>
          <a:lstStyle/>
          <a:p>
            <a:r>
              <a:rPr kumimoji="1" lang="ja-JP" altLang="en-US" u="none" dirty="0" smtClean="0"/>
              <a:t>次に，</a:t>
            </a:r>
            <a:r>
              <a:rPr kumimoji="1" lang="en-US" altLang="ja-JP" u="none" dirty="0" smtClean="0"/>
              <a:t>Scratch(</a:t>
            </a:r>
            <a:r>
              <a:rPr kumimoji="1" lang="ja-JP" altLang="en-US" u="none" dirty="0" smtClean="0"/>
              <a:t>スクラッチ</a:t>
            </a:r>
            <a:r>
              <a:rPr kumimoji="1" lang="en-US" altLang="ja-JP" u="none" dirty="0" smtClean="0"/>
              <a:t>)</a:t>
            </a:r>
            <a:r>
              <a:rPr kumimoji="1" lang="ja-JP" altLang="en-US" u="none" dirty="0" smtClean="0"/>
              <a:t>の紹介をします。</a:t>
            </a:r>
            <a:r>
              <a:rPr kumimoji="1" lang="en-US" altLang="ja-JP" u="none" dirty="0" smtClean="0"/>
              <a:t>Scratch</a:t>
            </a:r>
            <a:r>
              <a:rPr kumimoji="1" lang="ja-JP" altLang="en-US" u="none" dirty="0" smtClean="0"/>
              <a:t>はマサチューセッツ工科大学で開発されたビジュアルプログラミングツールです。</a:t>
            </a:r>
            <a:endParaRPr kumimoji="1" lang="en-US" altLang="ja-JP" u="none" dirty="0" smtClean="0"/>
          </a:p>
          <a:p>
            <a:r>
              <a:rPr kumimoji="1" lang="ja-JP" altLang="en-US" u="none" dirty="0" smtClean="0"/>
              <a:t>様々な指示のできるブロックを組み合わせて意図した動きや働きを実現させることを目指し，試行錯誤する中でプログラミング的思考が養われます。ブロックの表記は日本語に対応しており，基本的なマウス操作や数字の入力さえ理解していれば，低学年でも使用することが可能です。</a:t>
            </a:r>
            <a:r>
              <a:rPr kumimoji="1" lang="en-US" altLang="ja-JP" u="none" dirty="0" smtClean="0"/>
              <a:t>Scratch</a:t>
            </a:r>
            <a:r>
              <a:rPr kumimoji="1" lang="ja-JP" altLang="en-US" u="none" dirty="0" smtClean="0"/>
              <a:t>を用いた実践やカリキュラムも豊富に存在し，楽しみながら学習することが可能です。</a:t>
            </a:r>
            <a:endParaRPr kumimoji="1" lang="en-US" altLang="ja-JP" u="none" dirty="0" smtClean="0"/>
          </a:p>
          <a:p>
            <a:r>
              <a:rPr kumimoji="1" lang="en-US" altLang="ja-JP" u="none" dirty="0" smtClean="0"/>
              <a:t>Scratch</a:t>
            </a:r>
            <a:r>
              <a:rPr kumimoji="1" lang="ja-JP" altLang="en-US" u="none" dirty="0" smtClean="0"/>
              <a:t>もインターネットに接続されていれば無料で使用することが可能です。</a:t>
            </a:r>
            <a:endParaRPr kumimoji="1" lang="ja-JP" altLang="en-US" u="none" dirty="0"/>
          </a:p>
        </p:txBody>
      </p:sp>
      <p:sp>
        <p:nvSpPr>
          <p:cNvPr id="4" name="スライド番号プレースホルダー 3"/>
          <p:cNvSpPr>
            <a:spLocks noGrp="1"/>
          </p:cNvSpPr>
          <p:nvPr>
            <p:ph type="sldNum" sz="quarter" idx="10"/>
          </p:nvPr>
        </p:nvSpPr>
        <p:spPr/>
        <p:txBody>
          <a:bodyPr/>
          <a:lstStyle/>
          <a:p>
            <a:fld id="{33CF9006-DF57-45F7-BB9E-44090AE0DE6C}" type="slidenum">
              <a:rPr kumimoji="1" lang="ja-JP" altLang="en-US" smtClean="0"/>
              <a:t>4</a:t>
            </a:fld>
            <a:endParaRPr kumimoji="1" lang="ja-JP" altLang="en-US"/>
          </a:p>
        </p:txBody>
      </p:sp>
    </p:spTree>
    <p:extLst>
      <p:ext uri="{BB962C8B-B14F-4D97-AF65-F5344CB8AC3E}">
        <p14:creationId xmlns:p14="http://schemas.microsoft.com/office/powerpoint/2010/main" val="307374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839788"/>
            <a:ext cx="4470400" cy="3354387"/>
          </a:xfrm>
        </p:spPr>
      </p:sp>
      <p:sp>
        <p:nvSpPr>
          <p:cNvPr id="3" name="ノート プレースホルダー 2"/>
          <p:cNvSpPr>
            <a:spLocks noGrp="1"/>
          </p:cNvSpPr>
          <p:nvPr>
            <p:ph type="body" idx="1"/>
          </p:nvPr>
        </p:nvSpPr>
        <p:spPr/>
        <p:txBody>
          <a:bodyPr/>
          <a:lstStyle/>
          <a:p>
            <a:r>
              <a:rPr kumimoji="1" lang="ja-JP" altLang="en-US" u="none" dirty="0" smtClean="0"/>
              <a:t>次に，「コンピュータを使わない情報教育アンプラグドコンピュータサイエンス」を紹介します。</a:t>
            </a:r>
            <a:r>
              <a:rPr kumimoji="1" lang="en-US" altLang="ja-JP" u="none" dirty="0" smtClean="0"/>
              <a:t>PC</a:t>
            </a:r>
            <a:r>
              <a:rPr kumimoji="1" lang="ja-JP" altLang="en-US" u="none" dirty="0" smtClean="0"/>
              <a:t>の台数やインターネット接続環境がネックとなりプログラミング教育の実践が困難な場合は，コンピュータを使わない方法も存在します。教師自身や子どもたちが情報機器の扱いに慣れていない場合もアンプラグドコンピュータサイエンスは有効だと考えられます。例えば，子どもがペアになって一人が命令を出し，もう一人がその命令に従って絵を描くという活動を行います。このとき，意図した絵を描いてもらうためにはどのような指示を出せばいいのか考えるのも有益なプログラミング教育といえます。</a:t>
            </a:r>
            <a:endParaRPr kumimoji="1" lang="ja-JP" altLang="en-US" u="none" dirty="0"/>
          </a:p>
        </p:txBody>
      </p:sp>
      <p:sp>
        <p:nvSpPr>
          <p:cNvPr id="4" name="スライド番号プレースホルダー 3"/>
          <p:cNvSpPr>
            <a:spLocks noGrp="1"/>
          </p:cNvSpPr>
          <p:nvPr>
            <p:ph type="sldNum" sz="quarter" idx="10"/>
          </p:nvPr>
        </p:nvSpPr>
        <p:spPr/>
        <p:txBody>
          <a:bodyPr/>
          <a:lstStyle/>
          <a:p>
            <a:fld id="{33CF9006-DF57-45F7-BB9E-44090AE0DE6C}" type="slidenum">
              <a:rPr kumimoji="1" lang="ja-JP" altLang="en-US" smtClean="0"/>
              <a:t>5</a:t>
            </a:fld>
            <a:endParaRPr kumimoji="1" lang="ja-JP" altLang="en-US"/>
          </a:p>
        </p:txBody>
      </p:sp>
    </p:spTree>
    <p:extLst>
      <p:ext uri="{BB962C8B-B14F-4D97-AF65-F5344CB8AC3E}">
        <p14:creationId xmlns:p14="http://schemas.microsoft.com/office/powerpoint/2010/main" val="270752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839788"/>
            <a:ext cx="4470400" cy="3354387"/>
          </a:xfrm>
        </p:spPr>
      </p:sp>
      <p:sp>
        <p:nvSpPr>
          <p:cNvPr id="3" name="ノート プレースホルダー 2"/>
          <p:cNvSpPr>
            <a:spLocks noGrp="1"/>
          </p:cNvSpPr>
          <p:nvPr>
            <p:ph type="body" idx="1"/>
          </p:nvPr>
        </p:nvSpPr>
        <p:spPr/>
        <p:txBody>
          <a:bodyPr/>
          <a:lstStyle/>
          <a:p>
            <a:r>
              <a:rPr kumimoji="1" lang="ja-JP" altLang="en-US" u="none" dirty="0" smtClean="0"/>
              <a:t>次に，「ルビィのぼうけん」を紹介します。「ルビィのぼうけん」は，絵本を読み進める中で，コンピュータを動かしている基本的な概念やプログラミング的思考を身に付けていくことを狙った本です。本の後半はプログラミング的思考を育成できる練習問題があり，低学年からでも取り組むことが可能です。一般的にプログラミングについては興味の持ち方に性別差が見られますが，かわいいキャラクターのおかげで女の子もより興味を持ってくれるかもしれません。</a:t>
            </a:r>
            <a:endParaRPr kumimoji="1" lang="en-US" altLang="ja-JP" u="none" dirty="0" smtClean="0"/>
          </a:p>
          <a:p>
            <a:endParaRPr kumimoji="1" lang="en-US" altLang="ja-JP" u="none" dirty="0" smtClean="0"/>
          </a:p>
          <a:p>
            <a:r>
              <a:rPr kumimoji="1" lang="ja-JP" altLang="en-US" u="none" dirty="0" smtClean="0"/>
              <a:t>このほかにも，プログラミング教育で活用できる教材はいくつもあります。</a:t>
            </a:r>
            <a:endParaRPr kumimoji="1" lang="en-US" altLang="ja-JP" u="none" dirty="0" smtClean="0"/>
          </a:p>
          <a:p>
            <a:r>
              <a:rPr kumimoji="1" lang="ja-JP" altLang="en-US" u="none" dirty="0" smtClean="0"/>
              <a:t>学校や子どもたちの実態に合った教材を選択してプログラミング教育を進めていくことが重要だと考えられます。</a:t>
            </a:r>
            <a:endParaRPr kumimoji="1" lang="en-US" altLang="ja-JP" u="none" dirty="0" smtClean="0"/>
          </a:p>
          <a:p>
            <a:endParaRPr kumimoji="1" lang="ja-JP" altLang="en-US" u="none" dirty="0"/>
          </a:p>
        </p:txBody>
      </p:sp>
      <p:sp>
        <p:nvSpPr>
          <p:cNvPr id="4" name="スライド番号プレースホルダー 3"/>
          <p:cNvSpPr>
            <a:spLocks noGrp="1"/>
          </p:cNvSpPr>
          <p:nvPr>
            <p:ph type="sldNum" sz="quarter" idx="10"/>
          </p:nvPr>
        </p:nvSpPr>
        <p:spPr/>
        <p:txBody>
          <a:bodyPr/>
          <a:lstStyle/>
          <a:p>
            <a:fld id="{33CF9006-DF57-45F7-BB9E-44090AE0DE6C}" type="slidenum">
              <a:rPr kumimoji="1" lang="ja-JP" altLang="en-US" smtClean="0"/>
              <a:t>6</a:t>
            </a:fld>
            <a:endParaRPr kumimoji="1" lang="ja-JP" altLang="en-US"/>
          </a:p>
        </p:txBody>
      </p:sp>
    </p:spTree>
    <p:extLst>
      <p:ext uri="{BB962C8B-B14F-4D97-AF65-F5344CB8AC3E}">
        <p14:creationId xmlns:p14="http://schemas.microsoft.com/office/powerpoint/2010/main" val="191591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839788"/>
            <a:ext cx="4470400" cy="3354387"/>
          </a:xfrm>
        </p:spPr>
      </p:sp>
      <p:sp>
        <p:nvSpPr>
          <p:cNvPr id="3" name="ノート プレースホルダー 2"/>
          <p:cNvSpPr>
            <a:spLocks noGrp="1"/>
          </p:cNvSpPr>
          <p:nvPr>
            <p:ph type="body" idx="1"/>
          </p:nvPr>
        </p:nvSpPr>
        <p:spPr/>
        <p:txBody>
          <a:bodyPr/>
          <a:lstStyle/>
          <a:p>
            <a:r>
              <a:rPr kumimoji="1" lang="ja-JP" altLang="en-US" u="none" dirty="0" smtClean="0"/>
              <a:t>プログラミング教育の実践例集としては，文部科学省から刊行された「プログラミング教育実践ガイド」があります。小学校から高校までの実践例が紹介されています。なお、この実践例集は、ご覧の</a:t>
            </a:r>
            <a:r>
              <a:rPr kumimoji="1" lang="en-US" altLang="ja-JP" u="none" dirty="0" smtClean="0"/>
              <a:t>URL</a:t>
            </a:r>
            <a:r>
              <a:rPr kumimoji="1" lang="ja-JP" altLang="en-US" u="none" dirty="0" smtClean="0"/>
              <a:t>でインターネットより自由にダウンロードすることができます。ぜひ、ダウンロードして内容を詳細にご確認ください。</a:t>
            </a:r>
            <a:endParaRPr kumimoji="1" lang="ja-JP" altLang="en-US" u="none" dirty="0"/>
          </a:p>
        </p:txBody>
      </p:sp>
      <p:sp>
        <p:nvSpPr>
          <p:cNvPr id="4" name="スライド番号プレースホルダー 3"/>
          <p:cNvSpPr>
            <a:spLocks noGrp="1"/>
          </p:cNvSpPr>
          <p:nvPr>
            <p:ph type="sldNum" sz="quarter" idx="10"/>
          </p:nvPr>
        </p:nvSpPr>
        <p:spPr/>
        <p:txBody>
          <a:bodyPr/>
          <a:lstStyle/>
          <a:p>
            <a:fld id="{33CF9006-DF57-45F7-BB9E-44090AE0DE6C}" type="slidenum">
              <a:rPr kumimoji="1" lang="ja-JP" altLang="en-US" smtClean="0"/>
              <a:t>7</a:t>
            </a:fld>
            <a:endParaRPr kumimoji="1" lang="ja-JP" altLang="en-US"/>
          </a:p>
        </p:txBody>
      </p:sp>
    </p:spTree>
    <p:extLst>
      <p:ext uri="{BB962C8B-B14F-4D97-AF65-F5344CB8AC3E}">
        <p14:creationId xmlns:p14="http://schemas.microsoft.com/office/powerpoint/2010/main" val="66775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プログラミング教育の目標や留意点，実践に向けた各教科等での取り組み方や教材について見てきましたが，プログラミング教育が効果的な教育になるためにはまだまだ様々な課題があると考えられます。</a:t>
            </a:r>
            <a:endParaRPr kumimoji="1" lang="en-US" altLang="ja-JP" dirty="0" smtClean="0"/>
          </a:p>
          <a:p>
            <a:r>
              <a:rPr kumimoji="1" lang="en-US" altLang="ja-JP" dirty="0" smtClean="0"/>
              <a:t>ICT</a:t>
            </a:r>
            <a:r>
              <a:rPr kumimoji="1" lang="ja-JP" altLang="en-US" dirty="0" smtClean="0"/>
              <a:t>環境の充実，効果的なプログラミング教育を実現するための教材の開発や教員研修等，外部人材の活用や社会との連携・協働体制の充実など解決すべき課題は多岐にわたります。</a:t>
            </a:r>
            <a:endParaRPr kumimoji="1" lang="en-US" altLang="ja-JP" dirty="0" smtClean="0"/>
          </a:p>
          <a:p>
            <a:r>
              <a:rPr kumimoji="1" lang="ja-JP" altLang="en-US" dirty="0" smtClean="0"/>
              <a:t>それらの課題を解決し，プログラミング教育が真に価値のある教育となるように，子どもたちのために先生方をはじめ，社会が一体となって協力してくことが最も重要だと考えられます。</a:t>
            </a:r>
            <a:endParaRPr kumimoji="1" lang="en-US" altLang="ja-JP" dirty="0" smtClean="0"/>
          </a:p>
          <a:p>
            <a:endParaRPr kumimoji="1" lang="en-US" altLang="ja-JP" dirty="0" smtClean="0"/>
          </a:p>
          <a:p>
            <a:r>
              <a:rPr kumimoji="1" lang="ja-JP" altLang="en-US" dirty="0" smtClean="0"/>
              <a:t>以上で，プログラミング教育についての説明を終わります。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3CF9006-DF57-45F7-BB9E-44090AE0DE6C}" type="slidenum">
              <a:rPr kumimoji="1" lang="ja-JP" altLang="en-US" smtClean="0"/>
              <a:t>8</a:t>
            </a:fld>
            <a:endParaRPr kumimoji="1" lang="ja-JP" altLang="en-US"/>
          </a:p>
        </p:txBody>
      </p:sp>
    </p:spTree>
    <p:extLst>
      <p:ext uri="{BB962C8B-B14F-4D97-AF65-F5344CB8AC3E}">
        <p14:creationId xmlns:p14="http://schemas.microsoft.com/office/powerpoint/2010/main" val="37310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9A5A4B5-766E-42A0-9917-C5AC41EDB485}" type="datetime1">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146297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B4646C9-56F5-45AB-B0DC-6A750D65B37E}" type="datetime1">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307215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6869D2B-0E59-48AB-9AC5-2E12785A07BD}" type="datetime1">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172943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6E3A25-158F-4903-B503-71024FB5E1A8}" type="datetime1">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35632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BFCBC10-061C-4720-B120-9231C4B75DD9}" type="datetime1">
              <a:rPr kumimoji="1" lang="ja-JP" altLang="en-US" smtClean="0"/>
              <a:t>2018/4/27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23364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8B3EBDC-DE0E-4902-BD52-1780480A543A}" type="datetime1">
              <a:rPr kumimoji="1" lang="ja-JP" altLang="en-US" smtClean="0"/>
              <a:t>2018/4/27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6517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C426D1B3-B1AE-490B-B0A4-C129B47D60DA}" type="datetime1">
              <a:rPr kumimoji="1" lang="ja-JP" altLang="en-US" smtClean="0"/>
              <a:t>2018/4/27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78531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47FA1D-589D-4535-80D4-1BFA62B2B2AC}" type="datetime1">
              <a:rPr kumimoji="1" lang="ja-JP" altLang="en-US" smtClean="0"/>
              <a:t>2018/4/27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46130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B2AE6-3914-4806-BD77-923BFD5888AD}" type="datetime1">
              <a:rPr kumimoji="1" lang="ja-JP" altLang="en-US" smtClean="0"/>
              <a:t>2018/4/27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165041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D4C0DF8-ABD6-43C7-B253-D4A920CAC912}" type="datetime1">
              <a:rPr kumimoji="1" lang="ja-JP" altLang="en-US" smtClean="0"/>
              <a:t>2018/4/27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202618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0EEC5A0-4C74-40CE-8BAE-AD610DBF0582}" type="datetime1">
              <a:rPr kumimoji="1" lang="ja-JP" altLang="en-US" smtClean="0"/>
              <a:t>2018/4/27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406792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103C550D-B244-4263-8F53-624446D787E4}" type="datetime1">
              <a:rPr kumimoji="1" lang="ja-JP" altLang="en-US" smtClean="0"/>
              <a:t>2018/4/27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D0596D5-60FE-436F-BF59-10B8E815EF71}" type="slidenum">
              <a:rPr kumimoji="1" lang="ja-JP" altLang="en-US" smtClean="0"/>
              <a:t>‹#›</a:t>
            </a:fld>
            <a:endParaRPr kumimoji="1" lang="ja-JP" altLang="en-US"/>
          </a:p>
        </p:txBody>
      </p:sp>
    </p:spTree>
    <p:extLst>
      <p:ext uri="{BB962C8B-B14F-4D97-AF65-F5344CB8AC3E}">
        <p14:creationId xmlns:p14="http://schemas.microsoft.com/office/powerpoint/2010/main" val="128368249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od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jouhouka.mext.go.jp/school/programming_zire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79055"/>
            <a:ext cx="7772400" cy="1902073"/>
          </a:xfrm>
        </p:spPr>
        <p:txBody>
          <a:bodyPr>
            <a:normAutofit fontScale="90000"/>
          </a:bodyPr>
          <a:lstStyle/>
          <a:p>
            <a:pPr>
              <a:lnSpc>
                <a:spcPct val="150000"/>
              </a:lnSpc>
            </a:pPr>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ＩＣＴを活用した授業づくり</a:t>
            </a:r>
            <a:r>
              <a:rPr kumimoji="1"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③プログラミング教育</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1"/>
          <p:cNvSpPr txBox="1">
            <a:spLocks/>
          </p:cNvSpPr>
          <p:nvPr/>
        </p:nvSpPr>
        <p:spPr>
          <a:xfrm>
            <a:off x="5436096" y="6122988"/>
            <a:ext cx="3679304"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兵庫県版研修プログラム</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304123" y="1126097"/>
            <a:ext cx="6624736" cy="769441"/>
          </a:xfrm>
          <a:prstGeom prst="rect">
            <a:avLst/>
          </a:prstGeom>
          <a:noFill/>
        </p:spPr>
        <p:txBody>
          <a:bodyPr wrap="square" rtlCol="0">
            <a:spAutoFit/>
          </a:bodyPr>
          <a:lstStyle/>
          <a:p>
            <a:pPr algn="ctr"/>
            <a:r>
              <a:rPr kumimoji="1" lang="ja-JP" altLang="en-US" sz="4400" dirty="0" smtClean="0">
                <a:latin typeface="メイリオ" panose="020B0604030504040204" pitchFamily="50" charset="-128"/>
                <a:ea typeface="メイリオ" panose="020B0604030504040204" pitchFamily="50" charset="-128"/>
                <a:cs typeface="メイリオ" panose="020B0604030504040204" pitchFamily="50" charset="-128"/>
              </a:rPr>
              <a:t>スライド資料　</a:t>
            </a:r>
            <a:r>
              <a:rPr kumimoji="1" lang="en-US" altLang="ja-JP" sz="4400" dirty="0" smtClean="0">
                <a:latin typeface="メイリオ" panose="020B0604030504040204" pitchFamily="50" charset="-128"/>
                <a:ea typeface="メイリオ" panose="020B0604030504040204" pitchFamily="50" charset="-128"/>
                <a:cs typeface="メイリオ" panose="020B0604030504040204" pitchFamily="50" charset="-128"/>
              </a:rPr>
              <a:t>C3</a:t>
            </a:r>
            <a:endParaRPr kumimoji="1" lang="ja-JP" altLang="en-US" sz="4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146" y="4531366"/>
            <a:ext cx="3086653" cy="2089830"/>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l="-258"/>
          <a:stretch/>
        </p:blipFill>
        <p:spPr>
          <a:xfrm>
            <a:off x="7009033" y="4040630"/>
            <a:ext cx="1839652" cy="1262827"/>
          </a:xfrm>
          <a:prstGeom prst="rect">
            <a:avLst/>
          </a:prstGeom>
        </p:spPr>
      </p:pic>
      <p:sp>
        <p:nvSpPr>
          <p:cNvPr id="7" name="スライド番号プレースホルダー 6"/>
          <p:cNvSpPr>
            <a:spLocks noGrp="1"/>
          </p:cNvSpPr>
          <p:nvPr>
            <p:ph type="sldNum" sz="quarter" idx="12"/>
          </p:nvPr>
        </p:nvSpPr>
        <p:spPr/>
        <p:txBody>
          <a:bodyPr/>
          <a:lstStyle/>
          <a:p>
            <a:fld id="{1D0596D5-60FE-436F-BF59-10B8E815EF71}" type="slidenum">
              <a:rPr kumimoji="1" lang="ja-JP" altLang="en-US" smtClean="0"/>
              <a:t>1</a:t>
            </a:fld>
            <a:endParaRPr kumimoji="1" lang="ja-JP" altLang="en-US"/>
          </a:p>
        </p:txBody>
      </p:sp>
    </p:spTree>
    <p:extLst>
      <p:ext uri="{BB962C8B-B14F-4D97-AF65-F5344CB8AC3E}">
        <p14:creationId xmlns:p14="http://schemas.microsoft.com/office/powerpoint/2010/main" val="159093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79055"/>
            <a:ext cx="7772400" cy="1902073"/>
          </a:xfrm>
        </p:spPr>
        <p:txBody>
          <a:bodyPr>
            <a:normAutofit/>
          </a:bodyPr>
          <a:lstStyle/>
          <a:p>
            <a:r>
              <a:rPr kumimoji="1" lang="ja-JP" altLang="en-US" sz="5400" dirty="0" smtClean="0">
                <a:latin typeface="メイリオ" panose="020B0604030504040204" pitchFamily="50" charset="-128"/>
                <a:ea typeface="メイリオ" panose="020B0604030504040204" pitchFamily="50" charset="-128"/>
                <a:cs typeface="メイリオ" panose="020B0604030504040204" pitchFamily="50" charset="-128"/>
              </a:rPr>
              <a:t>プログラミングの</a:t>
            </a:r>
            <a:r>
              <a:rPr kumimoji="1" lang="en-US" altLang="ja-JP" sz="54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5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教材</a:t>
            </a:r>
            <a:r>
              <a:rPr lang="ja-JP" altLang="en-US" sz="5400" dirty="0" smtClean="0">
                <a:latin typeface="メイリオ" panose="020B0604030504040204" pitchFamily="50" charset="-128"/>
                <a:ea typeface="メイリオ" panose="020B0604030504040204" pitchFamily="50" charset="-128"/>
                <a:cs typeface="メイリオ" panose="020B0604030504040204" pitchFamily="50" charset="-128"/>
              </a:rPr>
              <a:t>や実践事例</a:t>
            </a:r>
            <a:endParaRPr kumimoji="1" lang="ja-JP" altLang="en-US" sz="5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267744" y="1504439"/>
            <a:ext cx="4536504" cy="584775"/>
          </a:xfrm>
          <a:prstGeom prst="rect">
            <a:avLst/>
          </a:prstGeom>
          <a:noFill/>
        </p:spPr>
        <p:txBody>
          <a:bodyPr wrap="square" rtlCol="0">
            <a:spAutoFit/>
          </a:bodyPr>
          <a:lstStyle/>
          <a:p>
            <a:pPr algn="ct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スライド資料　</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C3-2</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D0596D5-60FE-436F-BF59-10B8E815EF71}" type="slidenum">
              <a:rPr kumimoji="1" lang="ja-JP" altLang="en-US" smtClean="0"/>
              <a:t>2</a:t>
            </a:fld>
            <a:endParaRPr kumimoji="1" lang="ja-JP" altLang="en-US"/>
          </a:p>
        </p:txBody>
      </p:sp>
    </p:spTree>
    <p:extLst>
      <p:ext uri="{BB962C8B-B14F-4D97-AF65-F5344CB8AC3E}">
        <p14:creationId xmlns:p14="http://schemas.microsoft.com/office/powerpoint/2010/main" val="145376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57175"/>
            <a:ext cx="9144000" cy="1325563"/>
          </a:xfrm>
        </p:spPr>
        <p:txBody>
          <a:bodyPr>
            <a:normAutofit/>
          </a:bodyPr>
          <a:lstStyle/>
          <a:p>
            <a:pPr algn="ctr"/>
            <a:r>
              <a:rPr lang="en-US" altLang="ja-JP" sz="4000" dirty="0" smtClean="0">
                <a:latin typeface="メイリオ" panose="020B0604030504040204" pitchFamily="50" charset="-128"/>
                <a:ea typeface="メイリオ" panose="020B0604030504040204" pitchFamily="50" charset="-128"/>
              </a:rPr>
              <a:t>code.org</a:t>
            </a:r>
            <a:endParaRPr kumimoji="1" lang="ja-JP" altLang="en-US" sz="40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3661108" y="1097989"/>
            <a:ext cx="1821781" cy="646331"/>
          </a:xfrm>
          <a:prstGeom prst="rect">
            <a:avLst/>
          </a:prstGeom>
        </p:spPr>
        <p:txBody>
          <a:bodyPr wrap="none">
            <a:spAutoFit/>
          </a:bodyPr>
          <a:lstStyle/>
          <a:p>
            <a:r>
              <a:rPr lang="ja-JP" altLang="en-US" dirty="0">
                <a:hlinkClick r:id="rId3"/>
              </a:rPr>
              <a:t>https://code.org</a:t>
            </a:r>
            <a:r>
              <a:rPr lang="ja-JP" altLang="en-US" dirty="0" smtClean="0">
                <a:hlinkClick r:id="rId3"/>
              </a:rPr>
              <a:t>/</a:t>
            </a:r>
            <a:endParaRPr lang="en-US" altLang="ja-JP" dirty="0" smtClean="0"/>
          </a:p>
          <a:p>
            <a:endParaRPr lang="ja-JP" altLang="en-US" dirty="0"/>
          </a:p>
        </p:txBody>
      </p:sp>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l="-192" b="-155"/>
          <a:stretch/>
        </p:blipFill>
        <p:spPr>
          <a:xfrm>
            <a:off x="826982" y="1582738"/>
            <a:ext cx="7516918" cy="5109156"/>
          </a:xfrm>
          <a:prstGeom prst="rect">
            <a:avLst/>
          </a:prstGeom>
        </p:spPr>
      </p:pic>
      <p:sp>
        <p:nvSpPr>
          <p:cNvPr id="2" name="スライド番号プレースホルダー 1"/>
          <p:cNvSpPr>
            <a:spLocks noGrp="1"/>
          </p:cNvSpPr>
          <p:nvPr>
            <p:ph type="sldNum" sz="quarter" idx="12"/>
          </p:nvPr>
        </p:nvSpPr>
        <p:spPr/>
        <p:txBody>
          <a:bodyPr/>
          <a:lstStyle/>
          <a:p>
            <a:fld id="{1D0596D5-60FE-436F-BF59-10B8E815EF71}" type="slidenum">
              <a:rPr kumimoji="1" lang="ja-JP" altLang="en-US" smtClean="0"/>
              <a:t>3</a:t>
            </a:fld>
            <a:endParaRPr kumimoji="1" lang="ja-JP" altLang="en-US"/>
          </a:p>
        </p:txBody>
      </p:sp>
    </p:spTree>
    <p:extLst>
      <p:ext uri="{BB962C8B-B14F-4D97-AF65-F5344CB8AC3E}">
        <p14:creationId xmlns:p14="http://schemas.microsoft.com/office/powerpoint/2010/main" val="122651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57175"/>
            <a:ext cx="9144000" cy="1325563"/>
          </a:xfrm>
        </p:spPr>
        <p:txBody>
          <a:bodyPr>
            <a:normAutofit/>
          </a:bodyPr>
          <a:lstStyle/>
          <a:p>
            <a:pPr algn="ctr"/>
            <a:r>
              <a:rPr lang="en-US" altLang="ja-JP" sz="4000" dirty="0" smtClean="0">
                <a:latin typeface="メイリオ" panose="020B0604030504040204" pitchFamily="50" charset="-128"/>
                <a:ea typeface="メイリオ" panose="020B0604030504040204" pitchFamily="50" charset="-128"/>
              </a:rPr>
              <a:t>Scratch</a:t>
            </a:r>
            <a:endParaRPr kumimoji="1" lang="ja-JP" altLang="en-US" sz="40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3348651" y="1097989"/>
            <a:ext cx="2446695" cy="646331"/>
          </a:xfrm>
          <a:prstGeom prst="rect">
            <a:avLst/>
          </a:prstGeom>
        </p:spPr>
        <p:txBody>
          <a:bodyPr wrap="none">
            <a:spAutoFit/>
          </a:bodyPr>
          <a:lstStyle/>
          <a:p>
            <a:r>
              <a:rPr lang="ja-JP" altLang="en-US" dirty="0">
                <a:hlinkClick r:id="rId3"/>
              </a:rPr>
              <a:t>https://scratch.mit.edu</a:t>
            </a:r>
            <a:r>
              <a:rPr lang="ja-JP" altLang="en-US" dirty="0" smtClean="0">
                <a:hlinkClick r:id="rId3"/>
              </a:rPr>
              <a:t>/</a:t>
            </a:r>
            <a:endParaRPr lang="en-US" altLang="ja-JP" dirty="0" smtClean="0"/>
          </a:p>
          <a:p>
            <a:endParaRPr lang="ja-JP" altLang="en-US" dirty="0"/>
          </a:p>
        </p:txBody>
      </p:sp>
      <p:pic>
        <p:nvPicPr>
          <p:cNvPr id="3" name="図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5269" y="1582738"/>
            <a:ext cx="7433458" cy="5029199"/>
          </a:xfrm>
          <a:prstGeom prst="rect">
            <a:avLst/>
          </a:prstGeom>
        </p:spPr>
      </p:pic>
      <p:sp>
        <p:nvSpPr>
          <p:cNvPr id="5" name="スライド番号プレースホルダー 4"/>
          <p:cNvSpPr>
            <a:spLocks noGrp="1"/>
          </p:cNvSpPr>
          <p:nvPr>
            <p:ph type="sldNum" sz="quarter" idx="12"/>
          </p:nvPr>
        </p:nvSpPr>
        <p:spPr/>
        <p:txBody>
          <a:bodyPr/>
          <a:lstStyle/>
          <a:p>
            <a:fld id="{1D0596D5-60FE-436F-BF59-10B8E815EF71}" type="slidenum">
              <a:rPr kumimoji="1" lang="ja-JP" altLang="en-US" smtClean="0"/>
              <a:t>4</a:t>
            </a:fld>
            <a:endParaRPr kumimoji="1" lang="ja-JP" altLang="en-US"/>
          </a:p>
        </p:txBody>
      </p:sp>
    </p:spTree>
    <p:extLst>
      <p:ext uri="{BB962C8B-B14F-4D97-AF65-F5344CB8AC3E}">
        <p14:creationId xmlns:p14="http://schemas.microsoft.com/office/powerpoint/2010/main" val="99509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57175"/>
            <a:ext cx="9144000" cy="1325563"/>
          </a:xfrm>
        </p:spPr>
        <p:txBody>
          <a:bodyPr>
            <a:normAutofit/>
          </a:bodyPr>
          <a:lstStyle/>
          <a:p>
            <a:pPr algn="ctr"/>
            <a:r>
              <a:rPr lang="ja-JP" altLang="en-US" sz="4000" dirty="0" smtClean="0">
                <a:latin typeface="メイリオ" panose="020B0604030504040204" pitchFamily="50" charset="-128"/>
                <a:ea typeface="メイリオ" panose="020B0604030504040204" pitchFamily="50" charset="-128"/>
              </a:rPr>
              <a:t>アンプラグドコンピュータサイエンス</a:t>
            </a:r>
            <a:endParaRPr kumimoji="1" lang="ja-JP" altLang="en-US" sz="40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4286249" y="1434484"/>
            <a:ext cx="4572000" cy="2308324"/>
          </a:xfrm>
          <a:prstGeom prst="rect">
            <a:avLst/>
          </a:prstGeom>
        </p:spPr>
        <p:txBody>
          <a:bodyPr>
            <a:spAutoFit/>
          </a:bodyPr>
          <a:lstStyle/>
          <a:p>
            <a:r>
              <a:rPr lang="en-US" altLang="ja-JP" dirty="0">
                <a:latin typeface="メイリオ" panose="020B0604030504040204" pitchFamily="50" charset="-128"/>
                <a:ea typeface="メイリオ" panose="020B0604030504040204" pitchFamily="50" charset="-128"/>
              </a:rPr>
              <a:t>2008</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日第</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刷発行</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Tim </a:t>
            </a:r>
            <a:r>
              <a:rPr lang="en-US" altLang="ja-JP" dirty="0" err="1">
                <a:latin typeface="メイリオ" panose="020B0604030504040204" pitchFamily="50" charset="-128"/>
                <a:ea typeface="メイリオ" panose="020B0604030504040204" pitchFamily="50" charset="-128"/>
              </a:rPr>
              <a:t>Bell,Ian</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H.Witten</a:t>
            </a:r>
            <a:r>
              <a:rPr lang="en-US" altLang="ja-JP" dirty="0">
                <a:latin typeface="メイリオ" panose="020B0604030504040204" pitchFamily="50" charset="-128"/>
                <a:ea typeface="メイリオ" panose="020B0604030504040204" pitchFamily="50" charset="-128"/>
              </a:rPr>
              <a:t> and Mike Fellows</a:t>
            </a:r>
            <a:r>
              <a:rPr lang="ja-JP" altLang="en-US" dirty="0">
                <a:latin typeface="メイリオ" panose="020B0604030504040204" pitchFamily="50" charset="-128"/>
                <a:ea typeface="メイリオ" panose="020B0604030504040204" pitchFamily="50" charset="-128"/>
              </a:rPr>
              <a:t>　著</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兼宗　進　監訳、久野　靖　追補</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B5</a:t>
            </a:r>
            <a:r>
              <a:rPr lang="ja-JP" altLang="en-US" dirty="0">
                <a:latin typeface="メイリオ" panose="020B0604030504040204" pitchFamily="50" charset="-128"/>
                <a:ea typeface="メイリオ" panose="020B0604030504040204" pitchFamily="50" charset="-128"/>
              </a:rPr>
              <a:t>判／</a:t>
            </a:r>
            <a:r>
              <a:rPr lang="en-US" altLang="ja-JP" dirty="0">
                <a:latin typeface="メイリオ" panose="020B0604030504040204" pitchFamily="50" charset="-128"/>
                <a:ea typeface="メイリオ" panose="020B0604030504040204" pitchFamily="50" charset="-128"/>
              </a:rPr>
              <a:t>120</a:t>
            </a:r>
            <a:r>
              <a:rPr lang="ja-JP" altLang="en-US" dirty="0">
                <a:latin typeface="メイリオ" panose="020B0604030504040204" pitchFamily="50" charset="-128"/>
                <a:ea typeface="メイリオ" panose="020B0604030504040204" pitchFamily="50" charset="-128"/>
              </a:rPr>
              <a:t>ページ</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定価（本体</a:t>
            </a:r>
            <a:r>
              <a:rPr lang="en-US" altLang="ja-JP" dirty="0">
                <a:latin typeface="メイリオ" panose="020B0604030504040204" pitchFamily="50" charset="-128"/>
                <a:ea typeface="メイリオ" panose="020B0604030504040204" pitchFamily="50" charset="-128"/>
              </a:rPr>
              <a:t>1,500</a:t>
            </a:r>
            <a:r>
              <a:rPr lang="ja-JP" altLang="en-US" dirty="0">
                <a:latin typeface="メイリオ" panose="020B0604030504040204" pitchFamily="50" charset="-128"/>
                <a:ea typeface="メイリオ" panose="020B0604030504040204" pitchFamily="50" charset="-128"/>
              </a:rPr>
              <a:t>円＋税）</a:t>
            </a:r>
            <a:br>
              <a:rPr lang="ja-JP" altLang="en-US" dirty="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ISBN 978-4-904013-00-7</a:t>
            </a:r>
            <a:br>
              <a:rPr lang="en-US" altLang="ja-JP" dirty="0">
                <a:latin typeface="メイリオ" panose="020B0604030504040204" pitchFamily="50" charset="-128"/>
                <a:ea typeface="メイリオ" panose="020B0604030504040204" pitchFamily="50" charset="-128"/>
              </a:rPr>
            </a:br>
            <a:endParaRPr lang="ja-JP" altLang="en-US"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3705677"/>
            <a:ext cx="2171699" cy="2859404"/>
          </a:xfrm>
          <a:prstGeom prst="rect">
            <a:avLst/>
          </a:prstGeom>
        </p:spPr>
      </p:pic>
      <p:pic>
        <p:nvPicPr>
          <p:cNvPr id="9" name="図 8"/>
          <p:cNvPicPr>
            <a:picLocks noChangeAspect="1"/>
          </p:cNvPicPr>
          <p:nvPr/>
        </p:nvPicPr>
        <p:blipFill>
          <a:blip r:embed="rId4"/>
          <a:stretch>
            <a:fillRect/>
          </a:stretch>
        </p:blipFill>
        <p:spPr>
          <a:xfrm>
            <a:off x="7324724" y="4783906"/>
            <a:ext cx="1533525" cy="1781175"/>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0075" y="1582738"/>
            <a:ext cx="3390900" cy="4762500"/>
          </a:xfrm>
          <a:prstGeom prst="rect">
            <a:avLst/>
          </a:prstGeom>
        </p:spPr>
      </p:pic>
      <p:sp>
        <p:nvSpPr>
          <p:cNvPr id="2" name="スライド番号プレースホルダー 1"/>
          <p:cNvSpPr>
            <a:spLocks noGrp="1"/>
          </p:cNvSpPr>
          <p:nvPr>
            <p:ph type="sldNum" sz="quarter" idx="12"/>
          </p:nvPr>
        </p:nvSpPr>
        <p:spPr/>
        <p:txBody>
          <a:bodyPr/>
          <a:lstStyle/>
          <a:p>
            <a:fld id="{1D0596D5-60FE-436F-BF59-10B8E815EF71}" type="slidenum">
              <a:rPr kumimoji="1" lang="ja-JP" altLang="en-US" smtClean="0"/>
              <a:t>5</a:t>
            </a:fld>
            <a:endParaRPr kumimoji="1" lang="ja-JP" altLang="en-US"/>
          </a:p>
        </p:txBody>
      </p:sp>
    </p:spTree>
    <p:extLst>
      <p:ext uri="{BB962C8B-B14F-4D97-AF65-F5344CB8AC3E}">
        <p14:creationId xmlns:p14="http://schemas.microsoft.com/office/powerpoint/2010/main" val="144295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57175"/>
            <a:ext cx="9144000" cy="1325563"/>
          </a:xfrm>
        </p:spPr>
        <p:txBody>
          <a:bodyPr>
            <a:normAutofit/>
          </a:bodyPr>
          <a:lstStyle/>
          <a:p>
            <a:pPr algn="ctr"/>
            <a:r>
              <a:rPr kumimoji="1" lang="ja-JP" altLang="en-US" sz="4000" dirty="0" smtClean="0">
                <a:latin typeface="メイリオ" panose="020B0604030504040204" pitchFamily="50" charset="-128"/>
                <a:ea typeface="メイリオ" panose="020B0604030504040204" pitchFamily="50" charset="-128"/>
              </a:rPr>
              <a:t>ルビィのぼうけん</a:t>
            </a:r>
            <a:endParaRPr kumimoji="1" lang="ja-JP" altLang="en-US" sz="40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4572000" y="1582738"/>
            <a:ext cx="4572000" cy="1754326"/>
          </a:xfrm>
          <a:prstGeom prst="rect">
            <a:avLst/>
          </a:prstGeom>
        </p:spPr>
        <p:txBody>
          <a:bodyPr>
            <a:spAutoFit/>
          </a:bodyPr>
          <a:lstStyle/>
          <a:p>
            <a:pPr>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ハードカバー</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114</a:t>
            </a:r>
            <a:r>
              <a:rPr lang="ja-JP" altLang="en-US" dirty="0">
                <a:latin typeface="メイリオ" panose="020B0604030504040204" pitchFamily="50" charset="-128"/>
                <a:ea typeface="メイリオ" panose="020B0604030504040204" pitchFamily="50" charset="-128"/>
              </a:rPr>
              <a:t>ページ</a:t>
            </a:r>
          </a:p>
          <a:p>
            <a:pPr>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出版社</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翔泳社 </a:t>
            </a:r>
            <a:r>
              <a:rPr lang="en-US" altLang="ja-JP" dirty="0">
                <a:latin typeface="メイリオ" panose="020B0604030504040204" pitchFamily="50" charset="-128"/>
                <a:ea typeface="メイリオ" panose="020B0604030504040204" pitchFamily="50" charset="-128"/>
              </a:rPr>
              <a:t>(2016/5/20)</a:t>
            </a:r>
          </a:p>
          <a:p>
            <a:pPr>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言語</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日本語</a:t>
            </a:r>
          </a:p>
          <a:p>
            <a:pPr>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ISBN-10:</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4798143499</a:t>
            </a:r>
          </a:p>
          <a:p>
            <a:pPr>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ISBN-13:</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978-4798143491</a:t>
            </a:r>
          </a:p>
          <a:p>
            <a:pPr>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発売日： </a:t>
            </a:r>
            <a:r>
              <a:rPr lang="en-US" altLang="ja-JP" dirty="0">
                <a:latin typeface="メイリオ" panose="020B0604030504040204" pitchFamily="50" charset="-128"/>
                <a:ea typeface="メイリオ" panose="020B0604030504040204" pitchFamily="50" charset="-128"/>
              </a:rPr>
              <a:t>2016/5/20</a:t>
            </a:r>
            <a:endParaRPr lang="en-US" altLang="ja-JP" dirty="0">
              <a:effectLst/>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4596" y="3337064"/>
            <a:ext cx="4648200" cy="3268788"/>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282" y="1582738"/>
            <a:ext cx="3751436" cy="4833993"/>
          </a:xfrm>
          <a:prstGeom prst="rect">
            <a:avLst/>
          </a:prstGeom>
        </p:spPr>
      </p:pic>
      <p:sp>
        <p:nvSpPr>
          <p:cNvPr id="2" name="スライド番号プレースホルダー 1"/>
          <p:cNvSpPr>
            <a:spLocks noGrp="1"/>
          </p:cNvSpPr>
          <p:nvPr>
            <p:ph type="sldNum" sz="quarter" idx="12"/>
          </p:nvPr>
        </p:nvSpPr>
        <p:spPr/>
        <p:txBody>
          <a:bodyPr/>
          <a:lstStyle/>
          <a:p>
            <a:fld id="{1D0596D5-60FE-436F-BF59-10B8E815EF71}" type="slidenum">
              <a:rPr kumimoji="1" lang="ja-JP" altLang="en-US" smtClean="0"/>
              <a:t>6</a:t>
            </a:fld>
            <a:endParaRPr kumimoji="1" lang="ja-JP" altLang="en-US"/>
          </a:p>
        </p:txBody>
      </p:sp>
    </p:spTree>
    <p:extLst>
      <p:ext uri="{BB962C8B-B14F-4D97-AF65-F5344CB8AC3E}">
        <p14:creationId xmlns:p14="http://schemas.microsoft.com/office/powerpoint/2010/main" val="142247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57175"/>
            <a:ext cx="9144000" cy="1325563"/>
          </a:xfrm>
        </p:spPr>
        <p:txBody>
          <a:bodyPr>
            <a:normAutofit/>
          </a:bodyPr>
          <a:lstStyle/>
          <a:p>
            <a:pPr algn="ctr"/>
            <a:r>
              <a:rPr kumimoji="1" lang="ja-JP" altLang="en-US" sz="4000" dirty="0" smtClean="0">
                <a:latin typeface="メイリオ" panose="020B0604030504040204" pitchFamily="50" charset="-128"/>
                <a:ea typeface="メイリオ" panose="020B0604030504040204" pitchFamily="50" charset="-128"/>
              </a:rPr>
              <a:t>プログラミング教育実践ガイド</a:t>
            </a:r>
            <a:endParaRPr kumimoji="1" lang="ja-JP" altLang="en-US" sz="40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799" y="1790374"/>
            <a:ext cx="7010400" cy="4861890"/>
          </a:xfrm>
          <a:prstGeom prst="rect">
            <a:avLst/>
          </a:prstGeom>
        </p:spPr>
      </p:pic>
      <p:sp>
        <p:nvSpPr>
          <p:cNvPr id="3" name="正方形/長方形 2"/>
          <p:cNvSpPr/>
          <p:nvPr/>
        </p:nvSpPr>
        <p:spPr>
          <a:xfrm>
            <a:off x="1710266" y="1144043"/>
            <a:ext cx="6366933" cy="646331"/>
          </a:xfrm>
          <a:prstGeom prst="rect">
            <a:avLst/>
          </a:prstGeom>
        </p:spPr>
        <p:txBody>
          <a:bodyPr wrap="square">
            <a:spAutoFit/>
          </a:bodyPr>
          <a:lstStyle/>
          <a:p>
            <a:r>
              <a:rPr lang="en-US" altLang="ja-JP" dirty="0">
                <a:hlinkClick r:id="rId4"/>
              </a:rPr>
              <a:t>http://jouhouka.mext.go.jp/school/programming_zirei</a:t>
            </a:r>
            <a:r>
              <a:rPr lang="en-US" altLang="ja-JP" dirty="0" smtClean="0">
                <a:hlinkClick r:id="rId4"/>
              </a:rPr>
              <a:t>/</a:t>
            </a:r>
            <a:endParaRPr lang="en-US" altLang="ja-JP" dirty="0" smtClean="0"/>
          </a:p>
          <a:p>
            <a:endParaRPr lang="ja-JP" altLang="en-US" dirty="0"/>
          </a:p>
        </p:txBody>
      </p:sp>
      <p:sp>
        <p:nvSpPr>
          <p:cNvPr id="5" name="スライド番号プレースホルダー 4"/>
          <p:cNvSpPr>
            <a:spLocks noGrp="1"/>
          </p:cNvSpPr>
          <p:nvPr>
            <p:ph type="sldNum" sz="quarter" idx="12"/>
          </p:nvPr>
        </p:nvSpPr>
        <p:spPr/>
        <p:txBody>
          <a:bodyPr/>
          <a:lstStyle/>
          <a:p>
            <a:fld id="{1D0596D5-60FE-436F-BF59-10B8E815EF71}" type="slidenum">
              <a:rPr kumimoji="1" lang="ja-JP" altLang="en-US" smtClean="0"/>
              <a:t>7</a:t>
            </a:fld>
            <a:endParaRPr kumimoji="1" lang="ja-JP" altLang="en-US"/>
          </a:p>
        </p:txBody>
      </p:sp>
    </p:spTree>
    <p:extLst>
      <p:ext uri="{BB962C8B-B14F-4D97-AF65-F5344CB8AC3E}">
        <p14:creationId xmlns:p14="http://schemas.microsoft.com/office/powerpoint/2010/main" val="37034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59057" y="2784496"/>
            <a:ext cx="2817277" cy="1325562"/>
          </a:xfrm>
        </p:spPr>
        <p:txBody>
          <a:bodyPr>
            <a:normAutofit/>
          </a:bodyPr>
          <a:lstStyle/>
          <a:p>
            <a:r>
              <a:rPr lang="ja-JP" altLang="en-US" sz="4800" dirty="0" smtClean="0">
                <a:latin typeface="メイリオ" panose="020B0604030504040204" pitchFamily="50" charset="-128"/>
                <a:ea typeface="メイリオ" panose="020B0604030504040204" pitchFamily="50" charset="-128"/>
              </a:rPr>
              <a:t>おわり</a:t>
            </a:r>
            <a:r>
              <a:rPr kumimoji="1" lang="ja-JP" altLang="en-US" sz="4800" dirty="0" smtClean="0">
                <a:latin typeface="メイリオ" panose="020B0604030504040204" pitchFamily="50" charset="-128"/>
                <a:ea typeface="メイリオ" panose="020B0604030504040204" pitchFamily="50" charset="-128"/>
              </a:rPr>
              <a:t>に</a:t>
            </a:r>
            <a:endParaRPr kumimoji="1" lang="ja-JP" altLang="en-US" sz="48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D0596D5-60FE-436F-BF59-10B8E815EF71}" type="slidenum">
              <a:rPr kumimoji="1" lang="ja-JP" altLang="en-US" smtClean="0"/>
              <a:t>8</a:t>
            </a:fld>
            <a:endParaRPr kumimoji="1" lang="ja-JP" altLang="en-US"/>
          </a:p>
        </p:txBody>
      </p:sp>
    </p:spTree>
    <p:extLst>
      <p:ext uri="{BB962C8B-B14F-4D97-AF65-F5344CB8AC3E}">
        <p14:creationId xmlns:p14="http://schemas.microsoft.com/office/powerpoint/2010/main" val="1933303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TM02892315[[fn=ウィスプ]]</Template>
  <TotalTime>1136</TotalTime>
  <Words>851</Words>
  <Application>Microsoft Office PowerPoint</Application>
  <PresentationFormat>画面に合わせる (4:3)</PresentationFormat>
  <Paragraphs>60</Paragraphs>
  <Slides>8</Slides>
  <Notes>8</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HDOfficeLightV0</vt:lpstr>
      <vt:lpstr>ＩＣＴを活用した授業づくり ③プログラミング教育</vt:lpstr>
      <vt:lpstr>プログラミングの 教材や実践事例</vt:lpstr>
      <vt:lpstr>code.org</vt:lpstr>
      <vt:lpstr>Scratch</vt:lpstr>
      <vt:lpstr>アンプラグドコンピュータサイエンス</vt:lpstr>
      <vt:lpstr>ルビィのぼうけん</vt:lpstr>
      <vt:lpstr>プログラミング教育実践ガイド</vt:lpstr>
      <vt:lpstr>おわりに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森山潤</dc:creator>
  <cp:lastModifiedBy>兵庫県</cp:lastModifiedBy>
  <cp:revision>100</cp:revision>
  <cp:lastPrinted>2018-01-29T02:28:09Z</cp:lastPrinted>
  <dcterms:created xsi:type="dcterms:W3CDTF">2016-08-26T07:48:35Z</dcterms:created>
  <dcterms:modified xsi:type="dcterms:W3CDTF">2018-04-27T08:14:53Z</dcterms:modified>
</cp:coreProperties>
</file>