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66" r:id="rId4"/>
    <p:sldId id="269" r:id="rId5"/>
    <p:sldId id="267" r:id="rId6"/>
    <p:sldId id="258" r:id="rId7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3D3"/>
    <a:srgbClr val="336699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145" autoAdjust="0"/>
  </p:normalViewPr>
  <p:slideViewPr>
    <p:cSldViewPr>
      <p:cViewPr>
        <p:scale>
          <a:sx n="42" d="100"/>
          <a:sy n="42" d="100"/>
        </p:scale>
        <p:origin x="-14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51D14-C3FE-4443-8B8F-E50AF6B04634}" type="datetimeFigureOut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99062-662D-4D0C-8E73-DF8AF28890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817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5C0CA-7321-4691-8CAC-478BF53A1A2D}" type="datetimeFigureOut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B3A79-1EBB-4E3D-911B-79FFDC7062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592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1200" dirty="0" smtClean="0"/>
              <a:t>教材研究や指導の準備・評価にＩＣＴをうまく活用する能力について説明します。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B3A79-1EBB-4E3D-911B-79FFDC70624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143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B3A79-1EBB-4E3D-911B-79FFDC70624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143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ＩＣＴをうまく活用すれば、</a:t>
            </a:r>
            <a:r>
              <a:rPr lang="ja-JP" altLang="en-US" sz="1200" dirty="0" smtClean="0"/>
              <a:t>教材研究や指導の準備に大変役立ちます。</a:t>
            </a:r>
            <a:endParaRPr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 smtClean="0"/>
              <a:t>学習プリントを作成するのに使えるイラストなどの素材や、授業内容と関連した写真や動画などのコンテンツを集めたインターネット上のサイトを利用する方法があります。</a:t>
            </a:r>
            <a:endParaRPr kumimoji="1"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 smtClean="0"/>
              <a:t>たとえば、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IPA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教育用画像素材集では、教科や学年、単元などを選んでいくと、関連した画像や動画が表示されます。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 smtClean="0"/>
              <a:t>また、ＮＨＫ</a:t>
            </a:r>
            <a:r>
              <a:rPr kumimoji="1" lang="en-US" altLang="ja-JP" sz="1200" dirty="0" err="1" smtClean="0"/>
              <a:t>forSchool</a:t>
            </a:r>
            <a:r>
              <a:rPr kumimoji="1" lang="ja-JP" altLang="en-US" sz="1200" dirty="0" smtClean="0"/>
              <a:t>では、学年と教科、単元に合った</a:t>
            </a:r>
            <a:r>
              <a:rPr kumimoji="1" lang="en-US" altLang="ja-JP" sz="1200" dirty="0" smtClean="0"/>
              <a:t>15</a:t>
            </a:r>
            <a:r>
              <a:rPr kumimoji="1" lang="ja-JP" altLang="en-US" sz="1200" dirty="0" smtClean="0"/>
              <a:t>分程度の番組や、１・２分程度のミニ動画を観ることができます。</a:t>
            </a:r>
            <a:endParaRPr kumimoji="1"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 smtClean="0"/>
              <a:t>インターネットにつながっていれば、活用できる非常に便利なサイトが用意されています。</a:t>
            </a:r>
            <a:endParaRPr kumimoji="1"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 smtClean="0"/>
              <a:t>中には、事前登録が必要なサイトもありますが、簡単に登録できるものが多いです。</a:t>
            </a:r>
            <a:endParaRPr kumimoji="1" lang="en-US" altLang="ja-JP" sz="1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B3A79-1EBB-4E3D-911B-79FFDC70624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390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自分でインターネット上から、画像や動画などのコンテンツを探すことも有効です。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上手にインターネット検索をする５つの方法を説明します。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１つめはアンド検索です。検索に使う言葉を、１つではなく、複数入力することで、いずれかに該当するサイトを見つけることができます。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また、重要なキーワードから入力することで、より目的に合ったサイトを見つけることができます。</a:t>
            </a:r>
            <a:endParaRPr kumimoji="1" lang="en-US" altLang="ja-JP" smtClean="0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B3A79-1EBB-4E3D-911B-79FFDC70624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1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ＩＣＴをうまく活用すれば、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B3A79-1EBB-4E3D-911B-79FFDC70624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529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386F-5E75-40EE-865C-B354E4EC0FED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18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B4C5-1F84-4219-8EDC-EEF2BE80543D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03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7AD14-F7E2-4865-A790-0BEA7EA753F4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13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5098-90B6-4A9F-BF53-F68C8835BA58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9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E069-3859-4928-ACB2-D443615830B3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57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4849-32AC-4825-914E-4747E4833B17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95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7C0A-29E8-4576-ACF6-161F67CE26E4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95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CD5F2-32E3-4E35-AAA4-BD0B74E181CA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3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41DE-C8A9-4436-8F0A-3E0D9BC1409F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43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56E2-A236-47FD-B9C1-616DFC3422B6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1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3A62-A824-4F7F-8814-7A5A8A440509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22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D4EC5-985E-422C-8575-DB02553AAD68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465CD-9EB2-4B08-A16D-9B7D93960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82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edu.ipa.go.jp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://www.gakujoken.or.jp/nicer/" TargetMode="External"/><Relationship Id="rId4" Type="http://schemas.openxmlformats.org/officeDocument/2006/relationships/hyperlink" Target="http://www.nhk.or.jp/school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yogo-c.ed.jp/~kikaku-bo/index.html" TargetMode="External"/><Relationship Id="rId2" Type="http://schemas.openxmlformats.org/officeDocument/2006/relationships/hyperlink" Target="http://www.hyogo-c.ed.jp/kenshusho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012160" y="573325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/>
              <a:t>兵庫県教育委員会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04123" y="1126097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スライド資料　</a:t>
            </a:r>
            <a:r>
              <a:rPr lang="en-US" altLang="ja-JP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C2</a:t>
            </a:r>
            <a:endParaRPr kumimoji="1" lang="ja-JP" altLang="en-US" sz="4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26767"/>
          </a:xfrm>
        </p:spPr>
        <p:txBody>
          <a:bodyPr>
            <a:norm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ＩＣＴを活用した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授業づくり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教材研究・指導の準備や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評価にＩＣＴを活用する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01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685800" y="2679055"/>
            <a:ext cx="7772400" cy="1902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ＩＣＴを便利に</a:t>
            </a:r>
            <a:endParaRPr lang="en-US" altLang="ja-JP" sz="6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活用しよう</a:t>
            </a:r>
            <a:endParaRPr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67744" y="1504439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スライド資料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Ｃ２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-2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9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３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</a:rPr>
              <a:t>　ＩＣＴ</a:t>
            </a:r>
            <a:r>
              <a:rPr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を便利に活用する</a:t>
            </a:r>
            <a:endParaRPr kumimoji="1" lang="ja-JP" alt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43608" y="2204864"/>
            <a:ext cx="7776864" cy="3240360"/>
          </a:xfrm>
        </p:spPr>
        <p:txBody>
          <a:bodyPr vert="horz">
            <a:normAutofit fontScale="92500" lnSpcReduction="20000"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IPA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教育用画像素材集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>
                <a:hlinkClick r:id="rId3"/>
              </a:rPr>
              <a:t>https://www2.edu.ipa.go.jp</a:t>
            </a:r>
            <a:r>
              <a:rPr lang="en-US" altLang="ja-JP" dirty="0" smtClean="0">
                <a:hlinkClick r:id="rId3"/>
              </a:rPr>
              <a:t>/</a:t>
            </a:r>
            <a:endParaRPr lang="en-US" altLang="ja-JP" dirty="0" smtClean="0"/>
          </a:p>
          <a:p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NHK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for School</a:t>
            </a:r>
          </a:p>
          <a:p>
            <a:pPr marL="0" indent="0">
              <a:buNone/>
            </a:pPr>
            <a:r>
              <a:rPr lang="ja-JP" altLang="en-US" dirty="0"/>
              <a:t>　　　</a:t>
            </a:r>
            <a:r>
              <a:rPr lang="en-US" altLang="ja-JP" dirty="0">
                <a:hlinkClick r:id="rId4"/>
              </a:rPr>
              <a:t>http://www.nhk.or.jp/school</a:t>
            </a:r>
            <a:r>
              <a:rPr lang="en-US" altLang="ja-JP" dirty="0" smtClean="0">
                <a:hlinkClick r:id="rId4"/>
              </a:rPr>
              <a:t>/</a:t>
            </a:r>
            <a:endParaRPr lang="en-US" altLang="ja-JP" dirty="0" smtClean="0"/>
          </a:p>
          <a:p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GENES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全国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学習情報データベース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/>
              <a:t>　　　</a:t>
            </a:r>
            <a:r>
              <a:rPr lang="en-US" altLang="ja-JP" dirty="0">
                <a:hlinkClick r:id="rId5"/>
              </a:rPr>
              <a:t>http://www.gakujoken.or.jp/nicer</a:t>
            </a:r>
            <a:r>
              <a:rPr lang="en-US" altLang="ja-JP" dirty="0" smtClean="0">
                <a:hlinkClick r:id="rId5"/>
              </a:rPr>
              <a:t>/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　　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755576" y="1558533"/>
            <a:ext cx="80648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dirty="0" smtClean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教育用学習素材・コンテンツを利用する</a:t>
            </a:r>
            <a:endParaRPr lang="ja-JP" altLang="en-US" sz="3200" dirty="0">
              <a:solidFill>
                <a:schemeClr val="accent1">
                  <a:lumMod val="75000"/>
                </a:schemeClr>
              </a:solidFill>
              <a:latin typeface="HGｺﾞｼｯｸE" panose="020B0909000000000000" pitchFamily="49" charset="-128"/>
              <a:ea typeface="HGｺﾞｼｯｸE" panose="020B0909000000000000" pitchFamily="49" charset="-128"/>
              <a:cs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1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３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</a:rPr>
              <a:t>　ＩＣＴ</a:t>
            </a:r>
            <a:r>
              <a:rPr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を便利に活用する</a:t>
            </a:r>
            <a:endParaRPr kumimoji="1" lang="ja-JP" alt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43608" y="2204864"/>
            <a:ext cx="7776864" cy="4176464"/>
          </a:xfrm>
        </p:spPr>
        <p:txBody>
          <a:bodyPr vert="horz">
            <a:normAutofit/>
          </a:bodyPr>
          <a:lstStyle/>
          <a:p>
            <a:r>
              <a:rPr lang="en-US" altLang="ja-JP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AND</a:t>
            </a:r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検索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2000" dirty="0" smtClean="0">
                <a:latin typeface="+mj-ea"/>
                <a:ea typeface="+mj-ea"/>
                <a:cs typeface="Meiryo UI" panose="020B0604030504040204" pitchFamily="50" charset="-128"/>
              </a:rPr>
              <a:t>複数の言葉を入力</a:t>
            </a:r>
            <a:endParaRPr lang="en-US" altLang="ja-JP" sz="2000" dirty="0" smtClean="0">
              <a:latin typeface="+mj-ea"/>
              <a:ea typeface="+mj-ea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 smtClean="0">
                <a:latin typeface="+mn-ea"/>
                <a:cs typeface="メイリオ" panose="020B0604030504040204" pitchFamily="50" charset="-128"/>
              </a:rPr>
              <a:t>　　例　：　「指導案　小学校５年生　算数」</a:t>
            </a:r>
            <a:endParaRPr lang="en-US" altLang="ja-JP" sz="24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en-US" altLang="ja-JP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OR</a:t>
            </a:r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検索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いずれかを含むものを表示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　　　例　　：「遠隔授業　</a:t>
            </a:r>
            <a:r>
              <a:rPr lang="en-US" altLang="ja-JP" sz="2400" dirty="0" smtClean="0">
                <a:latin typeface="+mn-ea"/>
                <a:cs typeface="Meiryo UI" panose="020B0604030504040204" pitchFamily="50" charset="-128"/>
              </a:rPr>
              <a:t>or</a:t>
            </a: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　遠隔指導」</a:t>
            </a:r>
            <a:endParaRPr lang="en-US" altLang="ja-JP" sz="2400" dirty="0" smtClean="0">
              <a:latin typeface="+mn-ea"/>
              <a:cs typeface="Meiryo UI" panose="020B0604030504040204" pitchFamily="50" charset="-128"/>
            </a:endParaRPr>
          </a:p>
          <a:p>
            <a:r>
              <a:rPr lang="en-US" altLang="ja-JP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NOT</a:t>
            </a:r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検索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2000" dirty="0" smtClean="0">
                <a:latin typeface="+mj-ea"/>
                <a:cs typeface="Meiryo UI" panose="020B0604030504040204" pitchFamily="50" charset="-128"/>
              </a:rPr>
              <a:t>除外する言葉の前に「－」マイナス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　　　例　：　「</a:t>
            </a:r>
            <a:r>
              <a:rPr lang="ja-JP" altLang="en-US" sz="2400" dirty="0">
                <a:latin typeface="+mn-ea"/>
                <a:cs typeface="Meiryo UI" panose="020B0604030504040204" pitchFamily="50" charset="-128"/>
              </a:rPr>
              <a:t>俳句　</a:t>
            </a:r>
            <a:r>
              <a:rPr lang="en-US" altLang="ja-JP" sz="2400" dirty="0">
                <a:latin typeface="+mn-ea"/>
                <a:cs typeface="Meiryo UI" panose="020B0604030504040204" pitchFamily="50" charset="-128"/>
              </a:rPr>
              <a:t>–</a:t>
            </a:r>
            <a:r>
              <a:rPr lang="ja-JP" altLang="en-US" sz="2400" dirty="0">
                <a:latin typeface="+mn-ea"/>
                <a:cs typeface="Meiryo UI" panose="020B0604030504040204" pitchFamily="50" charset="-128"/>
              </a:rPr>
              <a:t>川柳</a:t>
            </a: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」</a:t>
            </a:r>
            <a:endParaRPr lang="en-US" altLang="ja-JP" sz="2400" dirty="0" smtClean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5576" y="1558533"/>
            <a:ext cx="80648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dirty="0" smtClean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インターネット</a:t>
            </a:r>
            <a:r>
              <a:rPr lang="ja-JP" altLang="en-US" sz="3200" dirty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検索</a:t>
            </a:r>
            <a:r>
              <a:rPr lang="ja-JP" altLang="en-US" sz="3200" dirty="0" smtClean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を利用する</a:t>
            </a:r>
            <a:endParaRPr lang="ja-JP" altLang="en-US" sz="3200" dirty="0">
              <a:solidFill>
                <a:schemeClr val="accent1">
                  <a:lumMod val="75000"/>
                </a:schemeClr>
              </a:solidFill>
              <a:latin typeface="HGｺﾞｼｯｸE" panose="020B0909000000000000" pitchFamily="49" charset="-128"/>
              <a:ea typeface="HGｺﾞｼｯｸE" panose="020B0909000000000000" pitchFamily="49" charset="-128"/>
              <a:cs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08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３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</a:rPr>
              <a:t>　</a:t>
            </a:r>
            <a:r>
              <a:rPr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ＩＣＴを便利に活用する</a:t>
            </a:r>
            <a:endParaRPr kumimoji="1" lang="ja-JP" alt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43608" y="2204864"/>
            <a:ext cx="7776864" cy="4032448"/>
          </a:xfrm>
        </p:spPr>
        <p:txBody>
          <a:bodyPr vert="horz">
            <a:normAutofit/>
          </a:bodyPr>
          <a:lstStyle/>
          <a:p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とは検索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2000" dirty="0" smtClean="0">
                <a:latin typeface="+mj-ea"/>
                <a:ea typeface="+mj-ea"/>
                <a:cs typeface="Meiryo UI" panose="020B0604030504040204" pitchFamily="50" charset="-128"/>
              </a:rPr>
              <a:t>わからない言葉を検索する時は「＋とは」</a:t>
            </a:r>
            <a:endParaRPr lang="en-US" altLang="ja-JP" sz="2000" dirty="0" smtClean="0">
              <a:latin typeface="+mj-ea"/>
              <a:ea typeface="+mj-ea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 smtClean="0">
                <a:latin typeface="+mn-ea"/>
                <a:cs typeface="メイリオ" panose="020B0604030504040204" pitchFamily="50" charset="-128"/>
              </a:rPr>
              <a:t>　　例　：　「プログラミング教育とは」</a:t>
            </a:r>
            <a:endParaRPr lang="en-US" altLang="ja-JP" sz="24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アスタリスク検索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思い出せない言葉を「＊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」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として検索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　　　例　　：「教育の＊ビジョン」</a:t>
            </a:r>
            <a:endParaRPr lang="en-US" altLang="ja-JP" sz="2400" dirty="0" smtClean="0">
              <a:latin typeface="+mn-ea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フレーズ検索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「“　”」で囲み、完全一致するページを検索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　　　例　：　「</a:t>
            </a:r>
            <a:r>
              <a:rPr lang="en-US" altLang="ja-JP" sz="2400" dirty="0" smtClean="0">
                <a:latin typeface="+mn-ea"/>
                <a:cs typeface="Meiryo UI" panose="020B0604030504040204" pitchFamily="50" charset="-128"/>
              </a:rPr>
              <a:t>”</a:t>
            </a: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大地のつくりと変化</a:t>
            </a:r>
            <a:r>
              <a:rPr lang="en-US" altLang="ja-JP" sz="2400" dirty="0" smtClean="0">
                <a:latin typeface="+mn-ea"/>
                <a:cs typeface="Meiryo UI" panose="020B0604030504040204" pitchFamily="50" charset="-128"/>
              </a:rPr>
              <a:t>”</a:t>
            </a:r>
            <a:r>
              <a:rPr lang="ja-JP" altLang="en-US" sz="2400" dirty="0" smtClean="0">
                <a:latin typeface="+mn-ea"/>
                <a:cs typeface="Meiryo UI" panose="020B0604030504040204" pitchFamily="50" charset="-128"/>
              </a:rPr>
              <a:t>」</a:t>
            </a:r>
            <a:r>
              <a:rPr lang="ja-JP" altLang="en-US" sz="2400" dirty="0" smtClean="0">
                <a:latin typeface="+mn-ea"/>
              </a:rPr>
              <a:t>　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5576" y="1558533"/>
            <a:ext cx="80648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dirty="0" smtClean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インターネット</a:t>
            </a:r>
            <a:r>
              <a:rPr lang="ja-JP" altLang="en-US" sz="3200" dirty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検索</a:t>
            </a:r>
            <a:r>
              <a:rPr lang="ja-JP" altLang="en-US" sz="3200" dirty="0" smtClean="0">
                <a:solidFill>
                  <a:schemeClr val="accent1">
                    <a:lumMod val="75000"/>
                  </a:schemeClr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メイリオ" panose="020B0604030504040204" pitchFamily="50" charset="-128"/>
              </a:rPr>
              <a:t>を利用する</a:t>
            </a:r>
            <a:endParaRPr lang="ja-JP" altLang="en-US" sz="3200" dirty="0">
              <a:solidFill>
                <a:schemeClr val="accent1">
                  <a:lumMod val="75000"/>
                </a:schemeClr>
              </a:solidFill>
              <a:latin typeface="HGｺﾞｼｯｸE" panose="020B0909000000000000" pitchFamily="49" charset="-128"/>
              <a:ea typeface="HGｺﾞｼｯｸE" panose="020B0909000000000000" pitchFamily="49" charset="-128"/>
              <a:cs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3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kumimoji="1" lang="ja-JP" altLang="en-US" b="1" dirty="0" smtClean="0">
                <a:solidFill>
                  <a:schemeClr val="accent3">
                    <a:lumMod val="75000"/>
                  </a:schemeClr>
                </a:solidFill>
              </a:rPr>
              <a:t>４　ＩＣＴ活用力をスキルアップする</a:t>
            </a:r>
            <a:endParaRPr kumimoji="1" lang="ja-JP" alt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01752" y="1844824"/>
            <a:ext cx="8534400" cy="4278608"/>
          </a:xfrm>
        </p:spPr>
        <p:txBody>
          <a:bodyPr vert="horz">
            <a:normAutofit/>
          </a:bodyPr>
          <a:lstStyle/>
          <a:p>
            <a:r>
              <a:rPr lang="ja-JP" altLang="en-US" dirty="0" smtClean="0"/>
              <a:t>教育研修所の一般研修講座・出前研修講座の活用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>
                <a:hlinkClick r:id="rId2"/>
              </a:rPr>
              <a:t>http</a:t>
            </a:r>
            <a:r>
              <a:rPr lang="en-US" altLang="ja-JP" dirty="0">
                <a:hlinkClick r:id="rId2"/>
              </a:rPr>
              <a:t>://www.hyogo-c.ed.jp/kenshusho/</a:t>
            </a: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教育企画課の教材・資料提供の活用　　  </a:t>
            </a:r>
            <a:r>
              <a:rPr lang="en-US" altLang="ja-JP" dirty="0">
                <a:hlinkClick r:id="rId3"/>
              </a:rPr>
              <a:t>http://www.hyogo-c.ed.jp/~</a:t>
            </a:r>
            <a:r>
              <a:rPr lang="en-US" altLang="ja-JP" dirty="0" smtClean="0">
                <a:hlinkClick r:id="rId3"/>
              </a:rPr>
              <a:t>kikaku-bo/index.html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465CD-9EB2-4B08-A16D-9B7D93960F5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7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339</Words>
  <Application>Microsoft Office PowerPoint</Application>
  <PresentationFormat>画面に合わせる (4:3)</PresentationFormat>
  <Paragraphs>61</Paragraphs>
  <Slides>6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ＩＣＴを活用した授業づくり  ②教材研究・指導の準備や 評価にＩＣＴを活用する</vt:lpstr>
      <vt:lpstr>PowerPoint プレゼンテーション</vt:lpstr>
      <vt:lpstr>３　ＩＣＴを便利に活用する</vt:lpstr>
      <vt:lpstr>３　ＩＣＴを便利に活用する</vt:lpstr>
      <vt:lpstr>３　ＩＣＴを便利に活用する</vt:lpstr>
      <vt:lpstr>４　ＩＣＴ活用力をスキルアップする</vt:lpstr>
    </vt:vector>
  </TitlesOfParts>
  <Company>兵庫県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教材研究・指導の準備や評価に ＩＣＴを活用する</dc:title>
  <dc:creator>兵庫県</dc:creator>
  <cp:lastModifiedBy>兵庫県</cp:lastModifiedBy>
  <cp:revision>45</cp:revision>
  <cp:lastPrinted>2018-01-29T02:27:40Z</cp:lastPrinted>
  <dcterms:created xsi:type="dcterms:W3CDTF">2016-08-15T01:13:40Z</dcterms:created>
  <dcterms:modified xsi:type="dcterms:W3CDTF">2018-04-27T08:13:36Z</dcterms:modified>
</cp:coreProperties>
</file>