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3" r:id="rId3"/>
    <p:sldId id="263" r:id="rId4"/>
    <p:sldId id="265" r:id="rId5"/>
    <p:sldId id="274" r:id="rId6"/>
    <p:sldId id="277" r:id="rId7"/>
    <p:sldId id="282" r:id="rId8"/>
    <p:sldId id="281" r:id="rId9"/>
    <p:sldId id="275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3D3"/>
    <a:srgbClr val="3366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145" autoAdjust="0"/>
  </p:normalViewPr>
  <p:slideViewPr>
    <p:cSldViewPr>
      <p:cViewPr>
        <p:scale>
          <a:sx n="42" d="100"/>
          <a:sy n="42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51D14-C3FE-4443-8B8F-E50AF6B04634}" type="datetimeFigureOut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99062-662D-4D0C-8E73-DF8AF28890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81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5C0CA-7321-4691-8CAC-478BF53A1A2D}" type="datetimeFigureOut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B3A79-1EBB-4E3D-911B-79FFDC7062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59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1200" dirty="0" smtClean="0"/>
              <a:t>教材研究や指導の準備・評価にＩＣＴをうまく活用する能力について説明します。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143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143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教育活動で使用するＩＣＴ機器にはいろいろと種類があります。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タブレット端末や電子黒板を使うことがＩＣＴ活用と思われがちですが、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勤務する学校のＩＣＴ設備や環境をうまく使って、授業を行うことができます。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授業で使われるＩＣＴ機器で、最も利用されているのは書画カメラ（実物投影機とも呼ばれています）とプロジェクターです。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また、デジタルカメラやインターネットも手軽に利用されています。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49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教材研究や授業の準備では、スキャナーなどもよく利用されています。インターネットを上手に使う教員もたくさんいます。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793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76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76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76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767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B3A79-1EBB-4E3D-911B-79FFDC70624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276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5386F-5E75-40EE-865C-B354E4EC0FED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18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4B4C5-1F84-4219-8EDC-EEF2BE80543D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03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AD14-F7E2-4865-A790-0BEA7EA753F4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13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5098-90B6-4A9F-BF53-F68C8835BA58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9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4E069-3859-4928-ACB2-D443615830B3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57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4849-32AC-4825-914E-4747E4833B17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959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47C0A-29E8-4576-ACF6-161F67CE26E4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955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CD5F2-32E3-4E35-AAA4-BD0B74E181CA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30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41DE-C8A9-4436-8F0A-3E0D9BC1409F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43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F56E2-A236-47FD-B9C1-616DFC3422B6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81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3A62-A824-4F7F-8814-7A5A8A440509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224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D4EC5-985E-422C-8575-DB02553AAD68}" type="datetime1">
              <a:rPr kumimoji="1" lang="ja-JP" altLang="en-US" smtClean="0"/>
              <a:t>2018/4/27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465CD-9EB2-4B08-A16D-9B7D93960F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2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012160" y="573325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 smtClean="0"/>
              <a:t>兵庫県教育委員会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304123" y="1126097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スライド資料　</a:t>
            </a:r>
            <a:r>
              <a:rPr lang="en-US" altLang="ja-JP" sz="4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C2</a:t>
            </a:r>
            <a:endParaRPr kumimoji="1"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26767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ＩＣＴを活用した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授業づくり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教材研究・指導の準備や</a:t>
            </a:r>
            <a: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評価にＩＣＴを活用する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0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>
          <a:xfrm>
            <a:off x="685800" y="2679055"/>
            <a:ext cx="7772400" cy="19020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４つ</a:t>
            </a:r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の場面での</a:t>
            </a:r>
            <a:endParaRPr lang="en-US" altLang="ja-JP" sz="6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6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ＩＣＴ活用</a:t>
            </a:r>
            <a:endParaRPr lang="ja-JP" altLang="en-US" sz="6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267744" y="1504439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スライド資料　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Ｃ２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-1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49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円/楕円 24"/>
          <p:cNvSpPr/>
          <p:nvPr/>
        </p:nvSpPr>
        <p:spPr>
          <a:xfrm>
            <a:off x="5330479" y="2785282"/>
            <a:ext cx="3384376" cy="3019981"/>
          </a:xfrm>
          <a:prstGeom prst="ellipse">
            <a:avLst/>
          </a:prstGeom>
          <a:solidFill>
            <a:srgbClr val="F1D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1259632" y="2785283"/>
            <a:ext cx="3384376" cy="301998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/>
              <a:t>１　使用するＩＣＴ機器</a:t>
            </a:r>
            <a:endParaRPr kumimoji="1" lang="ja-JP" altLang="en-US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755573" y="2492896"/>
            <a:ext cx="48814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コンピュータ・タブレット端末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55573" y="3113829"/>
            <a:ext cx="468052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書画カメラ（実物投影機）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55573" y="3734762"/>
            <a:ext cx="26132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プロジェクター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5573" y="4355695"/>
            <a:ext cx="295233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電子黒板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55573" y="4976628"/>
            <a:ext cx="417646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デジタルカメラ・ビデオ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55577" y="5597561"/>
            <a:ext cx="432047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ＤＶＤプレイヤー　など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39552" y="1700808"/>
            <a:ext cx="51587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でよく使われるＩＣＴ</a:t>
            </a:r>
            <a:endParaRPr lang="ja-JP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755333" y="4002884"/>
            <a:ext cx="25346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インターネット</a:t>
            </a:r>
            <a:endParaRPr lang="ja-JP" altLang="en-US" sz="3200" dirty="0">
              <a:solidFill>
                <a:schemeClr val="accent6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6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円/楕円 24"/>
          <p:cNvSpPr/>
          <p:nvPr/>
        </p:nvSpPr>
        <p:spPr>
          <a:xfrm>
            <a:off x="5330479" y="2785282"/>
            <a:ext cx="3384376" cy="3019981"/>
          </a:xfrm>
          <a:prstGeom prst="ellipse">
            <a:avLst/>
          </a:prstGeom>
          <a:solidFill>
            <a:srgbClr val="F1D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1259632" y="2785283"/>
            <a:ext cx="3384376" cy="301998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b="1" dirty="0" smtClean="0">
                <a:solidFill>
                  <a:schemeClr val="accent3">
                    <a:lumMod val="75000"/>
                  </a:schemeClr>
                </a:solidFill>
              </a:rPr>
              <a:t>１　使用するＩＣＴ機器</a:t>
            </a:r>
            <a:endParaRPr kumimoji="1" lang="ja-JP" alt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55573" y="2492896"/>
            <a:ext cx="22621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コンピュータ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55573" y="3113829"/>
            <a:ext cx="468052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書画カメラ（実物投影機）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55573" y="3734762"/>
            <a:ext cx="20601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スキャナー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755573" y="4355695"/>
            <a:ext cx="295233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ＤＶＤレコーダー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55573" y="4976628"/>
            <a:ext cx="417646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デジタルカメラ・ビデオ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55577" y="5597561"/>
            <a:ext cx="432047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1">
                    <a:lumMod val="75000"/>
                  </a:schemeClr>
                </a:solidFill>
                <a:latin typeface="+mj-ea"/>
                <a:ea typeface="+mj-ea"/>
                <a:cs typeface="メイリオ" panose="020B0604030504040204" pitchFamily="50" charset="-128"/>
              </a:rPr>
              <a:t>　　　　　　　　　　　　など</a:t>
            </a:r>
            <a:endParaRPr lang="ja-JP" altLang="en-US" sz="3200" dirty="0">
              <a:solidFill>
                <a:schemeClr val="accent1">
                  <a:lumMod val="75000"/>
                </a:schemeClr>
              </a:solidFill>
              <a:latin typeface="+mj-ea"/>
              <a:ea typeface="+mj-ea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39552" y="1700808"/>
            <a:ext cx="816922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600" b="1" dirty="0" smtClean="0">
                <a:solidFill>
                  <a:schemeClr val="accent6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教材研究・授業準備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でよく使われるＩＣＴ</a:t>
            </a:r>
            <a:endParaRPr lang="ja-JP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755333" y="4002884"/>
            <a:ext cx="253466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3200" dirty="0" smtClean="0">
                <a:solidFill>
                  <a:schemeClr val="accent6">
                    <a:lumMod val="7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インターネット</a:t>
            </a:r>
            <a:endParaRPr lang="ja-JP" altLang="en-US" sz="3200" dirty="0">
              <a:solidFill>
                <a:schemeClr val="accent6">
                  <a:lumMod val="7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4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b="1" dirty="0" smtClean="0">
                <a:solidFill>
                  <a:schemeClr val="accent3">
                    <a:lumMod val="75000"/>
                  </a:schemeClr>
                </a:solidFill>
              </a:rPr>
              <a:t>２　４つの場面でのＩＣＴ活用</a:t>
            </a:r>
            <a:endParaRPr kumimoji="1" lang="ja-JP" altLang="en-US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68498" y="1772816"/>
            <a:ext cx="8235949" cy="4248472"/>
          </a:xfrm>
        </p:spPr>
        <p:txBody>
          <a:bodyPr vert="horz">
            <a:normAutofit/>
          </a:bodyPr>
          <a:lstStyle/>
          <a:p>
            <a:pPr>
              <a:lnSpc>
                <a:spcPct val="200000"/>
              </a:lnSpc>
            </a:pPr>
            <a:r>
              <a:rPr kumimoji="1"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(1)</a:t>
            </a:r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教材や資料等を収集するためのＩＣＴ活用</a:t>
            </a:r>
            <a:endParaRPr kumimoji="1"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(2)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プリントや提示資料を作成するためのＩＣＴ活用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評価を充実させるためのＩＣＴ活用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(4)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効果をあげるためのＩＣＴ活用の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endParaRPr kumimoji="1"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63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2800" b="1" dirty="0" smtClean="0">
                <a:solidFill>
                  <a:schemeClr val="accent3">
                    <a:lumMod val="75000"/>
                  </a:schemeClr>
                </a:solidFill>
                <a:latin typeface="+mj-ea"/>
              </a:rPr>
              <a:t>２（１）　</a:t>
            </a:r>
            <a:r>
              <a:rPr lang="ja-JP" altLang="en-US" sz="2800" b="1" dirty="0">
                <a:solidFill>
                  <a:schemeClr val="accent3">
                    <a:lumMod val="75000"/>
                  </a:schemeClr>
                </a:solidFill>
                <a:latin typeface="+mj-ea"/>
                <a:cs typeface="Meiryo UI" panose="020B0604030504040204" pitchFamily="50" charset="-128"/>
              </a:rPr>
              <a:t>教材や資料等を収集するため</a:t>
            </a:r>
            <a:r>
              <a:rPr lang="ja-JP" altLang="en-US" sz="2800" b="1" dirty="0" smtClean="0">
                <a:solidFill>
                  <a:schemeClr val="accent3">
                    <a:lumMod val="75000"/>
                  </a:schemeClr>
                </a:solidFill>
                <a:latin typeface="+mj-ea"/>
                <a:cs typeface="Meiryo UI" panose="020B0604030504040204" pitchFamily="50" charset="-128"/>
              </a:rPr>
              <a:t>のＩＣＴ活用</a:t>
            </a:r>
            <a:endParaRPr kumimoji="1" lang="ja-JP" altLang="en-US" sz="2800" b="1" dirty="0">
              <a:solidFill>
                <a:schemeClr val="accent3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1520" y="1484784"/>
            <a:ext cx="3168352" cy="936104"/>
          </a:xfrm>
        </p:spPr>
        <p:txBody>
          <a:bodyPr vert="horz"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ja-JP" altLang="en-US" sz="2800" b="1" u="sng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を収集する</a:t>
            </a:r>
            <a:endParaRPr kumimoji="1"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縦書きテキスト プレースホルダー 2"/>
          <p:cNvSpPr txBox="1">
            <a:spLocks/>
          </p:cNvSpPr>
          <p:nvPr/>
        </p:nvSpPr>
        <p:spPr>
          <a:xfrm>
            <a:off x="526034" y="2204864"/>
            <a:ext cx="5126086" cy="11521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インターネットや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CD-ROM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授業で使う教材や指導事例などの資料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縦書きテキスト プレースホルダー 2"/>
          <p:cNvSpPr txBox="1">
            <a:spLocks/>
          </p:cNvSpPr>
          <p:nvPr/>
        </p:nvSpPr>
        <p:spPr>
          <a:xfrm>
            <a:off x="283351" y="4509120"/>
            <a:ext cx="2547318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情報を作成する</a:t>
            </a:r>
            <a:endParaRPr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縦書きテキスト プレースホルダー 2"/>
          <p:cNvSpPr txBox="1">
            <a:spLocks/>
          </p:cNvSpPr>
          <p:nvPr/>
        </p:nvSpPr>
        <p:spPr>
          <a:xfrm>
            <a:off x="526034" y="5229200"/>
            <a:ext cx="5342110" cy="129614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デジタルカメラやビデオカメラを用いて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授業で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使う映像等を記録する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縦書きテキスト プレースホルダー 2"/>
          <p:cNvSpPr txBox="1">
            <a:spLocks/>
          </p:cNvSpPr>
          <p:nvPr/>
        </p:nvSpPr>
        <p:spPr>
          <a:xfrm>
            <a:off x="5858955" y="4150804"/>
            <a:ext cx="2889509" cy="502332"/>
          </a:xfrm>
          <a:prstGeom prst="rect">
            <a:avLst/>
          </a:prstGeom>
          <a:solidFill>
            <a:srgbClr val="F1D3D3"/>
          </a:solidFill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効率的な情報収集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縦書きテキスト プレースホルダー 2"/>
          <p:cNvSpPr txBox="1">
            <a:spLocks/>
          </p:cNvSpPr>
          <p:nvPr/>
        </p:nvSpPr>
        <p:spPr>
          <a:xfrm>
            <a:off x="283351" y="3212976"/>
            <a:ext cx="3168352" cy="93610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収集</a:t>
            </a:r>
            <a:r>
              <a:rPr lang="ja-JP" altLang="en-US" sz="2800" b="1" u="sng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</a:t>
            </a:r>
            <a:r>
              <a:rPr lang="ja-JP" alt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を共有する</a:t>
            </a:r>
            <a:endParaRPr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縦書きテキスト プレースホルダー 2"/>
          <p:cNvSpPr txBox="1">
            <a:spLocks/>
          </p:cNvSpPr>
          <p:nvPr/>
        </p:nvSpPr>
        <p:spPr>
          <a:xfrm>
            <a:off x="557865" y="3789040"/>
            <a:ext cx="5126086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有益なインターネットサイト情報を共有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縦書きテキスト プレースホルダー 2"/>
          <p:cNvSpPr txBox="1">
            <a:spLocks/>
          </p:cNvSpPr>
          <p:nvPr/>
        </p:nvSpPr>
        <p:spPr>
          <a:xfrm>
            <a:off x="5858955" y="3339284"/>
            <a:ext cx="2889509" cy="485760"/>
          </a:xfrm>
          <a:prstGeom prst="rect">
            <a:avLst/>
          </a:prstGeom>
          <a:solidFill>
            <a:srgbClr val="F1D3D3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的確な情報収集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右中かっこ 14"/>
          <p:cNvSpPr/>
          <p:nvPr/>
        </p:nvSpPr>
        <p:spPr>
          <a:xfrm>
            <a:off x="4932040" y="1916832"/>
            <a:ext cx="936104" cy="4182732"/>
          </a:xfrm>
          <a:prstGeom prst="rightBrace">
            <a:avLst>
              <a:gd name="adj1" fmla="val 28875"/>
              <a:gd name="adj2" fmla="val 50000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kumimoji="1" lang="ja-JP" altLang="en-US" sz="2800" b="1" dirty="0" smtClean="0">
                <a:solidFill>
                  <a:schemeClr val="accent3">
                    <a:lumMod val="75000"/>
                  </a:schemeClr>
                </a:solidFill>
                <a:latin typeface="+mj-ea"/>
              </a:rPr>
              <a:t>２（２）　プリントや提示資料を作成するための</a:t>
            </a:r>
            <a:r>
              <a:rPr lang="ja-JP" altLang="en-US" sz="2800" b="1" dirty="0" smtClean="0">
                <a:solidFill>
                  <a:schemeClr val="accent3">
                    <a:lumMod val="75000"/>
                  </a:schemeClr>
                </a:solidFill>
                <a:latin typeface="+mj-ea"/>
                <a:cs typeface="Meiryo UI" panose="020B0604030504040204" pitchFamily="50" charset="-128"/>
              </a:rPr>
              <a:t>ＩＣＴ</a:t>
            </a:r>
            <a:r>
              <a:rPr lang="ja-JP" altLang="en-US" sz="2800" b="1" dirty="0">
                <a:solidFill>
                  <a:schemeClr val="accent3">
                    <a:lumMod val="75000"/>
                  </a:schemeClr>
                </a:solidFill>
                <a:latin typeface="+mj-ea"/>
                <a:cs typeface="Meiryo UI" panose="020B0604030504040204" pitchFamily="50" charset="-128"/>
              </a:rPr>
              <a:t>活用</a:t>
            </a:r>
            <a:endParaRPr kumimoji="1" lang="ja-JP" altLang="en-US" sz="2800" b="1" dirty="0">
              <a:solidFill>
                <a:schemeClr val="accent3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1520" y="1718516"/>
            <a:ext cx="1030597" cy="936104"/>
          </a:xfrm>
        </p:spPr>
        <p:txBody>
          <a:bodyPr vert="horz"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kumimoji="1" lang="ja-JP" altLang="en-US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</a:t>
            </a:r>
            <a:endParaRPr kumimoji="1"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縦書きテキスト プレースホルダー 2"/>
          <p:cNvSpPr txBox="1">
            <a:spLocks/>
          </p:cNvSpPr>
          <p:nvPr/>
        </p:nvSpPr>
        <p:spPr>
          <a:xfrm>
            <a:off x="526034" y="2438596"/>
            <a:ext cx="5332921" cy="84638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ワープロソフト（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Word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等）やプレゼンテーションソフト（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Power Point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）で作成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縦書きテキスト プレースホルダー 2"/>
          <p:cNvSpPr txBox="1">
            <a:spLocks/>
          </p:cNvSpPr>
          <p:nvPr/>
        </p:nvSpPr>
        <p:spPr>
          <a:xfrm>
            <a:off x="6146987" y="4294820"/>
            <a:ext cx="2673485" cy="502332"/>
          </a:xfrm>
          <a:prstGeom prst="rect">
            <a:avLst/>
          </a:prstGeom>
          <a:solidFill>
            <a:srgbClr val="F1D3D3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短縮・軽減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縦書きテキスト プレースホルダー 2"/>
          <p:cNvSpPr txBox="1">
            <a:spLocks/>
          </p:cNvSpPr>
          <p:nvPr/>
        </p:nvSpPr>
        <p:spPr>
          <a:xfrm>
            <a:off x="6146987" y="3176972"/>
            <a:ext cx="2673485" cy="900100"/>
          </a:xfrm>
          <a:prstGeom prst="rect">
            <a:avLst/>
          </a:prstGeom>
          <a:solidFill>
            <a:srgbClr val="F1D3D3"/>
          </a:solidFill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児童生徒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実態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に合わせて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右中かっこ 14"/>
          <p:cNvSpPr/>
          <p:nvPr/>
        </p:nvSpPr>
        <p:spPr>
          <a:xfrm>
            <a:off x="5148064" y="2126588"/>
            <a:ext cx="936104" cy="4182732"/>
          </a:xfrm>
          <a:prstGeom prst="rightBrace">
            <a:avLst>
              <a:gd name="adj1" fmla="val 28875"/>
              <a:gd name="adj2" fmla="val 50000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7" name="縦書きテキスト プレースホルダー 2"/>
          <p:cNvSpPr txBox="1">
            <a:spLocks/>
          </p:cNvSpPr>
          <p:nvPr/>
        </p:nvSpPr>
        <p:spPr>
          <a:xfrm>
            <a:off x="278826" y="3140968"/>
            <a:ext cx="1988918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配布・提示</a:t>
            </a:r>
            <a:endParaRPr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縦書きテキスト プレースホルダー 2"/>
          <p:cNvSpPr txBox="1">
            <a:spLocks/>
          </p:cNvSpPr>
          <p:nvPr/>
        </p:nvSpPr>
        <p:spPr>
          <a:xfrm>
            <a:off x="553340" y="3861048"/>
            <a:ext cx="5332921" cy="100811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印刷して配布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プロジェクタで大きく提示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縦書きテキスト プレースホルダー 2"/>
          <p:cNvSpPr txBox="1">
            <a:spLocks/>
          </p:cNvSpPr>
          <p:nvPr/>
        </p:nvSpPr>
        <p:spPr>
          <a:xfrm>
            <a:off x="275904" y="4653136"/>
            <a:ext cx="2279871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再利用・共有</a:t>
            </a:r>
            <a:endParaRPr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縦書きテキスト プレースホルダー 2"/>
          <p:cNvSpPr txBox="1">
            <a:spLocks/>
          </p:cNvSpPr>
          <p:nvPr/>
        </p:nvSpPr>
        <p:spPr>
          <a:xfrm>
            <a:off x="705739" y="5373216"/>
            <a:ext cx="5332921" cy="100811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サーバーに保存し、再利用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教師間で共有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1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3200" b="1" dirty="0" smtClean="0">
                <a:solidFill>
                  <a:schemeClr val="accent3">
                    <a:lumMod val="75000"/>
                  </a:schemeClr>
                </a:solidFill>
                <a:latin typeface="+mj-ea"/>
              </a:rPr>
              <a:t>２（３）　</a:t>
            </a:r>
            <a:r>
              <a:rPr lang="ja-JP" altLang="en-US" sz="3200" b="1" dirty="0">
                <a:solidFill>
                  <a:schemeClr val="accent3">
                    <a:lumMod val="75000"/>
                  </a:schemeClr>
                </a:solidFill>
                <a:latin typeface="+mj-ea"/>
                <a:cs typeface="Meiryo UI" panose="020B0604030504040204" pitchFamily="50" charset="-128"/>
              </a:rPr>
              <a:t>評価を充実させるためのＩＣＴ活用</a:t>
            </a:r>
            <a:endParaRPr kumimoji="1" lang="ja-JP" altLang="en-US" sz="3200" b="1" dirty="0">
              <a:solidFill>
                <a:schemeClr val="accent3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1520" y="1772816"/>
            <a:ext cx="4680520" cy="936104"/>
          </a:xfrm>
        </p:spPr>
        <p:txBody>
          <a:bodyPr vert="horz"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ja-JP" altLang="en-US" sz="2800" b="1" u="sng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成績</a:t>
            </a:r>
            <a:r>
              <a:rPr lang="ja-JP" alt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の集積、学習状況把握</a:t>
            </a:r>
            <a:endParaRPr kumimoji="1"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縦書きテキスト プレースホルダー 2"/>
          <p:cNvSpPr txBox="1">
            <a:spLocks/>
          </p:cNvSpPr>
          <p:nvPr/>
        </p:nvSpPr>
        <p:spPr>
          <a:xfrm>
            <a:off x="526034" y="2492896"/>
            <a:ext cx="4874057" cy="11521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表計算ソフト（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Excel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等）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学習ソフト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縦書きテキスト プレースホルダー 2"/>
          <p:cNvSpPr txBox="1">
            <a:spLocks/>
          </p:cNvSpPr>
          <p:nvPr/>
        </p:nvSpPr>
        <p:spPr>
          <a:xfrm>
            <a:off x="5858955" y="4150804"/>
            <a:ext cx="2889509" cy="502332"/>
          </a:xfrm>
          <a:prstGeom prst="rect">
            <a:avLst/>
          </a:prstGeom>
          <a:solidFill>
            <a:srgbClr val="F1D3D3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効率的な評価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縦書きテキスト プレースホルダー 2"/>
          <p:cNvSpPr txBox="1">
            <a:spLocks/>
          </p:cNvSpPr>
          <p:nvPr/>
        </p:nvSpPr>
        <p:spPr>
          <a:xfrm>
            <a:off x="283350" y="3789040"/>
            <a:ext cx="5116741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b="1" u="sng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児童生徒</a:t>
            </a:r>
            <a:r>
              <a:rPr lang="ja-JP" altLang="en-US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の作品の記録・集積</a:t>
            </a:r>
            <a:endParaRPr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縦書きテキスト プレースホルダー 2"/>
          <p:cNvSpPr txBox="1">
            <a:spLocks/>
          </p:cNvSpPr>
          <p:nvPr/>
        </p:nvSpPr>
        <p:spPr>
          <a:xfrm>
            <a:off x="557865" y="4509120"/>
            <a:ext cx="5126086" cy="13681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デジタルカメラで撮影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コンピュータに集積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縦書きテキスト プレースホルダー 2"/>
          <p:cNvSpPr txBox="1">
            <a:spLocks/>
          </p:cNvSpPr>
          <p:nvPr/>
        </p:nvSpPr>
        <p:spPr>
          <a:xfrm>
            <a:off x="5858955" y="3339284"/>
            <a:ext cx="2889509" cy="485760"/>
          </a:xfrm>
          <a:prstGeom prst="rect">
            <a:avLst/>
          </a:prstGeom>
          <a:solidFill>
            <a:srgbClr val="F1D3D3"/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充実した評価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右中かっこ 14"/>
          <p:cNvSpPr/>
          <p:nvPr/>
        </p:nvSpPr>
        <p:spPr>
          <a:xfrm>
            <a:off x="4932040" y="1916832"/>
            <a:ext cx="936104" cy="4182732"/>
          </a:xfrm>
          <a:prstGeom prst="rightBrace">
            <a:avLst>
              <a:gd name="adj1" fmla="val 28875"/>
              <a:gd name="adj2" fmla="val 50000"/>
            </a:avLst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16" name="縦書きテキスト プレースホルダー 2"/>
          <p:cNvSpPr txBox="1">
            <a:spLocks/>
          </p:cNvSpPr>
          <p:nvPr/>
        </p:nvSpPr>
        <p:spPr>
          <a:xfrm>
            <a:off x="1282117" y="5409220"/>
            <a:ext cx="4117974" cy="468052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ポートフォリオによる評価</a:t>
            </a:r>
            <a:endParaRPr lang="en-US" altLang="ja-JP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65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sz="3200" b="1" dirty="0" smtClean="0">
                <a:solidFill>
                  <a:schemeClr val="accent3">
                    <a:lumMod val="75000"/>
                  </a:schemeClr>
                </a:solidFill>
                <a:latin typeface="+mj-ea"/>
              </a:rPr>
              <a:t>２（４）　</a:t>
            </a:r>
            <a:r>
              <a:rPr lang="ja-JP" altLang="en-US" sz="3200" b="1" dirty="0" smtClean="0">
                <a:solidFill>
                  <a:schemeClr val="accent3">
                    <a:lumMod val="75000"/>
                  </a:schemeClr>
                </a:solidFill>
                <a:latin typeface="+mj-ea"/>
                <a:cs typeface="Meiryo UI" panose="020B0604030504040204" pitchFamily="50" charset="-128"/>
              </a:rPr>
              <a:t>教育効果をあげるためのＩＣＴ活用</a:t>
            </a:r>
            <a:endParaRPr kumimoji="1" lang="ja-JP" altLang="en-US" sz="3200" b="1" dirty="0">
              <a:solidFill>
                <a:schemeClr val="accent3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1520" y="1484784"/>
            <a:ext cx="2547318" cy="936104"/>
          </a:xfrm>
        </p:spPr>
        <p:txBody>
          <a:bodyPr vert="horz"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ja-JP" alt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授業計画段階</a:t>
            </a:r>
            <a:endParaRPr kumimoji="1"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縦書きテキスト プレースホルダー 2"/>
          <p:cNvSpPr txBox="1">
            <a:spLocks/>
          </p:cNvSpPr>
          <p:nvPr/>
        </p:nvSpPr>
        <p:spPr>
          <a:xfrm>
            <a:off x="526034" y="2060848"/>
            <a:ext cx="3181870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ＩＣＴ活用計画の視点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縦書きテキスト プレースホルダー 2"/>
          <p:cNvSpPr txBox="1">
            <a:spLocks/>
          </p:cNvSpPr>
          <p:nvPr/>
        </p:nvSpPr>
        <p:spPr>
          <a:xfrm>
            <a:off x="1259633" y="2780928"/>
            <a:ext cx="2592287" cy="936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どの場面で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どのようにして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縦書きテキスト プレースホルダー 2"/>
          <p:cNvSpPr txBox="1">
            <a:spLocks/>
          </p:cNvSpPr>
          <p:nvPr/>
        </p:nvSpPr>
        <p:spPr>
          <a:xfrm>
            <a:off x="4355976" y="2780928"/>
            <a:ext cx="4117974" cy="93610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教育効果をあげるために</a:t>
            </a:r>
            <a:endParaRPr lang="en-US" altLang="ja-JP" sz="2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縦書きテキスト プレースホルダー 2"/>
          <p:cNvSpPr txBox="1">
            <a:spLocks/>
          </p:cNvSpPr>
          <p:nvPr/>
        </p:nvSpPr>
        <p:spPr>
          <a:xfrm>
            <a:off x="283351" y="3861048"/>
            <a:ext cx="2547318" cy="93610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sz="2800" b="1" u="sng" dirty="0" smtClean="0">
                <a:solidFill>
                  <a:schemeClr val="accent1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授業終了後</a:t>
            </a:r>
            <a:endParaRPr lang="en-US" altLang="ja-JP" b="1" u="sng" dirty="0" smtClean="0">
              <a:solidFill>
                <a:schemeClr val="accent1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縦書きテキスト プレースホルダー 2"/>
          <p:cNvSpPr txBox="1">
            <a:spLocks/>
          </p:cNvSpPr>
          <p:nvPr/>
        </p:nvSpPr>
        <p:spPr>
          <a:xfrm>
            <a:off x="526034" y="4437112"/>
            <a:ext cx="3181870" cy="9361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ふりかえりの視点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縦書きテキスト プレースホルダー 2"/>
          <p:cNvSpPr txBox="1">
            <a:spLocks/>
          </p:cNvSpPr>
          <p:nvPr/>
        </p:nvSpPr>
        <p:spPr>
          <a:xfrm>
            <a:off x="1259633" y="5157192"/>
            <a:ext cx="2592287" cy="936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どのような効果があったか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縦書きテキスト プレースホルダー 2"/>
          <p:cNvSpPr txBox="1">
            <a:spLocks/>
          </p:cNvSpPr>
          <p:nvPr/>
        </p:nvSpPr>
        <p:spPr>
          <a:xfrm>
            <a:off x="4355976" y="5013176"/>
            <a:ext cx="4117974" cy="936104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Wingdings 2"/>
              <a:buNone/>
            </a:pPr>
            <a:r>
              <a:rPr lang="ja-JP" altLang="en-US" sz="2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次の授業改善のために</a:t>
            </a:r>
            <a:endParaRPr lang="en-US" altLang="ja-JP" sz="28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縦書きテキスト プレースホルダー 2"/>
          <p:cNvSpPr txBox="1">
            <a:spLocks/>
          </p:cNvSpPr>
          <p:nvPr/>
        </p:nvSpPr>
        <p:spPr>
          <a:xfrm>
            <a:off x="4716016" y="3929432"/>
            <a:ext cx="4117974" cy="936104"/>
          </a:xfrm>
          <a:prstGeom prst="rect">
            <a:avLst/>
          </a:prstGeom>
          <a:solidFill>
            <a:srgbClr val="F1D3D3"/>
          </a:solidFill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1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1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授業におけるＩＣＴ活用のイメージが広がる</a:t>
            </a:r>
            <a:endParaRPr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65CD-9EB2-4B08-A16D-9B7D93960F5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90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</TotalTime>
  <Words>478</Words>
  <Application>Microsoft Office PowerPoint</Application>
  <PresentationFormat>画面に合わせる (4:3)</PresentationFormat>
  <Paragraphs>99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ＩＣＴを活用した授業づくり  ②教材研究・指導の準備や 評価にＩＣＴを活用する</vt:lpstr>
      <vt:lpstr>PowerPoint プレゼンテーション</vt:lpstr>
      <vt:lpstr>１　使用するＩＣＴ機器</vt:lpstr>
      <vt:lpstr>１　使用するＩＣＴ機器</vt:lpstr>
      <vt:lpstr>２　４つの場面でのＩＣＴ活用</vt:lpstr>
      <vt:lpstr>２（１）　教材や資料等を収集するためのＩＣＴ活用</vt:lpstr>
      <vt:lpstr>２（２）　プリントや提示資料を作成するためのＩＣＴ活用</vt:lpstr>
      <vt:lpstr>２（３）　評価を充実させるためのＩＣＴ活用</vt:lpstr>
      <vt:lpstr>２（４）　教育効果をあげるためのＩＣＴ活用</vt:lpstr>
    </vt:vector>
  </TitlesOfParts>
  <Company>兵庫県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教材研究・指導の準備や評価に ＩＣＴを活用する</dc:title>
  <dc:creator>兵庫県</dc:creator>
  <cp:lastModifiedBy>兵庫県</cp:lastModifiedBy>
  <cp:revision>45</cp:revision>
  <cp:lastPrinted>2018-01-29T02:27:40Z</cp:lastPrinted>
  <dcterms:created xsi:type="dcterms:W3CDTF">2016-08-15T01:13:40Z</dcterms:created>
  <dcterms:modified xsi:type="dcterms:W3CDTF">2018-04-27T08:13:17Z</dcterms:modified>
</cp:coreProperties>
</file>