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533" r:id="rId2"/>
    <p:sldId id="534" r:id="rId3"/>
    <p:sldId id="289" r:id="rId4"/>
    <p:sldId id="318" r:id="rId5"/>
    <p:sldId id="438" r:id="rId6"/>
    <p:sldId id="470" r:id="rId7"/>
    <p:sldId id="471" r:id="rId8"/>
    <p:sldId id="472" r:id="rId9"/>
    <p:sldId id="473" r:id="rId10"/>
    <p:sldId id="474" r:id="rId11"/>
    <p:sldId id="526" r:id="rId12"/>
    <p:sldId id="478" r:id="rId13"/>
    <p:sldId id="527" r:id="rId14"/>
    <p:sldId id="530" r:id="rId15"/>
    <p:sldId id="532" r:id="rId1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a:srgbClr val="CCFF99"/>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12" autoAdjust="0"/>
    <p:restoredTop sz="69301" autoAdjust="0"/>
  </p:normalViewPr>
  <p:slideViewPr>
    <p:cSldViewPr>
      <p:cViewPr>
        <p:scale>
          <a:sx n="62" d="100"/>
          <a:sy n="62" d="100"/>
        </p:scale>
        <p:origin x="-1020" y="1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5D76E1DA-2393-4C50-BFFA-06F45273BCFD}" type="datetimeFigureOut">
              <a:rPr kumimoji="1" lang="ja-JP" altLang="en-US" smtClean="0"/>
              <a:t>2018/1/11</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C33EFC55-2B36-4D87-BEF1-7A2C394811D7}" type="slidenum">
              <a:rPr kumimoji="1" lang="ja-JP" altLang="en-US" smtClean="0"/>
              <a:t>‹#›</a:t>
            </a:fld>
            <a:endParaRPr kumimoji="1" lang="ja-JP" altLang="en-US"/>
          </a:p>
        </p:txBody>
      </p:sp>
    </p:spTree>
    <p:extLst>
      <p:ext uri="{BB962C8B-B14F-4D97-AF65-F5344CB8AC3E}">
        <p14:creationId xmlns:p14="http://schemas.microsoft.com/office/powerpoint/2010/main" val="4182441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50375" cy="497367"/>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1" y="1"/>
            <a:ext cx="2950374" cy="497367"/>
          </a:xfrm>
          <a:prstGeom prst="rect">
            <a:avLst/>
          </a:prstGeom>
        </p:spPr>
        <p:txBody>
          <a:bodyPr vert="horz" lIns="92236" tIns="46118" rIns="92236" bIns="46118" rtlCol="0"/>
          <a:lstStyle>
            <a:lvl1pPr algn="r">
              <a:defRPr sz="1200"/>
            </a:lvl1pPr>
          </a:lstStyle>
          <a:p>
            <a:fld id="{98C13A2F-19B8-42AE-81ED-39144DED35E2}" type="datetimeFigureOut">
              <a:rPr kumimoji="1" lang="ja-JP" altLang="en-US" smtClean="0"/>
              <a:t>2018/1/11</a:t>
            </a:fld>
            <a:endParaRPr kumimoji="1" lang="ja-JP" altLang="en-US"/>
          </a:p>
        </p:txBody>
      </p:sp>
      <p:sp>
        <p:nvSpPr>
          <p:cNvPr id="4" name="スライド イメージ プレースホルダー 3"/>
          <p:cNvSpPr>
            <a:spLocks noGrp="1" noRot="1" noChangeAspect="1"/>
          </p:cNvSpPr>
          <p:nvPr>
            <p:ph type="sldImg" idx="2"/>
          </p:nvPr>
        </p:nvSpPr>
        <p:spPr>
          <a:xfrm>
            <a:off x="917575" y="744538"/>
            <a:ext cx="4972050" cy="3729037"/>
          </a:xfrm>
          <a:prstGeom prst="rect">
            <a:avLst/>
          </a:prstGeom>
          <a:noFill/>
          <a:ln w="12700">
            <a:solidFill>
              <a:prstClr val="black"/>
            </a:solidFill>
          </a:ln>
        </p:spPr>
        <p:txBody>
          <a:bodyPr vert="horz" lIns="92236" tIns="46118" rIns="92236" bIns="46118" rtlCol="0" anchor="ctr"/>
          <a:lstStyle/>
          <a:p>
            <a:endParaRPr lang="ja-JP" altLang="en-US"/>
          </a:p>
        </p:txBody>
      </p:sp>
      <p:sp>
        <p:nvSpPr>
          <p:cNvPr id="5" name="ノート プレースホルダー 4"/>
          <p:cNvSpPr>
            <a:spLocks noGrp="1"/>
          </p:cNvSpPr>
          <p:nvPr>
            <p:ph type="body" sz="quarter" idx="3"/>
          </p:nvPr>
        </p:nvSpPr>
        <p:spPr>
          <a:xfrm>
            <a:off x="680239" y="4720985"/>
            <a:ext cx="5446723" cy="4473102"/>
          </a:xfrm>
          <a:prstGeom prst="rect">
            <a:avLst/>
          </a:prstGeom>
        </p:spPr>
        <p:txBody>
          <a:bodyPr vert="horz" lIns="92236" tIns="46118" rIns="92236" bIns="4611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372"/>
            <a:ext cx="2950375" cy="497366"/>
          </a:xfrm>
          <a:prstGeom prst="rect">
            <a:avLst/>
          </a:prstGeom>
        </p:spPr>
        <p:txBody>
          <a:bodyPr vert="horz" lIns="92236" tIns="46118" rIns="92236" bIns="461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1" y="9440372"/>
            <a:ext cx="2950374" cy="497366"/>
          </a:xfrm>
          <a:prstGeom prst="rect">
            <a:avLst/>
          </a:prstGeom>
        </p:spPr>
        <p:txBody>
          <a:bodyPr vert="horz" lIns="92236" tIns="46118" rIns="92236" bIns="46118" rtlCol="0" anchor="b"/>
          <a:lstStyle>
            <a:lvl1pPr algn="r">
              <a:defRPr sz="1200"/>
            </a:lvl1pPr>
          </a:lstStyle>
          <a:p>
            <a:fld id="{92E4AA27-2AAA-4389-8CC3-6EC829E4331F}" type="slidenum">
              <a:rPr kumimoji="1" lang="ja-JP" altLang="en-US" smtClean="0"/>
              <a:t>‹#›</a:t>
            </a:fld>
            <a:endParaRPr kumimoji="1" lang="ja-JP" altLang="en-US"/>
          </a:p>
        </p:txBody>
      </p:sp>
    </p:spTree>
    <p:extLst>
      <p:ext uri="{BB962C8B-B14F-4D97-AF65-F5344CB8AC3E}">
        <p14:creationId xmlns:p14="http://schemas.microsoft.com/office/powerpoint/2010/main" val="128142610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タイトル</a:t>
            </a:r>
            <a:r>
              <a:rPr kumimoji="1" lang="en-US" altLang="ja-JP" dirty="0" smtClean="0"/>
              <a:t>〉</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E3FC1DDD-E1FC-4685-BB65-C272BFCD2A79}" type="slidenum">
              <a:rPr kumimoji="1" lang="ja-JP" altLang="en-US" smtClean="0"/>
              <a:t>1</a:t>
            </a:fld>
            <a:endParaRPr kumimoji="1" lang="ja-JP" altLang="en-US"/>
          </a:p>
        </p:txBody>
      </p:sp>
    </p:spTree>
    <p:extLst>
      <p:ext uri="{BB962C8B-B14F-4D97-AF65-F5344CB8AC3E}">
        <p14:creationId xmlns:p14="http://schemas.microsoft.com/office/powerpoint/2010/main" val="13105071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タイトル</a:t>
            </a:r>
            <a:r>
              <a:rPr kumimoji="1" lang="en-US" altLang="ja-JP" dirty="0" smtClean="0"/>
              <a:t>〉</a:t>
            </a:r>
          </a:p>
          <a:p>
            <a:endParaRPr kumimoji="1" lang="ja-JP" altLang="en-US" dirty="0"/>
          </a:p>
        </p:txBody>
      </p:sp>
      <p:sp>
        <p:nvSpPr>
          <p:cNvPr id="4" name="スライド番号プレースホルダー 3"/>
          <p:cNvSpPr>
            <a:spLocks noGrp="1"/>
          </p:cNvSpPr>
          <p:nvPr>
            <p:ph type="sldNum" sz="quarter" idx="10"/>
          </p:nvPr>
        </p:nvSpPr>
        <p:spPr/>
        <p:txBody>
          <a:bodyPr/>
          <a:lstStyle/>
          <a:p>
            <a:fld id="{E3FC1DDD-E1FC-4685-BB65-C272BFCD2A79}" type="slidenum">
              <a:rPr kumimoji="1" lang="ja-JP" altLang="en-US" smtClean="0"/>
              <a:t>2</a:t>
            </a:fld>
            <a:endParaRPr kumimoji="1" lang="ja-JP" altLang="en-US"/>
          </a:p>
        </p:txBody>
      </p:sp>
    </p:spTree>
    <p:extLst>
      <p:ext uri="{BB962C8B-B14F-4D97-AF65-F5344CB8AC3E}">
        <p14:creationId xmlns:p14="http://schemas.microsoft.com/office/powerpoint/2010/main" val="13105071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2E4AA27-2AAA-4389-8CC3-6EC829E4331F}" type="slidenum">
              <a:rPr kumimoji="1" lang="ja-JP" altLang="en-US" smtClean="0"/>
              <a:t>3</a:t>
            </a:fld>
            <a:endParaRPr kumimoji="1" lang="ja-JP" altLang="en-US" dirty="0"/>
          </a:p>
        </p:txBody>
      </p:sp>
    </p:spTree>
    <p:extLst>
      <p:ext uri="{BB962C8B-B14F-4D97-AF65-F5344CB8AC3E}">
        <p14:creationId xmlns:p14="http://schemas.microsoft.com/office/powerpoint/2010/main" val="7328726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Ｉ</a:t>
            </a:r>
            <a:r>
              <a:rPr kumimoji="1" lang="en-US" altLang="ja-JP" dirty="0" smtClean="0"/>
              <a:t>CT</a:t>
            </a:r>
            <a:r>
              <a:rPr kumimoji="1" lang="ja-JP" altLang="en-US" dirty="0" smtClean="0"/>
              <a:t>を活用することにより「一斉指導による学び（一斉学習）」に加え、「子供たち一人一人の能力や特性に応じた学び（個別学習）」、「子供たち同士が教えあい学び合う協働的な学び（協働学習）」を推進していくことが重要です。</a:t>
            </a:r>
            <a:endParaRPr kumimoji="1" lang="en-US" altLang="ja-JP" dirty="0" smtClean="0"/>
          </a:p>
          <a:p>
            <a:r>
              <a:rPr kumimoji="1" lang="ja-JP" altLang="en-US" dirty="0" smtClean="0"/>
              <a:t>また、</a:t>
            </a:r>
            <a:r>
              <a:rPr kumimoji="1" lang="en-US" altLang="ja-JP" dirty="0" smtClean="0"/>
              <a:t>ICT</a:t>
            </a:r>
            <a:r>
              <a:rPr kumimoji="1" lang="ja-JP" altLang="en-US" dirty="0" smtClean="0"/>
              <a:t>を活用した授業においては、「一斉学習」、「個別学習」、「協働学習」それぞれの学習場面が相互に組み合わされた学びの場が形成され、ＩＣＴの特長を生かすことでより分かりやすく理解が深まる授業の実現が可能となります。</a:t>
            </a:r>
            <a:endParaRPr kumimoji="1" lang="en-US" altLang="ja-JP" dirty="0" smtClean="0"/>
          </a:p>
          <a:p>
            <a:r>
              <a:rPr kumimoji="1" lang="ja-JP" altLang="en-US" dirty="0" smtClean="0"/>
              <a:t>文部科学省の「学びのイノベーション事業」において、</a:t>
            </a:r>
            <a:r>
              <a:rPr kumimoji="1" lang="en-US" altLang="ja-JP" dirty="0" smtClean="0"/>
              <a:t>ICT</a:t>
            </a:r>
            <a:r>
              <a:rPr kumimoji="1" lang="ja-JP" altLang="en-US" dirty="0" smtClean="0"/>
              <a:t>を活用した学習場面を類型化し、類型に対応した実証校の実際の学習場面例を整理されてます。</a:t>
            </a:r>
            <a:endParaRPr kumimoji="1" lang="ja-JP" altLang="en-US" dirty="0"/>
          </a:p>
        </p:txBody>
      </p:sp>
      <p:sp>
        <p:nvSpPr>
          <p:cNvPr id="4" name="スライド番号プレースホルダー 3"/>
          <p:cNvSpPr>
            <a:spLocks noGrp="1"/>
          </p:cNvSpPr>
          <p:nvPr>
            <p:ph type="sldNum" sz="quarter" idx="10"/>
          </p:nvPr>
        </p:nvSpPr>
        <p:spPr/>
        <p:txBody>
          <a:bodyPr/>
          <a:lstStyle/>
          <a:p>
            <a:fld id="{92E4AA27-2AAA-4389-8CC3-6EC829E4331F}" type="slidenum">
              <a:rPr kumimoji="1" lang="ja-JP" altLang="en-US" smtClean="0"/>
              <a:t>15</a:t>
            </a:fld>
            <a:endParaRPr kumimoji="1" lang="ja-JP" altLang="en-US" dirty="0"/>
          </a:p>
        </p:txBody>
      </p:sp>
    </p:spTree>
    <p:extLst>
      <p:ext uri="{BB962C8B-B14F-4D97-AF65-F5344CB8AC3E}">
        <p14:creationId xmlns:p14="http://schemas.microsoft.com/office/powerpoint/2010/main" val="21137386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2637885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2104272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1367624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1011386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653351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4217393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2911128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56830288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3253321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3904193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474139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773904-1994-43F8-BC64-9D8513E342DA}" type="datetimeFigureOut">
              <a:rPr kumimoji="1" lang="ja-JP" altLang="en-US" smtClean="0"/>
              <a:pPr/>
              <a:t>2018/1/11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14991726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8" Type="http://schemas.openxmlformats.org/officeDocument/2006/relationships/image" Target="../media/image16.jpeg"/><Relationship Id="rId3" Type="http://schemas.openxmlformats.org/officeDocument/2006/relationships/image" Target="../media/image11.jpeg"/><Relationship Id="rId7" Type="http://schemas.openxmlformats.org/officeDocument/2006/relationships/image" Target="../media/image15.jpeg"/><Relationship Id="rId12" Type="http://schemas.openxmlformats.org/officeDocument/2006/relationships/image" Target="../media/image20.jpe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14.jpeg"/><Relationship Id="rId11" Type="http://schemas.openxmlformats.org/officeDocument/2006/relationships/image" Target="../media/image19.jpeg"/><Relationship Id="rId5" Type="http://schemas.openxmlformats.org/officeDocument/2006/relationships/image" Target="../media/image13.jpeg"/><Relationship Id="rId10" Type="http://schemas.openxmlformats.org/officeDocument/2006/relationships/image" Target="../media/image18.jpeg"/><Relationship Id="rId4" Type="http://schemas.openxmlformats.org/officeDocument/2006/relationships/image" Target="../media/image12.jpeg"/><Relationship Id="rId9" Type="http://schemas.openxmlformats.org/officeDocument/2006/relationships/image" Target="../media/image17.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276872"/>
            <a:ext cx="7772400" cy="2952327"/>
          </a:xfrm>
        </p:spPr>
        <p:txBody>
          <a:bodyPr>
            <a:normAutofit fontScale="90000"/>
          </a:bodyPr>
          <a:lstStyle/>
          <a:p>
            <a:r>
              <a:rPr kumimoji="1" lang="ja-JP" altLang="en-US" sz="4900" dirty="0" smtClean="0">
                <a:latin typeface="メイリオ" panose="020B0604030504040204" pitchFamily="50" charset="-128"/>
                <a:ea typeface="メイリオ" panose="020B0604030504040204" pitchFamily="50" charset="-128"/>
                <a:cs typeface="メイリオ" panose="020B0604030504040204" pitchFamily="50" charset="-128"/>
              </a:rPr>
              <a:t>ＩＣＴを活用した授業づくり</a:t>
            </a:r>
            <a:r>
              <a:rPr kumimoji="1" lang="en-US" altLang="ja-JP" sz="4900" dirty="0" smtClean="0">
                <a:latin typeface="メイリオ" panose="020B0604030504040204" pitchFamily="50" charset="-128"/>
                <a:ea typeface="メイリオ" panose="020B0604030504040204" pitchFamily="50" charset="-128"/>
                <a:cs typeface="メイリオ" panose="020B0604030504040204" pitchFamily="50" charset="-128"/>
              </a:rPr>
              <a:t/>
            </a:r>
            <a:br>
              <a:rPr kumimoji="1" lang="en-US" altLang="ja-JP" sz="4900" dirty="0" smtClean="0">
                <a:latin typeface="メイリオ" panose="020B0604030504040204" pitchFamily="50" charset="-128"/>
                <a:ea typeface="メイリオ" panose="020B0604030504040204" pitchFamily="50" charset="-128"/>
                <a:cs typeface="メイリオ" panose="020B0604030504040204" pitchFamily="50" charset="-128"/>
              </a:rPr>
            </a:br>
            <a:r>
              <a:rPr kumimoji="1" lang="en-US" altLang="ja-JP" sz="4900" dirty="0" smtClean="0">
                <a:latin typeface="メイリオ" panose="020B0604030504040204" pitchFamily="50" charset="-128"/>
                <a:ea typeface="メイリオ" panose="020B0604030504040204" pitchFamily="50" charset="-128"/>
                <a:cs typeface="メイリオ" panose="020B0604030504040204" pitchFamily="50" charset="-128"/>
              </a:rPr>
              <a:t/>
            </a:r>
            <a:br>
              <a:rPr kumimoji="1" lang="en-US" altLang="ja-JP" sz="4900" dirty="0" smtClean="0">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①</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児童</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生徒</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によるＩＣＴ活用</a:t>
            </a:r>
            <a:endParaRPr kumimoji="1" lang="ja-JP" altLang="en-US" sz="4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タイトル 1"/>
          <p:cNvSpPr txBox="1">
            <a:spLocks/>
          </p:cNvSpPr>
          <p:nvPr/>
        </p:nvSpPr>
        <p:spPr>
          <a:xfrm>
            <a:off x="5436096" y="6122988"/>
            <a:ext cx="3679304" cy="73501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兵庫県版研修プログラム</a:t>
            </a:r>
            <a:endParaRPr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p:cNvSpPr txBox="1"/>
          <p:nvPr/>
        </p:nvSpPr>
        <p:spPr>
          <a:xfrm>
            <a:off x="1304123" y="1126097"/>
            <a:ext cx="6624736" cy="769441"/>
          </a:xfrm>
          <a:prstGeom prst="rect">
            <a:avLst/>
          </a:prstGeom>
          <a:noFill/>
        </p:spPr>
        <p:txBody>
          <a:bodyPr wrap="square" rtlCol="0">
            <a:spAutoFit/>
          </a:bodyPr>
          <a:lstStyle/>
          <a:p>
            <a:pPr algn="ctr"/>
            <a:r>
              <a:rPr kumimoji="1" lang="ja-JP" altLang="en-US" sz="4400" dirty="0" smtClean="0">
                <a:latin typeface="メイリオ" panose="020B0604030504040204" pitchFamily="50" charset="-128"/>
                <a:ea typeface="メイリオ" panose="020B0604030504040204" pitchFamily="50" charset="-128"/>
                <a:cs typeface="メイリオ" panose="020B0604030504040204" pitchFamily="50" charset="-128"/>
              </a:rPr>
              <a:t>スライド資料　</a:t>
            </a:r>
            <a:r>
              <a:rPr kumimoji="1" lang="en-US" altLang="ja-JP" sz="4400" dirty="0" smtClean="0">
                <a:latin typeface="メイリオ" panose="020B0604030504040204" pitchFamily="50" charset="-128"/>
                <a:ea typeface="メイリオ" panose="020B0604030504040204" pitchFamily="50" charset="-128"/>
                <a:cs typeface="メイリオ" panose="020B0604030504040204" pitchFamily="50" charset="-128"/>
              </a:rPr>
              <a:t>C1</a:t>
            </a:r>
            <a:endParaRPr kumimoji="1" lang="ja-JP" altLang="en-US" sz="44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9559893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53544" y="4293096"/>
            <a:ext cx="5410944" cy="432048"/>
          </a:xfrm>
        </p:spPr>
        <p:txBody>
          <a:bodyPr>
            <a:noAutofit/>
          </a:bodyPr>
          <a:lstStyle/>
          <a:p>
            <a:pPr algn="r"/>
            <a:r>
              <a:rPr lang="en-US" altLang="ja-JP" sz="1800" dirty="0">
                <a:latin typeface="Meiryo UI" panose="020B0604030504040204" pitchFamily="50" charset="-128"/>
                <a:ea typeface="Meiryo UI" panose="020B0604030504040204" pitchFamily="50" charset="-128"/>
                <a:cs typeface="Meiryo UI" panose="020B0604030504040204" pitchFamily="50" charset="-128"/>
              </a:rPr>
              <a:t>ICT</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活用実践事例（県立明石城西高等学校）</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児童生徒によるＩＣＴ活用　　高等学校　理科</a:t>
            </a:r>
            <a:endParaRPr kumimoji="1"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276396" y="4797152"/>
            <a:ext cx="8699608" cy="1846659"/>
          </a:xfrm>
          <a:prstGeom prst="rect">
            <a:avLst/>
          </a:prstGeom>
          <a:noFill/>
          <a:ln w="19050">
            <a:solidFill>
              <a:schemeClr val="tx1"/>
            </a:solidFill>
            <a:prstDash val="dash"/>
          </a:ln>
        </p:spPr>
        <p:txBody>
          <a:bodyPr wrap="square" lIns="91440" tIns="45720" rIns="91440" bIns="45720">
            <a:spAutoFit/>
          </a:bodyPr>
          <a:lstStyle/>
          <a:p>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理科に</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おける具体例</a:t>
            </a:r>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　物理、化学、生物、地学</a:t>
            </a:r>
            <a:endParaRPr lang="ja-JP" altLang="en-US" sz="2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cs typeface="Meiryo UI" panose="020B0604030504040204" pitchFamily="50" charset="-128"/>
              </a:rPr>
              <a:t>探究活動を行う際</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に、コンピュータ</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などを活用して文献など関連情報を収集</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したり、実験</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や観察の際のデータの</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収集、処理</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・分析にもコンピュータなどを用いたりすること</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で、より</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総合的に考察を深める</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教育の情報化に関する手引き」</a:t>
            </a:r>
            <a:r>
              <a:rPr lang="ja-JP" altLang="en-US"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より</a:t>
            </a:r>
            <a:endParaRPr lang="ja-JP" altLang="en-US"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4217873307"/>
              </p:ext>
            </p:extLst>
          </p:nvPr>
        </p:nvGraphicFramePr>
        <p:xfrm>
          <a:off x="179512" y="548680"/>
          <a:ext cx="8784975" cy="741680"/>
        </p:xfrm>
        <a:graphic>
          <a:graphicData uri="http://schemas.openxmlformats.org/drawingml/2006/table">
            <a:tbl>
              <a:tblPr firstRow="1" bandRow="1">
                <a:tableStyleId>{5940675A-B579-460E-94D1-54222C63F5DA}</a:tableStyleId>
              </a:tblPr>
              <a:tblGrid>
                <a:gridCol w="1285606"/>
                <a:gridCol w="1428451"/>
                <a:gridCol w="6070918"/>
              </a:tblGrid>
              <a:tr h="370840">
                <a:tc>
                  <a:txBody>
                    <a:bodyPr/>
                    <a:lstStyle/>
                    <a:p>
                      <a:pPr algn="ctr"/>
                      <a:r>
                        <a:rPr kumimoji="1" lang="ja-JP" altLang="en-US" dirty="0" smtClean="0"/>
                        <a:t>学年</a:t>
                      </a:r>
                      <a:endParaRPr kumimoji="1" lang="ja-JP" altLang="en-US" dirty="0"/>
                    </a:p>
                  </a:txBody>
                  <a:tcPr/>
                </a:tc>
                <a:tc>
                  <a:txBody>
                    <a:bodyPr/>
                    <a:lstStyle/>
                    <a:p>
                      <a:pPr algn="ctr"/>
                      <a:r>
                        <a:rPr kumimoji="1" lang="ja-JP" altLang="en-US" dirty="0" smtClean="0"/>
                        <a:t>教科等</a:t>
                      </a:r>
                      <a:endParaRPr kumimoji="1" lang="ja-JP" altLang="en-US" dirty="0"/>
                    </a:p>
                  </a:txBody>
                  <a:tcPr/>
                </a:tc>
                <a:tc>
                  <a:txBody>
                    <a:bodyPr/>
                    <a:lstStyle/>
                    <a:p>
                      <a:pPr algn="ctr"/>
                      <a:r>
                        <a:rPr kumimoji="1" lang="ja-JP" altLang="en-US" dirty="0" smtClean="0"/>
                        <a:t>単元名</a:t>
                      </a:r>
                      <a:endParaRPr kumimoji="1" lang="ja-JP" altLang="en-US" dirty="0"/>
                    </a:p>
                  </a:txBody>
                  <a:tcPr/>
                </a:tc>
              </a:tr>
              <a:tr h="370840">
                <a:tc>
                  <a:txBody>
                    <a:bodyPr/>
                    <a:lstStyle/>
                    <a:p>
                      <a:pPr algn="ctr"/>
                      <a:r>
                        <a:rPr kumimoji="1" lang="ja-JP" altLang="en-US" dirty="0"/>
                        <a:t>３</a:t>
                      </a:r>
                      <a:r>
                        <a:rPr kumimoji="1" lang="ja-JP" altLang="en-US" dirty="0" smtClean="0"/>
                        <a:t>年</a:t>
                      </a:r>
                      <a:endParaRPr kumimoji="1" lang="ja-JP" altLang="en-US" dirty="0"/>
                    </a:p>
                  </a:txBody>
                  <a:tcPr/>
                </a:tc>
                <a:tc>
                  <a:txBody>
                    <a:bodyPr/>
                    <a:lstStyle/>
                    <a:p>
                      <a:pPr algn="ctr"/>
                      <a:r>
                        <a:rPr kumimoji="1" lang="ja-JP" altLang="en-US" dirty="0" smtClean="0"/>
                        <a:t>化学</a:t>
                      </a:r>
                      <a:endParaRPr kumimoji="1" lang="ja-JP" altLang="en-US" dirty="0"/>
                    </a:p>
                  </a:txBody>
                  <a:tcPr/>
                </a:tc>
                <a:tc>
                  <a:txBody>
                    <a:bodyPr/>
                    <a:lstStyle/>
                    <a:p>
                      <a:pPr algn="ctr"/>
                      <a:r>
                        <a:rPr kumimoji="1" lang="ja-JP" altLang="en-US" dirty="0" smtClean="0"/>
                        <a:t>金属元素</a:t>
                      </a:r>
                      <a:endParaRPr kumimoji="1" lang="ja-JP" altLang="en-US" dirty="0"/>
                    </a:p>
                  </a:txBody>
                  <a:tcPr/>
                </a:tc>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3371177250"/>
              </p:ext>
            </p:extLst>
          </p:nvPr>
        </p:nvGraphicFramePr>
        <p:xfrm>
          <a:off x="4427984" y="1476829"/>
          <a:ext cx="4536505" cy="2843047"/>
        </p:xfrm>
        <a:graphic>
          <a:graphicData uri="http://schemas.openxmlformats.org/drawingml/2006/table">
            <a:tbl>
              <a:tblPr firstRow="1" bandRow="1">
                <a:tableStyleId>{5940675A-B579-460E-94D1-54222C63F5DA}</a:tableStyleId>
              </a:tblPr>
              <a:tblGrid>
                <a:gridCol w="1273405"/>
                <a:gridCol w="3263100"/>
              </a:tblGrid>
              <a:tr h="797803">
                <a:tc>
                  <a:txBody>
                    <a:bodyPr/>
                    <a:lstStyle/>
                    <a:p>
                      <a:r>
                        <a:rPr kumimoji="1" lang="en-US" altLang="ja-JP" dirty="0" smtClean="0">
                          <a:latin typeface="+mn-ea"/>
                          <a:ea typeface="+mn-ea"/>
                        </a:rPr>
                        <a:t>ICT</a:t>
                      </a:r>
                      <a:r>
                        <a:rPr kumimoji="1" lang="ja-JP" altLang="en-US" dirty="0" smtClean="0">
                          <a:latin typeface="+mn-ea"/>
                          <a:ea typeface="+mn-ea"/>
                        </a:rPr>
                        <a:t>活用の意図</a:t>
                      </a:r>
                      <a:endParaRPr kumimoji="1" lang="ja-JP" altLang="en-US" dirty="0">
                        <a:latin typeface="+mn-ea"/>
                        <a:ea typeface="+mn-ea"/>
                      </a:endParaRPr>
                    </a:p>
                  </a:txBody>
                  <a:tcPr/>
                </a:tc>
                <a:tc>
                  <a:txBody>
                    <a:bodyPr/>
                    <a:lstStyle/>
                    <a:p>
                      <a:pPr lvl="0"/>
                      <a:r>
                        <a:rPr kumimoji="1" lang="ja-JP" altLang="en-US" sz="1800" b="0" dirty="0" smtClean="0">
                          <a:latin typeface="+mn-ea"/>
                          <a:ea typeface="+mn-ea"/>
                          <a:cs typeface="メイリオ" panose="020B0604030504040204" pitchFamily="50" charset="-128"/>
                        </a:rPr>
                        <a:t>ﾀﾌﾞﾚｯﾄ</a:t>
                      </a:r>
                      <a:r>
                        <a:rPr kumimoji="1" lang="en-US" altLang="ja-JP" sz="1800" b="0" dirty="0" smtClean="0">
                          <a:latin typeface="+mn-ea"/>
                          <a:ea typeface="+mn-ea"/>
                          <a:cs typeface="メイリオ" panose="020B0604030504040204" pitchFamily="50" charset="-128"/>
                        </a:rPr>
                        <a:t>PC</a:t>
                      </a:r>
                      <a:r>
                        <a:rPr kumimoji="1" lang="ja-JP" altLang="en-US" sz="1800" b="0" dirty="0" smtClean="0">
                          <a:latin typeface="+mn-ea"/>
                          <a:ea typeface="+mn-ea"/>
                          <a:cs typeface="メイリオ" panose="020B0604030504040204" pitchFamily="50" charset="-128"/>
                        </a:rPr>
                        <a:t>で実験の変化を撮影し、お互いに説明しあうことで、理解を深める。</a:t>
                      </a:r>
                      <a:endParaRPr kumimoji="1" lang="en-US" altLang="ja-JP" sz="1800" b="0" dirty="0" smtClean="0">
                        <a:latin typeface="+mn-ea"/>
                        <a:ea typeface="+mn-ea"/>
                        <a:cs typeface="メイリオ" panose="020B0604030504040204" pitchFamily="50" charset="-128"/>
                      </a:endParaRPr>
                    </a:p>
                  </a:txBody>
                  <a:tcPr/>
                </a:tc>
              </a:tr>
              <a:tr h="797803">
                <a:tc>
                  <a:txBody>
                    <a:bodyPr/>
                    <a:lstStyle/>
                    <a:p>
                      <a:r>
                        <a:rPr kumimoji="1" lang="ja-JP" altLang="en-US" dirty="0" smtClean="0"/>
                        <a:t>主に使用した</a:t>
                      </a:r>
                      <a:r>
                        <a:rPr kumimoji="1" lang="en-US" altLang="ja-JP" dirty="0" smtClean="0"/>
                        <a:t>ICT</a:t>
                      </a:r>
                      <a:r>
                        <a:rPr kumimoji="1" lang="ja-JP" altLang="en-US" dirty="0" smtClean="0"/>
                        <a:t>機器</a:t>
                      </a:r>
                      <a:endParaRPr kumimoji="1" lang="ja-JP" altLang="en-US" dirty="0"/>
                    </a:p>
                  </a:txBody>
                  <a:tcPr/>
                </a:tc>
                <a:tc>
                  <a:txBody>
                    <a:bodyPr/>
                    <a:lstStyle/>
                    <a:p>
                      <a:r>
                        <a:rPr kumimoji="1" lang="ja-JP" altLang="en-US" dirty="0" smtClean="0"/>
                        <a:t>□ＰＣ　　　　  ■ﾀﾌﾞﾚｯﾄ</a:t>
                      </a:r>
                      <a:r>
                        <a:rPr kumimoji="1" lang="en-US" altLang="ja-JP" dirty="0" smtClean="0"/>
                        <a:t>PC</a:t>
                      </a:r>
                    </a:p>
                    <a:p>
                      <a:r>
                        <a:rPr kumimoji="1" lang="ja-JP" altLang="en-US" dirty="0" smtClean="0"/>
                        <a:t>□電子黒板　□実物投影機</a:t>
                      </a:r>
                      <a:endParaRPr kumimoji="1" lang="en-US" altLang="ja-JP" dirty="0" smtClean="0"/>
                    </a:p>
                    <a:p>
                      <a:r>
                        <a:rPr kumimoji="1" lang="ja-JP" altLang="en-US" dirty="0" smtClean="0"/>
                        <a:t>□ﾌﾟﾛｼﾞｪｸﾀ　 □（　　　　）</a:t>
                      </a:r>
                      <a:endParaRPr kumimoji="1" lang="ja-JP" altLang="en-US" dirty="0"/>
                    </a:p>
                  </a:txBody>
                  <a:tcPr/>
                </a:tc>
              </a:tr>
              <a:tr h="558462">
                <a:tc>
                  <a:txBody>
                    <a:bodyPr/>
                    <a:lstStyle/>
                    <a:p>
                      <a:r>
                        <a:rPr kumimoji="1" lang="ja-JP" altLang="en-US" dirty="0" smtClean="0"/>
                        <a:t>活用形態</a:t>
                      </a:r>
                      <a:endParaRPr kumimoji="1" lang="ja-JP" altLang="en-US" dirty="0"/>
                    </a:p>
                  </a:txBody>
                  <a:tcPr/>
                </a:tc>
                <a:tc>
                  <a:txBody>
                    <a:bodyPr/>
                    <a:lstStyle/>
                    <a:p>
                      <a:r>
                        <a:rPr kumimoji="1" lang="ja-JP" altLang="en-US" dirty="0" smtClean="0"/>
                        <a:t>■一斉学習　□個別学習</a:t>
                      </a:r>
                      <a:endParaRPr kumimoji="1" lang="en-US" altLang="ja-JP" dirty="0" smtClean="0"/>
                    </a:p>
                    <a:p>
                      <a:r>
                        <a:rPr kumimoji="1" lang="ja-JP" altLang="en-US" dirty="0" smtClean="0"/>
                        <a:t>□協働学習　□その他</a:t>
                      </a:r>
                      <a:endParaRPr kumimoji="1" lang="ja-JP" altLang="en-US" dirty="0"/>
                    </a:p>
                  </a:txBody>
                  <a:tcPr/>
                </a:tc>
              </a:tr>
              <a:tr h="374167">
                <a:tc>
                  <a:txBody>
                    <a:bodyPr/>
                    <a:lstStyle/>
                    <a:p>
                      <a:r>
                        <a:rPr kumimoji="1" lang="ja-JP" altLang="en-US" dirty="0" smtClean="0"/>
                        <a:t>活用場面</a:t>
                      </a:r>
                      <a:endParaRPr kumimoji="1" lang="ja-JP" altLang="en-US" dirty="0"/>
                    </a:p>
                  </a:txBody>
                  <a:tcPr/>
                </a:tc>
                <a:tc>
                  <a:txBody>
                    <a:bodyPr/>
                    <a:lstStyle/>
                    <a:p>
                      <a:r>
                        <a:rPr kumimoji="1" lang="ja-JP" altLang="en-US" dirty="0" smtClean="0"/>
                        <a:t>□導入　　■展開　　□まとめ</a:t>
                      </a:r>
                      <a:endParaRPr kumimoji="1" lang="ja-JP" altLang="en-US" dirty="0"/>
                    </a:p>
                  </a:txBody>
                  <a:tcPr/>
                </a:tc>
              </a:tr>
            </a:tbl>
          </a:graphicData>
        </a:graphic>
      </p:graphicFrame>
      <p:pic>
        <p:nvPicPr>
          <p:cNvPr id="9" name="図 8"/>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95536" y="1484784"/>
            <a:ext cx="3960000" cy="2970000"/>
          </a:xfrm>
          <a:prstGeom prst="rect">
            <a:avLst/>
          </a:prstGeom>
        </p:spPr>
      </p:pic>
    </p:spTree>
    <p:extLst>
      <p:ext uri="{BB962C8B-B14F-4D97-AF65-F5344CB8AC3E}">
        <p14:creationId xmlns:p14="http://schemas.microsoft.com/office/powerpoint/2010/main" val="39753551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53544" y="4293096"/>
            <a:ext cx="5410944" cy="432048"/>
          </a:xfrm>
        </p:spPr>
        <p:txBody>
          <a:bodyPr>
            <a:noAutofit/>
          </a:bodyPr>
          <a:lstStyle/>
          <a:p>
            <a:pPr algn="r"/>
            <a:r>
              <a:rPr lang="en-US" altLang="ja-JP" sz="1800" dirty="0">
                <a:latin typeface="Meiryo UI" panose="020B0604030504040204" pitchFamily="50" charset="-128"/>
                <a:ea typeface="Meiryo UI" panose="020B0604030504040204" pitchFamily="50" charset="-128"/>
                <a:cs typeface="Meiryo UI" panose="020B0604030504040204" pitchFamily="50" charset="-128"/>
              </a:rPr>
              <a:t>ICT</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活用実践事例（県立明石城西高等学校）</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児童生徒によるＩＣＴ活用　　高等学校　保健体育科</a:t>
            </a:r>
            <a:endParaRPr kumimoji="1"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276396" y="4797152"/>
            <a:ext cx="8699608" cy="1477328"/>
          </a:xfrm>
          <a:prstGeom prst="rect">
            <a:avLst/>
          </a:prstGeom>
          <a:noFill/>
          <a:ln w="19050">
            <a:solidFill>
              <a:schemeClr val="tx1"/>
            </a:solidFill>
            <a:prstDash val="dash"/>
          </a:ln>
        </p:spPr>
        <p:txBody>
          <a:bodyPr wrap="square" lIns="91440" tIns="45720" rIns="91440" bIns="45720">
            <a:spAutoFit/>
          </a:bodyPr>
          <a:lstStyle/>
          <a:p>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保健</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体育</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科に</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おける具体例</a:t>
            </a:r>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　体育「</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器械運動・陸上競技・水泳</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デジタルビデオカメラ</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などを</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用いて、自己</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の課題に応じた練習を工夫するため</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に、自分</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の動きを撮影</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し、動き</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や技の改善点や高まりを見付ける</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2400" dirty="0">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教育の情報化に関する手引き」</a:t>
            </a:r>
            <a:r>
              <a:rPr lang="ja-JP" altLang="en-US"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より</a:t>
            </a:r>
            <a:endParaRPr lang="ja-JP" altLang="en-US"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3109525272"/>
              </p:ext>
            </p:extLst>
          </p:nvPr>
        </p:nvGraphicFramePr>
        <p:xfrm>
          <a:off x="179512" y="548680"/>
          <a:ext cx="8784975" cy="741680"/>
        </p:xfrm>
        <a:graphic>
          <a:graphicData uri="http://schemas.openxmlformats.org/drawingml/2006/table">
            <a:tbl>
              <a:tblPr firstRow="1" bandRow="1">
                <a:tableStyleId>{5940675A-B579-460E-94D1-54222C63F5DA}</a:tableStyleId>
              </a:tblPr>
              <a:tblGrid>
                <a:gridCol w="1285606"/>
                <a:gridCol w="1428451"/>
                <a:gridCol w="6070918"/>
              </a:tblGrid>
              <a:tr h="370840">
                <a:tc>
                  <a:txBody>
                    <a:bodyPr/>
                    <a:lstStyle/>
                    <a:p>
                      <a:pPr algn="ctr"/>
                      <a:r>
                        <a:rPr kumimoji="1" lang="ja-JP" altLang="en-US" dirty="0" smtClean="0"/>
                        <a:t>学年</a:t>
                      </a:r>
                      <a:endParaRPr kumimoji="1" lang="ja-JP" altLang="en-US" dirty="0"/>
                    </a:p>
                  </a:txBody>
                  <a:tcPr/>
                </a:tc>
                <a:tc>
                  <a:txBody>
                    <a:bodyPr/>
                    <a:lstStyle/>
                    <a:p>
                      <a:pPr algn="ctr"/>
                      <a:r>
                        <a:rPr kumimoji="1" lang="ja-JP" altLang="en-US" dirty="0" smtClean="0"/>
                        <a:t>教科等</a:t>
                      </a:r>
                      <a:endParaRPr kumimoji="1" lang="ja-JP" altLang="en-US" dirty="0"/>
                    </a:p>
                  </a:txBody>
                  <a:tcPr/>
                </a:tc>
                <a:tc>
                  <a:txBody>
                    <a:bodyPr/>
                    <a:lstStyle/>
                    <a:p>
                      <a:pPr algn="ctr"/>
                      <a:r>
                        <a:rPr kumimoji="1" lang="ja-JP" altLang="en-US" dirty="0" smtClean="0"/>
                        <a:t>単元名</a:t>
                      </a:r>
                      <a:endParaRPr kumimoji="1" lang="ja-JP" altLang="en-US" dirty="0"/>
                    </a:p>
                  </a:txBody>
                  <a:tcPr/>
                </a:tc>
              </a:tr>
              <a:tr h="370840">
                <a:tc>
                  <a:txBody>
                    <a:bodyPr/>
                    <a:lstStyle/>
                    <a:p>
                      <a:pPr algn="ctr"/>
                      <a:r>
                        <a:rPr kumimoji="1" lang="ja-JP" altLang="en-US" dirty="0" smtClean="0"/>
                        <a:t>１年</a:t>
                      </a:r>
                      <a:endParaRPr kumimoji="1" lang="ja-JP" altLang="en-US" dirty="0"/>
                    </a:p>
                  </a:txBody>
                  <a:tcPr/>
                </a:tc>
                <a:tc>
                  <a:txBody>
                    <a:bodyPr/>
                    <a:lstStyle/>
                    <a:p>
                      <a:pPr algn="ctr"/>
                      <a:r>
                        <a:rPr kumimoji="1" lang="ja-JP" altLang="en-US" dirty="0" smtClean="0"/>
                        <a:t>体育</a:t>
                      </a:r>
                      <a:endParaRPr kumimoji="1" lang="ja-JP" altLang="en-US" dirty="0"/>
                    </a:p>
                  </a:txBody>
                  <a:tcPr/>
                </a:tc>
                <a:tc>
                  <a:txBody>
                    <a:bodyPr/>
                    <a:lstStyle/>
                    <a:p>
                      <a:pPr algn="ctr"/>
                      <a:r>
                        <a:rPr kumimoji="1" lang="ja-JP" altLang="en-US" dirty="0" smtClean="0"/>
                        <a:t>ダンス</a:t>
                      </a:r>
                      <a:endParaRPr kumimoji="1" lang="ja-JP" altLang="en-US" dirty="0"/>
                    </a:p>
                  </a:txBody>
                  <a:tcPr/>
                </a:tc>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2307113112"/>
              </p:ext>
            </p:extLst>
          </p:nvPr>
        </p:nvGraphicFramePr>
        <p:xfrm>
          <a:off x="4427984" y="1476829"/>
          <a:ext cx="4536505" cy="2843047"/>
        </p:xfrm>
        <a:graphic>
          <a:graphicData uri="http://schemas.openxmlformats.org/drawingml/2006/table">
            <a:tbl>
              <a:tblPr firstRow="1" bandRow="1">
                <a:tableStyleId>{5940675A-B579-460E-94D1-54222C63F5DA}</a:tableStyleId>
              </a:tblPr>
              <a:tblGrid>
                <a:gridCol w="1273405"/>
                <a:gridCol w="3263100"/>
              </a:tblGrid>
              <a:tr h="797803">
                <a:tc>
                  <a:txBody>
                    <a:bodyPr/>
                    <a:lstStyle/>
                    <a:p>
                      <a:r>
                        <a:rPr kumimoji="1" lang="en-US" altLang="ja-JP" dirty="0" smtClean="0">
                          <a:latin typeface="+mn-ea"/>
                          <a:ea typeface="+mn-ea"/>
                        </a:rPr>
                        <a:t>ICT</a:t>
                      </a:r>
                      <a:r>
                        <a:rPr kumimoji="1" lang="ja-JP" altLang="en-US" dirty="0" smtClean="0">
                          <a:latin typeface="+mn-ea"/>
                          <a:ea typeface="+mn-ea"/>
                        </a:rPr>
                        <a:t>活用の意図</a:t>
                      </a:r>
                      <a:endParaRPr kumimoji="1" lang="ja-JP" altLang="en-US" dirty="0">
                        <a:latin typeface="+mn-ea"/>
                        <a:ea typeface="+mn-ea"/>
                      </a:endParaRPr>
                    </a:p>
                  </a:txBody>
                  <a:tcPr/>
                </a:tc>
                <a:tc>
                  <a:txBody>
                    <a:bodyPr/>
                    <a:lstStyle/>
                    <a:p>
                      <a:pPr lvl="0"/>
                      <a:r>
                        <a:rPr kumimoji="1" lang="ja-JP" altLang="en-US" sz="1800" b="0" dirty="0" smtClean="0">
                          <a:latin typeface="+mn-ea"/>
                          <a:ea typeface="+mn-ea"/>
                          <a:cs typeface="メイリオ" panose="020B0604030504040204" pitchFamily="50" charset="-128"/>
                        </a:rPr>
                        <a:t>ﾀﾌﾞﾚｯﾄ</a:t>
                      </a:r>
                      <a:r>
                        <a:rPr kumimoji="1" lang="en-US" altLang="ja-JP" sz="1800" b="0" dirty="0" smtClean="0">
                          <a:latin typeface="+mn-ea"/>
                          <a:ea typeface="+mn-ea"/>
                          <a:cs typeface="メイリオ" panose="020B0604030504040204" pitchFamily="50" charset="-128"/>
                        </a:rPr>
                        <a:t>PC</a:t>
                      </a:r>
                      <a:r>
                        <a:rPr kumimoji="1" lang="ja-JP" altLang="en-US" sz="1800" b="0" dirty="0" smtClean="0">
                          <a:latin typeface="+mn-ea"/>
                          <a:ea typeface="+mn-ea"/>
                          <a:cs typeface="メイリオ" panose="020B0604030504040204" pitchFamily="50" charset="-128"/>
                        </a:rPr>
                        <a:t>を使って動画撮影をすることで、自分自身（各グループごと）で課題を発見させる。</a:t>
                      </a:r>
                    </a:p>
                  </a:txBody>
                  <a:tcPr/>
                </a:tc>
              </a:tr>
              <a:tr h="797803">
                <a:tc>
                  <a:txBody>
                    <a:bodyPr/>
                    <a:lstStyle/>
                    <a:p>
                      <a:r>
                        <a:rPr kumimoji="1" lang="ja-JP" altLang="en-US" dirty="0" smtClean="0"/>
                        <a:t>主に使用した</a:t>
                      </a:r>
                      <a:r>
                        <a:rPr kumimoji="1" lang="en-US" altLang="ja-JP" dirty="0" smtClean="0"/>
                        <a:t>ICT</a:t>
                      </a:r>
                      <a:r>
                        <a:rPr kumimoji="1" lang="ja-JP" altLang="en-US" dirty="0" smtClean="0"/>
                        <a:t>機器</a:t>
                      </a:r>
                      <a:endParaRPr kumimoji="1" lang="ja-JP" altLang="en-US" dirty="0"/>
                    </a:p>
                  </a:txBody>
                  <a:tcPr/>
                </a:tc>
                <a:tc>
                  <a:txBody>
                    <a:bodyPr/>
                    <a:lstStyle/>
                    <a:p>
                      <a:r>
                        <a:rPr kumimoji="1" lang="ja-JP" altLang="en-US" dirty="0" smtClean="0"/>
                        <a:t>□ＰＣ　　　　  ■ﾀﾌﾞﾚｯﾄ</a:t>
                      </a:r>
                      <a:r>
                        <a:rPr kumimoji="1" lang="en-US" altLang="ja-JP" dirty="0" smtClean="0"/>
                        <a:t>PC</a:t>
                      </a:r>
                    </a:p>
                    <a:p>
                      <a:r>
                        <a:rPr kumimoji="1" lang="ja-JP" altLang="en-US" dirty="0" smtClean="0"/>
                        <a:t>□電子黒板　□実物投影機</a:t>
                      </a:r>
                      <a:endParaRPr kumimoji="1" lang="en-US" altLang="ja-JP" dirty="0" smtClean="0"/>
                    </a:p>
                    <a:p>
                      <a:r>
                        <a:rPr kumimoji="1" lang="ja-JP" altLang="en-US" dirty="0" smtClean="0"/>
                        <a:t>□ﾌﾟﾛｼﾞｪｸﾀ　 □（　　　　）</a:t>
                      </a:r>
                      <a:endParaRPr kumimoji="1" lang="ja-JP" altLang="en-US" dirty="0"/>
                    </a:p>
                  </a:txBody>
                  <a:tcPr/>
                </a:tc>
              </a:tr>
              <a:tr h="558462">
                <a:tc>
                  <a:txBody>
                    <a:bodyPr/>
                    <a:lstStyle/>
                    <a:p>
                      <a:r>
                        <a:rPr kumimoji="1" lang="ja-JP" altLang="en-US" dirty="0" smtClean="0"/>
                        <a:t>活用形態</a:t>
                      </a:r>
                      <a:endParaRPr kumimoji="1" lang="ja-JP" altLang="en-US" dirty="0"/>
                    </a:p>
                  </a:txBody>
                  <a:tcPr/>
                </a:tc>
                <a:tc>
                  <a:txBody>
                    <a:bodyPr/>
                    <a:lstStyle/>
                    <a:p>
                      <a:r>
                        <a:rPr kumimoji="1" lang="ja-JP" altLang="en-US" dirty="0" smtClean="0"/>
                        <a:t>■一斉学習　□個別学習</a:t>
                      </a:r>
                      <a:endParaRPr kumimoji="1" lang="en-US" altLang="ja-JP" dirty="0" smtClean="0"/>
                    </a:p>
                    <a:p>
                      <a:r>
                        <a:rPr kumimoji="1" lang="ja-JP" altLang="en-US" dirty="0" smtClean="0"/>
                        <a:t>□協働学習　□その他</a:t>
                      </a:r>
                      <a:endParaRPr kumimoji="1" lang="ja-JP" altLang="en-US" dirty="0"/>
                    </a:p>
                  </a:txBody>
                  <a:tcPr/>
                </a:tc>
              </a:tr>
              <a:tr h="374167">
                <a:tc>
                  <a:txBody>
                    <a:bodyPr/>
                    <a:lstStyle/>
                    <a:p>
                      <a:r>
                        <a:rPr kumimoji="1" lang="ja-JP" altLang="en-US" dirty="0" smtClean="0"/>
                        <a:t>活用場面</a:t>
                      </a:r>
                      <a:endParaRPr kumimoji="1" lang="ja-JP" altLang="en-US" dirty="0"/>
                    </a:p>
                  </a:txBody>
                  <a:tcPr/>
                </a:tc>
                <a:tc>
                  <a:txBody>
                    <a:bodyPr/>
                    <a:lstStyle/>
                    <a:p>
                      <a:r>
                        <a:rPr kumimoji="1" lang="ja-JP" altLang="en-US" dirty="0" smtClean="0"/>
                        <a:t>□導入　　■展開　　□まとめ</a:t>
                      </a:r>
                      <a:endParaRPr kumimoji="1" lang="ja-JP" altLang="en-US" dirty="0"/>
                    </a:p>
                  </a:txBody>
                  <a:tcPr/>
                </a:tc>
              </a:tr>
            </a:tbl>
          </a:graphicData>
        </a:graphic>
      </p:graphicFrame>
      <p:pic>
        <p:nvPicPr>
          <p:cNvPr id="8" name="図 7"/>
          <p:cNvPicPr>
            <a:picLocks noChangeAspect="1"/>
          </p:cNvPicPr>
          <p:nvPr/>
        </p:nvPicPr>
        <p:blipFill>
          <a:blip r:embed="rId2"/>
          <a:stretch>
            <a:fillRect/>
          </a:stretch>
        </p:blipFill>
        <p:spPr>
          <a:xfrm>
            <a:off x="251520" y="1416384"/>
            <a:ext cx="2520280" cy="1724584"/>
          </a:xfrm>
          <a:prstGeom prst="rect">
            <a:avLst/>
          </a:prstGeom>
        </p:spPr>
      </p:pic>
      <p:pic>
        <p:nvPicPr>
          <p:cNvPr id="10" name="図 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519300" y="2766824"/>
            <a:ext cx="2758052" cy="1684811"/>
          </a:xfrm>
          <a:prstGeom prst="rect">
            <a:avLst/>
          </a:prstGeom>
        </p:spPr>
      </p:pic>
    </p:spTree>
    <p:extLst>
      <p:ext uri="{BB962C8B-B14F-4D97-AF65-F5344CB8AC3E}">
        <p14:creationId xmlns:p14="http://schemas.microsoft.com/office/powerpoint/2010/main" val="31010363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児童生徒によるＩＣＴ活用　　</a:t>
            </a:r>
            <a:r>
              <a:rPr lang="zh-CN"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高等学校　保健体育科</a:t>
            </a:r>
            <a:endParaRPr kumimoji="1"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222196" y="548680"/>
            <a:ext cx="8699608" cy="4339650"/>
          </a:xfrm>
          <a:prstGeom prst="rect">
            <a:avLst/>
          </a:prstGeom>
          <a:noFill/>
          <a:ln w="19050">
            <a:solidFill>
              <a:schemeClr val="tx1"/>
            </a:solidFill>
            <a:prstDash val="dash"/>
          </a:ln>
        </p:spPr>
        <p:txBody>
          <a:bodyPr wrap="square" lIns="91440" tIns="45720" rIns="91440" bIns="45720">
            <a:spAutoFit/>
          </a:bodyPr>
          <a:lstStyle/>
          <a:p>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保健体育科における具体例</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○体育</a:t>
            </a:r>
            <a:r>
              <a:rPr lang="ja-JP" altLang="en-US" sz="2000" dirty="0" smtClean="0"/>
              <a:t>「</a:t>
            </a:r>
            <a:r>
              <a:rPr lang="ja-JP" altLang="en-US" sz="2000" dirty="0"/>
              <a:t>球技</a:t>
            </a:r>
            <a:r>
              <a:rPr lang="ja-JP" altLang="en-US" sz="2000" dirty="0" smtClean="0"/>
              <a:t>」</a:t>
            </a:r>
            <a:endParaRPr lang="en-US" altLang="ja-JP" sz="2000" dirty="0" smtClean="0"/>
          </a:p>
          <a:p>
            <a:r>
              <a:rPr lang="ja-JP" altLang="en-US" sz="2000" dirty="0"/>
              <a:t>　</a:t>
            </a:r>
            <a:r>
              <a:rPr lang="ja-JP" altLang="en-US" sz="2000" dirty="0" smtClean="0"/>
              <a:t>・デジタルビデオカメラ</a:t>
            </a:r>
            <a:r>
              <a:rPr lang="ja-JP" altLang="en-US" sz="2000" dirty="0"/>
              <a:t>を</a:t>
            </a:r>
            <a:r>
              <a:rPr lang="ja-JP" altLang="en-US" sz="2000" dirty="0" smtClean="0"/>
              <a:t>用いて、競技</a:t>
            </a:r>
            <a:r>
              <a:rPr lang="ja-JP" altLang="en-US" sz="2000" dirty="0"/>
              <a:t>全体を撮影</a:t>
            </a:r>
            <a:r>
              <a:rPr lang="ja-JP" altLang="en-US" sz="2000" dirty="0" smtClean="0"/>
              <a:t>し、個々</a:t>
            </a:r>
            <a:r>
              <a:rPr lang="ja-JP" altLang="en-US" sz="2000" dirty="0"/>
              <a:t>の動きと全体の動きの関連性について検討</a:t>
            </a:r>
            <a:r>
              <a:rPr lang="ja-JP" altLang="en-US" sz="2000" dirty="0" smtClean="0"/>
              <a:t>し、戦術</a:t>
            </a:r>
            <a:r>
              <a:rPr lang="ja-JP" altLang="en-US" sz="2000" dirty="0"/>
              <a:t>を考える。</a:t>
            </a:r>
          </a:p>
          <a:p>
            <a:endParaRPr lang="en-US" altLang="ja-JP" sz="2000" dirty="0" smtClean="0"/>
          </a:p>
          <a:p>
            <a:r>
              <a:rPr lang="ja-JP" altLang="en-US" sz="2000" dirty="0" smtClean="0"/>
              <a:t>○体育「</a:t>
            </a:r>
            <a:r>
              <a:rPr lang="ja-JP" altLang="en-US" sz="2000" dirty="0"/>
              <a:t>体育理論</a:t>
            </a:r>
            <a:r>
              <a:rPr lang="ja-JP" altLang="en-US" sz="2000" dirty="0" smtClean="0"/>
              <a:t>」</a:t>
            </a:r>
            <a:endParaRPr lang="en-US" altLang="ja-JP" sz="2000" dirty="0" smtClean="0"/>
          </a:p>
          <a:p>
            <a:r>
              <a:rPr lang="ja-JP" altLang="en-US" sz="2000" dirty="0" smtClean="0"/>
              <a:t>・インターネット</a:t>
            </a:r>
            <a:r>
              <a:rPr lang="ja-JP" altLang="en-US" sz="2000" dirty="0"/>
              <a:t>などを活用</a:t>
            </a:r>
            <a:r>
              <a:rPr lang="ja-JP" altLang="en-US" sz="2000" dirty="0" smtClean="0"/>
              <a:t>して、気象</a:t>
            </a:r>
            <a:r>
              <a:rPr lang="ja-JP" altLang="en-US" sz="2000" dirty="0"/>
              <a:t>条件の変化などの情報を入手</a:t>
            </a:r>
            <a:r>
              <a:rPr lang="ja-JP" altLang="en-US" sz="2000" dirty="0" smtClean="0"/>
              <a:t>し、運動</a:t>
            </a:r>
            <a:r>
              <a:rPr lang="ja-JP" altLang="en-US" sz="2000" dirty="0"/>
              <a:t>やスポーツを効果的に行うための環境について考察する</a:t>
            </a:r>
            <a:r>
              <a:rPr lang="ja-JP" altLang="en-US" sz="2000" dirty="0" smtClean="0"/>
              <a:t>。</a:t>
            </a:r>
            <a:endParaRPr lang="en-US" altLang="ja-JP" sz="2000" dirty="0" smtClean="0"/>
          </a:p>
          <a:p>
            <a:endParaRPr lang="en-US" altLang="ja-JP" sz="2000" dirty="0"/>
          </a:p>
          <a:p>
            <a:r>
              <a:rPr lang="ja-JP" altLang="en-US" sz="2000" dirty="0" smtClean="0"/>
              <a:t>○保健</a:t>
            </a:r>
            <a:endParaRPr lang="ja-JP" altLang="en-US" sz="2000" dirty="0"/>
          </a:p>
          <a:p>
            <a:r>
              <a:rPr lang="ja-JP" altLang="en-US" sz="2000" dirty="0" smtClean="0"/>
              <a:t>・我が国</a:t>
            </a:r>
            <a:r>
              <a:rPr lang="ja-JP" altLang="en-US" sz="2000" dirty="0"/>
              <a:t>や世界で行われている様々な保健活動や対策などに</a:t>
            </a:r>
            <a:r>
              <a:rPr lang="ja-JP" altLang="en-US" sz="2000" dirty="0" smtClean="0"/>
              <a:t>ついて、インターネット</a:t>
            </a:r>
            <a:r>
              <a:rPr lang="ja-JP" altLang="en-US" sz="2000" dirty="0"/>
              <a:t>や図書資料などから必要な情報を収集する</a:t>
            </a:r>
            <a:r>
              <a:rPr lang="ja-JP" altLang="en-US" sz="2000" dirty="0" smtClean="0"/>
              <a:t>。 </a:t>
            </a:r>
            <a:endParaRPr lang="en-US" altLang="ja-JP" sz="2000" dirty="0" smtClean="0"/>
          </a:p>
          <a:p>
            <a:pPr algn="r"/>
            <a:r>
              <a:rPr lang="ja-JP" altLang="en-US" sz="16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教育の情報化に関する手引き」</a:t>
            </a:r>
            <a:r>
              <a:rPr lang="ja-JP" altLang="en-US" sz="16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より</a:t>
            </a:r>
            <a:endParaRPr lang="ja-JP" altLang="en-US" sz="1600"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475031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53544" y="4293096"/>
            <a:ext cx="5410944" cy="432048"/>
          </a:xfrm>
        </p:spPr>
        <p:txBody>
          <a:bodyPr>
            <a:noAutofit/>
          </a:bodyPr>
          <a:lstStyle/>
          <a:p>
            <a:pPr algn="r"/>
            <a:r>
              <a:rPr lang="en-US" altLang="ja-JP" sz="1800" dirty="0">
                <a:latin typeface="Meiryo UI" panose="020B0604030504040204" pitchFamily="50" charset="-128"/>
                <a:ea typeface="Meiryo UI" panose="020B0604030504040204" pitchFamily="50" charset="-128"/>
                <a:cs typeface="Meiryo UI" panose="020B0604030504040204" pitchFamily="50" charset="-128"/>
              </a:rPr>
              <a:t>ICT</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活用実践事例（県立明石城西高等学校）</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児童生徒によるＩＣＴ活用　　高等学校　芸術科</a:t>
            </a:r>
            <a:endParaRPr kumimoji="1"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276396" y="4797152"/>
            <a:ext cx="8699608" cy="2000548"/>
          </a:xfrm>
          <a:prstGeom prst="rect">
            <a:avLst/>
          </a:prstGeom>
          <a:noFill/>
          <a:ln w="19050">
            <a:solidFill>
              <a:schemeClr val="tx1"/>
            </a:solidFill>
            <a:prstDash val="dash"/>
          </a:ln>
        </p:spPr>
        <p:txBody>
          <a:bodyPr wrap="square" lIns="91440" tIns="45720" rIns="91440" bIns="45720">
            <a:spAutoFit/>
          </a:bodyPr>
          <a:lstStyle/>
          <a:p>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芸術</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科に</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おける具体例</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・全科目</a:t>
            </a:r>
            <a:endParaRPr lang="ja-JP" altLang="en-US" sz="2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cs typeface="Meiryo UI" panose="020B0604030504040204" pitchFamily="50" charset="-128"/>
              </a:rPr>
              <a:t>デジタルコンテンツを利用して芸術作品の鑑賞を行うととも</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に、インターネット</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などを活用して作品の地理的・歴史的背景や作者などについて資料を</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収集、考察</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して作品に対する理解を深める</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。デジタル</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機器（</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例えば、電子楽器、デジタルビデオ</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など）やソフトウェア（</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グラフィックソフト、音楽</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編集ソフトなど）を活用して創作活動や表現活動を行う</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教育の情報化に関する手引き」</a:t>
            </a:r>
            <a:r>
              <a:rPr lang="ja-JP" altLang="en-US"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より</a:t>
            </a:r>
            <a:endParaRPr lang="ja-JP" altLang="en-US"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580886194"/>
              </p:ext>
            </p:extLst>
          </p:nvPr>
        </p:nvGraphicFramePr>
        <p:xfrm>
          <a:off x="179512" y="548680"/>
          <a:ext cx="8784975" cy="741680"/>
        </p:xfrm>
        <a:graphic>
          <a:graphicData uri="http://schemas.openxmlformats.org/drawingml/2006/table">
            <a:tbl>
              <a:tblPr firstRow="1" bandRow="1">
                <a:tableStyleId>{5940675A-B579-460E-94D1-54222C63F5DA}</a:tableStyleId>
              </a:tblPr>
              <a:tblGrid>
                <a:gridCol w="1285606"/>
                <a:gridCol w="1428451"/>
                <a:gridCol w="6070918"/>
              </a:tblGrid>
              <a:tr h="370840">
                <a:tc>
                  <a:txBody>
                    <a:bodyPr/>
                    <a:lstStyle/>
                    <a:p>
                      <a:pPr algn="ctr"/>
                      <a:r>
                        <a:rPr kumimoji="1" lang="ja-JP" altLang="en-US" dirty="0" smtClean="0"/>
                        <a:t>学年</a:t>
                      </a:r>
                      <a:endParaRPr kumimoji="1" lang="ja-JP" altLang="en-US" dirty="0"/>
                    </a:p>
                  </a:txBody>
                  <a:tcPr/>
                </a:tc>
                <a:tc>
                  <a:txBody>
                    <a:bodyPr/>
                    <a:lstStyle/>
                    <a:p>
                      <a:pPr algn="ctr"/>
                      <a:r>
                        <a:rPr kumimoji="1" lang="ja-JP" altLang="en-US" dirty="0" smtClean="0"/>
                        <a:t>教科等</a:t>
                      </a:r>
                      <a:endParaRPr kumimoji="1" lang="ja-JP" altLang="en-US" dirty="0"/>
                    </a:p>
                  </a:txBody>
                  <a:tcPr/>
                </a:tc>
                <a:tc>
                  <a:txBody>
                    <a:bodyPr/>
                    <a:lstStyle/>
                    <a:p>
                      <a:pPr algn="ctr"/>
                      <a:r>
                        <a:rPr kumimoji="1" lang="ja-JP" altLang="en-US" dirty="0" smtClean="0"/>
                        <a:t>単元名</a:t>
                      </a:r>
                      <a:endParaRPr kumimoji="1" lang="ja-JP" altLang="en-US" dirty="0"/>
                    </a:p>
                  </a:txBody>
                  <a:tcPr/>
                </a:tc>
              </a:tr>
              <a:tr h="370840">
                <a:tc>
                  <a:txBody>
                    <a:bodyPr/>
                    <a:lstStyle/>
                    <a:p>
                      <a:pPr algn="ctr"/>
                      <a:r>
                        <a:rPr kumimoji="1" lang="ja-JP" altLang="en-US" dirty="0" smtClean="0"/>
                        <a:t>１年</a:t>
                      </a:r>
                      <a:endParaRPr kumimoji="1" lang="ja-JP" altLang="en-US" dirty="0"/>
                    </a:p>
                  </a:txBody>
                  <a:tcPr/>
                </a:tc>
                <a:tc>
                  <a:txBody>
                    <a:bodyPr/>
                    <a:lstStyle/>
                    <a:p>
                      <a:pPr algn="ctr"/>
                      <a:r>
                        <a:rPr kumimoji="1" lang="ja-JP" altLang="en-US" dirty="0" smtClean="0"/>
                        <a:t>音楽</a:t>
                      </a:r>
                      <a:r>
                        <a:rPr kumimoji="1" lang="en-US" altLang="ja-JP" dirty="0" smtClean="0"/>
                        <a:t>Ⅰ</a:t>
                      </a:r>
                      <a:endParaRPr kumimoji="1" lang="ja-JP" altLang="en-US" dirty="0"/>
                    </a:p>
                  </a:txBody>
                  <a:tcPr/>
                </a:tc>
                <a:tc>
                  <a:txBody>
                    <a:bodyPr/>
                    <a:lstStyle/>
                    <a:p>
                      <a:pPr algn="ctr"/>
                      <a:r>
                        <a:rPr kumimoji="1" lang="ja-JP" altLang="en-US" dirty="0" smtClean="0"/>
                        <a:t>和楽器（琴）</a:t>
                      </a:r>
                      <a:endParaRPr kumimoji="1" lang="ja-JP" altLang="en-US" dirty="0"/>
                    </a:p>
                  </a:txBody>
                  <a:tcPr/>
                </a:tc>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1103902632"/>
              </p:ext>
            </p:extLst>
          </p:nvPr>
        </p:nvGraphicFramePr>
        <p:xfrm>
          <a:off x="4427984" y="1476829"/>
          <a:ext cx="4536505" cy="2843047"/>
        </p:xfrm>
        <a:graphic>
          <a:graphicData uri="http://schemas.openxmlformats.org/drawingml/2006/table">
            <a:tbl>
              <a:tblPr firstRow="1" bandRow="1">
                <a:tableStyleId>{5940675A-B579-460E-94D1-54222C63F5DA}</a:tableStyleId>
              </a:tblPr>
              <a:tblGrid>
                <a:gridCol w="1273405"/>
                <a:gridCol w="3263100"/>
              </a:tblGrid>
              <a:tr h="797803">
                <a:tc>
                  <a:txBody>
                    <a:bodyPr/>
                    <a:lstStyle/>
                    <a:p>
                      <a:r>
                        <a:rPr kumimoji="1" lang="en-US" altLang="ja-JP" dirty="0" smtClean="0">
                          <a:latin typeface="+mn-ea"/>
                          <a:ea typeface="+mn-ea"/>
                        </a:rPr>
                        <a:t>ICT</a:t>
                      </a:r>
                      <a:r>
                        <a:rPr kumimoji="1" lang="ja-JP" altLang="en-US" dirty="0" smtClean="0">
                          <a:latin typeface="+mn-ea"/>
                          <a:ea typeface="+mn-ea"/>
                        </a:rPr>
                        <a:t>活用の意図</a:t>
                      </a:r>
                      <a:endParaRPr kumimoji="1" lang="ja-JP" altLang="en-US" dirty="0">
                        <a:latin typeface="+mn-ea"/>
                        <a:ea typeface="+mn-ea"/>
                      </a:endParaRPr>
                    </a:p>
                  </a:txBody>
                  <a:tcPr/>
                </a:tc>
                <a:tc>
                  <a:txBody>
                    <a:bodyPr/>
                    <a:lstStyle/>
                    <a:p>
                      <a:pPr lvl="0"/>
                      <a:r>
                        <a:rPr kumimoji="1" lang="ja-JP" altLang="en-US" sz="1800" b="0" dirty="0" smtClean="0">
                          <a:latin typeface="+mn-ea"/>
                          <a:ea typeface="+mn-ea"/>
                          <a:cs typeface="メイリオ" panose="020B0604030504040204" pitchFamily="50" charset="-128"/>
                        </a:rPr>
                        <a:t>指の使い方など細かい演奏方法を見せることで理解を深めさせる。</a:t>
                      </a:r>
                      <a:endParaRPr kumimoji="1" lang="ja-JP" altLang="en-US" sz="1800" b="0" dirty="0">
                        <a:latin typeface="+mn-ea"/>
                        <a:ea typeface="+mn-ea"/>
                        <a:cs typeface="メイリオ" panose="020B0604030504040204" pitchFamily="50" charset="-128"/>
                      </a:endParaRPr>
                    </a:p>
                  </a:txBody>
                  <a:tcPr/>
                </a:tc>
              </a:tr>
              <a:tr h="797803">
                <a:tc>
                  <a:txBody>
                    <a:bodyPr/>
                    <a:lstStyle/>
                    <a:p>
                      <a:r>
                        <a:rPr kumimoji="1" lang="ja-JP" altLang="en-US" dirty="0" smtClean="0"/>
                        <a:t>主に使用した</a:t>
                      </a:r>
                      <a:r>
                        <a:rPr kumimoji="1" lang="en-US" altLang="ja-JP" dirty="0" smtClean="0"/>
                        <a:t>ICT</a:t>
                      </a:r>
                      <a:r>
                        <a:rPr kumimoji="1" lang="ja-JP" altLang="en-US" dirty="0" smtClean="0"/>
                        <a:t>機器</a:t>
                      </a:r>
                      <a:endParaRPr kumimoji="1" lang="ja-JP" altLang="en-US" dirty="0"/>
                    </a:p>
                  </a:txBody>
                  <a:tcPr/>
                </a:tc>
                <a:tc>
                  <a:txBody>
                    <a:bodyPr/>
                    <a:lstStyle/>
                    <a:p>
                      <a:r>
                        <a:rPr kumimoji="1" lang="ja-JP" altLang="en-US" dirty="0" smtClean="0">
                          <a:latin typeface="+mj-ea"/>
                          <a:ea typeface="+mj-ea"/>
                        </a:rPr>
                        <a:t>□ＰＣ　　　　  □ﾀﾌﾞﾚｯﾄ</a:t>
                      </a:r>
                      <a:r>
                        <a:rPr kumimoji="1" lang="en-US" altLang="ja-JP" dirty="0" smtClean="0">
                          <a:latin typeface="+mj-ea"/>
                          <a:ea typeface="+mj-ea"/>
                        </a:rPr>
                        <a:t>PC</a:t>
                      </a:r>
                    </a:p>
                    <a:p>
                      <a:pPr algn="l"/>
                      <a:r>
                        <a:rPr kumimoji="1" lang="ja-JP" altLang="en-US" dirty="0" smtClean="0">
                          <a:latin typeface="+mj-ea"/>
                          <a:ea typeface="+mj-ea"/>
                        </a:rPr>
                        <a:t>□電子黒板　□実物投影機</a:t>
                      </a:r>
                      <a:endParaRPr kumimoji="1" lang="en-US" altLang="ja-JP" dirty="0" smtClean="0">
                        <a:latin typeface="+mj-ea"/>
                        <a:ea typeface="+mj-ea"/>
                      </a:endParaRPr>
                    </a:p>
                    <a:p>
                      <a:pPr algn="dist"/>
                      <a:r>
                        <a:rPr kumimoji="1" lang="ja-JP" altLang="en-US" dirty="0" smtClean="0">
                          <a:latin typeface="+mj-ea"/>
                          <a:ea typeface="+mj-ea"/>
                        </a:rPr>
                        <a:t>■ﾌﾟﾛｼﾞｪｸﾀ　■（ﾃﾞｼﾞﾀﾙｶﾒﾗ）</a:t>
                      </a:r>
                      <a:endParaRPr kumimoji="1" lang="ja-JP" altLang="en-US" dirty="0">
                        <a:latin typeface="+mj-ea"/>
                        <a:ea typeface="+mj-ea"/>
                      </a:endParaRPr>
                    </a:p>
                  </a:txBody>
                  <a:tcPr/>
                </a:tc>
              </a:tr>
              <a:tr h="558462">
                <a:tc>
                  <a:txBody>
                    <a:bodyPr/>
                    <a:lstStyle/>
                    <a:p>
                      <a:r>
                        <a:rPr kumimoji="1" lang="ja-JP" altLang="en-US" dirty="0" smtClean="0"/>
                        <a:t>活用形態</a:t>
                      </a:r>
                      <a:endParaRPr kumimoji="1" lang="ja-JP" altLang="en-US" dirty="0"/>
                    </a:p>
                  </a:txBody>
                  <a:tcPr/>
                </a:tc>
                <a:tc>
                  <a:txBody>
                    <a:bodyPr/>
                    <a:lstStyle/>
                    <a:p>
                      <a:r>
                        <a:rPr kumimoji="1" lang="ja-JP" altLang="en-US" dirty="0" smtClean="0"/>
                        <a:t>■一斉学習　□個別学習</a:t>
                      </a:r>
                      <a:endParaRPr kumimoji="1" lang="en-US" altLang="ja-JP" dirty="0" smtClean="0"/>
                    </a:p>
                    <a:p>
                      <a:r>
                        <a:rPr kumimoji="1" lang="ja-JP" altLang="en-US" dirty="0" smtClean="0"/>
                        <a:t>□協働学習　□その他</a:t>
                      </a:r>
                      <a:endParaRPr kumimoji="1" lang="ja-JP" altLang="en-US" dirty="0"/>
                    </a:p>
                  </a:txBody>
                  <a:tcPr/>
                </a:tc>
              </a:tr>
              <a:tr h="374167">
                <a:tc>
                  <a:txBody>
                    <a:bodyPr/>
                    <a:lstStyle/>
                    <a:p>
                      <a:r>
                        <a:rPr kumimoji="1" lang="ja-JP" altLang="en-US" dirty="0" smtClean="0"/>
                        <a:t>活用場面</a:t>
                      </a:r>
                      <a:endParaRPr kumimoji="1" lang="ja-JP" altLang="en-US" dirty="0"/>
                    </a:p>
                  </a:txBody>
                  <a:tcPr/>
                </a:tc>
                <a:tc>
                  <a:txBody>
                    <a:bodyPr/>
                    <a:lstStyle/>
                    <a:p>
                      <a:r>
                        <a:rPr kumimoji="1" lang="ja-JP" altLang="en-US" dirty="0" smtClean="0"/>
                        <a:t>■導入　　■展開　　□まとめ</a:t>
                      </a:r>
                      <a:endParaRPr kumimoji="1" lang="ja-JP" altLang="en-US" dirty="0"/>
                    </a:p>
                  </a:txBody>
                  <a:tcPr/>
                </a:tc>
              </a:tr>
            </a:tbl>
          </a:graphicData>
        </a:graphic>
      </p:graphicFrame>
      <p:pic>
        <p:nvPicPr>
          <p:cNvPr id="9" name="図 8" descr="IMG_7101.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79512" y="1467112"/>
            <a:ext cx="3960000" cy="2970000"/>
          </a:xfrm>
          <a:prstGeom prst="rect">
            <a:avLst/>
          </a:prstGeom>
        </p:spPr>
      </p:pic>
    </p:spTree>
    <p:extLst>
      <p:ext uri="{BB962C8B-B14F-4D97-AF65-F5344CB8AC3E}">
        <p14:creationId xmlns:p14="http://schemas.microsoft.com/office/powerpoint/2010/main" val="32393121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児童生徒によるＩＣＴ活用　　</a:t>
            </a:r>
            <a:r>
              <a:rPr lang="zh-CN"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高等学校　</a:t>
            </a:r>
            <a:r>
              <a:rPr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家庭科</a:t>
            </a:r>
            <a:endParaRPr kumimoji="1"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222196" y="548680"/>
            <a:ext cx="8699608" cy="3416320"/>
          </a:xfrm>
          <a:prstGeom prst="rect">
            <a:avLst/>
          </a:prstGeom>
          <a:noFill/>
          <a:ln w="19050">
            <a:solidFill>
              <a:schemeClr val="tx1"/>
            </a:solidFill>
            <a:prstDash val="dash"/>
          </a:ln>
        </p:spPr>
        <p:txBody>
          <a:bodyPr wrap="square" lIns="91440" tIns="45720" rIns="91440" bIns="45720">
            <a:spAutoFit/>
          </a:bodyPr>
          <a:lstStyle/>
          <a:p>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家庭科における具体例</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○家庭総合　「</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生活における経済の計画と消費</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・インターネット</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などを活用して最新の情報を検索・収集</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し、消費者</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問題の現状を把握</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したり、シミュレーションソフト</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を使用して生涯にわたる短期・長期の生活設計を行ったり</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して、リスク</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管理や資金管理の基本的な考え方を身に付ける。</a:t>
            </a:r>
          </a:p>
          <a:p>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全科目　「</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ホームプロジェクトや学校家庭クラブ活動</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・調査</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した結果を表計算ソフトなどを活用して分析</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し、プレゼンテーションソフト</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を用いて</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まとめ、課題</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解決に向けた取組について発表する</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16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教育の情報化に関する手引き」</a:t>
            </a:r>
            <a:r>
              <a:rPr lang="ja-JP" altLang="en-US" sz="16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より</a:t>
            </a:r>
            <a:endParaRPr lang="ja-JP" altLang="en-US" sz="1600"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938606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正方形/長方形 31"/>
          <p:cNvSpPr/>
          <p:nvPr/>
        </p:nvSpPr>
        <p:spPr>
          <a:xfrm>
            <a:off x="5559240" y="1358320"/>
            <a:ext cx="3528000" cy="1206584"/>
          </a:xfrm>
          <a:prstGeom prst="rect">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5559240" y="2564904"/>
            <a:ext cx="1764000" cy="2016224"/>
          </a:xfrm>
          <a:prstGeom prst="rect">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p:cNvSpPr/>
          <p:nvPr/>
        </p:nvSpPr>
        <p:spPr>
          <a:xfrm>
            <a:off x="7323240" y="2564904"/>
            <a:ext cx="1764000" cy="2016224"/>
          </a:xfrm>
          <a:prstGeom prst="rect">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a:off x="5559240" y="4581128"/>
            <a:ext cx="1764000" cy="2016224"/>
          </a:xfrm>
          <a:prstGeom prst="rect">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7323240" y="4581128"/>
            <a:ext cx="1764000" cy="2016224"/>
          </a:xfrm>
          <a:prstGeom prst="rect">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1911896" y="1358320"/>
            <a:ext cx="3528000" cy="1206584"/>
          </a:xfrm>
          <a:prstGeom prst="rect">
            <a:avLst/>
          </a:prstGeom>
          <a:solidFill>
            <a:schemeClr val="accent6">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62960" y="1358320"/>
            <a:ext cx="1764000" cy="1206584"/>
          </a:xfrm>
          <a:prstGeom prst="rect">
            <a:avLst/>
          </a:prstGeom>
          <a:solidFill>
            <a:srgbClr val="CCFF99"/>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0" y="0"/>
            <a:ext cx="9144000" cy="338554"/>
          </a:xfrm>
          <a:prstGeom prst="rect">
            <a:avLst/>
          </a:prstGeom>
          <a:solidFill>
            <a:schemeClr val="bg1">
              <a:lumMod val="85000"/>
            </a:schemeClr>
          </a:solidFill>
        </p:spPr>
        <p:txBody>
          <a:bodyPr wrap="square" rtlCol="0">
            <a:spAutoFit/>
          </a:bodyPr>
          <a:lstStyle/>
          <a:p>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児童生徒によるＩＣＴ活用　　小学校　まとめ</a:t>
            </a:r>
            <a:endParaRPr kumimoji="1"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81221" y="1385218"/>
            <a:ext cx="1728000" cy="432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Ａ　一斉学習</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1930946" y="1381180"/>
            <a:ext cx="3492000" cy="432048"/>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Ｂ</a:t>
            </a:r>
            <a:r>
              <a:rPr lang="ja-JP" altLang="en-US" b="1" dirty="0">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個別学習</a:t>
            </a:r>
            <a:endParaRPr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5578290" y="1377370"/>
            <a:ext cx="3492000" cy="432048"/>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Ｃ</a:t>
            </a:r>
            <a:r>
              <a:rPr lang="ja-JP" altLang="en-US" b="1" dirty="0">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協働学習</a:t>
            </a:r>
            <a:endParaRPr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73616" y="1804566"/>
            <a:ext cx="1762080" cy="784830"/>
          </a:xfrm>
          <a:prstGeom prst="rect">
            <a:avLst/>
          </a:prstGeom>
          <a:noFill/>
        </p:spPr>
        <p:txBody>
          <a:bodyPr wrap="square" rtlCol="0">
            <a:spAutoFit/>
          </a:bodyPr>
          <a:lstStyle/>
          <a:p>
            <a:r>
              <a:rPr kumimoji="1" lang="ja-JP" altLang="en-US" sz="900" dirty="0" smtClean="0"/>
              <a:t>挿絵や写真等を拡大・縮小、画面への書き込み等を活用して分かりやすく説明することにより、子供たちの興味・関心を高めることが可能となる。</a:t>
            </a:r>
            <a:endParaRPr kumimoji="1" lang="ja-JP" altLang="en-US" sz="900" dirty="0"/>
          </a:p>
        </p:txBody>
      </p:sp>
      <p:sp>
        <p:nvSpPr>
          <p:cNvPr id="23" name="正方形/長方形 22"/>
          <p:cNvSpPr/>
          <p:nvPr/>
        </p:nvSpPr>
        <p:spPr>
          <a:xfrm>
            <a:off x="1911896" y="2564904"/>
            <a:ext cx="1764000" cy="2016224"/>
          </a:xfrm>
          <a:prstGeom prst="rect">
            <a:avLst/>
          </a:prstGeom>
          <a:solidFill>
            <a:schemeClr val="accent6">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62960" y="2564904"/>
            <a:ext cx="1764000" cy="1944000"/>
          </a:xfrm>
          <a:prstGeom prst="rect">
            <a:avLst/>
          </a:prstGeom>
          <a:solidFill>
            <a:srgbClr val="CCFF99"/>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3675896" y="2564904"/>
            <a:ext cx="1764000" cy="2016224"/>
          </a:xfrm>
          <a:prstGeom prst="rect">
            <a:avLst/>
          </a:prstGeom>
          <a:solidFill>
            <a:schemeClr val="accent6">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1911896" y="4581128"/>
            <a:ext cx="1764000" cy="2016224"/>
          </a:xfrm>
          <a:prstGeom prst="rect">
            <a:avLst/>
          </a:prstGeom>
          <a:solidFill>
            <a:schemeClr val="accent6">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3675896" y="4581128"/>
            <a:ext cx="1764000" cy="2016224"/>
          </a:xfrm>
          <a:prstGeom prst="rect">
            <a:avLst/>
          </a:prstGeom>
          <a:solidFill>
            <a:schemeClr val="accent6">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131319" y="4581128"/>
            <a:ext cx="1764000" cy="2016224"/>
          </a:xfrm>
          <a:prstGeom prst="rect">
            <a:avLst/>
          </a:prstGeom>
          <a:solidFill>
            <a:schemeClr val="accent6">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a:off x="85985" y="2583956"/>
            <a:ext cx="1728000" cy="252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Ａ</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教員による教材の提示</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正方形/長方形 43"/>
          <p:cNvSpPr/>
          <p:nvPr/>
        </p:nvSpPr>
        <p:spPr>
          <a:xfrm>
            <a:off x="1932146" y="2583956"/>
            <a:ext cx="1728000" cy="252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a:latin typeface="メイリオ" panose="020B0604030504040204" pitchFamily="50" charset="-128"/>
                <a:ea typeface="メイリオ" panose="020B0604030504040204" pitchFamily="50" charset="-128"/>
                <a:cs typeface="メイリオ" panose="020B0604030504040204" pitchFamily="50" charset="-128"/>
              </a:rPr>
              <a:t>B</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個に応じる学習</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正方形/長方形 44"/>
          <p:cNvSpPr/>
          <p:nvPr/>
        </p:nvSpPr>
        <p:spPr>
          <a:xfrm>
            <a:off x="3693896" y="2583956"/>
            <a:ext cx="1728000" cy="252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B</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調査活動</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6" name="正方形/長方形 45"/>
          <p:cNvSpPr/>
          <p:nvPr/>
        </p:nvSpPr>
        <p:spPr>
          <a:xfrm>
            <a:off x="1931916" y="4600180"/>
            <a:ext cx="1728000" cy="252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B</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表現・制作</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正方形/長方形 46"/>
          <p:cNvSpPr/>
          <p:nvPr/>
        </p:nvSpPr>
        <p:spPr>
          <a:xfrm>
            <a:off x="3693666" y="4600180"/>
            <a:ext cx="1728000" cy="252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B</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家庭学習</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正方形/長方形 47"/>
          <p:cNvSpPr/>
          <p:nvPr/>
        </p:nvSpPr>
        <p:spPr>
          <a:xfrm>
            <a:off x="143935" y="4599333"/>
            <a:ext cx="1728000" cy="252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B</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思考を深める学習</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正方形/長方形 48"/>
          <p:cNvSpPr/>
          <p:nvPr/>
        </p:nvSpPr>
        <p:spPr>
          <a:xfrm>
            <a:off x="5574296" y="2583956"/>
            <a:ext cx="1728000" cy="25200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C</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発表や話し合い</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正方形/長方形 49"/>
          <p:cNvSpPr/>
          <p:nvPr/>
        </p:nvSpPr>
        <p:spPr>
          <a:xfrm>
            <a:off x="7342396" y="2583956"/>
            <a:ext cx="1728000" cy="25200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a:latin typeface="メイリオ" panose="020B0604030504040204" pitchFamily="50" charset="-128"/>
                <a:ea typeface="メイリオ" panose="020B0604030504040204" pitchFamily="50" charset="-128"/>
                <a:cs typeface="メイリオ" panose="020B0604030504040204" pitchFamily="50" charset="-128"/>
              </a:rPr>
              <a:t>C</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協働での意見整理</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正方形/長方形 50"/>
          <p:cNvSpPr/>
          <p:nvPr/>
        </p:nvSpPr>
        <p:spPr>
          <a:xfrm>
            <a:off x="5575040" y="4597684"/>
            <a:ext cx="1728000" cy="25200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C</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協働制作</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正方形/長方形 51"/>
          <p:cNvSpPr/>
          <p:nvPr/>
        </p:nvSpPr>
        <p:spPr>
          <a:xfrm>
            <a:off x="7343140" y="4597684"/>
            <a:ext cx="1728000" cy="25200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C</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学校の壁を越えた学習</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テキスト ボックス 52"/>
          <p:cNvSpPr txBox="1"/>
          <p:nvPr/>
        </p:nvSpPr>
        <p:spPr>
          <a:xfrm>
            <a:off x="1938164" y="1804566"/>
            <a:ext cx="3483501" cy="646331"/>
          </a:xfrm>
          <a:prstGeom prst="rect">
            <a:avLst/>
          </a:prstGeom>
          <a:noFill/>
        </p:spPr>
        <p:txBody>
          <a:bodyPr wrap="square" rtlCol="0">
            <a:spAutoFit/>
          </a:bodyPr>
          <a:lstStyle/>
          <a:p>
            <a:r>
              <a:rPr kumimoji="1" lang="ja-JP" altLang="en-US" sz="900" dirty="0" smtClean="0"/>
              <a:t>デジタル教材などの活用により、自らの疑問について深く調べることや、自分に合った進度で学習することが容易となる。また、一人一人の学習履歴を把握することにより、個々の理解や関心の程度に応じた学びを構築することが可能となる。</a:t>
            </a:r>
            <a:endParaRPr kumimoji="1" lang="ja-JP" altLang="en-US" sz="900" dirty="0"/>
          </a:p>
        </p:txBody>
      </p:sp>
      <p:sp>
        <p:nvSpPr>
          <p:cNvPr id="54" name="テキスト ボックス 53"/>
          <p:cNvSpPr txBox="1"/>
          <p:nvPr/>
        </p:nvSpPr>
        <p:spPr>
          <a:xfrm>
            <a:off x="5582539" y="1804565"/>
            <a:ext cx="3483501" cy="646331"/>
          </a:xfrm>
          <a:prstGeom prst="rect">
            <a:avLst/>
          </a:prstGeom>
          <a:noFill/>
        </p:spPr>
        <p:txBody>
          <a:bodyPr wrap="square" rtlCol="0">
            <a:spAutoFit/>
          </a:bodyPr>
          <a:lstStyle/>
          <a:p>
            <a:r>
              <a:rPr kumimoji="1" lang="ja-JP" altLang="en-US" sz="900" dirty="0" smtClean="0">
                <a:latin typeface="+mj-lt"/>
              </a:rPr>
              <a:t>タブレット</a:t>
            </a:r>
            <a:r>
              <a:rPr kumimoji="1" lang="en-US" altLang="ja-JP" sz="900" dirty="0" smtClean="0">
                <a:latin typeface="+mj-lt"/>
              </a:rPr>
              <a:t>PC</a:t>
            </a:r>
            <a:r>
              <a:rPr kumimoji="1" lang="ja-JP" altLang="en-US" sz="900" dirty="0" smtClean="0">
                <a:latin typeface="+mj-lt"/>
              </a:rPr>
              <a:t>や電子黒板等を活用し、教室内の授業や他地域・海外の学校との交流学習において子供同士による意見交換、発表などお互いを高めあう学びを通じて、思考力、判断力、表現力などを育成することが可能となる。</a:t>
            </a:r>
            <a:endParaRPr kumimoji="1" lang="ja-JP" altLang="en-US" sz="900" dirty="0">
              <a:latin typeface="+mj-lt"/>
            </a:endParaRPr>
          </a:p>
        </p:txBody>
      </p:sp>
      <p:pic>
        <p:nvPicPr>
          <p:cNvPr id="55" name="図 5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43216" y="2913842"/>
            <a:ext cx="1584960" cy="1182624"/>
          </a:xfrm>
          <a:prstGeom prst="rect">
            <a:avLst/>
          </a:prstGeom>
        </p:spPr>
      </p:pic>
      <p:sp>
        <p:nvSpPr>
          <p:cNvPr id="56" name="テキスト ボックス 55"/>
          <p:cNvSpPr txBox="1"/>
          <p:nvPr/>
        </p:nvSpPr>
        <p:spPr>
          <a:xfrm>
            <a:off x="73616" y="4096466"/>
            <a:ext cx="1728000" cy="369332"/>
          </a:xfrm>
          <a:prstGeom prst="rect">
            <a:avLst/>
          </a:prstGeom>
          <a:noFill/>
        </p:spPr>
        <p:txBody>
          <a:bodyPr wrap="square" rtlCol="0">
            <a:spAutoFit/>
          </a:bodyPr>
          <a:lstStyle/>
          <a:p>
            <a:r>
              <a:rPr kumimoji="1" lang="ja-JP" altLang="en-US" sz="900" dirty="0" smtClean="0"/>
              <a:t>画像の拡大提示や書き込み、音声、</a:t>
            </a:r>
            <a:r>
              <a:rPr lang="ja-JP" altLang="en-US" sz="900" dirty="0" smtClean="0"/>
              <a:t>動画</a:t>
            </a:r>
            <a:r>
              <a:rPr lang="ja-JP" altLang="en-US" sz="900" dirty="0"/>
              <a:t>など</a:t>
            </a:r>
            <a:r>
              <a:rPr lang="ja-JP" altLang="en-US" sz="900" dirty="0" smtClean="0"/>
              <a:t>の活用</a:t>
            </a:r>
            <a:endParaRPr kumimoji="1" lang="ja-JP" altLang="en-US" sz="900" dirty="0"/>
          </a:p>
        </p:txBody>
      </p:sp>
      <p:pic>
        <p:nvPicPr>
          <p:cNvPr id="57" name="図 56"/>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993786" y="2913842"/>
            <a:ext cx="1584960" cy="1182624"/>
          </a:xfrm>
          <a:prstGeom prst="rect">
            <a:avLst/>
          </a:prstGeom>
        </p:spPr>
      </p:pic>
      <p:sp>
        <p:nvSpPr>
          <p:cNvPr id="58" name="テキスト ボックス 57"/>
          <p:cNvSpPr txBox="1"/>
          <p:nvPr/>
        </p:nvSpPr>
        <p:spPr>
          <a:xfrm>
            <a:off x="1925886" y="4096466"/>
            <a:ext cx="1728000" cy="369332"/>
          </a:xfrm>
          <a:prstGeom prst="rect">
            <a:avLst/>
          </a:prstGeom>
          <a:noFill/>
        </p:spPr>
        <p:txBody>
          <a:bodyPr wrap="square" rtlCol="0">
            <a:spAutoFit/>
          </a:bodyPr>
          <a:lstStyle/>
          <a:p>
            <a:r>
              <a:rPr kumimoji="1" lang="ja-JP" altLang="en-US" sz="900" dirty="0" smtClean="0"/>
              <a:t>一人一人の習熟の程度等に応じた学習</a:t>
            </a:r>
            <a:endParaRPr kumimoji="1" lang="ja-JP" altLang="en-US" sz="900" dirty="0"/>
          </a:p>
        </p:txBody>
      </p:sp>
      <p:pic>
        <p:nvPicPr>
          <p:cNvPr id="59" name="図 58"/>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753996" y="2913842"/>
            <a:ext cx="1584960" cy="1182624"/>
          </a:xfrm>
          <a:prstGeom prst="rect">
            <a:avLst/>
          </a:prstGeom>
        </p:spPr>
      </p:pic>
      <p:sp>
        <p:nvSpPr>
          <p:cNvPr id="60" name="テキスト ボックス 59"/>
          <p:cNvSpPr txBox="1"/>
          <p:nvPr/>
        </p:nvSpPr>
        <p:spPr>
          <a:xfrm>
            <a:off x="3694087" y="4096466"/>
            <a:ext cx="1728000" cy="369332"/>
          </a:xfrm>
          <a:prstGeom prst="rect">
            <a:avLst/>
          </a:prstGeom>
          <a:noFill/>
        </p:spPr>
        <p:txBody>
          <a:bodyPr wrap="square" rtlCol="0">
            <a:spAutoFit/>
          </a:bodyPr>
          <a:lstStyle/>
          <a:p>
            <a:r>
              <a:rPr lang="ja-JP" altLang="en-US" sz="900" dirty="0" smtClean="0"/>
              <a:t>インターネットを用いた情報収集、写真や動画等による記録</a:t>
            </a:r>
            <a:endParaRPr kumimoji="1" lang="ja-JP" altLang="en-US" sz="900" dirty="0"/>
          </a:p>
        </p:txBody>
      </p:sp>
      <p:pic>
        <p:nvPicPr>
          <p:cNvPr id="61" name="図 60"/>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215455" y="4906834"/>
            <a:ext cx="1584960" cy="1182624"/>
          </a:xfrm>
          <a:prstGeom prst="rect">
            <a:avLst/>
          </a:prstGeom>
        </p:spPr>
      </p:pic>
      <p:sp>
        <p:nvSpPr>
          <p:cNvPr id="62" name="テキスト ボックス 61"/>
          <p:cNvSpPr txBox="1"/>
          <p:nvPr/>
        </p:nvSpPr>
        <p:spPr>
          <a:xfrm>
            <a:off x="149319" y="6090174"/>
            <a:ext cx="1728000" cy="369332"/>
          </a:xfrm>
          <a:prstGeom prst="rect">
            <a:avLst/>
          </a:prstGeom>
          <a:noFill/>
        </p:spPr>
        <p:txBody>
          <a:bodyPr wrap="square" rtlCol="0">
            <a:spAutoFit/>
          </a:bodyPr>
          <a:lstStyle/>
          <a:p>
            <a:r>
              <a:rPr lang="ja-JP" altLang="en-US" sz="900" dirty="0" smtClean="0"/>
              <a:t>シミュレーションなどのデジタル教材を用いた思考を深める学習</a:t>
            </a:r>
            <a:endParaRPr kumimoji="1" lang="ja-JP" altLang="en-US" sz="900" dirty="0"/>
          </a:p>
        </p:txBody>
      </p:sp>
      <p:pic>
        <p:nvPicPr>
          <p:cNvPr id="63" name="図 62"/>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1997406" y="4907550"/>
            <a:ext cx="1584960" cy="1182624"/>
          </a:xfrm>
          <a:prstGeom prst="rect">
            <a:avLst/>
          </a:prstGeom>
        </p:spPr>
      </p:pic>
      <p:pic>
        <p:nvPicPr>
          <p:cNvPr id="64" name="図 63"/>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3753996" y="4907550"/>
            <a:ext cx="1584960" cy="1182624"/>
          </a:xfrm>
          <a:prstGeom prst="rect">
            <a:avLst/>
          </a:prstGeom>
        </p:spPr>
      </p:pic>
      <p:sp>
        <p:nvSpPr>
          <p:cNvPr id="65" name="テキスト ボックス 64"/>
          <p:cNvSpPr txBox="1"/>
          <p:nvPr/>
        </p:nvSpPr>
        <p:spPr>
          <a:xfrm>
            <a:off x="1911896" y="6090174"/>
            <a:ext cx="1728000" cy="369332"/>
          </a:xfrm>
          <a:prstGeom prst="rect">
            <a:avLst/>
          </a:prstGeom>
          <a:noFill/>
        </p:spPr>
        <p:txBody>
          <a:bodyPr wrap="square" rtlCol="0">
            <a:spAutoFit/>
          </a:bodyPr>
          <a:lstStyle/>
          <a:p>
            <a:r>
              <a:rPr lang="ja-JP" altLang="en-US" sz="900" dirty="0" smtClean="0"/>
              <a:t>マルチメディアを用いた資料、作品の制作</a:t>
            </a:r>
            <a:endParaRPr kumimoji="1" lang="ja-JP" altLang="en-US" sz="900" dirty="0"/>
          </a:p>
        </p:txBody>
      </p:sp>
      <p:sp>
        <p:nvSpPr>
          <p:cNvPr id="66" name="テキスト ボックス 65"/>
          <p:cNvSpPr txBox="1"/>
          <p:nvPr/>
        </p:nvSpPr>
        <p:spPr>
          <a:xfrm>
            <a:off x="3682476" y="6090174"/>
            <a:ext cx="1728000" cy="369332"/>
          </a:xfrm>
          <a:prstGeom prst="rect">
            <a:avLst/>
          </a:prstGeom>
          <a:noFill/>
        </p:spPr>
        <p:txBody>
          <a:bodyPr wrap="square" rtlCol="0">
            <a:spAutoFit/>
          </a:bodyPr>
          <a:lstStyle/>
          <a:p>
            <a:r>
              <a:rPr lang="ja-JP" altLang="en-US" sz="900" dirty="0" smtClean="0"/>
              <a:t>情報端末の持ち帰りによる家庭学習</a:t>
            </a:r>
            <a:endParaRPr kumimoji="1" lang="ja-JP" altLang="en-US" sz="900" dirty="0"/>
          </a:p>
        </p:txBody>
      </p:sp>
      <p:pic>
        <p:nvPicPr>
          <p:cNvPr id="67" name="図 66"/>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5645816" y="2913842"/>
            <a:ext cx="1584960" cy="1182624"/>
          </a:xfrm>
          <a:prstGeom prst="rect">
            <a:avLst/>
          </a:prstGeom>
        </p:spPr>
      </p:pic>
      <p:pic>
        <p:nvPicPr>
          <p:cNvPr id="68" name="図 67"/>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7414660" y="2904317"/>
            <a:ext cx="1584960" cy="1182624"/>
          </a:xfrm>
          <a:prstGeom prst="rect">
            <a:avLst/>
          </a:prstGeom>
        </p:spPr>
      </p:pic>
      <p:pic>
        <p:nvPicPr>
          <p:cNvPr id="69" name="図 68"/>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5645816" y="4907550"/>
            <a:ext cx="1584960" cy="1182624"/>
          </a:xfrm>
          <a:prstGeom prst="rect">
            <a:avLst/>
          </a:prstGeom>
        </p:spPr>
      </p:pic>
      <p:pic>
        <p:nvPicPr>
          <p:cNvPr id="70" name="図 69"/>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7412760" y="4906834"/>
            <a:ext cx="1584960" cy="1182624"/>
          </a:xfrm>
          <a:prstGeom prst="rect">
            <a:avLst/>
          </a:prstGeom>
        </p:spPr>
      </p:pic>
      <p:sp>
        <p:nvSpPr>
          <p:cNvPr id="71" name="テキスト ボックス 70"/>
          <p:cNvSpPr txBox="1"/>
          <p:nvPr/>
        </p:nvSpPr>
        <p:spPr>
          <a:xfrm>
            <a:off x="7341240" y="6093873"/>
            <a:ext cx="1728000" cy="369332"/>
          </a:xfrm>
          <a:prstGeom prst="rect">
            <a:avLst/>
          </a:prstGeom>
          <a:noFill/>
        </p:spPr>
        <p:txBody>
          <a:bodyPr wrap="square" rtlCol="0">
            <a:spAutoFit/>
          </a:bodyPr>
          <a:lstStyle/>
          <a:p>
            <a:r>
              <a:rPr kumimoji="1" lang="ja-JP" altLang="en-US" sz="900" dirty="0" smtClean="0"/>
              <a:t>遠隔地や海外の学校等の交流学習</a:t>
            </a:r>
            <a:endParaRPr kumimoji="1" lang="ja-JP" altLang="en-US" sz="900" dirty="0"/>
          </a:p>
        </p:txBody>
      </p:sp>
      <p:sp>
        <p:nvSpPr>
          <p:cNvPr id="72" name="テキスト ボックス 71"/>
          <p:cNvSpPr txBox="1"/>
          <p:nvPr/>
        </p:nvSpPr>
        <p:spPr>
          <a:xfrm>
            <a:off x="5562876" y="6090174"/>
            <a:ext cx="1728000" cy="369332"/>
          </a:xfrm>
          <a:prstGeom prst="rect">
            <a:avLst/>
          </a:prstGeom>
          <a:noFill/>
        </p:spPr>
        <p:txBody>
          <a:bodyPr wrap="square" rtlCol="0">
            <a:spAutoFit/>
          </a:bodyPr>
          <a:lstStyle/>
          <a:p>
            <a:r>
              <a:rPr kumimoji="1" lang="ja-JP" altLang="en-US" sz="900" dirty="0" smtClean="0"/>
              <a:t>グループでの分担、協働による作品の制作</a:t>
            </a:r>
            <a:endParaRPr kumimoji="1" lang="ja-JP" altLang="en-US" sz="900" dirty="0"/>
          </a:p>
        </p:txBody>
      </p:sp>
      <p:sp>
        <p:nvSpPr>
          <p:cNvPr id="73" name="テキスト ボックス 72"/>
          <p:cNvSpPr txBox="1"/>
          <p:nvPr/>
        </p:nvSpPr>
        <p:spPr>
          <a:xfrm>
            <a:off x="7359030" y="4086941"/>
            <a:ext cx="1728000" cy="369332"/>
          </a:xfrm>
          <a:prstGeom prst="rect">
            <a:avLst/>
          </a:prstGeom>
          <a:noFill/>
        </p:spPr>
        <p:txBody>
          <a:bodyPr wrap="square" rtlCol="0">
            <a:spAutoFit/>
          </a:bodyPr>
          <a:lstStyle/>
          <a:p>
            <a:r>
              <a:rPr lang="ja-JP" altLang="en-US" sz="900" dirty="0" smtClean="0"/>
              <a:t>複数の意見・考えを議論して整理</a:t>
            </a:r>
            <a:endParaRPr kumimoji="1" lang="ja-JP" altLang="en-US" sz="900" dirty="0"/>
          </a:p>
        </p:txBody>
      </p:sp>
      <p:sp>
        <p:nvSpPr>
          <p:cNvPr id="74" name="テキスト ボックス 73"/>
          <p:cNvSpPr txBox="1"/>
          <p:nvPr/>
        </p:nvSpPr>
        <p:spPr>
          <a:xfrm>
            <a:off x="5578290" y="4103856"/>
            <a:ext cx="1728000" cy="369332"/>
          </a:xfrm>
          <a:prstGeom prst="rect">
            <a:avLst/>
          </a:prstGeom>
          <a:noFill/>
        </p:spPr>
        <p:txBody>
          <a:bodyPr wrap="square" rtlCol="0">
            <a:spAutoFit/>
          </a:bodyPr>
          <a:lstStyle/>
          <a:p>
            <a:r>
              <a:rPr lang="ja-JP" altLang="en-US" sz="900" dirty="0" smtClean="0"/>
              <a:t>グループや学級全体での発表・話し合い</a:t>
            </a:r>
            <a:endParaRPr kumimoji="1" lang="ja-JP" altLang="en-US" sz="900" dirty="0"/>
          </a:p>
        </p:txBody>
      </p:sp>
      <p:sp>
        <p:nvSpPr>
          <p:cNvPr id="75" name="正方形/長方形 74"/>
          <p:cNvSpPr/>
          <p:nvPr/>
        </p:nvSpPr>
        <p:spPr>
          <a:xfrm>
            <a:off x="36226" y="348006"/>
            <a:ext cx="8144294" cy="646331"/>
          </a:xfrm>
          <a:prstGeom prst="rect">
            <a:avLst/>
          </a:prstGeom>
          <a:noFill/>
        </p:spPr>
        <p:txBody>
          <a:bodyPr wrap="square" lIns="91440" tIns="45720" rIns="91440" bIns="45720">
            <a:spAutoFit/>
          </a:bodyPr>
          <a:lstStyle/>
          <a:p>
            <a:r>
              <a:rPr lang="ja-JP" altLang="en-US" sz="3600" b="1" dirty="0" smtClean="0">
                <a:ln w="12700">
                  <a:noFill/>
                  <a:prstDash val="solid"/>
                </a:ln>
                <a:solidFill>
                  <a:schemeClr val="tx1">
                    <a:lumMod val="75000"/>
                    <a:lumOff val="25000"/>
                  </a:schemeClr>
                </a:solidFill>
              </a:rPr>
              <a:t>ＩＣＴを活用した指導方法の開発</a:t>
            </a:r>
            <a:endParaRPr lang="ja-JP" altLang="en-US" sz="4000" b="1" cap="none" spc="0" dirty="0">
              <a:ln w="12700">
                <a:noFill/>
                <a:prstDash val="solid"/>
              </a:ln>
              <a:solidFill>
                <a:schemeClr val="tx1">
                  <a:lumMod val="75000"/>
                  <a:lumOff val="25000"/>
                </a:schemeClr>
              </a:solidFill>
            </a:endParaRPr>
          </a:p>
        </p:txBody>
      </p:sp>
      <p:sp>
        <p:nvSpPr>
          <p:cNvPr id="76" name="正方形/長方形 75"/>
          <p:cNvSpPr/>
          <p:nvPr/>
        </p:nvSpPr>
        <p:spPr>
          <a:xfrm>
            <a:off x="4860032" y="942678"/>
            <a:ext cx="4254278" cy="369332"/>
          </a:xfrm>
          <a:prstGeom prst="rect">
            <a:avLst/>
          </a:prstGeom>
          <a:noFill/>
        </p:spPr>
        <p:txBody>
          <a:bodyPr wrap="square" lIns="91440" tIns="45720" rIns="91440" bIns="45720">
            <a:spAutoFit/>
          </a:bodyPr>
          <a:lstStyle/>
          <a:p>
            <a:pPr algn="r"/>
            <a:r>
              <a:rPr lang="ja-JP" altLang="en-US" cap="none" spc="0" dirty="0" smtClean="0">
                <a:ln w="12700">
                  <a:noFill/>
                  <a:prstDash val="solid"/>
                </a:ln>
                <a:solidFill>
                  <a:schemeClr val="tx1">
                    <a:lumMod val="75000"/>
                    <a:lumOff val="25000"/>
                  </a:schemeClr>
                </a:solidFill>
              </a:rPr>
              <a:t>学びのイノベーション事業（文部科学省）</a:t>
            </a:r>
            <a:endParaRPr lang="ja-JP" altLang="en-US" cap="none" spc="0" dirty="0">
              <a:ln w="12700">
                <a:noFill/>
                <a:prstDash val="solid"/>
              </a:ln>
              <a:solidFill>
                <a:schemeClr val="tx1">
                  <a:lumMod val="75000"/>
                  <a:lumOff val="25000"/>
                </a:schemeClr>
              </a:solidFill>
            </a:endParaRPr>
          </a:p>
        </p:txBody>
      </p:sp>
      <p:sp>
        <p:nvSpPr>
          <p:cNvPr id="77" name="正方形/長方形 76"/>
          <p:cNvSpPr/>
          <p:nvPr/>
        </p:nvSpPr>
        <p:spPr>
          <a:xfrm>
            <a:off x="3753996" y="6550460"/>
            <a:ext cx="5343639" cy="369332"/>
          </a:xfrm>
          <a:prstGeom prst="rect">
            <a:avLst/>
          </a:prstGeom>
          <a:noFill/>
        </p:spPr>
        <p:txBody>
          <a:bodyPr wrap="square" lIns="91440" tIns="45720" rIns="91440" bIns="45720">
            <a:spAutoFit/>
          </a:bodyPr>
          <a:lstStyle/>
          <a:p>
            <a:pPr algn="r"/>
            <a:r>
              <a:rPr lang="en-US" altLang="ja-JP" dirty="0">
                <a:ln w="12700">
                  <a:noFill/>
                  <a:prstDash val="solid"/>
                </a:ln>
                <a:solidFill>
                  <a:schemeClr val="tx1">
                    <a:lumMod val="75000"/>
                    <a:lumOff val="25000"/>
                  </a:schemeClr>
                </a:solidFill>
              </a:rPr>
              <a:t>http://jouhouka.mext.go.jp/school/innovation/</a:t>
            </a:r>
            <a:endParaRPr lang="ja-JP" altLang="en-US" cap="none" spc="0" dirty="0">
              <a:ln w="12700">
                <a:noFill/>
                <a:prstDash val="solid"/>
              </a:ln>
              <a:solidFill>
                <a:schemeClr val="tx1">
                  <a:lumMod val="75000"/>
                  <a:lumOff val="25000"/>
                </a:schemeClr>
              </a:solidFill>
            </a:endParaRPr>
          </a:p>
        </p:txBody>
      </p:sp>
    </p:spTree>
    <p:extLst>
      <p:ext uri="{BB962C8B-B14F-4D97-AF65-F5344CB8AC3E}">
        <p14:creationId xmlns:p14="http://schemas.microsoft.com/office/powerpoint/2010/main" val="38311671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95536" y="2679055"/>
            <a:ext cx="8424936" cy="1902073"/>
          </a:xfrm>
        </p:spPr>
        <p:txBody>
          <a:bodyPr>
            <a:normAutofit fontScale="90000"/>
          </a:bodyPr>
          <a:lstStyle/>
          <a:p>
            <a:r>
              <a:rPr lang="ja-JP" altLang="en-US" sz="6000" dirty="0">
                <a:latin typeface="メイリオ" panose="020B0604030504040204" pitchFamily="50" charset="-128"/>
                <a:ea typeface="メイリオ" panose="020B0604030504040204" pitchFamily="50" charset="-128"/>
                <a:cs typeface="メイリオ" panose="020B0604030504040204" pitchFamily="50" charset="-128"/>
              </a:rPr>
              <a:t>児童生徒によるＩＣＴ活用</a:t>
            </a:r>
            <a:r>
              <a:rPr lang="en-US" altLang="ja-JP" sz="6000" dirty="0">
                <a:latin typeface="メイリオ" panose="020B0604030504040204" pitchFamily="50" charset="-128"/>
                <a:ea typeface="メイリオ" panose="020B0604030504040204" pitchFamily="50" charset="-128"/>
                <a:cs typeface="メイリオ" panose="020B0604030504040204" pitchFamily="50" charset="-128"/>
              </a:rPr>
              <a:t/>
            </a:r>
            <a:br>
              <a:rPr lang="en-US" altLang="ja-JP" sz="60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6000" dirty="0" smtClean="0">
                <a:latin typeface="メイリオ" panose="020B0604030504040204" pitchFamily="50" charset="-128"/>
                <a:ea typeface="メイリオ" panose="020B0604030504040204" pitchFamily="50" charset="-128"/>
                <a:cs typeface="メイリオ" panose="020B0604030504040204" pitchFamily="50" charset="-128"/>
              </a:rPr>
              <a:t>＜高等学校＞</a:t>
            </a:r>
            <a:endParaRPr kumimoji="1" lang="ja-JP" altLang="en-US" sz="6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p:cNvSpPr txBox="1"/>
          <p:nvPr/>
        </p:nvSpPr>
        <p:spPr>
          <a:xfrm>
            <a:off x="2267744" y="1504439"/>
            <a:ext cx="4536504" cy="584775"/>
          </a:xfrm>
          <a:prstGeom prst="rect">
            <a:avLst/>
          </a:prstGeom>
          <a:noFill/>
        </p:spPr>
        <p:txBody>
          <a:bodyPr wrap="square" rtlCol="0">
            <a:spAutoFit/>
          </a:bodyPr>
          <a:lstStyle/>
          <a:p>
            <a:pPr algn="ctr"/>
            <a:r>
              <a:rPr kumimoji="1" lang="ja-JP" altLang="en-US" sz="3200" dirty="0" smtClean="0">
                <a:latin typeface="メイリオ" panose="020B0604030504040204" pitchFamily="50" charset="-128"/>
                <a:ea typeface="メイリオ" panose="020B0604030504040204" pitchFamily="50" charset="-128"/>
                <a:cs typeface="メイリオ" panose="020B0604030504040204" pitchFamily="50" charset="-128"/>
              </a:rPr>
              <a:t>スライド資料　</a:t>
            </a:r>
            <a:r>
              <a:rPr kumimoji="1" lang="en-US" altLang="ja-JP" sz="3200" dirty="0" smtClean="0">
                <a:latin typeface="メイリオ" panose="020B0604030504040204" pitchFamily="50" charset="-128"/>
                <a:ea typeface="メイリオ" panose="020B0604030504040204" pitchFamily="50" charset="-128"/>
                <a:cs typeface="メイリオ" panose="020B0604030504040204" pitchFamily="50" charset="-128"/>
              </a:rPr>
              <a:t>C1-3</a:t>
            </a:r>
            <a:endParaRPr kumimoji="1" lang="ja-JP" altLang="en-US" sz="32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2370102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460153" y="1447975"/>
            <a:ext cx="8144294" cy="584775"/>
          </a:xfrm>
          <a:prstGeom prst="rect">
            <a:avLst/>
          </a:prstGeom>
          <a:noFill/>
        </p:spPr>
        <p:txBody>
          <a:bodyPr wrap="square" lIns="91440" tIns="45720" rIns="91440" bIns="45720">
            <a:spAutoFit/>
          </a:bodyPr>
          <a:lstStyle/>
          <a:p>
            <a:r>
              <a:rPr lang="ja-JP" altLang="en-US" sz="32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１　</a:t>
            </a:r>
            <a:r>
              <a:rPr lang="ja-JP" altLang="en-US" sz="3200" dirty="0" smtClean="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情報を収集</a:t>
            </a:r>
            <a:r>
              <a:rPr lang="ja-JP" altLang="en-US" sz="3200" dirty="0" smtClean="0">
                <a:ln w="12700">
                  <a:noFill/>
                  <a:prstDash val="solid"/>
                </a:ln>
                <a:latin typeface="Meiryo UI" panose="020B0604030504040204" pitchFamily="50" charset="-128"/>
                <a:ea typeface="Meiryo UI" panose="020B0604030504040204" pitchFamily="50" charset="-128"/>
                <a:cs typeface="Meiryo UI" panose="020B0604030504040204" pitchFamily="50" charset="-128"/>
              </a:rPr>
              <a:t>したり</a:t>
            </a:r>
            <a:r>
              <a:rPr lang="ja-JP" altLang="en-US" sz="3200" dirty="0" smtClean="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選択</a:t>
            </a:r>
            <a:r>
              <a:rPr lang="ja-JP" altLang="en-US" sz="3200" dirty="0" smtClean="0">
                <a:ln w="12700">
                  <a:noFill/>
                  <a:prstDash val="solid"/>
                </a:ln>
                <a:latin typeface="Meiryo UI" panose="020B0604030504040204" pitchFamily="50" charset="-128"/>
                <a:ea typeface="Meiryo UI" panose="020B0604030504040204" pitchFamily="50" charset="-128"/>
                <a:cs typeface="Meiryo UI" panose="020B0604030504040204" pitchFamily="50" charset="-128"/>
              </a:rPr>
              <a:t>したり</a:t>
            </a:r>
            <a:r>
              <a:rPr lang="ja-JP" altLang="en-US" sz="32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するため</a:t>
            </a:r>
            <a:endParaRPr lang="ja-JP" altLang="en-US" sz="3600"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0" y="0"/>
            <a:ext cx="9144000" cy="338554"/>
          </a:xfrm>
          <a:prstGeom prst="rect">
            <a:avLst/>
          </a:prstGeom>
          <a:solidFill>
            <a:schemeClr val="bg1">
              <a:lumMod val="85000"/>
            </a:schemeClr>
          </a:solidFill>
        </p:spPr>
        <p:txBody>
          <a:bodyPr wrap="square" rtlCol="0">
            <a:spAutoFit/>
          </a:bodyPr>
          <a:lstStyle/>
          <a:p>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児童生徒によるＩＣＴ活用</a:t>
            </a:r>
            <a:endParaRPr kumimoji="1"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460153" y="2232201"/>
            <a:ext cx="8144294" cy="1077218"/>
          </a:xfrm>
          <a:prstGeom prst="rect">
            <a:avLst/>
          </a:prstGeom>
          <a:noFill/>
        </p:spPr>
        <p:txBody>
          <a:bodyPr wrap="square" lIns="91440" tIns="45720" rIns="91440" bIns="45720">
            <a:spAutoFit/>
          </a:bodyPr>
          <a:lstStyle/>
          <a:p>
            <a:r>
              <a:rPr lang="ja-JP" altLang="en-US" sz="32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２　</a:t>
            </a:r>
            <a:r>
              <a:rPr lang="ja-JP" altLang="en-US" sz="3200" dirty="0" smtClean="0">
                <a:ln w="12700">
                  <a:noFill/>
                  <a:prstDash val="solid"/>
                </a:ln>
                <a:latin typeface="Meiryo UI" panose="020B0604030504040204" pitchFamily="50" charset="-128"/>
                <a:ea typeface="Meiryo UI" panose="020B0604030504040204" pitchFamily="50" charset="-128"/>
                <a:cs typeface="Meiryo UI" panose="020B0604030504040204" pitchFamily="50" charset="-128"/>
              </a:rPr>
              <a:t>自分の考えを</a:t>
            </a:r>
            <a:r>
              <a:rPr lang="ja-JP" altLang="en-US" sz="3200" dirty="0" smtClean="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文書にまとめたり、</a:t>
            </a:r>
            <a:r>
              <a:rPr lang="ja-JP" altLang="en-US" sz="3200" dirty="0" smtClean="0">
                <a:ln w="12700">
                  <a:noFill/>
                  <a:prstDash val="solid"/>
                </a:ln>
                <a:latin typeface="Meiryo UI" panose="020B0604030504040204" pitchFamily="50" charset="-128"/>
                <a:ea typeface="Meiryo UI" panose="020B0604030504040204" pitchFamily="50" charset="-128"/>
                <a:cs typeface="Meiryo UI" panose="020B0604030504040204" pitchFamily="50" charset="-128"/>
              </a:rPr>
              <a:t>調べたことを</a:t>
            </a:r>
            <a:endParaRPr lang="en-US" altLang="ja-JP" sz="3200" dirty="0" smtClean="0">
              <a:ln w="12700">
                <a:noFill/>
                <a:prstDash val="solid"/>
              </a:ln>
              <a:latin typeface="Meiryo UI" panose="020B0604030504040204" pitchFamily="50" charset="-128"/>
              <a:ea typeface="Meiryo UI" panose="020B0604030504040204" pitchFamily="50" charset="-128"/>
              <a:cs typeface="Meiryo UI" panose="020B0604030504040204" pitchFamily="50" charset="-128"/>
            </a:endParaRPr>
          </a:p>
          <a:p>
            <a:r>
              <a:rPr lang="en-US" altLang="ja-JP" sz="3200" dirty="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3200" dirty="0" smtClean="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3200" dirty="0" smtClean="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表や図にまとめたり</a:t>
            </a:r>
            <a:r>
              <a:rPr lang="ja-JP" altLang="en-US" sz="32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するため</a:t>
            </a:r>
            <a:endParaRPr lang="ja-JP" altLang="en-US" sz="3600"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460153" y="3508870"/>
            <a:ext cx="8144294" cy="584775"/>
          </a:xfrm>
          <a:prstGeom prst="rect">
            <a:avLst/>
          </a:prstGeom>
          <a:noFill/>
        </p:spPr>
        <p:txBody>
          <a:bodyPr wrap="square" lIns="91440" tIns="45720" rIns="91440" bIns="45720">
            <a:spAutoFit/>
          </a:bodyPr>
          <a:lstStyle/>
          <a:p>
            <a:r>
              <a:rPr lang="ja-JP" altLang="en-US" sz="32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３　</a:t>
            </a:r>
            <a:r>
              <a:rPr lang="ja-JP" altLang="en-US" sz="3200" dirty="0" smtClean="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わかりやすく発表</a:t>
            </a:r>
            <a:r>
              <a:rPr lang="ja-JP" altLang="en-US" sz="32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したり</a:t>
            </a:r>
            <a:r>
              <a:rPr lang="ja-JP" altLang="en-US" sz="3200" dirty="0" smtClean="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表現</a:t>
            </a:r>
            <a:r>
              <a:rPr lang="ja-JP" altLang="en-US" sz="32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したりするため</a:t>
            </a:r>
            <a:endParaRPr lang="ja-JP" altLang="en-US" sz="3600"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460153" y="4293096"/>
            <a:ext cx="8144294" cy="1077218"/>
          </a:xfrm>
          <a:prstGeom prst="rect">
            <a:avLst/>
          </a:prstGeom>
          <a:noFill/>
        </p:spPr>
        <p:txBody>
          <a:bodyPr wrap="square" lIns="91440" tIns="45720" rIns="91440" bIns="45720">
            <a:spAutoFit/>
          </a:bodyPr>
          <a:lstStyle/>
          <a:p>
            <a:r>
              <a:rPr lang="ja-JP" altLang="en-US" sz="32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４　繰り返し学習や個別学習によって、</a:t>
            </a:r>
            <a:r>
              <a:rPr lang="ja-JP" altLang="en-US" sz="3200" dirty="0" smtClean="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知識の定</a:t>
            </a:r>
            <a:endParaRPr lang="en-US" altLang="ja-JP" sz="3200" dirty="0" smtClean="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3200" dirty="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3200" dirty="0" smtClean="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3200" dirty="0" smtClean="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着</a:t>
            </a:r>
            <a:r>
              <a:rPr lang="ja-JP" altLang="en-US" sz="32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や</a:t>
            </a:r>
            <a:r>
              <a:rPr lang="ja-JP" altLang="en-US" sz="3200" dirty="0" smtClean="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技能の習熟</a:t>
            </a:r>
            <a:r>
              <a:rPr lang="ja-JP" altLang="en-US" sz="32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を図るため</a:t>
            </a:r>
            <a:endParaRPr lang="ja-JP" altLang="en-US" sz="3600"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323528" y="548680"/>
            <a:ext cx="8144294" cy="646331"/>
          </a:xfrm>
          <a:prstGeom prst="rect">
            <a:avLst/>
          </a:prstGeom>
          <a:noFill/>
        </p:spPr>
        <p:txBody>
          <a:bodyPr wrap="square" lIns="91440" tIns="45720" rIns="91440" bIns="45720">
            <a:spAutoFit/>
          </a:bodyPr>
          <a:lstStyle/>
          <a:p>
            <a:r>
              <a:rPr lang="ja-JP" altLang="en-US" sz="3600" cap="none" spc="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児童生徒によるＩＣＴ活用の場面</a:t>
            </a:r>
            <a:endParaRPr lang="ja-JP" altLang="en-US" sz="3600"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4792311" y="6309320"/>
            <a:ext cx="4183854" cy="369332"/>
          </a:xfrm>
          <a:prstGeom prst="rect">
            <a:avLst/>
          </a:prstGeom>
          <a:noFill/>
        </p:spPr>
        <p:txBody>
          <a:bodyPr wrap="square" lIns="91440" tIns="45720" rIns="91440" bIns="45720">
            <a:spAutoFit/>
          </a:bodyPr>
          <a:lstStyle/>
          <a:p>
            <a:pPr algn="r"/>
            <a:r>
              <a:rPr lang="ja-JP" altLang="en-US" cap="none" spc="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「教育の情報化に関する手引き」より</a:t>
            </a:r>
            <a:endParaRPr lang="ja-JP" altLang="en-US"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3092008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53544" y="4293096"/>
            <a:ext cx="5410944" cy="432048"/>
          </a:xfrm>
        </p:spPr>
        <p:txBody>
          <a:bodyPr>
            <a:noAutofit/>
          </a:bodyPr>
          <a:lstStyle/>
          <a:p>
            <a:pPr algn="r"/>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ICT</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活用実践事例（県立明石城西高等学校）</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児童生徒によるＩＣＴ活用　　</a:t>
            </a:r>
            <a:r>
              <a:rPr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高等</a:t>
            </a:r>
            <a:r>
              <a:rPr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学校</a:t>
            </a:r>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　国語科</a:t>
            </a:r>
            <a:endParaRPr kumimoji="1"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276396" y="4797152"/>
            <a:ext cx="8699608" cy="1969770"/>
          </a:xfrm>
          <a:prstGeom prst="rect">
            <a:avLst/>
          </a:prstGeom>
          <a:noFill/>
          <a:ln w="19050">
            <a:solidFill>
              <a:schemeClr val="tx1"/>
            </a:solidFill>
            <a:prstDash val="dash"/>
          </a:ln>
        </p:spPr>
        <p:txBody>
          <a:bodyPr wrap="square" lIns="91440" tIns="45720" rIns="91440" bIns="45720">
            <a:spAutoFit/>
          </a:bodyPr>
          <a:lstStyle/>
          <a:p>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国語科における具体例</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国語総合、国語表現、現代</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文</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B</a:t>
            </a: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生徒</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がコンピュータなどを活用</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して、取材</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したり調査したりした結果を発表資料に</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まとめ、プレゼンテーション</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やポスターセッションなどの様々な活動の中</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で、プロジェクタ</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などを活用して発表する。発表の様子をデジタルビデオカメラなどで撮影</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し、それ</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を検討すること</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で、より</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効果的な話し方を考えていく。</a:t>
            </a:r>
            <a:r>
              <a:rPr lang="ja-JP" altLang="en-US" sz="24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24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教育の情報化に関する手引き」</a:t>
            </a:r>
            <a:r>
              <a:rPr lang="ja-JP" altLang="en-US"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より</a:t>
            </a:r>
            <a:endParaRPr lang="ja-JP" altLang="en-US"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707646814"/>
              </p:ext>
            </p:extLst>
          </p:nvPr>
        </p:nvGraphicFramePr>
        <p:xfrm>
          <a:off x="179512" y="548680"/>
          <a:ext cx="8784975" cy="741680"/>
        </p:xfrm>
        <a:graphic>
          <a:graphicData uri="http://schemas.openxmlformats.org/drawingml/2006/table">
            <a:tbl>
              <a:tblPr firstRow="1" bandRow="1">
                <a:tableStyleId>{5940675A-B579-460E-94D1-54222C63F5DA}</a:tableStyleId>
              </a:tblPr>
              <a:tblGrid>
                <a:gridCol w="1285606"/>
                <a:gridCol w="1428451"/>
                <a:gridCol w="6070918"/>
              </a:tblGrid>
              <a:tr h="370840">
                <a:tc>
                  <a:txBody>
                    <a:bodyPr/>
                    <a:lstStyle/>
                    <a:p>
                      <a:pPr algn="ctr"/>
                      <a:r>
                        <a:rPr kumimoji="1" lang="ja-JP" altLang="en-US" dirty="0" smtClean="0"/>
                        <a:t>学年</a:t>
                      </a:r>
                      <a:endParaRPr kumimoji="1" lang="ja-JP" altLang="en-US" dirty="0"/>
                    </a:p>
                  </a:txBody>
                  <a:tcPr/>
                </a:tc>
                <a:tc>
                  <a:txBody>
                    <a:bodyPr/>
                    <a:lstStyle/>
                    <a:p>
                      <a:pPr algn="ctr"/>
                      <a:r>
                        <a:rPr kumimoji="1" lang="ja-JP" altLang="en-US" dirty="0" smtClean="0"/>
                        <a:t>教科等</a:t>
                      </a:r>
                      <a:endParaRPr kumimoji="1" lang="ja-JP" altLang="en-US" dirty="0"/>
                    </a:p>
                  </a:txBody>
                  <a:tcPr/>
                </a:tc>
                <a:tc>
                  <a:txBody>
                    <a:bodyPr/>
                    <a:lstStyle/>
                    <a:p>
                      <a:pPr algn="ctr"/>
                      <a:r>
                        <a:rPr kumimoji="1" lang="ja-JP" altLang="en-US" dirty="0" smtClean="0"/>
                        <a:t>単元名</a:t>
                      </a:r>
                      <a:endParaRPr kumimoji="1" lang="ja-JP" altLang="en-US" dirty="0"/>
                    </a:p>
                  </a:txBody>
                  <a:tcPr/>
                </a:tc>
              </a:tr>
              <a:tr h="370840">
                <a:tc>
                  <a:txBody>
                    <a:bodyPr/>
                    <a:lstStyle/>
                    <a:p>
                      <a:pPr algn="ctr"/>
                      <a:r>
                        <a:rPr kumimoji="1" lang="ja-JP" altLang="en-US" dirty="0" smtClean="0"/>
                        <a:t>１年</a:t>
                      </a:r>
                      <a:endParaRPr kumimoji="1" lang="ja-JP" altLang="en-US" dirty="0"/>
                    </a:p>
                  </a:txBody>
                  <a:tcPr/>
                </a:tc>
                <a:tc>
                  <a:txBody>
                    <a:bodyPr/>
                    <a:lstStyle/>
                    <a:p>
                      <a:pPr algn="ctr"/>
                      <a:r>
                        <a:rPr kumimoji="1" lang="ja-JP" altLang="en-US" dirty="0" smtClean="0"/>
                        <a:t>国語総合</a:t>
                      </a:r>
                      <a:endParaRPr kumimoji="1" lang="ja-JP" altLang="en-US" dirty="0"/>
                    </a:p>
                  </a:txBody>
                  <a:tcPr/>
                </a:tc>
                <a:tc>
                  <a:txBody>
                    <a:bodyPr/>
                    <a:lstStyle/>
                    <a:p>
                      <a:r>
                        <a:rPr kumimoji="1" lang="ja-JP" altLang="en-US" dirty="0" smtClean="0"/>
                        <a:t>時間と自由の関係について、広告の形而上学（現代文）</a:t>
                      </a:r>
                      <a:endParaRPr kumimoji="1" lang="ja-JP" altLang="en-US" dirty="0"/>
                    </a:p>
                  </a:txBody>
                  <a:tcPr/>
                </a:tc>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4286451407"/>
              </p:ext>
            </p:extLst>
          </p:nvPr>
        </p:nvGraphicFramePr>
        <p:xfrm>
          <a:off x="4427984" y="1476829"/>
          <a:ext cx="4536505" cy="2846263"/>
        </p:xfrm>
        <a:graphic>
          <a:graphicData uri="http://schemas.openxmlformats.org/drawingml/2006/table">
            <a:tbl>
              <a:tblPr firstRow="1" bandRow="1">
                <a:tableStyleId>{5940675A-B579-460E-94D1-54222C63F5DA}</a:tableStyleId>
              </a:tblPr>
              <a:tblGrid>
                <a:gridCol w="1273405"/>
                <a:gridCol w="3263100"/>
              </a:tblGrid>
              <a:tr h="778910">
                <a:tc>
                  <a:txBody>
                    <a:bodyPr/>
                    <a:lstStyle/>
                    <a:p>
                      <a:r>
                        <a:rPr kumimoji="1" lang="en-US" altLang="ja-JP" dirty="0" smtClean="0">
                          <a:latin typeface="+mn-ea"/>
                          <a:ea typeface="+mn-ea"/>
                        </a:rPr>
                        <a:t>ICT</a:t>
                      </a:r>
                      <a:r>
                        <a:rPr kumimoji="1" lang="ja-JP" altLang="en-US" dirty="0" smtClean="0">
                          <a:latin typeface="+mn-ea"/>
                          <a:ea typeface="+mn-ea"/>
                        </a:rPr>
                        <a:t>活用の意図</a:t>
                      </a:r>
                      <a:endParaRPr kumimoji="1" lang="ja-JP" altLang="en-US" dirty="0">
                        <a:latin typeface="+mn-ea"/>
                        <a:ea typeface="+mn-ea"/>
                      </a:endParaRPr>
                    </a:p>
                  </a:txBody>
                  <a:tcPr/>
                </a:tc>
                <a:tc>
                  <a:txBody>
                    <a:bodyPr/>
                    <a:lstStyle/>
                    <a:p>
                      <a:pPr lvl="0"/>
                      <a:r>
                        <a:rPr kumimoji="1" lang="ja-JP" altLang="en-US" sz="1600" b="0" dirty="0" smtClean="0">
                          <a:latin typeface="+mn-ea"/>
                          <a:ea typeface="+mn-ea"/>
                          <a:cs typeface="メイリオ" panose="020B0604030504040204" pitchFamily="50" charset="-128"/>
                        </a:rPr>
                        <a:t>作品の構成図を作成することで、作品の理解を深める。友だちのものと比較もできる。</a:t>
                      </a:r>
                      <a:endParaRPr kumimoji="1" lang="ja-JP" altLang="en-US" sz="1600" b="0" dirty="0">
                        <a:latin typeface="+mn-ea"/>
                        <a:ea typeface="+mn-ea"/>
                        <a:cs typeface="メイリオ" panose="020B0604030504040204" pitchFamily="50" charset="-128"/>
                      </a:endParaRPr>
                    </a:p>
                  </a:txBody>
                  <a:tcPr/>
                </a:tc>
              </a:tr>
              <a:tr h="903837">
                <a:tc>
                  <a:txBody>
                    <a:bodyPr/>
                    <a:lstStyle/>
                    <a:p>
                      <a:r>
                        <a:rPr kumimoji="1" lang="ja-JP" altLang="en-US" dirty="0" smtClean="0"/>
                        <a:t>主に使用した</a:t>
                      </a:r>
                      <a:r>
                        <a:rPr kumimoji="1" lang="en-US" altLang="ja-JP" dirty="0" smtClean="0"/>
                        <a:t>ICT</a:t>
                      </a:r>
                      <a:r>
                        <a:rPr kumimoji="1" lang="ja-JP" altLang="en-US" dirty="0" smtClean="0"/>
                        <a:t>機器</a:t>
                      </a:r>
                      <a:endParaRPr kumimoji="1" lang="ja-JP" altLang="en-US" dirty="0"/>
                    </a:p>
                  </a:txBody>
                  <a:tcPr/>
                </a:tc>
                <a:tc>
                  <a:txBody>
                    <a:bodyPr/>
                    <a:lstStyle/>
                    <a:p>
                      <a:r>
                        <a:rPr kumimoji="1" lang="ja-JP" altLang="en-US" dirty="0" smtClean="0"/>
                        <a:t>□ＰＣ　　　　  ■ﾀﾌﾞﾚｯﾄ</a:t>
                      </a:r>
                      <a:r>
                        <a:rPr kumimoji="1" lang="en-US" altLang="ja-JP" dirty="0" smtClean="0"/>
                        <a:t>PC</a:t>
                      </a:r>
                    </a:p>
                    <a:p>
                      <a:r>
                        <a:rPr kumimoji="1" lang="ja-JP" altLang="en-US" dirty="0" smtClean="0"/>
                        <a:t>□電子黒板　□実物投影機□ﾌﾟﾛｼﾞｪｸﾀ　 ■（ｽｷｬﾅ）</a:t>
                      </a:r>
                      <a:endParaRPr kumimoji="1" lang="ja-JP" altLang="en-US" dirty="0"/>
                    </a:p>
                  </a:txBody>
                  <a:tcPr/>
                </a:tc>
              </a:tr>
              <a:tr h="605819">
                <a:tc>
                  <a:txBody>
                    <a:bodyPr/>
                    <a:lstStyle/>
                    <a:p>
                      <a:r>
                        <a:rPr kumimoji="1" lang="ja-JP" altLang="en-US" dirty="0" smtClean="0"/>
                        <a:t>活用形態</a:t>
                      </a:r>
                      <a:endParaRPr kumimoji="1" lang="ja-JP" altLang="en-US" dirty="0"/>
                    </a:p>
                  </a:txBody>
                  <a:tcPr/>
                </a:tc>
                <a:tc>
                  <a:txBody>
                    <a:bodyPr/>
                    <a:lstStyle/>
                    <a:p>
                      <a:r>
                        <a:rPr kumimoji="1" lang="ja-JP" altLang="en-US" dirty="0" smtClean="0"/>
                        <a:t>■一斉学習　□個別学習</a:t>
                      </a:r>
                      <a:endParaRPr kumimoji="1" lang="en-US" altLang="ja-JP" dirty="0" smtClean="0"/>
                    </a:p>
                    <a:p>
                      <a:r>
                        <a:rPr kumimoji="1" lang="ja-JP" altLang="en-US" dirty="0" smtClean="0"/>
                        <a:t>□協働学習　□その他</a:t>
                      </a:r>
                      <a:endParaRPr kumimoji="1" lang="ja-JP" altLang="en-US" dirty="0"/>
                    </a:p>
                  </a:txBody>
                  <a:tcPr/>
                </a:tc>
              </a:tr>
              <a:tr h="468823">
                <a:tc>
                  <a:txBody>
                    <a:bodyPr/>
                    <a:lstStyle/>
                    <a:p>
                      <a:r>
                        <a:rPr kumimoji="1" lang="ja-JP" altLang="en-US" dirty="0" smtClean="0"/>
                        <a:t>活用場面</a:t>
                      </a:r>
                      <a:endParaRPr kumimoji="1" lang="ja-JP" altLang="en-US" dirty="0"/>
                    </a:p>
                  </a:txBody>
                  <a:tcPr/>
                </a:tc>
                <a:tc>
                  <a:txBody>
                    <a:bodyPr/>
                    <a:lstStyle/>
                    <a:p>
                      <a:r>
                        <a:rPr kumimoji="1" lang="ja-JP" altLang="en-US" dirty="0" smtClean="0"/>
                        <a:t>□導入　　■展開　　□まとめ</a:t>
                      </a:r>
                      <a:endParaRPr kumimoji="1" lang="ja-JP" altLang="en-US" dirty="0"/>
                    </a:p>
                  </a:txBody>
                  <a:tcPr/>
                </a:tc>
              </a:tr>
            </a:tbl>
          </a:graphicData>
        </a:graphic>
      </p:graphicFrame>
      <p:pic>
        <p:nvPicPr>
          <p:cNvPr id="9" name="図 8"/>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164765" y="3248089"/>
            <a:ext cx="2111154" cy="1345003"/>
          </a:xfrm>
          <a:prstGeom prst="rect">
            <a:avLst/>
          </a:prstGeom>
        </p:spPr>
      </p:pic>
      <p:pic>
        <p:nvPicPr>
          <p:cNvPr id="10" name="図 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379918" y="1485913"/>
            <a:ext cx="1945703" cy="2748306"/>
          </a:xfrm>
          <a:prstGeom prst="rect">
            <a:avLst/>
          </a:prstGeom>
        </p:spPr>
      </p:pic>
      <p:pic>
        <p:nvPicPr>
          <p:cNvPr id="15" name="図 14"/>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164763" y="1477913"/>
            <a:ext cx="2339389" cy="1770307"/>
          </a:xfrm>
          <a:prstGeom prst="rect">
            <a:avLst/>
          </a:prstGeom>
        </p:spPr>
      </p:pic>
    </p:spTree>
    <p:extLst>
      <p:ext uri="{BB962C8B-B14F-4D97-AF65-F5344CB8AC3E}">
        <p14:creationId xmlns:p14="http://schemas.microsoft.com/office/powerpoint/2010/main" val="12166896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児童生徒によるＩＣＴ活用　　高等学校　国語科</a:t>
            </a:r>
            <a:endParaRPr kumimoji="1"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222196" y="548680"/>
            <a:ext cx="8699608" cy="4339650"/>
          </a:xfrm>
          <a:prstGeom prst="rect">
            <a:avLst/>
          </a:prstGeom>
          <a:noFill/>
          <a:ln w="19050">
            <a:solidFill>
              <a:schemeClr val="tx1"/>
            </a:solidFill>
            <a:prstDash val="dash"/>
          </a:ln>
        </p:spPr>
        <p:txBody>
          <a:bodyPr wrap="square" lIns="91440" tIns="45720" rIns="91440" bIns="45720">
            <a:spAutoFit/>
          </a:bodyPr>
          <a:lstStyle/>
          <a:p>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国語科における具体例</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n-ea"/>
                <a:cs typeface="Meiryo UI" panose="020B0604030504040204" pitchFamily="50" charset="-128"/>
              </a:rPr>
              <a:t>○国語総合、現代</a:t>
            </a:r>
            <a:r>
              <a:rPr lang="ja-JP" altLang="en-US" sz="2000" dirty="0">
                <a:latin typeface="+mn-ea"/>
                <a:cs typeface="Meiryo UI" panose="020B0604030504040204" pitchFamily="50" charset="-128"/>
              </a:rPr>
              <a:t>文</a:t>
            </a:r>
            <a:r>
              <a:rPr lang="en-US" altLang="ja-JP" sz="2000" dirty="0" smtClean="0">
                <a:latin typeface="+mn-ea"/>
                <a:cs typeface="Meiryo UI" panose="020B0604030504040204" pitchFamily="50" charset="-128"/>
              </a:rPr>
              <a:t>A</a:t>
            </a:r>
            <a:r>
              <a:rPr lang="ja-JP" altLang="en-US" sz="2000" dirty="0" err="1" smtClean="0">
                <a:latin typeface="+mn-ea"/>
                <a:cs typeface="Meiryo UI" panose="020B0604030504040204" pitchFamily="50" charset="-128"/>
              </a:rPr>
              <a:t>、</a:t>
            </a:r>
            <a:r>
              <a:rPr lang="ja-JP" altLang="en-US" sz="2000" dirty="0" smtClean="0">
                <a:latin typeface="+mn-ea"/>
                <a:cs typeface="Meiryo UI" panose="020B0604030504040204" pitchFamily="50" charset="-128"/>
              </a:rPr>
              <a:t>現代</a:t>
            </a:r>
            <a:r>
              <a:rPr lang="ja-JP" altLang="en-US" sz="2000" dirty="0">
                <a:latin typeface="+mn-ea"/>
                <a:cs typeface="Meiryo UI" panose="020B0604030504040204" pitchFamily="50" charset="-128"/>
              </a:rPr>
              <a:t>文</a:t>
            </a:r>
            <a:r>
              <a:rPr lang="en-US" altLang="ja-JP" sz="2000" dirty="0">
                <a:latin typeface="+mn-ea"/>
                <a:cs typeface="Meiryo UI" panose="020B0604030504040204" pitchFamily="50" charset="-128"/>
              </a:rPr>
              <a:t>B</a:t>
            </a:r>
          </a:p>
          <a:p>
            <a:r>
              <a:rPr lang="ja-JP" altLang="en-US" sz="2000" dirty="0" smtClean="0">
                <a:latin typeface="+mn-ea"/>
                <a:cs typeface="Meiryo UI" panose="020B0604030504040204" pitchFamily="50" charset="-128"/>
              </a:rPr>
              <a:t>　・教材</a:t>
            </a:r>
            <a:r>
              <a:rPr lang="ja-JP" altLang="en-US" sz="2000" dirty="0">
                <a:latin typeface="+mn-ea"/>
                <a:cs typeface="Meiryo UI" panose="020B0604030504040204" pitchFamily="50" charset="-128"/>
              </a:rPr>
              <a:t>文に関連する物語や説明</a:t>
            </a:r>
            <a:r>
              <a:rPr lang="ja-JP" altLang="en-US" sz="2000" dirty="0" smtClean="0">
                <a:latin typeface="+mn-ea"/>
                <a:cs typeface="Meiryo UI" panose="020B0604030504040204" pitchFamily="50" charset="-128"/>
              </a:rPr>
              <a:t>文、教材</a:t>
            </a:r>
            <a:r>
              <a:rPr lang="ja-JP" altLang="en-US" sz="2000" dirty="0">
                <a:latin typeface="+mn-ea"/>
                <a:cs typeface="Meiryo UI" panose="020B0604030504040204" pitchFamily="50" charset="-128"/>
              </a:rPr>
              <a:t>文の作者・著者の人となりやそれが書かれた背景や関連事項などに</a:t>
            </a:r>
            <a:r>
              <a:rPr lang="ja-JP" altLang="en-US" sz="2000" dirty="0" smtClean="0">
                <a:latin typeface="+mn-ea"/>
                <a:cs typeface="Meiryo UI" panose="020B0604030504040204" pitchFamily="50" charset="-128"/>
              </a:rPr>
              <a:t>ついて、生徒</a:t>
            </a:r>
            <a:r>
              <a:rPr lang="ja-JP" altLang="en-US" sz="2000" dirty="0">
                <a:latin typeface="+mn-ea"/>
                <a:cs typeface="Meiryo UI" panose="020B0604030504040204" pitchFamily="50" charset="-128"/>
              </a:rPr>
              <a:t>がインターネットなどを活用して情報を検索・収集</a:t>
            </a:r>
            <a:r>
              <a:rPr lang="ja-JP" altLang="en-US" sz="2000" dirty="0" smtClean="0">
                <a:latin typeface="+mn-ea"/>
                <a:cs typeface="Meiryo UI" panose="020B0604030504040204" pitchFamily="50" charset="-128"/>
              </a:rPr>
              <a:t>し、教材</a:t>
            </a:r>
            <a:r>
              <a:rPr lang="ja-JP" altLang="en-US" sz="2000" dirty="0">
                <a:latin typeface="+mn-ea"/>
                <a:cs typeface="Meiryo UI" panose="020B0604030504040204" pitchFamily="50" charset="-128"/>
              </a:rPr>
              <a:t>への関心を</a:t>
            </a:r>
            <a:r>
              <a:rPr lang="ja-JP" altLang="en-US" sz="2000" dirty="0" smtClean="0">
                <a:latin typeface="+mn-ea"/>
                <a:cs typeface="Meiryo UI" panose="020B0604030504040204" pitchFamily="50" charset="-128"/>
              </a:rPr>
              <a:t>高め、いろいろ</a:t>
            </a:r>
            <a:r>
              <a:rPr lang="ja-JP" altLang="en-US" sz="2000" dirty="0">
                <a:latin typeface="+mn-ea"/>
                <a:cs typeface="Meiryo UI" panose="020B0604030504040204" pitchFamily="50" charset="-128"/>
              </a:rPr>
              <a:t>な本や文章を選んで読むことにつなげる。</a:t>
            </a:r>
          </a:p>
          <a:p>
            <a:endParaRPr lang="en-US" altLang="ja-JP" sz="2000" dirty="0" smtClean="0">
              <a:latin typeface="+mn-ea"/>
              <a:cs typeface="Meiryo UI" panose="020B0604030504040204" pitchFamily="50" charset="-128"/>
            </a:endParaRPr>
          </a:p>
          <a:p>
            <a:r>
              <a:rPr lang="ja-JP" altLang="en-US" sz="2000" dirty="0" smtClean="0">
                <a:latin typeface="+mn-ea"/>
                <a:cs typeface="Meiryo UI" panose="020B0604030504040204" pitchFamily="50" charset="-128"/>
              </a:rPr>
              <a:t>○国語総合、古典</a:t>
            </a:r>
            <a:r>
              <a:rPr lang="en-US" altLang="ja-JP" sz="2000" dirty="0" smtClean="0">
                <a:latin typeface="+mn-ea"/>
                <a:cs typeface="Meiryo UI" panose="020B0604030504040204" pitchFamily="50" charset="-128"/>
              </a:rPr>
              <a:t>A</a:t>
            </a:r>
            <a:r>
              <a:rPr lang="ja-JP" altLang="en-US" sz="2000" dirty="0" err="1" smtClean="0">
                <a:latin typeface="+mn-ea"/>
                <a:cs typeface="Meiryo UI" panose="020B0604030504040204" pitchFamily="50" charset="-128"/>
              </a:rPr>
              <a:t>、</a:t>
            </a:r>
            <a:r>
              <a:rPr lang="ja-JP" altLang="en-US" sz="2000" dirty="0" smtClean="0">
                <a:latin typeface="+mn-ea"/>
                <a:cs typeface="Meiryo UI" panose="020B0604030504040204" pitchFamily="50" charset="-128"/>
              </a:rPr>
              <a:t>古典</a:t>
            </a:r>
            <a:r>
              <a:rPr lang="en-US" altLang="ja-JP" sz="2000" dirty="0">
                <a:latin typeface="+mn-ea"/>
                <a:cs typeface="Meiryo UI" panose="020B0604030504040204" pitchFamily="50" charset="-128"/>
              </a:rPr>
              <a:t>B</a:t>
            </a:r>
          </a:p>
          <a:p>
            <a:r>
              <a:rPr lang="ja-JP" altLang="en-US" sz="2000" dirty="0" smtClean="0">
                <a:latin typeface="+mn-ea"/>
                <a:cs typeface="Meiryo UI" panose="020B0604030504040204" pitchFamily="50" charset="-128"/>
              </a:rPr>
              <a:t>　・様々</a:t>
            </a:r>
            <a:r>
              <a:rPr lang="ja-JP" altLang="en-US" sz="2000" dirty="0">
                <a:latin typeface="+mn-ea"/>
                <a:cs typeface="Meiryo UI" panose="020B0604030504040204" pitchFamily="50" charset="-128"/>
              </a:rPr>
              <a:t>な古典作品に</a:t>
            </a:r>
            <a:r>
              <a:rPr lang="ja-JP" altLang="en-US" sz="2000" dirty="0" smtClean="0">
                <a:latin typeface="+mn-ea"/>
                <a:cs typeface="Meiryo UI" panose="020B0604030504040204" pitchFamily="50" charset="-128"/>
              </a:rPr>
              <a:t>ついて、時代</a:t>
            </a:r>
            <a:r>
              <a:rPr lang="ja-JP" altLang="en-US" sz="2000" dirty="0">
                <a:latin typeface="+mn-ea"/>
                <a:cs typeface="Meiryo UI" panose="020B0604030504040204" pitchFamily="50" charset="-128"/>
              </a:rPr>
              <a:t>背景や地域的特徴などについて生徒がインターネットなどを活用して情報を検索・収集</a:t>
            </a:r>
            <a:r>
              <a:rPr lang="ja-JP" altLang="en-US" sz="2000" dirty="0" smtClean="0">
                <a:latin typeface="+mn-ea"/>
                <a:cs typeface="Meiryo UI" panose="020B0604030504040204" pitchFamily="50" charset="-128"/>
              </a:rPr>
              <a:t>し、古典</a:t>
            </a:r>
            <a:r>
              <a:rPr lang="ja-JP" altLang="en-US" sz="2000" dirty="0">
                <a:latin typeface="+mn-ea"/>
                <a:cs typeface="Meiryo UI" panose="020B0604030504040204" pitchFamily="50" charset="-128"/>
              </a:rPr>
              <a:t>の世界に</a:t>
            </a:r>
            <a:r>
              <a:rPr lang="ja-JP" altLang="en-US" sz="2000" dirty="0" smtClean="0">
                <a:latin typeface="+mn-ea"/>
                <a:cs typeface="Meiryo UI" panose="020B0604030504040204" pitchFamily="50" charset="-128"/>
              </a:rPr>
              <a:t>親しんだり、古典</a:t>
            </a:r>
            <a:r>
              <a:rPr lang="ja-JP" altLang="en-US" sz="2000" dirty="0">
                <a:latin typeface="+mn-ea"/>
                <a:cs typeface="Meiryo UI" panose="020B0604030504040204" pitchFamily="50" charset="-128"/>
              </a:rPr>
              <a:t>を楽しんだりする</a:t>
            </a:r>
            <a:r>
              <a:rPr lang="ja-JP" altLang="en-US" sz="2000" dirty="0" smtClean="0">
                <a:latin typeface="+mn-ea"/>
                <a:cs typeface="Meiryo UI" panose="020B0604030504040204" pitchFamily="50" charset="-128"/>
              </a:rPr>
              <a:t>。</a:t>
            </a:r>
            <a:endParaRPr lang="en-US" altLang="ja-JP" sz="2000" dirty="0" smtClean="0">
              <a:latin typeface="+mn-ea"/>
              <a:cs typeface="Meiryo UI" panose="020B0604030504040204" pitchFamily="50" charset="-128"/>
            </a:endParaRPr>
          </a:p>
          <a:p>
            <a:endParaRPr lang="en-US" altLang="ja-JP" sz="20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16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教育の情報化に関する手引き」</a:t>
            </a:r>
            <a:r>
              <a:rPr lang="ja-JP" altLang="en-US" sz="16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より</a:t>
            </a:r>
            <a:endParaRPr lang="ja-JP" altLang="en-US" sz="1600"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6772907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53544" y="4293096"/>
            <a:ext cx="5410944" cy="432048"/>
          </a:xfrm>
        </p:spPr>
        <p:txBody>
          <a:bodyPr>
            <a:noAutofit/>
          </a:bodyPr>
          <a:lstStyle/>
          <a:p>
            <a:pPr algn="r"/>
            <a:r>
              <a:rPr lang="en-US" altLang="ja-JP" sz="1800" dirty="0">
                <a:latin typeface="Meiryo UI" panose="020B0604030504040204" pitchFamily="50" charset="-128"/>
                <a:ea typeface="Meiryo UI" panose="020B0604030504040204" pitchFamily="50" charset="-128"/>
                <a:cs typeface="Meiryo UI" panose="020B0604030504040204" pitchFamily="50" charset="-128"/>
              </a:rPr>
              <a:t>ICT</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活用実践事例（県立明石城西高等学校）</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児童生徒によるＩＣＴ活用　　高等学校　地理歴史科・公民科</a:t>
            </a:r>
            <a:endParaRPr kumimoji="1"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276396" y="4781912"/>
            <a:ext cx="8699608" cy="2031325"/>
          </a:xfrm>
          <a:prstGeom prst="rect">
            <a:avLst/>
          </a:prstGeom>
          <a:noFill/>
          <a:ln w="19050">
            <a:solidFill>
              <a:schemeClr val="tx1"/>
            </a:solidFill>
            <a:prstDash val="dash"/>
          </a:ln>
        </p:spPr>
        <p:txBody>
          <a:bodyPr wrap="square" lIns="91440" tIns="45720" rIns="91440" bIns="45720">
            <a:spAutoFit/>
          </a:bodyPr>
          <a:lstStyle/>
          <a:p>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公民科に</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おける具体例</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現代社会、倫理、政治</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経済 </a:t>
            </a:r>
          </a:p>
          <a:p>
            <a:r>
              <a:rPr lang="ja-JP" altLang="en-US" sz="2000" dirty="0">
                <a:latin typeface="Meiryo UI" panose="020B0604030504040204" pitchFamily="50" charset="-128"/>
                <a:ea typeface="Meiryo UI" panose="020B0604030504040204" pitchFamily="50" charset="-128"/>
                <a:cs typeface="Meiryo UI" panose="020B0604030504040204" pitchFamily="50" charset="-128"/>
              </a:rPr>
              <a:t>「共に生きる社会を目指して」（現代社会）「現代の諸課題と倫理」（倫理）「現代社会の諸課題」（政治・経済）に</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おいて、インターネット</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などを活用して統計などの資料を収集</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し、調査</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した結果の分析・考察</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を、ワープロソフト、プレゼンテーションソフト</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などを活用</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して、レポート</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などにまとめる</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24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教育の情報化に関する手引き」</a:t>
            </a:r>
            <a:r>
              <a:rPr lang="ja-JP" altLang="en-US"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より</a:t>
            </a:r>
            <a:endParaRPr lang="ja-JP" altLang="en-US"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1631938755"/>
              </p:ext>
            </p:extLst>
          </p:nvPr>
        </p:nvGraphicFramePr>
        <p:xfrm>
          <a:off x="179512" y="548680"/>
          <a:ext cx="8784975" cy="741680"/>
        </p:xfrm>
        <a:graphic>
          <a:graphicData uri="http://schemas.openxmlformats.org/drawingml/2006/table">
            <a:tbl>
              <a:tblPr firstRow="1" bandRow="1">
                <a:tableStyleId>{5940675A-B579-460E-94D1-54222C63F5DA}</a:tableStyleId>
              </a:tblPr>
              <a:tblGrid>
                <a:gridCol w="1285606"/>
                <a:gridCol w="1428451"/>
                <a:gridCol w="6070918"/>
              </a:tblGrid>
              <a:tr h="370840">
                <a:tc>
                  <a:txBody>
                    <a:bodyPr/>
                    <a:lstStyle/>
                    <a:p>
                      <a:pPr algn="ctr"/>
                      <a:r>
                        <a:rPr kumimoji="1" lang="ja-JP" altLang="en-US" dirty="0" smtClean="0"/>
                        <a:t>学年</a:t>
                      </a:r>
                      <a:endParaRPr kumimoji="1" lang="ja-JP" altLang="en-US" dirty="0"/>
                    </a:p>
                  </a:txBody>
                  <a:tcPr/>
                </a:tc>
                <a:tc>
                  <a:txBody>
                    <a:bodyPr/>
                    <a:lstStyle/>
                    <a:p>
                      <a:pPr algn="ctr"/>
                      <a:r>
                        <a:rPr kumimoji="1" lang="ja-JP" altLang="en-US" dirty="0" smtClean="0"/>
                        <a:t>教科等</a:t>
                      </a:r>
                      <a:endParaRPr kumimoji="1" lang="ja-JP" altLang="en-US" dirty="0"/>
                    </a:p>
                  </a:txBody>
                  <a:tcPr/>
                </a:tc>
                <a:tc>
                  <a:txBody>
                    <a:bodyPr/>
                    <a:lstStyle/>
                    <a:p>
                      <a:pPr algn="ctr"/>
                      <a:r>
                        <a:rPr kumimoji="1" lang="ja-JP" altLang="en-US" dirty="0" smtClean="0"/>
                        <a:t>単元名</a:t>
                      </a:r>
                      <a:endParaRPr kumimoji="1" lang="ja-JP" altLang="en-US" dirty="0"/>
                    </a:p>
                  </a:txBody>
                  <a:tcPr/>
                </a:tc>
              </a:tr>
              <a:tr h="370840">
                <a:tc>
                  <a:txBody>
                    <a:bodyPr/>
                    <a:lstStyle/>
                    <a:p>
                      <a:pPr algn="ctr"/>
                      <a:r>
                        <a:rPr kumimoji="1" lang="ja-JP" altLang="en-US" dirty="0" smtClean="0"/>
                        <a:t>１年</a:t>
                      </a:r>
                      <a:endParaRPr kumimoji="1" lang="ja-JP" altLang="en-US" dirty="0"/>
                    </a:p>
                  </a:txBody>
                  <a:tcPr/>
                </a:tc>
                <a:tc>
                  <a:txBody>
                    <a:bodyPr/>
                    <a:lstStyle/>
                    <a:p>
                      <a:pPr algn="ctr"/>
                      <a:r>
                        <a:rPr kumimoji="1" lang="ja-JP" altLang="en-US" dirty="0" smtClean="0"/>
                        <a:t>現代社会</a:t>
                      </a:r>
                      <a:endParaRPr kumimoji="1" lang="ja-JP" altLang="en-US" dirty="0"/>
                    </a:p>
                  </a:txBody>
                  <a:tcPr/>
                </a:tc>
                <a:tc>
                  <a:txBody>
                    <a:bodyPr/>
                    <a:lstStyle/>
                    <a:p>
                      <a:r>
                        <a:rPr kumimoji="1" lang="ja-JP" altLang="en-US" dirty="0" smtClean="0"/>
                        <a:t>人権問題</a:t>
                      </a:r>
                      <a:endParaRPr kumimoji="1" lang="ja-JP" altLang="en-US" dirty="0"/>
                    </a:p>
                  </a:txBody>
                  <a:tcPr/>
                </a:tc>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618463423"/>
              </p:ext>
            </p:extLst>
          </p:nvPr>
        </p:nvGraphicFramePr>
        <p:xfrm>
          <a:off x="4427984" y="1476829"/>
          <a:ext cx="4536505" cy="2888275"/>
        </p:xfrm>
        <a:graphic>
          <a:graphicData uri="http://schemas.openxmlformats.org/drawingml/2006/table">
            <a:tbl>
              <a:tblPr firstRow="1" bandRow="1">
                <a:tableStyleId>{5940675A-B579-460E-94D1-54222C63F5DA}</a:tableStyleId>
              </a:tblPr>
              <a:tblGrid>
                <a:gridCol w="1273405"/>
                <a:gridCol w="3263100"/>
              </a:tblGrid>
              <a:tr h="720081">
                <a:tc>
                  <a:txBody>
                    <a:bodyPr/>
                    <a:lstStyle/>
                    <a:p>
                      <a:r>
                        <a:rPr kumimoji="1" lang="en-US" altLang="ja-JP" dirty="0" smtClean="0">
                          <a:latin typeface="+mn-ea"/>
                          <a:ea typeface="+mn-ea"/>
                        </a:rPr>
                        <a:t>ICT</a:t>
                      </a:r>
                      <a:r>
                        <a:rPr kumimoji="1" lang="ja-JP" altLang="en-US" dirty="0" smtClean="0">
                          <a:latin typeface="+mn-ea"/>
                          <a:ea typeface="+mn-ea"/>
                        </a:rPr>
                        <a:t>活用の意図</a:t>
                      </a:r>
                      <a:endParaRPr kumimoji="1" lang="ja-JP" altLang="en-US" dirty="0">
                        <a:latin typeface="+mn-ea"/>
                        <a:ea typeface="+mn-ea"/>
                      </a:endParaRPr>
                    </a:p>
                  </a:txBody>
                  <a:tcPr/>
                </a:tc>
                <a:tc>
                  <a:txBody>
                    <a:bodyPr/>
                    <a:lstStyle/>
                    <a:p>
                      <a:pPr lvl="0"/>
                      <a:r>
                        <a:rPr kumimoji="1" lang="ja-JP" altLang="en-US" sz="1800" b="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人権問題について調べ、発表するスキルを身に着けさせる。</a:t>
                      </a:r>
                      <a:endParaRPr kumimoji="1" lang="ja-JP" altLang="en-US" sz="1800" b="0" dirty="0">
                        <a:latin typeface="ＭＳ Ｐゴシック" panose="020B0600070205080204" pitchFamily="50" charset="-128"/>
                        <a:ea typeface="ＭＳ Ｐゴシック" panose="020B0600070205080204" pitchFamily="50" charset="-128"/>
                        <a:cs typeface="メイリオ" panose="020B0604030504040204" pitchFamily="50" charset="-128"/>
                      </a:endParaRPr>
                    </a:p>
                  </a:txBody>
                  <a:tcPr/>
                </a:tc>
              </a:tr>
              <a:tr h="1006197">
                <a:tc>
                  <a:txBody>
                    <a:bodyPr/>
                    <a:lstStyle/>
                    <a:p>
                      <a:r>
                        <a:rPr kumimoji="1" lang="ja-JP" altLang="en-US" dirty="0" smtClean="0"/>
                        <a:t>主に使用した</a:t>
                      </a:r>
                      <a:r>
                        <a:rPr kumimoji="1" lang="en-US" altLang="ja-JP" dirty="0" smtClean="0"/>
                        <a:t>ICT</a:t>
                      </a:r>
                      <a:r>
                        <a:rPr kumimoji="1" lang="ja-JP" altLang="en-US" dirty="0" smtClean="0"/>
                        <a:t>機器</a:t>
                      </a:r>
                      <a:endParaRPr kumimoji="1" lang="ja-JP" altLang="en-US" dirty="0"/>
                    </a:p>
                  </a:txBody>
                  <a:tcPr/>
                </a:tc>
                <a:tc>
                  <a:txBody>
                    <a:bodyPr/>
                    <a:lstStyle/>
                    <a:p>
                      <a:r>
                        <a:rPr kumimoji="1" lang="ja-JP" altLang="en-US" dirty="0" smtClean="0"/>
                        <a:t>□ＰＣ　　　　  ■ﾀﾌﾞﾚｯﾄ</a:t>
                      </a:r>
                      <a:r>
                        <a:rPr kumimoji="1" lang="en-US" altLang="ja-JP" dirty="0" smtClean="0"/>
                        <a:t>PC</a:t>
                      </a:r>
                    </a:p>
                    <a:p>
                      <a:r>
                        <a:rPr kumimoji="1" lang="ja-JP" altLang="en-US" dirty="0" smtClean="0"/>
                        <a:t>□電子黒板　□実物投影機</a:t>
                      </a:r>
                      <a:endParaRPr kumimoji="1" lang="en-US" altLang="ja-JP" dirty="0" smtClean="0"/>
                    </a:p>
                    <a:p>
                      <a:r>
                        <a:rPr kumimoji="1" lang="ja-JP" altLang="en-US" dirty="0" smtClean="0"/>
                        <a:t>■ﾌﾟﾛｼﾞｪｸﾀ　 □（　　　　）</a:t>
                      </a:r>
                      <a:endParaRPr kumimoji="1" lang="ja-JP" altLang="en-US" dirty="0"/>
                    </a:p>
                  </a:txBody>
                  <a:tcPr/>
                </a:tc>
              </a:tr>
              <a:tr h="609260">
                <a:tc>
                  <a:txBody>
                    <a:bodyPr/>
                    <a:lstStyle/>
                    <a:p>
                      <a:r>
                        <a:rPr kumimoji="1" lang="ja-JP" altLang="en-US" dirty="0" smtClean="0"/>
                        <a:t>活用形態</a:t>
                      </a:r>
                      <a:endParaRPr kumimoji="1" lang="ja-JP" altLang="en-US" dirty="0"/>
                    </a:p>
                  </a:txBody>
                  <a:tcPr/>
                </a:tc>
                <a:tc>
                  <a:txBody>
                    <a:bodyPr/>
                    <a:lstStyle/>
                    <a:p>
                      <a:r>
                        <a:rPr kumimoji="1" lang="ja-JP" altLang="en-US" dirty="0" smtClean="0"/>
                        <a:t>□一斉学習　■個別学習</a:t>
                      </a:r>
                      <a:endParaRPr kumimoji="1" lang="en-US" altLang="ja-JP" dirty="0" smtClean="0"/>
                    </a:p>
                    <a:p>
                      <a:r>
                        <a:rPr kumimoji="1" lang="ja-JP" altLang="en-US" dirty="0" smtClean="0"/>
                        <a:t>■協働学習　□その他</a:t>
                      </a:r>
                      <a:endParaRPr kumimoji="1" lang="ja-JP" altLang="en-US" dirty="0"/>
                    </a:p>
                  </a:txBody>
                  <a:tcPr/>
                </a:tc>
              </a:tr>
              <a:tr h="521917">
                <a:tc>
                  <a:txBody>
                    <a:bodyPr/>
                    <a:lstStyle/>
                    <a:p>
                      <a:r>
                        <a:rPr kumimoji="1" lang="ja-JP" altLang="en-US" dirty="0" smtClean="0"/>
                        <a:t>活用場面</a:t>
                      </a:r>
                      <a:endParaRPr kumimoji="1" lang="ja-JP" altLang="en-US" dirty="0"/>
                    </a:p>
                  </a:txBody>
                  <a:tcPr/>
                </a:tc>
                <a:tc>
                  <a:txBody>
                    <a:bodyPr/>
                    <a:lstStyle/>
                    <a:p>
                      <a:r>
                        <a:rPr kumimoji="1" lang="ja-JP" altLang="en-US" dirty="0" smtClean="0"/>
                        <a:t>□導入　　■展開　　□まとめ</a:t>
                      </a:r>
                      <a:endParaRPr kumimoji="1" lang="ja-JP" altLang="en-US" dirty="0"/>
                    </a:p>
                  </a:txBody>
                  <a:tcPr/>
                </a:tc>
              </a:tr>
            </a:tbl>
          </a:graphicData>
        </a:graphic>
      </p:graphicFrame>
      <p:pic>
        <p:nvPicPr>
          <p:cNvPr id="15" name="図 14" descr="IMG_3671.jpg"/>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179512" y="1412776"/>
            <a:ext cx="2987824" cy="1872039"/>
          </a:xfrm>
          <a:prstGeom prst="rect">
            <a:avLst/>
          </a:prstGeom>
        </p:spPr>
      </p:pic>
      <p:pic>
        <p:nvPicPr>
          <p:cNvPr id="16" name="図 15"/>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1187624" y="3068960"/>
            <a:ext cx="3131521" cy="1549896"/>
          </a:xfrm>
          <a:prstGeom prst="rect">
            <a:avLst/>
          </a:prstGeom>
        </p:spPr>
      </p:pic>
    </p:spTree>
    <p:extLst>
      <p:ext uri="{BB962C8B-B14F-4D97-AF65-F5344CB8AC3E}">
        <p14:creationId xmlns:p14="http://schemas.microsoft.com/office/powerpoint/2010/main" val="38731694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児童生徒によるＩＣＴ活用　　高等学校　地理歴史科・公民科</a:t>
            </a:r>
            <a:endParaRPr kumimoji="1"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222196" y="548680"/>
            <a:ext cx="8699608" cy="5878532"/>
          </a:xfrm>
          <a:prstGeom prst="rect">
            <a:avLst/>
          </a:prstGeom>
          <a:noFill/>
          <a:ln w="19050">
            <a:solidFill>
              <a:schemeClr val="tx1"/>
            </a:solidFill>
            <a:prstDash val="dash"/>
          </a:ln>
        </p:spPr>
        <p:txBody>
          <a:bodyPr wrap="square" lIns="91440" tIns="45720" rIns="91440" bIns="45720">
            <a:spAutoFit/>
          </a:bodyPr>
          <a:lstStyle/>
          <a:p>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地理歴史科における具体例</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2000" dirty="0">
              <a:latin typeface="+mn-ea"/>
              <a:cs typeface="Meiryo UI" panose="020B0604030504040204" pitchFamily="50" charset="-128"/>
            </a:endParaRPr>
          </a:p>
          <a:p>
            <a:r>
              <a:rPr lang="ja-JP" altLang="en-US" sz="2000" dirty="0" smtClean="0">
                <a:latin typeface="+mn-ea"/>
                <a:cs typeface="Meiryo UI" panose="020B0604030504040204" pitchFamily="50" charset="-128"/>
              </a:rPr>
              <a:t>○</a:t>
            </a:r>
            <a:r>
              <a:rPr lang="ja-JP" altLang="en-US" sz="1600" dirty="0" smtClean="0">
                <a:latin typeface="+mn-ea"/>
              </a:rPr>
              <a:t>「</a:t>
            </a:r>
            <a:r>
              <a:rPr lang="ja-JP" altLang="en-US" sz="1600" dirty="0">
                <a:latin typeface="+mn-ea"/>
              </a:rPr>
              <a:t>持続可能な社会への展望」（世界史</a:t>
            </a:r>
            <a:r>
              <a:rPr lang="en-US" altLang="ja-JP" sz="1600" dirty="0">
                <a:latin typeface="+mn-ea"/>
              </a:rPr>
              <a:t>A</a:t>
            </a:r>
            <a:r>
              <a:rPr lang="ja-JP" altLang="en-US" sz="1600" dirty="0" smtClean="0">
                <a:latin typeface="+mn-ea"/>
              </a:rPr>
              <a:t>）、「</a:t>
            </a:r>
            <a:r>
              <a:rPr lang="ja-JP" altLang="en-US" sz="1600" dirty="0">
                <a:latin typeface="+mn-ea"/>
              </a:rPr>
              <a:t>資料を活用して探究する地球世界の課題」（世界史</a:t>
            </a:r>
            <a:r>
              <a:rPr lang="en-US" altLang="ja-JP" sz="1600" dirty="0">
                <a:latin typeface="+mn-ea"/>
              </a:rPr>
              <a:t>B</a:t>
            </a:r>
            <a:r>
              <a:rPr lang="ja-JP" altLang="en-US" sz="1600" dirty="0" smtClean="0">
                <a:latin typeface="+mn-ea"/>
              </a:rPr>
              <a:t>）</a:t>
            </a:r>
            <a:endParaRPr lang="en-US" altLang="ja-JP" sz="1600" dirty="0">
              <a:latin typeface="+mn-ea"/>
            </a:endParaRPr>
          </a:p>
          <a:p>
            <a:r>
              <a:rPr lang="ja-JP" altLang="en-US" sz="2000" dirty="0" smtClean="0">
                <a:latin typeface="+mn-ea"/>
              </a:rPr>
              <a:t>　・インターネット</a:t>
            </a:r>
            <a:r>
              <a:rPr lang="ja-JP" altLang="en-US" sz="2000" dirty="0">
                <a:latin typeface="+mn-ea"/>
              </a:rPr>
              <a:t>などを活用</a:t>
            </a:r>
            <a:r>
              <a:rPr lang="ja-JP" altLang="en-US" sz="2000" dirty="0" smtClean="0">
                <a:latin typeface="+mn-ea"/>
              </a:rPr>
              <a:t>して、各種</a:t>
            </a:r>
            <a:r>
              <a:rPr lang="ja-JP" altLang="en-US" sz="2000" dirty="0">
                <a:latin typeface="+mn-ea"/>
              </a:rPr>
              <a:t>の資料などを収集</a:t>
            </a:r>
            <a:r>
              <a:rPr lang="ja-JP" altLang="en-US" sz="2000" dirty="0" smtClean="0">
                <a:latin typeface="+mn-ea"/>
              </a:rPr>
              <a:t>し、その</a:t>
            </a:r>
            <a:r>
              <a:rPr lang="ja-JP" altLang="en-US" sz="2000" dirty="0">
                <a:latin typeface="+mn-ea"/>
              </a:rPr>
              <a:t>内容を</a:t>
            </a:r>
            <a:r>
              <a:rPr lang="ja-JP" altLang="en-US" sz="2000" dirty="0" smtClean="0">
                <a:latin typeface="+mn-ea"/>
              </a:rPr>
              <a:t>まとめたり、その</a:t>
            </a:r>
            <a:r>
              <a:rPr lang="ja-JP" altLang="en-US" sz="2000" dirty="0">
                <a:latin typeface="+mn-ea"/>
              </a:rPr>
              <a:t>意図やねらいを推測</a:t>
            </a:r>
            <a:r>
              <a:rPr lang="ja-JP" altLang="en-US" sz="2000" dirty="0" smtClean="0">
                <a:latin typeface="+mn-ea"/>
              </a:rPr>
              <a:t>したり、資料</a:t>
            </a:r>
            <a:r>
              <a:rPr lang="ja-JP" altLang="en-US" sz="2000" dirty="0">
                <a:latin typeface="+mn-ea"/>
              </a:rPr>
              <a:t>への疑問を提起したりする活動を</a:t>
            </a:r>
            <a:r>
              <a:rPr lang="ja-JP" altLang="en-US" sz="2000" dirty="0" smtClean="0">
                <a:latin typeface="+mn-ea"/>
              </a:rPr>
              <a:t>通して、資料</a:t>
            </a:r>
            <a:r>
              <a:rPr lang="ja-JP" altLang="en-US" sz="2000" dirty="0">
                <a:latin typeface="+mn-ea"/>
              </a:rPr>
              <a:t>を多面的・多角的に</a:t>
            </a:r>
            <a:r>
              <a:rPr lang="ja-JP" altLang="en-US" sz="2000" dirty="0" smtClean="0">
                <a:latin typeface="+mn-ea"/>
              </a:rPr>
              <a:t>考察、活用、表現</a:t>
            </a:r>
            <a:r>
              <a:rPr lang="ja-JP" altLang="en-US" sz="2000" dirty="0">
                <a:latin typeface="+mn-ea"/>
              </a:rPr>
              <a:t>する技能を身に付ける。 </a:t>
            </a:r>
            <a:endParaRPr lang="en-US" altLang="ja-JP" sz="2000" dirty="0" smtClean="0">
              <a:latin typeface="+mn-ea"/>
            </a:endParaRPr>
          </a:p>
          <a:p>
            <a:endParaRPr lang="en-US" altLang="ja-JP" sz="2000" dirty="0" smtClean="0">
              <a:latin typeface="+mn-ea"/>
            </a:endParaRPr>
          </a:p>
          <a:p>
            <a:r>
              <a:rPr lang="ja-JP" altLang="en-US" sz="2000" dirty="0" smtClean="0">
                <a:latin typeface="+mn-ea"/>
              </a:rPr>
              <a:t>○「</a:t>
            </a:r>
            <a:r>
              <a:rPr lang="ja-JP" altLang="en-US" sz="2000" dirty="0">
                <a:latin typeface="+mn-ea"/>
              </a:rPr>
              <a:t>現代からの探究」（日本史</a:t>
            </a:r>
            <a:r>
              <a:rPr lang="en-US" altLang="ja-JP" sz="2000" dirty="0">
                <a:latin typeface="+mn-ea"/>
              </a:rPr>
              <a:t>A</a:t>
            </a:r>
            <a:r>
              <a:rPr lang="ja-JP" altLang="en-US" sz="2000" dirty="0" smtClean="0">
                <a:latin typeface="+mn-ea"/>
              </a:rPr>
              <a:t>）、「</a:t>
            </a:r>
            <a:r>
              <a:rPr lang="ja-JP" altLang="en-US" sz="2000" dirty="0">
                <a:latin typeface="+mn-ea"/>
              </a:rPr>
              <a:t>歴史の論述」（日本史</a:t>
            </a:r>
            <a:r>
              <a:rPr lang="en-US" altLang="ja-JP" sz="2000" dirty="0">
                <a:latin typeface="+mn-ea"/>
              </a:rPr>
              <a:t>B</a:t>
            </a:r>
            <a:r>
              <a:rPr lang="ja-JP" altLang="en-US" sz="2000" dirty="0" smtClean="0">
                <a:latin typeface="+mn-ea"/>
              </a:rPr>
              <a:t>）</a:t>
            </a:r>
            <a:endParaRPr lang="en-US" altLang="ja-JP" sz="2000" dirty="0" smtClean="0">
              <a:latin typeface="+mn-ea"/>
            </a:endParaRPr>
          </a:p>
          <a:p>
            <a:r>
              <a:rPr lang="ja-JP" altLang="en-US" sz="2000" dirty="0" smtClean="0">
                <a:latin typeface="+mn-ea"/>
              </a:rPr>
              <a:t>・インターネット</a:t>
            </a:r>
            <a:r>
              <a:rPr lang="ja-JP" altLang="en-US" sz="2000" dirty="0">
                <a:latin typeface="+mn-ea"/>
              </a:rPr>
              <a:t>などを活用</a:t>
            </a:r>
            <a:r>
              <a:rPr lang="ja-JP" altLang="en-US" sz="2000" dirty="0" smtClean="0">
                <a:latin typeface="+mn-ea"/>
              </a:rPr>
              <a:t>して、歴史</a:t>
            </a:r>
            <a:r>
              <a:rPr lang="ja-JP" altLang="en-US" sz="2000" dirty="0">
                <a:latin typeface="+mn-ea"/>
              </a:rPr>
              <a:t>に関する各種資料を収集</a:t>
            </a:r>
            <a:r>
              <a:rPr lang="ja-JP" altLang="en-US" sz="2000" dirty="0" smtClean="0">
                <a:latin typeface="+mn-ea"/>
              </a:rPr>
              <a:t>し、それら</a:t>
            </a:r>
            <a:r>
              <a:rPr lang="ja-JP" altLang="en-US" sz="2000" dirty="0">
                <a:latin typeface="+mn-ea"/>
              </a:rPr>
              <a:t>の資料を分析</a:t>
            </a:r>
            <a:r>
              <a:rPr lang="ja-JP" altLang="en-US" sz="2000" dirty="0" smtClean="0">
                <a:latin typeface="+mn-ea"/>
              </a:rPr>
              <a:t>し、活用して、自分</a:t>
            </a:r>
            <a:r>
              <a:rPr lang="ja-JP" altLang="en-US" sz="2000" dirty="0">
                <a:latin typeface="+mn-ea"/>
              </a:rPr>
              <a:t>の考えをワープロソフトなどを用いて</a:t>
            </a:r>
            <a:r>
              <a:rPr lang="ja-JP" altLang="en-US" sz="2000" dirty="0" smtClean="0">
                <a:latin typeface="+mn-ea"/>
              </a:rPr>
              <a:t>記述、表現</a:t>
            </a:r>
            <a:r>
              <a:rPr lang="ja-JP" altLang="en-US" sz="2000" dirty="0">
                <a:latin typeface="+mn-ea"/>
              </a:rPr>
              <a:t>すること</a:t>
            </a:r>
            <a:r>
              <a:rPr lang="ja-JP" altLang="en-US" sz="2000" dirty="0" smtClean="0">
                <a:latin typeface="+mn-ea"/>
              </a:rPr>
              <a:t>で、歴史的</a:t>
            </a:r>
            <a:r>
              <a:rPr lang="ja-JP" altLang="en-US" sz="2000" dirty="0">
                <a:latin typeface="+mn-ea"/>
              </a:rPr>
              <a:t>な見方や考え方を身に付ける。 </a:t>
            </a:r>
          </a:p>
          <a:p>
            <a:endParaRPr lang="en-US" altLang="ja-JP" sz="2000" dirty="0">
              <a:latin typeface="+mn-ea"/>
            </a:endParaRPr>
          </a:p>
          <a:p>
            <a:r>
              <a:rPr lang="ja-JP" altLang="en-US" sz="2000" dirty="0" smtClean="0">
                <a:latin typeface="+mn-ea"/>
              </a:rPr>
              <a:t>○</a:t>
            </a:r>
            <a:r>
              <a:rPr lang="ja-JP" altLang="en-US" dirty="0" smtClean="0">
                <a:latin typeface="+mn-ea"/>
              </a:rPr>
              <a:t>「</a:t>
            </a:r>
            <a:r>
              <a:rPr lang="ja-JP" altLang="en-US" dirty="0">
                <a:latin typeface="+mn-ea"/>
              </a:rPr>
              <a:t>生活圏の地理的な諸課題と地域調査」（地理</a:t>
            </a:r>
            <a:r>
              <a:rPr lang="en-US" altLang="ja-JP" dirty="0">
                <a:latin typeface="+mn-ea"/>
              </a:rPr>
              <a:t>A</a:t>
            </a:r>
            <a:r>
              <a:rPr lang="ja-JP" altLang="en-US" dirty="0" smtClean="0">
                <a:latin typeface="+mn-ea"/>
              </a:rPr>
              <a:t>）、「</a:t>
            </a:r>
            <a:r>
              <a:rPr lang="ja-JP" altLang="en-US" dirty="0">
                <a:latin typeface="+mn-ea"/>
              </a:rPr>
              <a:t>地図の活用と地域調査」（地理</a:t>
            </a:r>
            <a:r>
              <a:rPr lang="en-US" altLang="ja-JP" dirty="0">
                <a:latin typeface="+mn-ea"/>
              </a:rPr>
              <a:t>B</a:t>
            </a:r>
            <a:r>
              <a:rPr lang="ja-JP" altLang="en-US" dirty="0" smtClean="0">
                <a:latin typeface="+mn-ea"/>
              </a:rPr>
              <a:t>）</a:t>
            </a:r>
            <a:endParaRPr lang="en-US" altLang="ja-JP" dirty="0" smtClean="0">
              <a:latin typeface="+mn-ea"/>
            </a:endParaRPr>
          </a:p>
          <a:p>
            <a:r>
              <a:rPr lang="ja-JP" altLang="en-US" sz="2000" dirty="0" smtClean="0">
                <a:latin typeface="+mn-ea"/>
              </a:rPr>
              <a:t>　・デジタルカメラ</a:t>
            </a:r>
            <a:r>
              <a:rPr lang="ja-JP" altLang="en-US" sz="2000" dirty="0">
                <a:latin typeface="+mn-ea"/>
              </a:rPr>
              <a:t>で景観などを撮影</a:t>
            </a:r>
            <a:r>
              <a:rPr lang="ja-JP" altLang="en-US" sz="2000" dirty="0" smtClean="0">
                <a:latin typeface="+mn-ea"/>
              </a:rPr>
              <a:t>したり、携帯</a:t>
            </a:r>
            <a:r>
              <a:rPr lang="ja-JP" altLang="en-US" sz="2000" dirty="0">
                <a:latin typeface="+mn-ea"/>
              </a:rPr>
              <a:t>端末</a:t>
            </a:r>
            <a:r>
              <a:rPr lang="ja-JP" altLang="en-US" sz="2000" dirty="0" smtClean="0">
                <a:latin typeface="+mn-ea"/>
              </a:rPr>
              <a:t>を</a:t>
            </a:r>
            <a:r>
              <a:rPr lang="ja-JP" altLang="en-US" sz="2000" dirty="0">
                <a:latin typeface="+mn-ea"/>
              </a:rPr>
              <a:t>用いて観察事項を記録</a:t>
            </a:r>
            <a:r>
              <a:rPr lang="ja-JP" altLang="en-US" sz="2000" dirty="0" smtClean="0">
                <a:latin typeface="+mn-ea"/>
              </a:rPr>
              <a:t>したり、 </a:t>
            </a:r>
            <a:r>
              <a:rPr lang="en-US" altLang="ja-JP" sz="2000" dirty="0">
                <a:latin typeface="+mn-ea"/>
              </a:rPr>
              <a:t>IC</a:t>
            </a:r>
            <a:r>
              <a:rPr lang="ja-JP" altLang="en-US" sz="2000" dirty="0">
                <a:latin typeface="+mn-ea"/>
              </a:rPr>
              <a:t>レコーダーで聞き取り調査を録音するなどして一次資料を収集する。</a:t>
            </a:r>
            <a:r>
              <a:rPr lang="ja-JP" altLang="en-US" sz="2000" dirty="0" smtClean="0">
                <a:latin typeface="+mn-ea"/>
              </a:rPr>
              <a:t>また、インターネット</a:t>
            </a:r>
            <a:r>
              <a:rPr lang="ja-JP" altLang="en-US" sz="2000" dirty="0">
                <a:latin typeface="+mn-ea"/>
              </a:rPr>
              <a:t>などを活用</a:t>
            </a:r>
            <a:r>
              <a:rPr lang="ja-JP" altLang="en-US" sz="2000" dirty="0" smtClean="0">
                <a:latin typeface="+mn-ea"/>
              </a:rPr>
              <a:t>して、統計、画像、文献</a:t>
            </a:r>
            <a:r>
              <a:rPr lang="ja-JP" altLang="en-US" sz="2000" dirty="0">
                <a:latin typeface="+mn-ea"/>
              </a:rPr>
              <a:t>などの地理情報を収集</a:t>
            </a:r>
            <a:r>
              <a:rPr lang="ja-JP" altLang="en-US" sz="2000" dirty="0" smtClean="0">
                <a:latin typeface="+mn-ea"/>
              </a:rPr>
              <a:t>し、地理</a:t>
            </a:r>
            <a:r>
              <a:rPr lang="ja-JP" altLang="en-US" sz="2000" dirty="0">
                <a:latin typeface="+mn-ea"/>
              </a:rPr>
              <a:t>情報システム（</a:t>
            </a:r>
            <a:r>
              <a:rPr lang="en-US" altLang="ja-JP" sz="2000" dirty="0">
                <a:latin typeface="+mn-ea"/>
              </a:rPr>
              <a:t>GIS</a:t>
            </a:r>
            <a:r>
              <a:rPr lang="ja-JP" altLang="en-US" sz="2000" dirty="0">
                <a:latin typeface="+mn-ea"/>
              </a:rPr>
              <a:t>）などを用いて分析・表現する活動を</a:t>
            </a:r>
            <a:r>
              <a:rPr lang="ja-JP" altLang="en-US" sz="2000" dirty="0" smtClean="0">
                <a:latin typeface="+mn-ea"/>
              </a:rPr>
              <a:t>通じて、地理的</a:t>
            </a:r>
            <a:r>
              <a:rPr lang="ja-JP" altLang="en-US" sz="2000" dirty="0">
                <a:latin typeface="+mn-ea"/>
              </a:rPr>
              <a:t>技能を身に付ける。 </a:t>
            </a:r>
            <a:endParaRPr lang="en-US" altLang="ja-JP" sz="2000" dirty="0">
              <a:ln w="12700">
                <a:noFill/>
                <a:prstDash val="solid"/>
              </a:ln>
              <a:solidFill>
                <a:schemeClr val="tx1">
                  <a:lumMod val="75000"/>
                  <a:lumOff val="25000"/>
                </a:schemeClr>
              </a:solidFill>
              <a:latin typeface="+mn-ea"/>
              <a:cs typeface="Meiryo UI" panose="020B0604030504040204" pitchFamily="50" charset="-128"/>
            </a:endParaRPr>
          </a:p>
          <a:p>
            <a:pPr algn="r"/>
            <a:r>
              <a:rPr lang="ja-JP" altLang="en-US" sz="16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教育の情報化に関する手引き」</a:t>
            </a:r>
            <a:r>
              <a:rPr lang="ja-JP" altLang="en-US" sz="16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より</a:t>
            </a:r>
            <a:endParaRPr lang="ja-JP" altLang="en-US" sz="1600"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842969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53544" y="4293096"/>
            <a:ext cx="5410944" cy="432048"/>
          </a:xfrm>
        </p:spPr>
        <p:txBody>
          <a:bodyPr>
            <a:noAutofit/>
          </a:bodyPr>
          <a:lstStyle/>
          <a:p>
            <a:pPr algn="r"/>
            <a:r>
              <a:rPr lang="en-US" altLang="ja-JP" sz="1800" dirty="0">
                <a:latin typeface="Meiryo UI" panose="020B0604030504040204" pitchFamily="50" charset="-128"/>
                <a:ea typeface="Meiryo UI" panose="020B0604030504040204" pitchFamily="50" charset="-128"/>
                <a:cs typeface="Meiryo UI" panose="020B0604030504040204" pitchFamily="50" charset="-128"/>
              </a:rPr>
              <a:t>ICT</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活用実践事例（県立明石城西高等学校）</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児童生徒によるＩＣＴ活用　　</a:t>
            </a:r>
            <a:r>
              <a:rPr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高等</a:t>
            </a:r>
            <a:r>
              <a:rPr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学校</a:t>
            </a:r>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　数学科</a:t>
            </a:r>
            <a:endParaRPr kumimoji="1"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276396" y="4797152"/>
            <a:ext cx="8699608" cy="1569660"/>
          </a:xfrm>
          <a:prstGeom prst="rect">
            <a:avLst/>
          </a:prstGeom>
          <a:noFill/>
          <a:ln w="19050">
            <a:solidFill>
              <a:schemeClr val="tx1"/>
            </a:solidFill>
            <a:prstDash val="dash"/>
          </a:ln>
        </p:spPr>
        <p:txBody>
          <a:bodyPr wrap="square" lIns="91440" tIns="45720" rIns="91440" bIns="45720">
            <a:spAutoFit/>
          </a:bodyPr>
          <a:lstStyle/>
          <a:p>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数学</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科</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における具体例</a:t>
            </a:r>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smtClean="0"/>
              <a:t>数学</a:t>
            </a:r>
            <a:r>
              <a:rPr lang="en-US" altLang="ja-JP" sz="2400" dirty="0"/>
              <a:t>I </a:t>
            </a:r>
            <a:r>
              <a:rPr lang="ja-JP" altLang="en-US" sz="2400" dirty="0" smtClean="0"/>
              <a:t>「</a:t>
            </a:r>
            <a:r>
              <a:rPr lang="ja-JP" altLang="en-US" sz="2400" dirty="0"/>
              <a:t>二次関数</a:t>
            </a:r>
            <a:r>
              <a:rPr lang="ja-JP" altLang="en-US" sz="2400" dirty="0" smtClean="0"/>
              <a:t>」</a:t>
            </a:r>
            <a:endParaRPr lang="en-US" altLang="ja-JP" sz="2400" dirty="0" smtClean="0"/>
          </a:p>
          <a:p>
            <a:r>
              <a:rPr lang="ja-JP" altLang="en-US" sz="2400" dirty="0" smtClean="0"/>
              <a:t>グラフ</a:t>
            </a:r>
            <a:r>
              <a:rPr lang="ja-JP" altLang="en-US" sz="2400" dirty="0"/>
              <a:t>作成ソフトなどを活用</a:t>
            </a:r>
            <a:r>
              <a:rPr lang="ja-JP" altLang="en-US" sz="2400" dirty="0" smtClean="0"/>
              <a:t>して、二次</a:t>
            </a:r>
            <a:r>
              <a:rPr lang="ja-JP" altLang="en-US" sz="2400" dirty="0"/>
              <a:t>関数の式で係数を固定したり変化させたり</a:t>
            </a:r>
            <a:r>
              <a:rPr lang="ja-JP" altLang="en-US" sz="2400" dirty="0" smtClean="0"/>
              <a:t>して、グラフ</a:t>
            </a:r>
            <a:r>
              <a:rPr lang="ja-JP" altLang="en-US" sz="2400" dirty="0"/>
              <a:t>の変化の様子を考察する。 </a:t>
            </a:r>
          </a:p>
          <a:p>
            <a:pPr algn="r"/>
            <a:r>
              <a:rPr lang="ja-JP" altLang="en-US" sz="2400" dirty="0" smtClean="0"/>
              <a:t>  </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教育の情報化に関する手引き」</a:t>
            </a:r>
            <a:r>
              <a:rPr lang="ja-JP" altLang="en-US"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より</a:t>
            </a:r>
            <a:endParaRPr lang="ja-JP" altLang="en-US"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2515785416"/>
              </p:ext>
            </p:extLst>
          </p:nvPr>
        </p:nvGraphicFramePr>
        <p:xfrm>
          <a:off x="179512" y="548680"/>
          <a:ext cx="8784975" cy="741680"/>
        </p:xfrm>
        <a:graphic>
          <a:graphicData uri="http://schemas.openxmlformats.org/drawingml/2006/table">
            <a:tbl>
              <a:tblPr firstRow="1" bandRow="1">
                <a:tableStyleId>{5940675A-B579-460E-94D1-54222C63F5DA}</a:tableStyleId>
              </a:tblPr>
              <a:tblGrid>
                <a:gridCol w="1285606"/>
                <a:gridCol w="1428451"/>
                <a:gridCol w="6070918"/>
              </a:tblGrid>
              <a:tr h="370840">
                <a:tc>
                  <a:txBody>
                    <a:bodyPr/>
                    <a:lstStyle/>
                    <a:p>
                      <a:pPr algn="ctr"/>
                      <a:r>
                        <a:rPr kumimoji="1" lang="ja-JP" altLang="en-US" dirty="0" smtClean="0"/>
                        <a:t>学年</a:t>
                      </a:r>
                      <a:endParaRPr kumimoji="1" lang="ja-JP" altLang="en-US" dirty="0"/>
                    </a:p>
                  </a:txBody>
                  <a:tcPr/>
                </a:tc>
                <a:tc>
                  <a:txBody>
                    <a:bodyPr/>
                    <a:lstStyle/>
                    <a:p>
                      <a:pPr algn="ctr"/>
                      <a:r>
                        <a:rPr kumimoji="1" lang="ja-JP" altLang="en-US" dirty="0" smtClean="0"/>
                        <a:t>教科等</a:t>
                      </a:r>
                      <a:endParaRPr kumimoji="1" lang="ja-JP" altLang="en-US" dirty="0"/>
                    </a:p>
                  </a:txBody>
                  <a:tcPr/>
                </a:tc>
                <a:tc>
                  <a:txBody>
                    <a:bodyPr/>
                    <a:lstStyle/>
                    <a:p>
                      <a:pPr algn="ctr"/>
                      <a:r>
                        <a:rPr kumimoji="1" lang="ja-JP" altLang="en-US" dirty="0" smtClean="0"/>
                        <a:t>単元名</a:t>
                      </a:r>
                      <a:endParaRPr kumimoji="1" lang="ja-JP" altLang="en-US" dirty="0"/>
                    </a:p>
                  </a:txBody>
                  <a:tcPr/>
                </a:tc>
              </a:tr>
              <a:tr h="370840">
                <a:tc>
                  <a:txBody>
                    <a:bodyPr/>
                    <a:lstStyle/>
                    <a:p>
                      <a:pPr algn="ctr"/>
                      <a:r>
                        <a:rPr kumimoji="1" lang="ja-JP" altLang="en-US" dirty="0" smtClean="0"/>
                        <a:t>１年</a:t>
                      </a:r>
                      <a:endParaRPr kumimoji="1" lang="ja-JP" altLang="en-US" dirty="0"/>
                    </a:p>
                  </a:txBody>
                  <a:tcPr/>
                </a:tc>
                <a:tc>
                  <a:txBody>
                    <a:bodyPr/>
                    <a:lstStyle/>
                    <a:p>
                      <a:pPr algn="ctr"/>
                      <a:r>
                        <a:rPr kumimoji="1" lang="ja-JP" altLang="en-US" dirty="0" smtClean="0"/>
                        <a:t>数学</a:t>
                      </a:r>
                      <a:r>
                        <a:rPr kumimoji="1" lang="en-US" altLang="ja-JP" dirty="0" smtClean="0"/>
                        <a:t>A</a:t>
                      </a:r>
                      <a:endParaRPr kumimoji="1" lang="ja-JP" altLang="en-US" dirty="0"/>
                    </a:p>
                  </a:txBody>
                  <a:tcPr/>
                </a:tc>
                <a:tc>
                  <a:txBody>
                    <a:bodyPr/>
                    <a:lstStyle/>
                    <a:p>
                      <a:r>
                        <a:rPr kumimoji="1" lang="ja-JP" altLang="en-US" dirty="0" smtClean="0"/>
                        <a:t>図形の性質</a:t>
                      </a:r>
                      <a:endParaRPr kumimoji="1" lang="ja-JP" altLang="en-US" dirty="0"/>
                    </a:p>
                  </a:txBody>
                  <a:tcPr/>
                </a:tc>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1211427674"/>
              </p:ext>
            </p:extLst>
          </p:nvPr>
        </p:nvGraphicFramePr>
        <p:xfrm>
          <a:off x="4427984" y="1476829"/>
          <a:ext cx="4536505" cy="2897554"/>
        </p:xfrm>
        <a:graphic>
          <a:graphicData uri="http://schemas.openxmlformats.org/drawingml/2006/table">
            <a:tbl>
              <a:tblPr firstRow="1" bandRow="1">
                <a:tableStyleId>{5940675A-B579-460E-94D1-54222C63F5DA}</a:tableStyleId>
              </a:tblPr>
              <a:tblGrid>
                <a:gridCol w="1273405"/>
                <a:gridCol w="3263100"/>
              </a:tblGrid>
              <a:tr h="884294">
                <a:tc>
                  <a:txBody>
                    <a:bodyPr/>
                    <a:lstStyle/>
                    <a:p>
                      <a:r>
                        <a:rPr kumimoji="1" lang="en-US" altLang="ja-JP" dirty="0" smtClean="0">
                          <a:latin typeface="+mn-ea"/>
                          <a:ea typeface="+mn-ea"/>
                        </a:rPr>
                        <a:t>ICT</a:t>
                      </a:r>
                      <a:r>
                        <a:rPr kumimoji="1" lang="ja-JP" altLang="en-US" dirty="0" smtClean="0">
                          <a:latin typeface="+mn-ea"/>
                          <a:ea typeface="+mn-ea"/>
                        </a:rPr>
                        <a:t>活用の意図</a:t>
                      </a:r>
                      <a:endParaRPr kumimoji="1" lang="ja-JP" altLang="en-US" dirty="0">
                        <a:latin typeface="+mn-ea"/>
                        <a:ea typeface="+mn-ea"/>
                      </a:endParaRPr>
                    </a:p>
                  </a:txBody>
                  <a:tcPr/>
                </a:tc>
                <a:tc>
                  <a:txBody>
                    <a:bodyPr/>
                    <a:lstStyle/>
                    <a:p>
                      <a:pPr lvl="0"/>
                      <a:r>
                        <a:rPr kumimoji="1" lang="ja-JP" altLang="en-US" sz="1800" b="0" dirty="0" smtClean="0">
                          <a:latin typeface="+mj-ea"/>
                          <a:ea typeface="+mj-ea"/>
                          <a:cs typeface="メイリオ" panose="020B0604030504040204" pitchFamily="50" charset="-128"/>
                        </a:rPr>
                        <a:t>イメージが難しい空間図形を図示することで生徒の理解を深める。</a:t>
                      </a:r>
                      <a:endParaRPr kumimoji="1" lang="ja-JP" altLang="en-US" sz="1800" b="0" dirty="0">
                        <a:latin typeface="+mj-ea"/>
                        <a:ea typeface="+mj-ea"/>
                        <a:cs typeface="メイリオ" panose="020B0604030504040204" pitchFamily="50" charset="-128"/>
                      </a:endParaRPr>
                    </a:p>
                  </a:txBody>
                  <a:tcPr/>
                </a:tc>
              </a:tr>
              <a:tr h="884294">
                <a:tc>
                  <a:txBody>
                    <a:bodyPr/>
                    <a:lstStyle/>
                    <a:p>
                      <a:r>
                        <a:rPr kumimoji="1" lang="ja-JP" altLang="en-US" dirty="0" smtClean="0"/>
                        <a:t>主に使用した</a:t>
                      </a:r>
                      <a:r>
                        <a:rPr kumimoji="1" lang="en-US" altLang="ja-JP" dirty="0" smtClean="0"/>
                        <a:t>ICT</a:t>
                      </a:r>
                      <a:r>
                        <a:rPr kumimoji="1" lang="ja-JP" altLang="en-US" dirty="0" smtClean="0"/>
                        <a:t>機器</a:t>
                      </a:r>
                      <a:endParaRPr kumimoji="1" lang="ja-JP" altLang="en-US" dirty="0"/>
                    </a:p>
                  </a:txBody>
                  <a:tcPr/>
                </a:tc>
                <a:tc>
                  <a:txBody>
                    <a:bodyPr/>
                    <a:lstStyle/>
                    <a:p>
                      <a:r>
                        <a:rPr kumimoji="1" lang="ja-JP" altLang="en-US" dirty="0" smtClean="0"/>
                        <a:t>□ＰＣ　　　　  ■ﾀﾌﾞﾚｯﾄ</a:t>
                      </a:r>
                      <a:r>
                        <a:rPr kumimoji="1" lang="en-US" altLang="ja-JP" dirty="0" smtClean="0"/>
                        <a:t>PC</a:t>
                      </a:r>
                    </a:p>
                    <a:p>
                      <a:r>
                        <a:rPr kumimoji="1" lang="ja-JP" altLang="en-US" dirty="0" smtClean="0"/>
                        <a:t>□電子黒板　□実物投影機</a:t>
                      </a:r>
                      <a:endParaRPr kumimoji="1" lang="en-US" altLang="ja-JP" dirty="0" smtClean="0"/>
                    </a:p>
                    <a:p>
                      <a:r>
                        <a:rPr kumimoji="1" lang="ja-JP" altLang="en-US" dirty="0" smtClean="0"/>
                        <a:t>□ﾌﾟﾛｼﾞｪｸﾀ　 ■（</a:t>
                      </a:r>
                      <a:r>
                        <a:rPr kumimoji="1" lang="en-US" altLang="ja-JP" dirty="0" err="1" smtClean="0"/>
                        <a:t>GeoGebra</a:t>
                      </a:r>
                      <a:r>
                        <a:rPr kumimoji="1" lang="ja-JP" altLang="en-US" dirty="0" smtClean="0"/>
                        <a:t>）</a:t>
                      </a:r>
                      <a:endParaRPr kumimoji="1" lang="ja-JP" altLang="en-US" dirty="0"/>
                    </a:p>
                  </a:txBody>
                  <a:tcPr/>
                </a:tc>
              </a:tr>
              <a:tr h="619005">
                <a:tc>
                  <a:txBody>
                    <a:bodyPr/>
                    <a:lstStyle/>
                    <a:p>
                      <a:r>
                        <a:rPr kumimoji="1" lang="ja-JP" altLang="en-US" dirty="0" smtClean="0"/>
                        <a:t>活用形態</a:t>
                      </a:r>
                      <a:endParaRPr kumimoji="1" lang="ja-JP" altLang="en-US" dirty="0"/>
                    </a:p>
                  </a:txBody>
                  <a:tcPr/>
                </a:tc>
                <a:tc>
                  <a:txBody>
                    <a:bodyPr/>
                    <a:lstStyle/>
                    <a:p>
                      <a:r>
                        <a:rPr kumimoji="1" lang="ja-JP" altLang="en-US" dirty="0" smtClean="0"/>
                        <a:t>■一斉学習　□個別学習</a:t>
                      </a:r>
                      <a:endParaRPr kumimoji="1" lang="en-US" altLang="ja-JP" dirty="0" smtClean="0"/>
                    </a:p>
                    <a:p>
                      <a:r>
                        <a:rPr kumimoji="1" lang="ja-JP" altLang="en-US" dirty="0" smtClean="0"/>
                        <a:t>□協働学習　□その他</a:t>
                      </a:r>
                      <a:endParaRPr kumimoji="1" lang="ja-JP" altLang="en-US" dirty="0"/>
                    </a:p>
                  </a:txBody>
                  <a:tcPr/>
                </a:tc>
              </a:tr>
              <a:tr h="428674">
                <a:tc>
                  <a:txBody>
                    <a:bodyPr/>
                    <a:lstStyle/>
                    <a:p>
                      <a:r>
                        <a:rPr kumimoji="1" lang="ja-JP" altLang="en-US" dirty="0" smtClean="0"/>
                        <a:t>活用場面</a:t>
                      </a:r>
                      <a:endParaRPr kumimoji="1" lang="ja-JP" altLang="en-US" dirty="0"/>
                    </a:p>
                  </a:txBody>
                  <a:tcPr/>
                </a:tc>
                <a:tc>
                  <a:txBody>
                    <a:bodyPr/>
                    <a:lstStyle/>
                    <a:p>
                      <a:r>
                        <a:rPr kumimoji="1" lang="ja-JP" altLang="en-US" dirty="0" smtClean="0"/>
                        <a:t>□導入　　■展開　　□まとめ</a:t>
                      </a:r>
                      <a:endParaRPr kumimoji="1" lang="ja-JP" altLang="en-US" dirty="0"/>
                    </a:p>
                  </a:txBody>
                  <a:tcPr/>
                </a:tc>
              </a:tr>
            </a:tbl>
          </a:graphicData>
        </a:graphic>
      </p:graphicFrame>
      <p:pic>
        <p:nvPicPr>
          <p:cNvPr id="16" name="図 1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76396" y="1526312"/>
            <a:ext cx="3960000" cy="2974908"/>
          </a:xfrm>
          <a:prstGeom prst="rect">
            <a:avLst/>
          </a:prstGeom>
        </p:spPr>
      </p:pic>
    </p:spTree>
    <p:extLst>
      <p:ext uri="{BB962C8B-B14F-4D97-AF65-F5344CB8AC3E}">
        <p14:creationId xmlns:p14="http://schemas.microsoft.com/office/powerpoint/2010/main" val="23756050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児童生徒によるＩＣＴ活用　　高等学校　数学科</a:t>
            </a:r>
            <a:endParaRPr kumimoji="1"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222196" y="548680"/>
            <a:ext cx="8699608" cy="3354765"/>
          </a:xfrm>
          <a:prstGeom prst="rect">
            <a:avLst/>
          </a:prstGeom>
          <a:noFill/>
          <a:ln w="19050">
            <a:solidFill>
              <a:schemeClr val="tx1"/>
            </a:solidFill>
            <a:prstDash val="dash"/>
          </a:ln>
        </p:spPr>
        <p:txBody>
          <a:bodyPr wrap="square" lIns="91440" tIns="45720" rIns="91440" bIns="45720">
            <a:spAutoFit/>
          </a:bodyPr>
          <a:lstStyle/>
          <a:p>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数学</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科における具体例</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t>○数学</a:t>
            </a:r>
            <a:r>
              <a:rPr lang="en-US" altLang="ja-JP" sz="2000" dirty="0" smtClean="0"/>
              <a:t>Ⅰ</a:t>
            </a:r>
            <a:r>
              <a:rPr lang="ja-JP" altLang="en-US" sz="2000" dirty="0" smtClean="0"/>
              <a:t>　「</a:t>
            </a:r>
            <a:r>
              <a:rPr lang="ja-JP" altLang="en-US" sz="2000" dirty="0"/>
              <a:t>データの分析</a:t>
            </a:r>
            <a:r>
              <a:rPr lang="ja-JP" altLang="en-US" sz="2000" dirty="0" smtClean="0"/>
              <a:t>」</a:t>
            </a:r>
            <a:endParaRPr lang="en-US" altLang="ja-JP" sz="2000" dirty="0" smtClean="0"/>
          </a:p>
          <a:p>
            <a:r>
              <a:rPr lang="ja-JP" altLang="en-US" sz="2000" dirty="0"/>
              <a:t>　</a:t>
            </a:r>
            <a:r>
              <a:rPr lang="ja-JP" altLang="en-US" sz="2000" dirty="0" smtClean="0"/>
              <a:t>・統計</a:t>
            </a:r>
            <a:r>
              <a:rPr lang="ja-JP" altLang="en-US" sz="2000" dirty="0"/>
              <a:t>の基本的考え方を身に付けるため</a:t>
            </a:r>
            <a:r>
              <a:rPr lang="ja-JP" altLang="en-US" sz="2000" dirty="0" smtClean="0"/>
              <a:t>に、表</a:t>
            </a:r>
            <a:r>
              <a:rPr lang="ja-JP" altLang="en-US" sz="2000" dirty="0"/>
              <a:t>計算ソフトなどを利用</a:t>
            </a:r>
            <a:r>
              <a:rPr lang="ja-JP" altLang="en-US" sz="2000" dirty="0" smtClean="0"/>
              <a:t>して、グラフ化</a:t>
            </a:r>
            <a:r>
              <a:rPr lang="ja-JP" altLang="en-US" sz="2000" dirty="0"/>
              <a:t>して考察する。 </a:t>
            </a:r>
          </a:p>
          <a:p>
            <a:endParaRPr lang="en-US" altLang="ja-JP" sz="2000" dirty="0" smtClean="0"/>
          </a:p>
          <a:p>
            <a:r>
              <a:rPr lang="ja-JP" altLang="en-US" sz="2000" dirty="0" smtClean="0"/>
              <a:t>○数学</a:t>
            </a:r>
            <a:r>
              <a:rPr lang="en-US" altLang="ja-JP" sz="2000" dirty="0" smtClean="0"/>
              <a:t>Ⅰ</a:t>
            </a:r>
            <a:r>
              <a:rPr lang="ja-JP" altLang="en-US" sz="2000" dirty="0" smtClean="0"/>
              <a:t>　「</a:t>
            </a:r>
            <a:r>
              <a:rPr lang="ja-JP" altLang="en-US" sz="2000" dirty="0"/>
              <a:t>データの分析</a:t>
            </a:r>
            <a:r>
              <a:rPr lang="ja-JP" altLang="en-US" sz="2000" dirty="0" smtClean="0"/>
              <a:t>」</a:t>
            </a:r>
            <a:endParaRPr lang="en-US" altLang="ja-JP" sz="2000" dirty="0" smtClean="0"/>
          </a:p>
          <a:p>
            <a:r>
              <a:rPr lang="ja-JP" altLang="en-US" sz="2000" dirty="0"/>
              <a:t>　</a:t>
            </a:r>
            <a:r>
              <a:rPr lang="ja-JP" altLang="en-US" sz="2000" dirty="0" smtClean="0"/>
              <a:t>・インターネット</a:t>
            </a:r>
            <a:r>
              <a:rPr lang="ja-JP" altLang="en-US" sz="2000" dirty="0"/>
              <a:t>などを活用して実際の統計を収集</a:t>
            </a:r>
            <a:r>
              <a:rPr lang="ja-JP" altLang="en-US" sz="2000" dirty="0" smtClean="0"/>
              <a:t>し、それ</a:t>
            </a:r>
            <a:r>
              <a:rPr lang="ja-JP" altLang="en-US" sz="2000" dirty="0"/>
              <a:t>を分析することで社会における統計の活用意義について考える。 </a:t>
            </a:r>
            <a:endParaRPr lang="en-US" altLang="ja-JP" sz="20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lgn="r"/>
            <a:endParaRPr lang="en-US" altLang="ja-JP" sz="16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16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教育の情報化に関する手引き」</a:t>
            </a:r>
            <a:r>
              <a:rPr lang="ja-JP" altLang="en-US" sz="16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より</a:t>
            </a:r>
            <a:endParaRPr lang="ja-JP" altLang="en-US" sz="1600"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4197998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2">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1072</TotalTime>
  <Words>1066</Words>
  <Application>Microsoft Office PowerPoint</Application>
  <PresentationFormat>画面に合わせる (4:3)</PresentationFormat>
  <Paragraphs>236</Paragraphs>
  <Slides>15</Slides>
  <Notes>4</Notes>
  <HiddenSlides>0</HiddenSlides>
  <MMClips>0</MMClips>
  <ScaleCrop>false</ScaleCrop>
  <HeadingPairs>
    <vt:vector size="4" baseType="variant">
      <vt:variant>
        <vt:lpstr>テーマ</vt:lpstr>
      </vt:variant>
      <vt:variant>
        <vt:i4>1</vt:i4>
      </vt:variant>
      <vt:variant>
        <vt:lpstr>スライド タイトル</vt:lpstr>
      </vt:variant>
      <vt:variant>
        <vt:i4>15</vt:i4>
      </vt:variant>
    </vt:vector>
  </HeadingPairs>
  <TitlesOfParts>
    <vt:vector size="16" baseType="lpstr">
      <vt:lpstr>Office ​​テーマ</vt:lpstr>
      <vt:lpstr>ＩＣＴを活用した授業づくり  ①児童生徒によるＩＣＴ活用</vt:lpstr>
      <vt:lpstr>児童生徒によるＩＣＴ活用 ＜高等学校＞</vt:lpstr>
      <vt:lpstr>PowerPoint プレゼンテーション</vt:lpstr>
      <vt:lpstr>ICT活用実践事例（県立明石城西高等学校）</vt:lpstr>
      <vt:lpstr>PowerPoint プレゼンテーション</vt:lpstr>
      <vt:lpstr>ICT活用実践事例（県立明石城西高等学校）</vt:lpstr>
      <vt:lpstr>PowerPoint プレゼンテーション</vt:lpstr>
      <vt:lpstr>ICT活用実践事例（県立明石城西高等学校）</vt:lpstr>
      <vt:lpstr>PowerPoint プレゼンテーション</vt:lpstr>
      <vt:lpstr>ICT活用実践事例（県立明石城西高等学校）</vt:lpstr>
      <vt:lpstr>ICT活用実践事例（県立明石城西高等学校）</vt:lpstr>
      <vt:lpstr>PowerPoint プレゼンテーション</vt:lpstr>
      <vt:lpstr>ICT活用実践事例（県立明石城西高等学校）</vt:lpstr>
      <vt:lpstr>PowerPoint プレゼンテーション</vt:lpstr>
      <vt:lpstr>PowerPoint プレゼンテーション</vt:lpstr>
    </vt:vector>
  </TitlesOfParts>
  <Company>兵庫県</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ICT活用実践事例</dc:title>
  <dc:creator>兵庫県</dc:creator>
  <cp:lastModifiedBy>兵庫県</cp:lastModifiedBy>
  <cp:revision>116</cp:revision>
  <cp:lastPrinted>2017-03-06T22:31:47Z</cp:lastPrinted>
  <dcterms:created xsi:type="dcterms:W3CDTF">2016-01-08T07:45:39Z</dcterms:created>
  <dcterms:modified xsi:type="dcterms:W3CDTF">2018-01-11T10:48:40Z</dcterms:modified>
</cp:coreProperties>
</file>