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486" r:id="rId2"/>
    <p:sldId id="487" r:id="rId3"/>
    <p:sldId id="289" r:id="rId4"/>
    <p:sldId id="318" r:id="rId5"/>
    <p:sldId id="438" r:id="rId6"/>
    <p:sldId id="470" r:id="rId7"/>
    <p:sldId id="471" r:id="rId8"/>
    <p:sldId id="472" r:id="rId9"/>
    <p:sldId id="473" r:id="rId10"/>
    <p:sldId id="474" r:id="rId11"/>
    <p:sldId id="475" r:id="rId12"/>
    <p:sldId id="478" r:id="rId13"/>
    <p:sldId id="482" r:id="rId14"/>
    <p:sldId id="483" r:id="rId15"/>
    <p:sldId id="484" r:id="rId16"/>
    <p:sldId id="479" r:id="rId17"/>
    <p:sldId id="476" r:id="rId18"/>
    <p:sldId id="477" r:id="rId19"/>
    <p:sldId id="480" r:id="rId20"/>
    <p:sldId id="485"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2" autoAdjust="0"/>
    <p:restoredTop sz="89154" autoAdjust="0"/>
  </p:normalViewPr>
  <p:slideViewPr>
    <p:cSldViewPr>
      <p:cViewPr>
        <p:scale>
          <a:sx n="62" d="100"/>
          <a:sy n="62" d="100"/>
        </p:scale>
        <p:origin x="-10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D76E1DA-2393-4C50-BFFA-06F45273BCFD}" type="datetimeFigureOut">
              <a:rPr kumimoji="1" lang="ja-JP" altLang="en-US" smtClean="0"/>
              <a:t>2018/1/11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98C13A2F-19B8-42AE-81ED-39144DED35E2}" type="datetimeFigureOut">
              <a:rPr kumimoji="1" lang="ja-JP" altLang="en-US" smtClean="0"/>
              <a:t>2018/1/11</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3</a:t>
            </a:fld>
            <a:endParaRPr kumimoji="1" lang="ja-JP" altLang="en-US" dirty="0"/>
          </a:p>
        </p:txBody>
      </p:sp>
    </p:spTree>
    <p:extLst>
      <p:ext uri="{BB962C8B-B14F-4D97-AF65-F5344CB8AC3E}">
        <p14:creationId xmlns:p14="http://schemas.microsoft.com/office/powerpoint/2010/main" val="73287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a:t>
            </a:r>
            <a:r>
              <a:rPr kumimoji="1" lang="en-US" altLang="ja-JP" dirty="0" smtClean="0"/>
              <a:t>CT</a:t>
            </a:r>
            <a:r>
              <a:rPr kumimoji="1" lang="ja-JP" altLang="en-US" dirty="0" smtClean="0"/>
              <a:t>を活用することにより「一斉指導による学び（一斉学習）」に加え、「子供たち一人一人の能力や特性に応じた学び（個別学習）」、「子供たち同士が教えあい学び合う協働的な学び（協働学習）」を推進していくことが重要です。</a:t>
            </a:r>
            <a:endParaRPr kumimoji="1" lang="en-US" altLang="ja-JP" dirty="0" smtClean="0"/>
          </a:p>
          <a:p>
            <a:r>
              <a:rPr kumimoji="1" lang="ja-JP" altLang="en-US" dirty="0" smtClean="0"/>
              <a:t>また、</a:t>
            </a:r>
            <a:r>
              <a:rPr kumimoji="1" lang="en-US" altLang="ja-JP" dirty="0" smtClean="0"/>
              <a:t>ICT</a:t>
            </a:r>
            <a:r>
              <a:rPr kumimoji="1" lang="ja-JP" altLang="en-US" dirty="0" smtClean="0"/>
              <a:t>を活用した授業においては、「一斉学習」、「個別学習」、「協働学習」それぞれの学習場面が相互に組み合わされた学びの場が形成され、ＩＣＴの特長を生かすことでより分かりやすく理解が深まる授業の実現が可能となります。</a:t>
            </a:r>
            <a:endParaRPr kumimoji="1" lang="en-US" altLang="ja-JP" dirty="0" smtClean="0"/>
          </a:p>
          <a:p>
            <a:r>
              <a:rPr kumimoji="1" lang="ja-JP" altLang="en-US" dirty="0" smtClean="0"/>
              <a:t>文部科学省の「学びのイノベーション事業」において、</a:t>
            </a:r>
            <a:r>
              <a:rPr kumimoji="1" lang="en-US" altLang="ja-JP" dirty="0" smtClean="0"/>
              <a:t>ICT</a:t>
            </a:r>
            <a:r>
              <a:rPr kumimoji="1" lang="ja-JP" altLang="en-US" dirty="0" smtClean="0"/>
              <a:t>を活用した学習場面を類型化し、類型に対応した実証校の実際の学習場面例を整理されてます。</a:t>
            </a:r>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20</a:t>
            </a:fld>
            <a:endParaRPr kumimoji="1" lang="ja-JP" altLang="en-US" dirty="0"/>
          </a:p>
        </p:txBody>
      </p:sp>
    </p:spTree>
    <p:extLst>
      <p:ext uri="{BB962C8B-B14F-4D97-AF65-F5344CB8AC3E}">
        <p14:creationId xmlns:p14="http://schemas.microsoft.com/office/powerpoint/2010/main" val="211373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7.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1.jpeg"/><Relationship Id="rId11" Type="http://schemas.openxmlformats.org/officeDocument/2006/relationships/image" Target="../media/image16.jpeg"/><Relationship Id="rId5" Type="http://schemas.openxmlformats.org/officeDocument/2006/relationships/image" Target="../media/image10.jpeg"/><Relationship Id="rId10" Type="http://schemas.openxmlformats.org/officeDocument/2006/relationships/image" Target="../media/image15.jpeg"/><Relationship Id="rId4" Type="http://schemas.openxmlformats.org/officeDocument/2006/relationships/image" Target="../media/image9.jpeg"/><Relationship Id="rId9" Type="http://schemas.openxmlformats.org/officeDocument/2006/relationships/image" Target="../media/image1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276872"/>
            <a:ext cx="7772400" cy="2952327"/>
          </a:xfrm>
        </p:spPr>
        <p:txBody>
          <a:bodyPr>
            <a:normAutofit fontScale="90000"/>
          </a:bodyPr>
          <a:lstStyle/>
          <a:p>
            <a:r>
              <a:rPr kumimoji="1" lang="ja-JP" altLang="en-US" sz="4900" dirty="0" smtClean="0">
                <a:latin typeface="メイリオ" panose="020B0604030504040204" pitchFamily="50" charset="-128"/>
                <a:ea typeface="メイリオ" panose="020B0604030504040204" pitchFamily="50" charset="-128"/>
                <a:cs typeface="メイリオ" panose="020B0604030504040204" pitchFamily="50" charset="-128"/>
              </a:rPr>
              <a:t>ＩＣＴを活用した授業づくり</a:t>
            </a:r>
            <a: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児童</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生徒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によるＩＣＴ活用</a:t>
            </a:r>
            <a:endParaRPr kumimoji="1" lang="ja-JP" altLang="en-US" sz="4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C1</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34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理科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846659"/>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理科に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分野 「光と音」において、コンピュータ、マイクなどを活用して、様々な音の振動を観察することで、音の大きさや高さは発音体の振動の仕方に関係することを考える。</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217873307"/>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理科</a:t>
                      </a:r>
                      <a:endParaRPr kumimoji="1" lang="ja-JP" altLang="en-US" dirty="0"/>
                    </a:p>
                  </a:txBody>
                  <a:tcPr/>
                </a:tc>
                <a:tc>
                  <a:txBody>
                    <a:bodyPr/>
                    <a:lstStyle/>
                    <a:p>
                      <a:pPr algn="ctr"/>
                      <a:r>
                        <a:rPr kumimoji="1" lang="ja-JP" altLang="en-US" dirty="0" smtClean="0"/>
                        <a:t>光による現象</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44230226"/>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光が進んだ道</a:t>
                      </a:r>
                      <a:r>
                        <a:rPr kumimoji="1" lang="ja-JP" altLang="en-US" sz="1800" b="0" dirty="0" err="1" smtClean="0">
                          <a:latin typeface="+mn-ea"/>
                          <a:ea typeface="+mn-ea"/>
                          <a:cs typeface="メイリオ" panose="020B0604030504040204" pitchFamily="50" charset="-128"/>
                        </a:rPr>
                        <a:t>すじを</a:t>
                      </a:r>
                      <a:r>
                        <a:rPr kumimoji="1" lang="ja-JP" altLang="en-US" sz="1800" b="0" dirty="0" smtClean="0">
                          <a:latin typeface="+mn-ea"/>
                          <a:ea typeface="+mn-ea"/>
                          <a:cs typeface="メイリオ" panose="020B0604030504040204" pitchFamily="50" charset="-128"/>
                        </a:rPr>
                        <a:t>作図できるようにする。</a:t>
                      </a:r>
                      <a:endParaRPr kumimoji="1" lang="en-US" altLang="ja-JP" sz="1800" b="0" dirty="0" smtClean="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　　　　）</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図 7"/>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6396" y="1421160"/>
            <a:ext cx="3960000" cy="300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53551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理科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557075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理科における具体例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t>○第</a:t>
            </a:r>
            <a:r>
              <a:rPr lang="en-US" altLang="ja-JP" sz="2000" dirty="0" smtClean="0"/>
              <a:t>1</a:t>
            </a:r>
            <a:r>
              <a:rPr lang="ja-JP" altLang="en-US" sz="2000" dirty="0"/>
              <a:t>分野 </a:t>
            </a:r>
            <a:r>
              <a:rPr lang="ja-JP" altLang="en-US" sz="2000" dirty="0" smtClean="0"/>
              <a:t>　「</a:t>
            </a:r>
            <a:r>
              <a:rPr lang="ja-JP" altLang="en-US" sz="2000" dirty="0"/>
              <a:t>電流とその利用</a:t>
            </a:r>
            <a:r>
              <a:rPr lang="ja-JP" altLang="en-US" sz="2000" dirty="0" smtClean="0"/>
              <a:t>」</a:t>
            </a:r>
            <a:endParaRPr lang="en-US" altLang="ja-JP" sz="2000" dirty="0" smtClean="0"/>
          </a:p>
          <a:p>
            <a:r>
              <a:rPr lang="ja-JP" altLang="en-US" sz="2000" dirty="0"/>
              <a:t>　</a:t>
            </a:r>
            <a:r>
              <a:rPr lang="ja-JP" altLang="en-US" sz="2000" dirty="0" smtClean="0"/>
              <a:t>・コンピュータ</a:t>
            </a:r>
            <a:r>
              <a:rPr lang="ja-JP" altLang="en-US" sz="2000" dirty="0"/>
              <a:t>などを活用</a:t>
            </a:r>
            <a:r>
              <a:rPr lang="ja-JP" altLang="en-US" sz="2000" dirty="0" smtClean="0"/>
              <a:t>して、生徒</a:t>
            </a:r>
            <a:r>
              <a:rPr lang="ja-JP" altLang="en-US" sz="2000" dirty="0"/>
              <a:t>の探究の目的に合わせたデータ処理</a:t>
            </a:r>
            <a:r>
              <a:rPr lang="ja-JP" altLang="en-US" sz="2000" dirty="0" smtClean="0"/>
              <a:t>や、グラフ</a:t>
            </a:r>
            <a:r>
              <a:rPr lang="ja-JP" altLang="en-US" sz="2000" dirty="0"/>
              <a:t>を作成したりそこから規則性を見いだしたりする</a:t>
            </a:r>
            <a:r>
              <a:rPr lang="ja-JP" altLang="en-US" sz="2000" dirty="0" smtClean="0"/>
              <a:t>。</a:t>
            </a:r>
            <a:endParaRPr lang="en-US" altLang="ja-JP" sz="2000" dirty="0" smtClean="0"/>
          </a:p>
          <a:p>
            <a:r>
              <a:rPr lang="ja-JP" altLang="en-US" sz="2000" dirty="0"/>
              <a:t>　</a:t>
            </a:r>
            <a:r>
              <a:rPr lang="ja-JP" altLang="en-US" sz="2000" dirty="0" smtClean="0"/>
              <a:t>・観察、実験</a:t>
            </a:r>
            <a:r>
              <a:rPr lang="ja-JP" altLang="en-US" sz="2000" dirty="0"/>
              <a:t>の段階でビデオカメラとコンピュータを組み合わせることに</a:t>
            </a:r>
            <a:r>
              <a:rPr lang="ja-JP" altLang="en-US" sz="2000" dirty="0" smtClean="0"/>
              <a:t>よって、観察、実験</a:t>
            </a:r>
            <a:r>
              <a:rPr lang="ja-JP" altLang="en-US" sz="2000" dirty="0"/>
              <a:t>の結果を分析</a:t>
            </a:r>
            <a:r>
              <a:rPr lang="ja-JP" altLang="en-US" sz="2000" dirty="0" smtClean="0"/>
              <a:t>したり、より</a:t>
            </a:r>
            <a:r>
              <a:rPr lang="ja-JP" altLang="en-US" sz="2000" dirty="0"/>
              <a:t>総合的に考察を深めたりする。 </a:t>
            </a:r>
            <a:endParaRPr lang="en-US" altLang="ja-JP" sz="2000" dirty="0" smtClean="0"/>
          </a:p>
          <a:p>
            <a:r>
              <a:rPr lang="ja-JP" altLang="en-US" sz="2000" dirty="0" smtClean="0"/>
              <a:t> </a:t>
            </a:r>
            <a:endParaRPr lang="ja-JP" altLang="en-US" sz="2000" dirty="0"/>
          </a:p>
          <a:p>
            <a:r>
              <a:rPr lang="ja-JP" altLang="en-US" sz="2000" dirty="0"/>
              <a:t>○</a:t>
            </a:r>
            <a:r>
              <a:rPr lang="ja-JP" altLang="en-US" sz="2000" dirty="0" smtClean="0"/>
              <a:t>第２分野 </a:t>
            </a:r>
            <a:r>
              <a:rPr lang="ja-JP" altLang="en-US" sz="2000" dirty="0"/>
              <a:t>　</a:t>
            </a:r>
            <a:r>
              <a:rPr lang="ja-JP" altLang="en-US" sz="2000" dirty="0" smtClean="0"/>
              <a:t>「</a:t>
            </a:r>
            <a:r>
              <a:rPr lang="ja-JP" altLang="en-US" sz="2000" dirty="0"/>
              <a:t>気象とその変化</a:t>
            </a:r>
            <a:r>
              <a:rPr lang="ja-JP" altLang="en-US" sz="2000" dirty="0" smtClean="0"/>
              <a:t>」</a:t>
            </a:r>
            <a:endParaRPr lang="en-US" altLang="ja-JP" sz="2000" dirty="0" smtClean="0"/>
          </a:p>
          <a:p>
            <a:r>
              <a:rPr lang="ja-JP" altLang="en-US" sz="2000" dirty="0"/>
              <a:t>　</a:t>
            </a:r>
            <a:r>
              <a:rPr lang="ja-JP" altLang="en-US" sz="2000" dirty="0" smtClean="0"/>
              <a:t>・気象</a:t>
            </a:r>
            <a:r>
              <a:rPr lang="ja-JP" altLang="en-US" sz="2000" dirty="0"/>
              <a:t>に関するデータを長期にわたって観測する際</a:t>
            </a:r>
            <a:r>
              <a:rPr lang="ja-JP" altLang="en-US" sz="2000" dirty="0" smtClean="0"/>
              <a:t>に、コンピュータ</a:t>
            </a:r>
            <a:r>
              <a:rPr lang="ja-JP" altLang="en-US" sz="2000" dirty="0"/>
              <a:t>などで自動記録できる装置やセンサーを活用</a:t>
            </a:r>
            <a:r>
              <a:rPr lang="ja-JP" altLang="en-US" sz="2000" dirty="0" smtClean="0"/>
              <a:t>して、観測</a:t>
            </a:r>
            <a:r>
              <a:rPr lang="ja-JP" altLang="en-US" sz="2000" dirty="0"/>
              <a:t>したデータと天気の変化の関係について考える。 </a:t>
            </a:r>
            <a:endParaRPr lang="en-US" altLang="ja-JP" sz="2000" dirty="0" smtClean="0"/>
          </a:p>
          <a:p>
            <a:endParaRPr lang="ja-JP" altLang="en-US" sz="2000" dirty="0"/>
          </a:p>
          <a:p>
            <a:r>
              <a:rPr lang="ja-JP" altLang="en-US" sz="2000" dirty="0"/>
              <a:t>○</a:t>
            </a:r>
            <a:r>
              <a:rPr lang="ja-JP" altLang="en-US" sz="2000" dirty="0" smtClean="0"/>
              <a:t>第２分野 　「</a:t>
            </a:r>
            <a:r>
              <a:rPr lang="ja-JP" altLang="en-US" sz="2000" dirty="0"/>
              <a:t>地球と宇宙</a:t>
            </a:r>
            <a:r>
              <a:rPr lang="ja-JP" altLang="en-US" sz="2000" dirty="0" smtClean="0"/>
              <a:t>」</a:t>
            </a:r>
            <a:endParaRPr lang="en-US" altLang="ja-JP" sz="2000" dirty="0" smtClean="0"/>
          </a:p>
          <a:p>
            <a:r>
              <a:rPr lang="ja-JP" altLang="en-US" sz="2000" dirty="0" smtClean="0"/>
              <a:t>　・天体</a:t>
            </a:r>
            <a:r>
              <a:rPr lang="ja-JP" altLang="en-US" sz="2000" dirty="0"/>
              <a:t>に関するデータを長期にわたって観測する際</a:t>
            </a:r>
            <a:r>
              <a:rPr lang="ja-JP" altLang="en-US" sz="2000" dirty="0" smtClean="0"/>
              <a:t>に、コンピュータ</a:t>
            </a:r>
            <a:r>
              <a:rPr lang="ja-JP" altLang="en-US" sz="2000" dirty="0"/>
              <a:t>などで自動記録できる装置を活用</a:t>
            </a:r>
            <a:r>
              <a:rPr lang="ja-JP" altLang="en-US" sz="2000" dirty="0" smtClean="0"/>
              <a:t>して、観測</a:t>
            </a:r>
            <a:r>
              <a:rPr lang="ja-JP" altLang="en-US" sz="2000" dirty="0"/>
              <a:t>したデータに基づいて天体の動きについて考える。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04772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音楽科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64742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音楽</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t>○</a:t>
            </a:r>
            <a:r>
              <a:rPr lang="ja-JP" altLang="en-US" sz="2000" dirty="0" smtClean="0"/>
              <a:t>第１学年 　表現</a:t>
            </a:r>
            <a:r>
              <a:rPr lang="ja-JP" altLang="en-US" sz="2000" dirty="0"/>
              <a:t>「歌唱</a:t>
            </a:r>
            <a:r>
              <a:rPr lang="ja-JP" altLang="en-US" sz="2000" dirty="0" smtClean="0"/>
              <a:t>」、「</a:t>
            </a:r>
            <a:r>
              <a:rPr lang="ja-JP" altLang="en-US" sz="2000" dirty="0"/>
              <a:t>器楽</a:t>
            </a:r>
            <a:r>
              <a:rPr lang="ja-JP" altLang="en-US" sz="2000" dirty="0" smtClean="0"/>
              <a:t>」</a:t>
            </a:r>
            <a:endParaRPr lang="en-US" altLang="ja-JP" sz="2000" dirty="0" smtClean="0"/>
          </a:p>
          <a:p>
            <a:r>
              <a:rPr lang="ja-JP" altLang="en-US" sz="2000" dirty="0"/>
              <a:t>　</a:t>
            </a:r>
            <a:r>
              <a:rPr lang="ja-JP" altLang="en-US" sz="2000" dirty="0" smtClean="0"/>
              <a:t>・表現</a:t>
            </a:r>
            <a:r>
              <a:rPr lang="ja-JP" altLang="en-US" sz="2000" dirty="0"/>
              <a:t>を工夫しながら歌ったり演奏したりした様子</a:t>
            </a:r>
            <a:r>
              <a:rPr lang="ja-JP" altLang="en-US" sz="2000" dirty="0" smtClean="0"/>
              <a:t>を、生徒</a:t>
            </a:r>
            <a:r>
              <a:rPr lang="ja-JP" altLang="en-US" sz="2000" dirty="0"/>
              <a:t>が</a:t>
            </a:r>
            <a:r>
              <a:rPr lang="ja-JP" altLang="en-US" sz="2000" dirty="0" smtClean="0"/>
              <a:t>デジタルカメラ、</a:t>
            </a:r>
            <a:r>
              <a:rPr lang="en-US" altLang="ja-JP" sz="2000" dirty="0" smtClean="0"/>
              <a:t>IC</a:t>
            </a:r>
            <a:r>
              <a:rPr lang="ja-JP" altLang="en-US" sz="2000" dirty="0"/>
              <a:t>レコーダーなどを活用して記録</a:t>
            </a:r>
            <a:r>
              <a:rPr lang="ja-JP" altLang="en-US" sz="2000" dirty="0" smtClean="0"/>
              <a:t>して、表現</a:t>
            </a:r>
            <a:r>
              <a:rPr lang="ja-JP" altLang="en-US" sz="2000" dirty="0"/>
              <a:t>のよさや改善点を振り返る。 </a:t>
            </a:r>
          </a:p>
          <a:p>
            <a:endParaRPr lang="en-US" altLang="ja-JP" sz="2000" dirty="0" smtClean="0"/>
          </a:p>
          <a:p>
            <a:r>
              <a:rPr lang="ja-JP" altLang="en-US" sz="2000" dirty="0" smtClean="0"/>
              <a:t>○第２・３学年 </a:t>
            </a:r>
            <a:r>
              <a:rPr lang="ja-JP" altLang="en-US" sz="2000" dirty="0"/>
              <a:t>　</a:t>
            </a:r>
            <a:r>
              <a:rPr lang="ja-JP" altLang="en-US" sz="2000" dirty="0" smtClean="0"/>
              <a:t>表現</a:t>
            </a:r>
            <a:r>
              <a:rPr lang="ja-JP" altLang="en-US" sz="2000" dirty="0"/>
              <a:t>「創作の活動</a:t>
            </a:r>
            <a:r>
              <a:rPr lang="ja-JP" altLang="en-US" sz="2000" dirty="0" smtClean="0"/>
              <a:t>」</a:t>
            </a:r>
            <a:endParaRPr lang="en-US" altLang="ja-JP" sz="2000" dirty="0" smtClean="0"/>
          </a:p>
          <a:p>
            <a:r>
              <a:rPr lang="ja-JP" altLang="en-US" sz="2000" dirty="0"/>
              <a:t>　</a:t>
            </a:r>
            <a:r>
              <a:rPr lang="ja-JP" altLang="en-US" sz="2000" dirty="0" smtClean="0"/>
              <a:t>・表現</a:t>
            </a:r>
            <a:r>
              <a:rPr lang="ja-JP" altLang="en-US" sz="2000" dirty="0"/>
              <a:t>したいイメージを</a:t>
            </a:r>
            <a:r>
              <a:rPr lang="ja-JP" altLang="en-US" sz="2000" dirty="0" smtClean="0"/>
              <a:t>もち、音</a:t>
            </a:r>
            <a:r>
              <a:rPr lang="ja-JP" altLang="en-US" sz="2000" dirty="0"/>
              <a:t>素材の特徴を</a:t>
            </a:r>
            <a:r>
              <a:rPr lang="ja-JP" altLang="en-US" sz="2000" dirty="0" smtClean="0"/>
              <a:t>生かし、コンピュータ</a:t>
            </a:r>
            <a:r>
              <a:rPr lang="ja-JP" altLang="en-US" sz="2000" dirty="0"/>
              <a:t>や音楽ソフトなどを活用</a:t>
            </a:r>
            <a:r>
              <a:rPr lang="ja-JP" altLang="en-US" sz="2000" dirty="0" smtClean="0"/>
              <a:t>して、つくった</a:t>
            </a:r>
            <a:r>
              <a:rPr lang="ja-JP" altLang="en-US" sz="2000" dirty="0"/>
              <a:t>音楽を記録する。 </a:t>
            </a:r>
          </a:p>
          <a:p>
            <a:endParaRPr lang="en-US" altLang="ja-JP" sz="2000" dirty="0" smtClean="0"/>
          </a:p>
          <a:p>
            <a:r>
              <a:rPr lang="ja-JP" altLang="en-US" sz="2000" dirty="0" smtClean="0"/>
              <a:t>○第２・３学年 </a:t>
            </a:r>
            <a:r>
              <a:rPr lang="ja-JP" altLang="en-US" sz="2000" dirty="0"/>
              <a:t>　</a:t>
            </a:r>
            <a:r>
              <a:rPr lang="ja-JP" altLang="en-US" sz="2000" dirty="0" smtClean="0"/>
              <a:t>鑑賞</a:t>
            </a:r>
            <a:endParaRPr lang="en-US" altLang="ja-JP" sz="2000" dirty="0" smtClean="0"/>
          </a:p>
          <a:p>
            <a:r>
              <a:rPr lang="ja-JP" altLang="en-US" sz="2000" dirty="0"/>
              <a:t>　</a:t>
            </a:r>
            <a:r>
              <a:rPr lang="ja-JP" altLang="en-US" sz="2000" dirty="0" smtClean="0"/>
              <a:t>・我が国</a:t>
            </a:r>
            <a:r>
              <a:rPr lang="ja-JP" altLang="en-US" sz="2000" dirty="0"/>
              <a:t>や郷土の伝統音楽及び諸外国の様々な音楽に</a:t>
            </a:r>
            <a:r>
              <a:rPr lang="ja-JP" altLang="en-US" sz="2000" dirty="0" smtClean="0"/>
              <a:t>ついて、インターネット、</a:t>
            </a:r>
            <a:r>
              <a:rPr lang="en-US" altLang="ja-JP" sz="2000" dirty="0" smtClean="0"/>
              <a:t>DVD</a:t>
            </a:r>
            <a:r>
              <a:rPr lang="ja-JP" altLang="en-US" sz="2000" dirty="0"/>
              <a:t>などを活用して</a:t>
            </a:r>
            <a:r>
              <a:rPr lang="ja-JP" altLang="en-US" sz="2000" dirty="0" smtClean="0"/>
              <a:t>調べ、音楽</a:t>
            </a:r>
            <a:r>
              <a:rPr lang="ja-JP" altLang="en-US" sz="2000" dirty="0"/>
              <a:t>の特徴をその背景となる文化・歴史と関連付けながら鑑賞する。 </a:t>
            </a:r>
            <a:endParaRPr lang="en-US" altLang="ja-JP" sz="2000" dirty="0" smtClean="0"/>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47503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美術科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955203"/>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美術科における具体例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t>○第１学年　表現</a:t>
            </a:r>
            <a:endParaRPr lang="en-US" altLang="ja-JP" sz="2000" dirty="0" smtClean="0"/>
          </a:p>
          <a:p>
            <a:r>
              <a:rPr lang="ja-JP" altLang="en-US" sz="2000" dirty="0"/>
              <a:t>　</a:t>
            </a:r>
            <a:r>
              <a:rPr lang="ja-JP" altLang="en-US" sz="2000" dirty="0" smtClean="0"/>
              <a:t>・グラフィックソフト</a:t>
            </a:r>
            <a:r>
              <a:rPr lang="ja-JP" altLang="en-US" sz="2000" dirty="0"/>
              <a:t>などを活用</a:t>
            </a:r>
            <a:r>
              <a:rPr lang="ja-JP" altLang="en-US" sz="2000" dirty="0" smtClean="0"/>
              <a:t>して、取り込み</a:t>
            </a:r>
            <a:r>
              <a:rPr lang="ja-JP" altLang="en-US" sz="2000" dirty="0"/>
              <a:t>や</a:t>
            </a:r>
            <a:r>
              <a:rPr lang="ja-JP" altLang="en-US" sz="2000" dirty="0" smtClean="0"/>
              <a:t>貼り付け、形</a:t>
            </a:r>
            <a:r>
              <a:rPr lang="ja-JP" altLang="en-US" sz="2000" dirty="0"/>
              <a:t>の自由な</a:t>
            </a:r>
            <a:r>
              <a:rPr lang="ja-JP" altLang="en-US" sz="2000" dirty="0" smtClean="0"/>
              <a:t>変形、配置換え、色彩</a:t>
            </a:r>
            <a:r>
              <a:rPr lang="ja-JP" altLang="en-US" sz="2000" dirty="0"/>
              <a:t>換え</a:t>
            </a:r>
            <a:r>
              <a:rPr lang="ja-JP" altLang="en-US" sz="2000" dirty="0" smtClean="0"/>
              <a:t>など、構想</a:t>
            </a:r>
            <a:r>
              <a:rPr lang="ja-JP" altLang="en-US" sz="2000" dirty="0"/>
              <a:t>の場面で試しながら楽しく表現する。</a:t>
            </a:r>
          </a:p>
          <a:p>
            <a:endParaRPr lang="en-US" altLang="ja-JP" sz="2000" dirty="0" smtClean="0"/>
          </a:p>
          <a:p>
            <a:r>
              <a:rPr lang="ja-JP" altLang="en-US" sz="2000" dirty="0"/>
              <a:t>○</a:t>
            </a:r>
            <a:r>
              <a:rPr lang="ja-JP" altLang="en-US" sz="2000" dirty="0" smtClean="0"/>
              <a:t>第２・３学年　表現</a:t>
            </a:r>
            <a:endParaRPr lang="en-US" altLang="ja-JP" sz="2000" dirty="0" smtClean="0"/>
          </a:p>
          <a:p>
            <a:r>
              <a:rPr lang="ja-JP" altLang="en-US" sz="2000" dirty="0" smtClean="0"/>
              <a:t>　・ビデオカメラ</a:t>
            </a:r>
            <a:r>
              <a:rPr lang="ja-JP" altLang="en-US" sz="2000" dirty="0"/>
              <a:t>などを活用</a:t>
            </a:r>
            <a:r>
              <a:rPr lang="ja-JP" altLang="en-US" sz="2000" dirty="0" smtClean="0"/>
              <a:t>して、グループ</a:t>
            </a:r>
            <a:r>
              <a:rPr lang="ja-JP" altLang="en-US" sz="2000" dirty="0"/>
              <a:t>で分担を決め学校紹介やコマーシャルを</a:t>
            </a:r>
            <a:r>
              <a:rPr lang="ja-JP" altLang="en-US" sz="2000" dirty="0" smtClean="0"/>
              <a:t>つくったり、動き</a:t>
            </a:r>
            <a:r>
              <a:rPr lang="ja-JP" altLang="en-US" sz="2000" dirty="0"/>
              <a:t>を連続させて描いた漫画をコマ撮り</a:t>
            </a:r>
            <a:r>
              <a:rPr lang="ja-JP" altLang="en-US" sz="2000" dirty="0" smtClean="0"/>
              <a:t>して、短編</a:t>
            </a:r>
            <a:r>
              <a:rPr lang="ja-JP" altLang="en-US" sz="2000" dirty="0"/>
              <a:t>アニメーションをつくったりする。</a:t>
            </a:r>
          </a:p>
          <a:p>
            <a:endParaRPr lang="en-US" altLang="ja-JP" sz="2000" dirty="0" smtClean="0"/>
          </a:p>
          <a:p>
            <a:r>
              <a:rPr lang="ja-JP" altLang="en-US" sz="2000" dirty="0" smtClean="0"/>
              <a:t>○第２・３学年　鑑賞</a:t>
            </a:r>
            <a:endParaRPr lang="en-US" altLang="ja-JP" sz="2000" dirty="0" smtClean="0"/>
          </a:p>
          <a:p>
            <a:r>
              <a:rPr lang="ja-JP" altLang="en-US" sz="2000" dirty="0" smtClean="0"/>
              <a:t>　・インターネット、</a:t>
            </a:r>
            <a:r>
              <a:rPr lang="en-US" altLang="ja-JP" sz="2000" dirty="0" smtClean="0"/>
              <a:t>DVD</a:t>
            </a:r>
            <a:r>
              <a:rPr lang="ja-JP" altLang="en-US" sz="2000" dirty="0"/>
              <a:t>などを活用</a:t>
            </a:r>
            <a:r>
              <a:rPr lang="ja-JP" altLang="en-US" sz="2000" dirty="0" smtClean="0"/>
              <a:t>して、日本</a:t>
            </a:r>
            <a:r>
              <a:rPr lang="ja-JP" altLang="en-US" sz="2000" dirty="0"/>
              <a:t>や諸外国の美術の概括的な変遷や作品の特質を</a:t>
            </a:r>
            <a:r>
              <a:rPr lang="ja-JP" altLang="en-US" sz="2000" dirty="0" smtClean="0"/>
              <a:t>調べたり、それら</a:t>
            </a:r>
            <a:r>
              <a:rPr lang="ja-JP" altLang="en-US" sz="2000" dirty="0"/>
              <a:t>の作品を鑑賞したり</a:t>
            </a:r>
            <a:r>
              <a:rPr lang="ja-JP" altLang="en-US" sz="2000" dirty="0" smtClean="0"/>
              <a:t>して、諸外国</a:t>
            </a:r>
            <a:r>
              <a:rPr lang="ja-JP" altLang="en-US" sz="2000" dirty="0"/>
              <a:t>の美術や文化との相違と共通性を考える。</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6374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保健体育科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846659"/>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保健</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体育</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科に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器械</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運動「</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跳び箱運動」に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おいて、デジタルカメラ</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の動画機能などを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用いて、自己の</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課題に応じた練習を工夫するため</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に、自分</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の動きを撮影</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し、動き</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や技の改善点や高まりを見付ける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091018386"/>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２年</a:t>
                      </a:r>
                      <a:endParaRPr kumimoji="1" lang="ja-JP" altLang="en-US" dirty="0"/>
                    </a:p>
                  </a:txBody>
                  <a:tcPr/>
                </a:tc>
                <a:tc>
                  <a:txBody>
                    <a:bodyPr/>
                    <a:lstStyle/>
                    <a:p>
                      <a:pPr algn="ctr"/>
                      <a:r>
                        <a:rPr kumimoji="1" lang="ja-JP" altLang="en-US" dirty="0" smtClean="0"/>
                        <a:t>保健体育</a:t>
                      </a:r>
                      <a:endParaRPr kumimoji="1" lang="ja-JP" altLang="en-US" dirty="0"/>
                    </a:p>
                  </a:txBody>
                  <a:tcPr/>
                </a:tc>
                <a:tc>
                  <a:txBody>
                    <a:bodyPr/>
                    <a:lstStyle/>
                    <a:p>
                      <a:pPr algn="ctr"/>
                      <a:r>
                        <a:rPr kumimoji="1" lang="ja-JP" altLang="en-US" dirty="0" smtClean="0"/>
                        <a:t>陸上競技（ハードル）</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931865181"/>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lang="ja-JP" altLang="en-US" dirty="0" smtClean="0"/>
                        <a:t>動画を通して自分や仲間の試技を見てアドバイスする。</a:t>
                      </a:r>
                      <a:endParaRPr kumimoji="1" lang="ja-JP" altLang="en-US" sz="18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　　　　）</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9" name="図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1455097"/>
            <a:ext cx="3960000" cy="2960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0929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保健体育科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72409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保健</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体育</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t>○第１・２学年</a:t>
            </a:r>
            <a:endParaRPr lang="ja-JP" altLang="en-US" sz="2000" dirty="0"/>
          </a:p>
          <a:p>
            <a:r>
              <a:rPr lang="ja-JP" altLang="en-US" sz="2000" dirty="0" smtClean="0"/>
              <a:t>・体育</a:t>
            </a:r>
            <a:r>
              <a:rPr lang="ja-JP" altLang="en-US" sz="2000" dirty="0"/>
              <a:t>理論「運動やスポーツの多様性」に</a:t>
            </a:r>
            <a:r>
              <a:rPr lang="ja-JP" altLang="en-US" sz="2000" dirty="0" smtClean="0"/>
              <a:t>おいて、運動</a:t>
            </a:r>
            <a:r>
              <a:rPr lang="ja-JP" altLang="en-US" sz="2000" dirty="0"/>
              <a:t>やスポーツの歴史・記録などを図書</a:t>
            </a:r>
            <a:r>
              <a:rPr lang="ja-JP" altLang="en-US" sz="2000" dirty="0" smtClean="0"/>
              <a:t>資料、インターネット</a:t>
            </a:r>
            <a:r>
              <a:rPr lang="ja-JP" altLang="en-US" sz="2000" dirty="0"/>
              <a:t>などを活用して調べることなどを</a:t>
            </a:r>
            <a:r>
              <a:rPr lang="ja-JP" altLang="en-US" sz="2000" dirty="0" smtClean="0"/>
              <a:t>通して、運動</a:t>
            </a:r>
            <a:r>
              <a:rPr lang="ja-JP" altLang="en-US" sz="2000" dirty="0"/>
              <a:t>やスポーツの必要性やライフステージに応じた多様な親しみ方や学び方を考える。</a:t>
            </a:r>
          </a:p>
          <a:p>
            <a:endParaRPr lang="en-US" altLang="ja-JP" sz="2000" dirty="0" smtClean="0"/>
          </a:p>
          <a:p>
            <a:r>
              <a:rPr lang="ja-JP" altLang="en-US" sz="2000" dirty="0" smtClean="0"/>
              <a:t>○保健</a:t>
            </a:r>
            <a:r>
              <a:rPr lang="ja-JP" altLang="en-US" sz="2000" dirty="0"/>
              <a:t>分野</a:t>
            </a:r>
          </a:p>
          <a:p>
            <a:r>
              <a:rPr lang="ja-JP" altLang="en-US" sz="2000" dirty="0" smtClean="0"/>
              <a:t>　・傷害</a:t>
            </a:r>
            <a:r>
              <a:rPr lang="ja-JP" altLang="en-US" sz="2000" dirty="0"/>
              <a:t>の</a:t>
            </a:r>
            <a:r>
              <a:rPr lang="ja-JP" altLang="en-US" sz="2000" dirty="0" smtClean="0"/>
              <a:t>防止、健康</a:t>
            </a:r>
            <a:r>
              <a:rPr lang="ja-JP" altLang="en-US" sz="2000" dirty="0"/>
              <a:t>な生活や疾病の予防などに</a:t>
            </a:r>
            <a:r>
              <a:rPr lang="ja-JP" altLang="en-US" sz="2000" dirty="0" smtClean="0"/>
              <a:t>ついて、学習</a:t>
            </a:r>
            <a:r>
              <a:rPr lang="ja-JP" altLang="en-US" sz="2000" dirty="0"/>
              <a:t>の目的に</a:t>
            </a:r>
            <a:r>
              <a:rPr lang="ja-JP" altLang="en-US" sz="2000" dirty="0" smtClean="0"/>
              <a:t>応じて、インターネット、図書</a:t>
            </a:r>
            <a:r>
              <a:rPr lang="ja-JP" altLang="en-US" sz="2000" dirty="0"/>
              <a:t>資料などから必要な情報を収集する</a:t>
            </a:r>
            <a:r>
              <a:rPr lang="ja-JP" altLang="en-US" sz="2000" dirty="0" smtClean="0"/>
              <a:t>。</a:t>
            </a:r>
            <a:endParaRPr lang="en-US" altLang="ja-JP" sz="2000" dirty="0" smtClean="0"/>
          </a:p>
          <a:p>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0799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技術・家庭科（技術分野</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72409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技術・家庭科（技術分野）に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t>○　</a:t>
            </a:r>
            <a:r>
              <a:rPr lang="en-US" altLang="ja-JP" sz="2000" dirty="0" smtClean="0"/>
              <a:t>A</a:t>
            </a:r>
            <a:r>
              <a:rPr lang="ja-JP" altLang="en-US" sz="2000" dirty="0" smtClean="0"/>
              <a:t>　材料</a:t>
            </a:r>
            <a:r>
              <a:rPr lang="ja-JP" altLang="en-US" sz="2000" dirty="0"/>
              <a:t>と加工に関する技術 </a:t>
            </a:r>
          </a:p>
          <a:p>
            <a:r>
              <a:rPr lang="ja-JP" altLang="en-US" sz="2000" dirty="0" smtClean="0"/>
              <a:t>　・材料</a:t>
            </a:r>
            <a:r>
              <a:rPr lang="ja-JP" altLang="en-US" sz="2000" dirty="0"/>
              <a:t>と加工に関する技術を利用した製作品の設計・製作に</a:t>
            </a:r>
            <a:r>
              <a:rPr lang="ja-JP" altLang="en-US" sz="2000" dirty="0" smtClean="0"/>
              <a:t>おいて、コンピュータ、設計ソフト、作図</a:t>
            </a:r>
            <a:r>
              <a:rPr lang="ja-JP" altLang="en-US" sz="2000" dirty="0"/>
              <a:t>支援ソフトなどを活用</a:t>
            </a:r>
            <a:r>
              <a:rPr lang="ja-JP" altLang="en-US" sz="2000" dirty="0" smtClean="0"/>
              <a:t>して、目的</a:t>
            </a:r>
            <a:r>
              <a:rPr lang="ja-JP" altLang="en-US" sz="2000" dirty="0"/>
              <a:t>や条件に即した機能や構造を考えながら製作図を描く。 </a:t>
            </a:r>
          </a:p>
          <a:p>
            <a:endParaRPr lang="en-US" altLang="ja-JP" sz="2000" dirty="0"/>
          </a:p>
          <a:p>
            <a:r>
              <a:rPr lang="ja-JP" altLang="en-US" sz="2000" dirty="0" smtClean="0"/>
              <a:t>○　</a:t>
            </a:r>
            <a:r>
              <a:rPr lang="en-US" altLang="ja-JP" sz="2000" dirty="0" smtClean="0"/>
              <a:t>C</a:t>
            </a:r>
            <a:r>
              <a:rPr lang="ja-JP" altLang="en-US" sz="2000" dirty="0" smtClean="0"/>
              <a:t>　生物</a:t>
            </a:r>
            <a:r>
              <a:rPr lang="ja-JP" altLang="en-US" sz="2000" dirty="0"/>
              <a:t>育成に関する技術 </a:t>
            </a:r>
          </a:p>
          <a:p>
            <a:r>
              <a:rPr lang="ja-JP" altLang="en-US" sz="2000" dirty="0" smtClean="0"/>
              <a:t>・栽培</a:t>
            </a:r>
            <a:r>
              <a:rPr lang="ja-JP" altLang="en-US" sz="2000" dirty="0"/>
              <a:t>又は飼育している生物の様子</a:t>
            </a:r>
            <a:r>
              <a:rPr lang="ja-JP" altLang="en-US" sz="2000" dirty="0" smtClean="0"/>
              <a:t>を、生徒</a:t>
            </a:r>
            <a:r>
              <a:rPr lang="ja-JP" altLang="en-US" sz="2000" dirty="0"/>
              <a:t>がデジタルカメラで撮影</a:t>
            </a:r>
            <a:r>
              <a:rPr lang="ja-JP" altLang="en-US" sz="2000" dirty="0" smtClean="0"/>
              <a:t>して、継続的</a:t>
            </a:r>
            <a:r>
              <a:rPr lang="ja-JP" altLang="en-US" sz="2000" dirty="0"/>
              <a:t>に観察結果を記録</a:t>
            </a:r>
            <a:r>
              <a:rPr lang="ja-JP" altLang="en-US" sz="2000" dirty="0" smtClean="0"/>
              <a:t>し、育成</a:t>
            </a:r>
            <a:r>
              <a:rPr lang="ja-JP" altLang="en-US" sz="2000" dirty="0"/>
              <a:t>する生物の観察を通して成長の変化をとらえる。 </a:t>
            </a:r>
            <a:endParaRPr lang="en-US" altLang="ja-JP" sz="2000" dirty="0" smtClean="0"/>
          </a:p>
          <a:p>
            <a:r>
              <a:rPr lang="ja-JP" altLang="en-US" sz="2000" dirty="0" smtClean="0"/>
              <a:t>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7245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技術・家庭科（家庭分野）</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85508" y="4797152"/>
            <a:ext cx="8699608" cy="1938992"/>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技術・家庭科</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（家庭分野</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食生活</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自立、衣</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生活・住生活と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自立</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調理</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や製作の活動に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おいて、調理</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や製作の過程や完成した作品</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を、生徒</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がデジタルカメラなどで撮影して記録</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したり、大型</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ディスプレイなどを用いて発表したりする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15647656"/>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２年</a:t>
                      </a:r>
                      <a:endParaRPr kumimoji="1" lang="ja-JP" altLang="en-US" dirty="0"/>
                    </a:p>
                  </a:txBody>
                  <a:tcPr/>
                </a:tc>
                <a:tc>
                  <a:txBody>
                    <a:bodyPr/>
                    <a:lstStyle/>
                    <a:p>
                      <a:pPr algn="ctr"/>
                      <a:r>
                        <a:rPr kumimoji="1" lang="ja-JP" altLang="en-US" dirty="0" smtClean="0"/>
                        <a:t>家庭</a:t>
                      </a:r>
                      <a:endParaRPr kumimoji="1" lang="ja-JP" altLang="en-US" dirty="0"/>
                    </a:p>
                  </a:txBody>
                  <a:tcPr/>
                </a:tc>
                <a:tc>
                  <a:txBody>
                    <a:bodyPr/>
                    <a:lstStyle/>
                    <a:p>
                      <a:pPr algn="ctr"/>
                      <a:r>
                        <a:rPr kumimoji="1" lang="ja-JP" altLang="en-US" dirty="0" smtClean="0"/>
                        <a:t>衣生活と自立</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064610948"/>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j-ea"/>
                          <a:ea typeface="+mj-ea"/>
                          <a:cs typeface="メイリオ" panose="020B0604030504040204" pitchFamily="50" charset="-128"/>
                        </a:rPr>
                        <a:t>何度も動画を見ることで方法を理解させ定着を図る。</a:t>
                      </a:r>
                      <a:endParaRPr kumimoji="1" lang="ja-JP" altLang="en-US" sz="1800" b="0" dirty="0">
                        <a:latin typeface="+mj-ea"/>
                        <a:ea typeface="+mj-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　　　　　）</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9" name="図 8"/>
          <p:cNvPicPr>
            <a:picLocks noChangeAspect="1" noChangeArrowheads="1"/>
          </p:cNvPicPr>
          <p:nvPr/>
        </p:nvPicPr>
        <p:blipFill>
          <a:blip r:embed="rId2" cstate="email">
            <a:extLst>
              <a:ext uri="{28A0092B-C50C-407E-A947-70E740481C1C}">
                <a14:useLocalDpi xmlns:a14="http://schemas.microsoft.com/office/drawing/2010/main"/>
              </a:ext>
            </a:extLst>
          </a:blip>
          <a:srcRect t="-2"/>
          <a:stretch>
            <a:fillRect/>
          </a:stretch>
        </p:blipFill>
        <p:spPr bwMode="auto">
          <a:xfrm>
            <a:off x="185875" y="1480592"/>
            <a:ext cx="3960000" cy="2575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9986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技術・家庭科</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（家庭分野）</a:t>
            </a:r>
            <a:endPar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72409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技術・家庭科</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家庭</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分野</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n-ea"/>
              </a:rPr>
              <a:t>○</a:t>
            </a:r>
            <a:r>
              <a:rPr lang="ja-JP" altLang="en-US" sz="2000" dirty="0" smtClean="0">
                <a:latin typeface="+mn-ea"/>
              </a:rPr>
              <a:t>食生活</a:t>
            </a:r>
            <a:r>
              <a:rPr lang="ja-JP" altLang="en-US" sz="2000" dirty="0">
                <a:latin typeface="+mn-ea"/>
              </a:rPr>
              <a:t>と自立 </a:t>
            </a:r>
          </a:p>
          <a:p>
            <a:r>
              <a:rPr lang="ja-JP" altLang="en-US" sz="2000" dirty="0" smtClean="0">
                <a:latin typeface="+mn-ea"/>
              </a:rPr>
              <a:t>　中学生</a:t>
            </a:r>
            <a:r>
              <a:rPr lang="ja-JP" altLang="en-US" sz="2000" dirty="0">
                <a:latin typeface="+mn-ea"/>
              </a:rPr>
              <a:t>の</a:t>
            </a:r>
            <a:r>
              <a:rPr lang="en-US" altLang="ja-JP" sz="2000" dirty="0">
                <a:latin typeface="+mn-ea"/>
              </a:rPr>
              <a:t>1</a:t>
            </a:r>
            <a:r>
              <a:rPr lang="ja-JP" altLang="en-US" sz="2000" dirty="0">
                <a:latin typeface="+mn-ea"/>
              </a:rPr>
              <a:t>日分の献立を考える際</a:t>
            </a:r>
            <a:r>
              <a:rPr lang="ja-JP" altLang="en-US" sz="2000" dirty="0" smtClean="0">
                <a:latin typeface="+mn-ea"/>
              </a:rPr>
              <a:t>に、学習用ソフトウェア、インターネット</a:t>
            </a:r>
            <a:r>
              <a:rPr lang="ja-JP" altLang="en-US" sz="2000" dirty="0">
                <a:latin typeface="+mn-ea"/>
              </a:rPr>
              <a:t>などを活用</a:t>
            </a:r>
            <a:r>
              <a:rPr lang="ja-JP" altLang="en-US" sz="2000" dirty="0" smtClean="0">
                <a:latin typeface="+mn-ea"/>
              </a:rPr>
              <a:t>し、食品</a:t>
            </a:r>
            <a:r>
              <a:rPr lang="ja-JP" altLang="en-US" sz="2000" dirty="0">
                <a:latin typeface="+mn-ea"/>
              </a:rPr>
              <a:t>を食品群に分類</a:t>
            </a:r>
            <a:r>
              <a:rPr lang="ja-JP" altLang="en-US" sz="2000" dirty="0" smtClean="0">
                <a:latin typeface="+mn-ea"/>
              </a:rPr>
              <a:t>したり、栄養的</a:t>
            </a:r>
            <a:r>
              <a:rPr lang="ja-JP" altLang="en-US" sz="2000" dirty="0">
                <a:latin typeface="+mn-ea"/>
              </a:rPr>
              <a:t>特徴などを調べたり</a:t>
            </a:r>
            <a:r>
              <a:rPr lang="ja-JP" altLang="en-US" sz="2000" dirty="0" smtClean="0">
                <a:latin typeface="+mn-ea"/>
              </a:rPr>
              <a:t>して、バランス</a:t>
            </a:r>
            <a:r>
              <a:rPr lang="ja-JP" altLang="en-US" sz="2000" dirty="0">
                <a:latin typeface="+mn-ea"/>
              </a:rPr>
              <a:t>のよい食事を考える。 </a:t>
            </a:r>
          </a:p>
          <a:p>
            <a:endParaRPr lang="en-US" altLang="ja-JP" sz="2000" dirty="0" smtClean="0">
              <a:latin typeface="+mn-ea"/>
            </a:endParaRPr>
          </a:p>
          <a:p>
            <a:r>
              <a:rPr lang="ja-JP" altLang="en-US" sz="2000" dirty="0" smtClean="0">
                <a:latin typeface="+mn-ea"/>
              </a:rPr>
              <a:t>○身近</a:t>
            </a:r>
            <a:r>
              <a:rPr lang="ja-JP" altLang="en-US" sz="2000" dirty="0">
                <a:latin typeface="+mn-ea"/>
              </a:rPr>
              <a:t>な消費生活と環境 </a:t>
            </a:r>
          </a:p>
          <a:p>
            <a:r>
              <a:rPr lang="ja-JP" altLang="en-US" sz="2000" dirty="0" smtClean="0">
                <a:latin typeface="+mn-ea"/>
              </a:rPr>
              <a:t>　・販売</a:t>
            </a:r>
            <a:r>
              <a:rPr lang="ja-JP" altLang="en-US" sz="2000" dirty="0">
                <a:latin typeface="+mn-ea"/>
              </a:rPr>
              <a:t>方法や物資・サービスの</a:t>
            </a:r>
            <a:r>
              <a:rPr lang="ja-JP" altLang="en-US" sz="2000" dirty="0" smtClean="0">
                <a:latin typeface="+mn-ea"/>
              </a:rPr>
              <a:t>購入、環境</a:t>
            </a:r>
            <a:r>
              <a:rPr lang="ja-JP" altLang="en-US" sz="2000" dirty="0">
                <a:latin typeface="+mn-ea"/>
              </a:rPr>
              <a:t>に配慮した消費生活などに</a:t>
            </a:r>
            <a:r>
              <a:rPr lang="ja-JP" altLang="en-US" sz="2000" dirty="0" smtClean="0">
                <a:latin typeface="+mn-ea"/>
              </a:rPr>
              <a:t>ついて、インターネット</a:t>
            </a:r>
            <a:r>
              <a:rPr lang="ja-JP" altLang="en-US" sz="2000" dirty="0">
                <a:latin typeface="+mn-ea"/>
              </a:rPr>
              <a:t>などを活用して情報を収集</a:t>
            </a:r>
            <a:r>
              <a:rPr lang="ja-JP" altLang="en-US" sz="2000" dirty="0" smtClean="0">
                <a:latin typeface="+mn-ea"/>
              </a:rPr>
              <a:t>し、物資</a:t>
            </a:r>
            <a:r>
              <a:rPr lang="ja-JP" altLang="en-US" sz="2000" dirty="0">
                <a:latin typeface="+mn-ea"/>
              </a:rPr>
              <a:t>・サービスの適切な選択・購入や消費生活による環境への影響を考える。 </a:t>
            </a:r>
            <a:endParaRPr lang="en-US" altLang="ja-JP" sz="2000" dirty="0" smtClean="0">
              <a:latin typeface="+mn-ea"/>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7169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外国語</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85508" y="4797152"/>
            <a:ext cx="8699608" cy="1569660"/>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外国語に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おける具体例</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cs typeface="Meiryo UI" panose="020B0604030504040204" pitchFamily="50" charset="-128"/>
              </a:rPr>
              <a:t>・英語 話すこと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デジタルカメラ、</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IC</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レコーダーなどを活用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して、英語</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で話した自分の</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音声</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を録音</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し、強勢、イントネーション、区切りなど、正しく</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発音できているかを振り返る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582678088"/>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３年</a:t>
                      </a:r>
                      <a:endParaRPr kumimoji="1" lang="ja-JP" altLang="en-US" dirty="0"/>
                    </a:p>
                  </a:txBody>
                  <a:tcPr/>
                </a:tc>
                <a:tc>
                  <a:txBody>
                    <a:bodyPr/>
                    <a:lstStyle/>
                    <a:p>
                      <a:pPr algn="ctr"/>
                      <a:r>
                        <a:rPr kumimoji="1" lang="ja-JP" altLang="en-US" dirty="0" smtClean="0"/>
                        <a:t>外国語</a:t>
                      </a:r>
                      <a:endParaRPr kumimoji="1" lang="ja-JP" altLang="en-US" dirty="0"/>
                    </a:p>
                  </a:txBody>
                  <a:tcPr/>
                </a:tc>
                <a:tc>
                  <a:txBody>
                    <a:bodyPr/>
                    <a:lstStyle/>
                    <a:p>
                      <a:pPr algn="ctr"/>
                      <a:r>
                        <a:rPr kumimoji="1" lang="en-US" altLang="ja-JP" dirty="0" smtClean="0"/>
                        <a:t>Lesson3B</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209672085"/>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en-US" altLang="ja-JP" sz="1800" b="0" dirty="0" smtClean="0">
                          <a:latin typeface="+mj-ea"/>
                          <a:ea typeface="+mj-ea"/>
                          <a:cs typeface="メイリオ" panose="020B0604030504040204" pitchFamily="50" charset="-128"/>
                        </a:rPr>
                        <a:t>memo</a:t>
                      </a:r>
                      <a:r>
                        <a:rPr kumimoji="1" lang="ja-JP" altLang="en-US" sz="1800" b="0" dirty="0" smtClean="0">
                          <a:latin typeface="+mj-ea"/>
                          <a:ea typeface="+mj-ea"/>
                          <a:cs typeface="メイリオ" panose="020B0604030504040204" pitchFamily="50" charset="-128"/>
                        </a:rPr>
                        <a:t>　のマイク機能を使って音読練習をする。</a:t>
                      </a:r>
                      <a:endParaRPr kumimoji="1" lang="ja-JP" altLang="en-US" sz="1800" b="0" dirty="0">
                        <a:latin typeface="+mj-ea"/>
                        <a:ea typeface="+mj-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　　　　　）</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図 7"/>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79512" y="1484783"/>
            <a:ext cx="3960000" cy="3020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5895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2679055"/>
            <a:ext cx="8424936" cy="1902073"/>
          </a:xfrm>
        </p:spPr>
        <p:txBody>
          <a:bodyPr>
            <a:normAutofit fontScale="90000"/>
          </a:bodyPr>
          <a:lstStyle/>
          <a:p>
            <a:r>
              <a:rPr lang="ja-JP" altLang="en-US" sz="6000" dirty="0">
                <a:latin typeface="メイリオ" panose="020B0604030504040204" pitchFamily="50" charset="-128"/>
                <a:ea typeface="メイリオ" panose="020B0604030504040204" pitchFamily="50" charset="-128"/>
                <a:cs typeface="メイリオ" panose="020B0604030504040204" pitchFamily="50" charset="-128"/>
              </a:rPr>
              <a:t>児童生徒によるＩＣＴ活用</a:t>
            </a:r>
            <a:r>
              <a:rPr lang="en-US" altLang="ja-JP" sz="60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60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6000" dirty="0" smtClean="0">
                <a:latin typeface="メイリオ" panose="020B0604030504040204" pitchFamily="50" charset="-128"/>
                <a:ea typeface="メイリオ" panose="020B0604030504040204" pitchFamily="50" charset="-128"/>
                <a:cs typeface="メイリオ" panose="020B0604030504040204" pitchFamily="50" charset="-128"/>
              </a:rPr>
              <a:t>＜中学校</a:t>
            </a:r>
            <a:r>
              <a:rPr lang="ja-JP" altLang="en-US" sz="60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6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C1-2</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80225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559240" y="1358320"/>
            <a:ext cx="3528000" cy="120658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559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323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559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323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911896" y="1358320"/>
            <a:ext cx="3528000" cy="120658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960" y="1358320"/>
            <a:ext cx="1764000" cy="1206584"/>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小学校　まとめ</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1221" y="1385218"/>
            <a:ext cx="17280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Ａ　一斉学習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930946" y="1381180"/>
            <a:ext cx="3492000"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個別学習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578290" y="1377370"/>
            <a:ext cx="3492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Ｃ</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協働学習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3616" y="1804566"/>
            <a:ext cx="1762080" cy="784830"/>
          </a:xfrm>
          <a:prstGeom prst="rect">
            <a:avLst/>
          </a:prstGeom>
          <a:noFill/>
        </p:spPr>
        <p:txBody>
          <a:bodyPr wrap="square" rtlCol="0">
            <a:spAutoFit/>
          </a:bodyPr>
          <a:lstStyle/>
          <a:p>
            <a:r>
              <a:rPr kumimoji="1" lang="ja-JP" altLang="en-US" sz="900" dirty="0" smtClean="0"/>
              <a:t>挿絵や写真等を拡大・縮小、画面への書き込み等を活用して分かりやすく説明することにより、子供たちの興味・関心を高めることが可能となる。</a:t>
            </a:r>
            <a:endParaRPr kumimoji="1" lang="ja-JP" altLang="en-US" sz="900" dirty="0"/>
          </a:p>
        </p:txBody>
      </p:sp>
      <p:sp>
        <p:nvSpPr>
          <p:cNvPr id="23" name="正方形/長方形 22"/>
          <p:cNvSpPr/>
          <p:nvPr/>
        </p:nvSpPr>
        <p:spPr>
          <a:xfrm>
            <a:off x="1911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960" y="2564904"/>
            <a:ext cx="1764000" cy="1944000"/>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75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911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675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31319"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5985" y="2583956"/>
            <a:ext cx="1728000" cy="25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教員による教材の提示</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93214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個に応じる学習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89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調査活動</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193191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表現・制作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69366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家庭学習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43935" y="4599333"/>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思考を深める学習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5742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発表や話し合い</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3423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協働での意見整理</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5750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73431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学校の壁を越えた学習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938164" y="1804566"/>
            <a:ext cx="3483501" cy="646331"/>
          </a:xfrm>
          <a:prstGeom prst="rect">
            <a:avLst/>
          </a:prstGeom>
          <a:noFill/>
        </p:spPr>
        <p:txBody>
          <a:bodyPr wrap="square" rtlCol="0">
            <a:spAutoFit/>
          </a:bodyPr>
          <a:lstStyle/>
          <a:p>
            <a:r>
              <a:rPr kumimoji="1" lang="ja-JP" altLang="en-US" sz="900" dirty="0" smtClean="0"/>
              <a:t>デジタル教材などの活用により、自らの疑問について深く調べることや、自分に合った進度で学習することが容易となる。また、一人一人の学習履歴を把握することにより、個々の理解や関心の程度に応じた学びを構築することが可能となる。</a:t>
            </a:r>
            <a:endParaRPr kumimoji="1" lang="ja-JP" altLang="en-US" sz="900" dirty="0"/>
          </a:p>
        </p:txBody>
      </p:sp>
      <p:sp>
        <p:nvSpPr>
          <p:cNvPr id="54" name="テキスト ボックス 53"/>
          <p:cNvSpPr txBox="1"/>
          <p:nvPr/>
        </p:nvSpPr>
        <p:spPr>
          <a:xfrm>
            <a:off x="5582539" y="1804565"/>
            <a:ext cx="3483501" cy="646331"/>
          </a:xfrm>
          <a:prstGeom prst="rect">
            <a:avLst/>
          </a:prstGeom>
          <a:noFill/>
        </p:spPr>
        <p:txBody>
          <a:bodyPr wrap="square" rtlCol="0">
            <a:spAutoFit/>
          </a:bodyPr>
          <a:lstStyle/>
          <a:p>
            <a:r>
              <a:rPr kumimoji="1" lang="ja-JP" altLang="en-US" sz="900" dirty="0" smtClean="0">
                <a:latin typeface="+mj-lt"/>
              </a:rPr>
              <a:t>タブレット</a:t>
            </a:r>
            <a:r>
              <a:rPr kumimoji="1" lang="en-US" altLang="ja-JP" sz="900" dirty="0" smtClean="0">
                <a:latin typeface="+mj-lt"/>
              </a:rPr>
              <a:t>PC</a:t>
            </a:r>
            <a:r>
              <a:rPr kumimoji="1" lang="ja-JP" altLang="en-US" sz="900" dirty="0" smtClean="0">
                <a:latin typeface="+mj-lt"/>
              </a:rPr>
              <a:t>や電子黒板等を活用し、教室内の授業や他地域・海外の学校との交流学習において子供同士による意見交換、発表などお互いを高めあう学びを通じて、思考力、判断力、表現力などを育成することが可能となる。</a:t>
            </a:r>
            <a:endParaRPr kumimoji="1" lang="ja-JP" altLang="en-US" sz="900" dirty="0">
              <a:latin typeface="+mj-lt"/>
            </a:endParaRPr>
          </a:p>
        </p:txBody>
      </p:sp>
      <p:pic>
        <p:nvPicPr>
          <p:cNvPr id="55" name="図 5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216" y="2913842"/>
            <a:ext cx="1584960" cy="1182624"/>
          </a:xfrm>
          <a:prstGeom prst="rect">
            <a:avLst/>
          </a:prstGeom>
        </p:spPr>
      </p:pic>
      <p:sp>
        <p:nvSpPr>
          <p:cNvPr id="56" name="テキスト ボックス 55"/>
          <p:cNvSpPr txBox="1"/>
          <p:nvPr/>
        </p:nvSpPr>
        <p:spPr>
          <a:xfrm>
            <a:off x="73616" y="4096466"/>
            <a:ext cx="1728000" cy="369332"/>
          </a:xfrm>
          <a:prstGeom prst="rect">
            <a:avLst/>
          </a:prstGeom>
          <a:noFill/>
        </p:spPr>
        <p:txBody>
          <a:bodyPr wrap="square" rtlCol="0">
            <a:spAutoFit/>
          </a:bodyPr>
          <a:lstStyle/>
          <a:p>
            <a:r>
              <a:rPr kumimoji="1" lang="ja-JP" altLang="en-US" sz="900" dirty="0" smtClean="0"/>
              <a:t>画像の拡大提示や書き込み、音声、</a:t>
            </a:r>
            <a:r>
              <a:rPr lang="ja-JP" altLang="en-US" sz="900" dirty="0" smtClean="0"/>
              <a:t>動画</a:t>
            </a:r>
            <a:r>
              <a:rPr lang="ja-JP" altLang="en-US" sz="900" dirty="0"/>
              <a:t>など</a:t>
            </a:r>
            <a:r>
              <a:rPr lang="ja-JP" altLang="en-US" sz="900" dirty="0" smtClean="0"/>
              <a:t>の活用</a:t>
            </a:r>
            <a:endParaRPr kumimoji="1" lang="ja-JP" altLang="en-US" sz="900" dirty="0"/>
          </a:p>
        </p:txBody>
      </p:sp>
      <p:pic>
        <p:nvPicPr>
          <p:cNvPr id="57" name="図 5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93786" y="2913842"/>
            <a:ext cx="1584960" cy="1182624"/>
          </a:xfrm>
          <a:prstGeom prst="rect">
            <a:avLst/>
          </a:prstGeom>
        </p:spPr>
      </p:pic>
      <p:sp>
        <p:nvSpPr>
          <p:cNvPr id="58" name="テキスト ボックス 57"/>
          <p:cNvSpPr txBox="1"/>
          <p:nvPr/>
        </p:nvSpPr>
        <p:spPr>
          <a:xfrm>
            <a:off x="1925886" y="4096466"/>
            <a:ext cx="1728000" cy="369332"/>
          </a:xfrm>
          <a:prstGeom prst="rect">
            <a:avLst/>
          </a:prstGeom>
          <a:noFill/>
        </p:spPr>
        <p:txBody>
          <a:bodyPr wrap="square" rtlCol="0">
            <a:spAutoFit/>
          </a:bodyPr>
          <a:lstStyle/>
          <a:p>
            <a:r>
              <a:rPr kumimoji="1" lang="ja-JP" altLang="en-US" sz="900" dirty="0" smtClean="0"/>
              <a:t>一人一人の習熟の程度等に応じた学習</a:t>
            </a:r>
            <a:endParaRPr kumimoji="1" lang="ja-JP" altLang="en-US" sz="900" dirty="0"/>
          </a:p>
        </p:txBody>
      </p:sp>
      <p:pic>
        <p:nvPicPr>
          <p:cNvPr id="59" name="図 5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53996" y="2913842"/>
            <a:ext cx="1584960" cy="1182624"/>
          </a:xfrm>
          <a:prstGeom prst="rect">
            <a:avLst/>
          </a:prstGeom>
        </p:spPr>
      </p:pic>
      <p:sp>
        <p:nvSpPr>
          <p:cNvPr id="60" name="テキスト ボックス 59"/>
          <p:cNvSpPr txBox="1"/>
          <p:nvPr/>
        </p:nvSpPr>
        <p:spPr>
          <a:xfrm>
            <a:off x="3694087" y="4096466"/>
            <a:ext cx="1728000" cy="369332"/>
          </a:xfrm>
          <a:prstGeom prst="rect">
            <a:avLst/>
          </a:prstGeom>
          <a:noFill/>
        </p:spPr>
        <p:txBody>
          <a:bodyPr wrap="square" rtlCol="0">
            <a:spAutoFit/>
          </a:bodyPr>
          <a:lstStyle/>
          <a:p>
            <a:r>
              <a:rPr lang="ja-JP" altLang="en-US" sz="900" dirty="0" smtClean="0"/>
              <a:t>インターネットを用いた情報収集、写真や動画等による記録</a:t>
            </a:r>
            <a:endParaRPr kumimoji="1" lang="ja-JP" altLang="en-US" sz="900" dirty="0"/>
          </a:p>
        </p:txBody>
      </p:sp>
      <p:pic>
        <p:nvPicPr>
          <p:cNvPr id="61" name="図 6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5455" y="4906834"/>
            <a:ext cx="1584960" cy="1182624"/>
          </a:xfrm>
          <a:prstGeom prst="rect">
            <a:avLst/>
          </a:prstGeom>
        </p:spPr>
      </p:pic>
      <p:sp>
        <p:nvSpPr>
          <p:cNvPr id="62" name="テキスト ボックス 61"/>
          <p:cNvSpPr txBox="1"/>
          <p:nvPr/>
        </p:nvSpPr>
        <p:spPr>
          <a:xfrm>
            <a:off x="149319" y="6090174"/>
            <a:ext cx="1728000" cy="369332"/>
          </a:xfrm>
          <a:prstGeom prst="rect">
            <a:avLst/>
          </a:prstGeom>
          <a:noFill/>
        </p:spPr>
        <p:txBody>
          <a:bodyPr wrap="square" rtlCol="0">
            <a:spAutoFit/>
          </a:bodyPr>
          <a:lstStyle/>
          <a:p>
            <a:r>
              <a:rPr lang="ja-JP" altLang="en-US" sz="900" dirty="0" smtClean="0"/>
              <a:t>シミュレーションなどのデジタル教材を用いた思考を深める学習</a:t>
            </a:r>
            <a:endParaRPr kumimoji="1" lang="ja-JP" altLang="en-US" sz="900" dirty="0"/>
          </a:p>
        </p:txBody>
      </p:sp>
      <p:pic>
        <p:nvPicPr>
          <p:cNvPr id="63" name="図 6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997406" y="4907550"/>
            <a:ext cx="1584960" cy="1182624"/>
          </a:xfrm>
          <a:prstGeom prst="rect">
            <a:avLst/>
          </a:prstGeom>
        </p:spPr>
      </p:pic>
      <p:pic>
        <p:nvPicPr>
          <p:cNvPr id="64" name="図 6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53996" y="4907550"/>
            <a:ext cx="1584960" cy="1182624"/>
          </a:xfrm>
          <a:prstGeom prst="rect">
            <a:avLst/>
          </a:prstGeom>
        </p:spPr>
      </p:pic>
      <p:sp>
        <p:nvSpPr>
          <p:cNvPr id="65" name="テキスト ボックス 64"/>
          <p:cNvSpPr txBox="1"/>
          <p:nvPr/>
        </p:nvSpPr>
        <p:spPr>
          <a:xfrm>
            <a:off x="1911896" y="6090174"/>
            <a:ext cx="1728000" cy="369332"/>
          </a:xfrm>
          <a:prstGeom prst="rect">
            <a:avLst/>
          </a:prstGeom>
          <a:noFill/>
        </p:spPr>
        <p:txBody>
          <a:bodyPr wrap="square" rtlCol="0">
            <a:spAutoFit/>
          </a:bodyPr>
          <a:lstStyle/>
          <a:p>
            <a:r>
              <a:rPr lang="ja-JP" altLang="en-US" sz="900" dirty="0" smtClean="0"/>
              <a:t>マルチメディアを用いた資料、作品の制作</a:t>
            </a:r>
            <a:endParaRPr kumimoji="1" lang="ja-JP" altLang="en-US" sz="900" dirty="0"/>
          </a:p>
        </p:txBody>
      </p:sp>
      <p:sp>
        <p:nvSpPr>
          <p:cNvPr id="66" name="テキスト ボックス 65"/>
          <p:cNvSpPr txBox="1"/>
          <p:nvPr/>
        </p:nvSpPr>
        <p:spPr>
          <a:xfrm>
            <a:off x="3682476" y="6090174"/>
            <a:ext cx="1728000" cy="369332"/>
          </a:xfrm>
          <a:prstGeom prst="rect">
            <a:avLst/>
          </a:prstGeom>
          <a:noFill/>
        </p:spPr>
        <p:txBody>
          <a:bodyPr wrap="square" rtlCol="0">
            <a:spAutoFit/>
          </a:bodyPr>
          <a:lstStyle/>
          <a:p>
            <a:r>
              <a:rPr lang="ja-JP" altLang="en-US" sz="900" dirty="0" smtClean="0"/>
              <a:t>情報端末の持ち帰りによる家庭学習</a:t>
            </a:r>
            <a:endParaRPr kumimoji="1" lang="ja-JP" altLang="en-US" sz="900" dirty="0"/>
          </a:p>
        </p:txBody>
      </p:sp>
      <p:pic>
        <p:nvPicPr>
          <p:cNvPr id="67" name="図 6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45816" y="2913842"/>
            <a:ext cx="1584960" cy="1182624"/>
          </a:xfrm>
          <a:prstGeom prst="rect">
            <a:avLst/>
          </a:prstGeom>
        </p:spPr>
      </p:pic>
      <p:pic>
        <p:nvPicPr>
          <p:cNvPr id="68" name="図 6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414660" y="2904317"/>
            <a:ext cx="1584960" cy="1182624"/>
          </a:xfrm>
          <a:prstGeom prst="rect">
            <a:avLst/>
          </a:prstGeom>
        </p:spPr>
      </p:pic>
      <p:pic>
        <p:nvPicPr>
          <p:cNvPr id="69" name="図 6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645816" y="4907550"/>
            <a:ext cx="1584960" cy="1182624"/>
          </a:xfrm>
          <a:prstGeom prst="rect">
            <a:avLst/>
          </a:prstGeom>
        </p:spPr>
      </p:pic>
      <p:pic>
        <p:nvPicPr>
          <p:cNvPr id="70" name="図 6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412760" y="4906834"/>
            <a:ext cx="1584960" cy="1182624"/>
          </a:xfrm>
          <a:prstGeom prst="rect">
            <a:avLst/>
          </a:prstGeom>
        </p:spPr>
      </p:pic>
      <p:sp>
        <p:nvSpPr>
          <p:cNvPr id="71" name="テキスト ボックス 70"/>
          <p:cNvSpPr txBox="1"/>
          <p:nvPr/>
        </p:nvSpPr>
        <p:spPr>
          <a:xfrm>
            <a:off x="7341240" y="6093873"/>
            <a:ext cx="1728000" cy="369332"/>
          </a:xfrm>
          <a:prstGeom prst="rect">
            <a:avLst/>
          </a:prstGeom>
          <a:noFill/>
        </p:spPr>
        <p:txBody>
          <a:bodyPr wrap="square" rtlCol="0">
            <a:spAutoFit/>
          </a:bodyPr>
          <a:lstStyle/>
          <a:p>
            <a:r>
              <a:rPr kumimoji="1" lang="ja-JP" altLang="en-US" sz="900" dirty="0" smtClean="0"/>
              <a:t>遠隔地や海外の学校等の交流学習</a:t>
            </a:r>
            <a:endParaRPr kumimoji="1" lang="ja-JP" altLang="en-US" sz="900" dirty="0"/>
          </a:p>
        </p:txBody>
      </p:sp>
      <p:sp>
        <p:nvSpPr>
          <p:cNvPr id="72" name="テキスト ボックス 71"/>
          <p:cNvSpPr txBox="1"/>
          <p:nvPr/>
        </p:nvSpPr>
        <p:spPr>
          <a:xfrm>
            <a:off x="5562876" y="6090174"/>
            <a:ext cx="1728000" cy="369332"/>
          </a:xfrm>
          <a:prstGeom prst="rect">
            <a:avLst/>
          </a:prstGeom>
          <a:noFill/>
        </p:spPr>
        <p:txBody>
          <a:bodyPr wrap="square" rtlCol="0">
            <a:spAutoFit/>
          </a:bodyPr>
          <a:lstStyle/>
          <a:p>
            <a:r>
              <a:rPr kumimoji="1" lang="ja-JP" altLang="en-US" sz="900" dirty="0" smtClean="0"/>
              <a:t>グループでの分担、協働による作品の制作</a:t>
            </a:r>
            <a:endParaRPr kumimoji="1" lang="ja-JP" altLang="en-US" sz="900" dirty="0"/>
          </a:p>
        </p:txBody>
      </p:sp>
      <p:sp>
        <p:nvSpPr>
          <p:cNvPr id="73" name="テキスト ボックス 72"/>
          <p:cNvSpPr txBox="1"/>
          <p:nvPr/>
        </p:nvSpPr>
        <p:spPr>
          <a:xfrm>
            <a:off x="7359030" y="4086941"/>
            <a:ext cx="1728000" cy="369332"/>
          </a:xfrm>
          <a:prstGeom prst="rect">
            <a:avLst/>
          </a:prstGeom>
          <a:noFill/>
        </p:spPr>
        <p:txBody>
          <a:bodyPr wrap="square" rtlCol="0">
            <a:spAutoFit/>
          </a:bodyPr>
          <a:lstStyle/>
          <a:p>
            <a:r>
              <a:rPr lang="ja-JP" altLang="en-US" sz="900" dirty="0" smtClean="0"/>
              <a:t>複数の意見・考えを議論して整理</a:t>
            </a:r>
            <a:endParaRPr kumimoji="1" lang="ja-JP" altLang="en-US" sz="900" dirty="0"/>
          </a:p>
        </p:txBody>
      </p:sp>
      <p:sp>
        <p:nvSpPr>
          <p:cNvPr id="74" name="テキスト ボックス 73"/>
          <p:cNvSpPr txBox="1"/>
          <p:nvPr/>
        </p:nvSpPr>
        <p:spPr>
          <a:xfrm>
            <a:off x="5578290" y="4103856"/>
            <a:ext cx="1728000" cy="369332"/>
          </a:xfrm>
          <a:prstGeom prst="rect">
            <a:avLst/>
          </a:prstGeom>
          <a:noFill/>
        </p:spPr>
        <p:txBody>
          <a:bodyPr wrap="square" rtlCol="0">
            <a:spAutoFit/>
          </a:bodyPr>
          <a:lstStyle/>
          <a:p>
            <a:r>
              <a:rPr lang="ja-JP" altLang="en-US" sz="900" dirty="0" smtClean="0"/>
              <a:t>グループや学級全体での発表・話し合い</a:t>
            </a:r>
            <a:endParaRPr kumimoji="1" lang="ja-JP" altLang="en-US" sz="900" dirty="0"/>
          </a:p>
        </p:txBody>
      </p:sp>
      <p:sp>
        <p:nvSpPr>
          <p:cNvPr id="75" name="正方形/長方形 74"/>
          <p:cNvSpPr/>
          <p:nvPr/>
        </p:nvSpPr>
        <p:spPr>
          <a:xfrm>
            <a:off x="36226" y="348006"/>
            <a:ext cx="8144294" cy="646331"/>
          </a:xfrm>
          <a:prstGeom prst="rect">
            <a:avLst/>
          </a:prstGeom>
          <a:noFill/>
        </p:spPr>
        <p:txBody>
          <a:bodyPr wrap="square" lIns="91440" tIns="45720" rIns="91440" bIns="45720">
            <a:spAutoFit/>
          </a:bodyPr>
          <a:lstStyle/>
          <a:p>
            <a:r>
              <a:rPr lang="ja-JP" altLang="en-US" sz="3600" b="1" dirty="0" smtClean="0">
                <a:ln w="12700">
                  <a:noFill/>
                  <a:prstDash val="solid"/>
                </a:ln>
                <a:solidFill>
                  <a:schemeClr val="tx1">
                    <a:lumMod val="75000"/>
                    <a:lumOff val="25000"/>
                  </a:schemeClr>
                </a:solidFill>
              </a:rPr>
              <a:t>ＩＣＴを活用した指導方法の開発</a:t>
            </a:r>
            <a:endParaRPr lang="ja-JP" altLang="en-US" sz="4000" b="1" cap="none" spc="0" dirty="0">
              <a:ln w="12700">
                <a:noFill/>
                <a:prstDash val="solid"/>
              </a:ln>
              <a:solidFill>
                <a:schemeClr val="tx1">
                  <a:lumMod val="75000"/>
                  <a:lumOff val="25000"/>
                </a:schemeClr>
              </a:solidFill>
            </a:endParaRPr>
          </a:p>
        </p:txBody>
      </p:sp>
      <p:sp>
        <p:nvSpPr>
          <p:cNvPr id="76" name="正方形/長方形 75"/>
          <p:cNvSpPr/>
          <p:nvPr/>
        </p:nvSpPr>
        <p:spPr>
          <a:xfrm>
            <a:off x="4860032" y="942678"/>
            <a:ext cx="4254278"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rPr>
              <a:t>学びのイノベーション事業（文部科学省）</a:t>
            </a:r>
            <a:endParaRPr lang="ja-JP" altLang="en-US" cap="none" spc="0" dirty="0">
              <a:ln w="12700">
                <a:noFill/>
                <a:prstDash val="solid"/>
              </a:ln>
              <a:solidFill>
                <a:schemeClr val="tx1">
                  <a:lumMod val="75000"/>
                  <a:lumOff val="25000"/>
                </a:schemeClr>
              </a:solidFill>
            </a:endParaRPr>
          </a:p>
        </p:txBody>
      </p:sp>
      <p:sp>
        <p:nvSpPr>
          <p:cNvPr id="77" name="正方形/長方形 76"/>
          <p:cNvSpPr/>
          <p:nvPr/>
        </p:nvSpPr>
        <p:spPr>
          <a:xfrm>
            <a:off x="3753996" y="6550460"/>
            <a:ext cx="5343639" cy="369332"/>
          </a:xfrm>
          <a:prstGeom prst="rect">
            <a:avLst/>
          </a:prstGeom>
          <a:noFill/>
        </p:spPr>
        <p:txBody>
          <a:bodyPr wrap="square" lIns="91440" tIns="45720" rIns="91440" bIns="45720">
            <a:spAutoFit/>
          </a:bodyPr>
          <a:lstStyle/>
          <a:p>
            <a:pPr algn="r"/>
            <a:r>
              <a:rPr lang="en-US" altLang="ja-JP" dirty="0">
                <a:ln w="12700">
                  <a:noFill/>
                  <a:prstDash val="solid"/>
                </a:ln>
                <a:solidFill>
                  <a:schemeClr val="tx1">
                    <a:lumMod val="75000"/>
                    <a:lumOff val="25000"/>
                  </a:schemeClr>
                </a:solidFill>
              </a:rPr>
              <a:t>http://jouhouka.mext.go.jp/school/innovation/</a:t>
            </a:r>
            <a:endParaRPr lang="ja-JP" altLang="en-US" cap="none" spc="0" dirty="0">
              <a:ln w="12700">
                <a:noFill/>
                <a:prstDash val="solid"/>
              </a:ln>
              <a:solidFill>
                <a:schemeClr val="tx1">
                  <a:lumMod val="75000"/>
                  <a:lumOff val="25000"/>
                </a:schemeClr>
              </a:solidFill>
            </a:endParaRPr>
          </a:p>
        </p:txBody>
      </p:sp>
    </p:spTree>
    <p:extLst>
      <p:ext uri="{BB962C8B-B14F-4D97-AF65-F5344CB8AC3E}">
        <p14:creationId xmlns:p14="http://schemas.microsoft.com/office/powerpoint/2010/main" val="3831167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0153" y="1447975"/>
            <a:ext cx="8144294" cy="584775"/>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１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情報を収集</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選択</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0153" y="2232201"/>
            <a:ext cx="8144294" cy="1077218"/>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２　</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自分の考えを</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文書にまとめたり、</a:t>
            </a:r>
            <a:r>
              <a:rPr lang="ja-JP" altLang="en-US"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rPr>
              <a:t>調べたことを</a:t>
            </a:r>
            <a:endParaRPr lang="en-US" altLang="ja-JP" sz="3200" dirty="0" smtClean="0">
              <a:ln w="12700">
                <a:noFill/>
                <a:prstDash val="solid"/>
              </a:ln>
              <a:latin typeface="Meiryo UI" panose="020B0604030504040204" pitchFamily="50" charset="-128"/>
              <a:ea typeface="Meiryo UI" panose="020B0604030504040204" pitchFamily="50" charset="-128"/>
              <a:cs typeface="Meiryo UI" panose="020B0604030504040204" pitchFamily="50" charset="-128"/>
            </a:endParaRPr>
          </a:p>
          <a:p>
            <a:r>
              <a:rPr lang="en-US" altLang="ja-JP"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表や図にまとめたり</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0153" y="3508870"/>
            <a:ext cx="8144294" cy="584775"/>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わかりやすく発表</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したり</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表現</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したりするため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0153" y="4293096"/>
            <a:ext cx="8144294" cy="1077218"/>
          </a:xfrm>
          <a:prstGeom prst="rect">
            <a:avLst/>
          </a:prstGeom>
          <a:noFill/>
        </p:spPr>
        <p:txBody>
          <a:bodyPr wrap="square" lIns="91440" tIns="45720" rIns="91440" bIns="45720">
            <a:spAutoFit/>
          </a:bodyPr>
          <a:lstStyle/>
          <a:p>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４　繰り返し学習や個別学習によって、</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知識の定</a:t>
            </a:r>
            <a:endPar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着</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技能の習熟</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を図るため</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23528" y="548680"/>
            <a:ext cx="8144294" cy="646331"/>
          </a:xfrm>
          <a:prstGeom prst="rect">
            <a:avLst/>
          </a:prstGeom>
          <a:noFill/>
        </p:spPr>
        <p:txBody>
          <a:bodyPr wrap="square" lIns="91440" tIns="45720" rIns="91440" bIns="45720">
            <a:spAutoFit/>
          </a:bodyPr>
          <a:lstStyle/>
          <a:p>
            <a:r>
              <a:rPr lang="ja-JP" altLang="en-US" sz="36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児童生徒によるＩＣＴ活用の場面</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92311" y="6309320"/>
            <a:ext cx="4183854"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092008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国語科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938992"/>
          </a:xfrm>
          <a:prstGeom prst="rect">
            <a:avLst/>
          </a:prstGeom>
          <a:noFill/>
          <a:ln w="19050">
            <a:solidFill>
              <a:schemeClr val="tx1"/>
            </a:solidFill>
            <a:prstDash val="dash"/>
          </a:ln>
        </p:spPr>
        <p:txBody>
          <a:bodyPr wrap="square" lIns="91440" tIns="45720" rIns="91440" bIns="45720">
            <a:spAutoFit/>
          </a:bodyPr>
          <a:lstStyle/>
          <a:p>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国語科における具体例</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全学年 読む</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ことに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おいて、教材</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文に関連する物語や説明</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文、教材</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文の作者や筆者などに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ついて、生徒</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がインターネットなどを活用して情報を検索・収集</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し、教材</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文や作者・筆者への関心を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高め、いろいろ</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な本や文章を選んで読むことにつなげる</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07646814"/>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２年</a:t>
                      </a:r>
                      <a:endParaRPr kumimoji="1" lang="ja-JP" altLang="en-US" dirty="0"/>
                    </a:p>
                  </a:txBody>
                  <a:tcPr/>
                </a:tc>
                <a:tc>
                  <a:txBody>
                    <a:bodyPr/>
                    <a:lstStyle/>
                    <a:p>
                      <a:pPr algn="ctr"/>
                      <a:r>
                        <a:rPr kumimoji="1" lang="ja-JP" altLang="en-US" dirty="0" smtClean="0"/>
                        <a:t>国語</a:t>
                      </a:r>
                      <a:endParaRPr kumimoji="1" lang="ja-JP" altLang="en-US" dirty="0"/>
                    </a:p>
                  </a:txBody>
                  <a:tcPr/>
                </a:tc>
                <a:tc>
                  <a:txBody>
                    <a:bodyPr/>
                    <a:lstStyle/>
                    <a:p>
                      <a:r>
                        <a:rPr kumimoji="1" lang="ja-JP" altLang="en-US" dirty="0" smtClean="0"/>
                        <a:t>モアイは語る</a:t>
                      </a:r>
                      <a:r>
                        <a:rPr kumimoji="1" lang="en-US" altLang="ja-JP" dirty="0" smtClean="0"/>
                        <a:t>―</a:t>
                      </a:r>
                      <a:r>
                        <a:rPr kumimoji="1" lang="ja-JP" altLang="en-US" dirty="0" smtClean="0"/>
                        <a:t>地球の未来</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838281311"/>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lang="ja-JP" altLang="en-US" dirty="0" smtClean="0">
                          <a:latin typeface="+mn-ea"/>
                          <a:ea typeface="+mn-ea"/>
                        </a:rPr>
                        <a:t>繰り返し練習することで基礎的・基本的な学習の定着を図る。</a:t>
                      </a:r>
                      <a:endParaRPr kumimoji="1" lang="ja-JP" altLang="en-US" sz="1800" b="0" dirty="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■（大型</a:t>
                      </a:r>
                      <a:r>
                        <a:rPr kumimoji="1" lang="en-US" altLang="ja-JP" dirty="0" smtClean="0"/>
                        <a:t>TV</a:t>
                      </a:r>
                      <a:r>
                        <a:rPr kumimoji="1" lang="ja-JP" altLang="en-US" dirty="0" smtClean="0"/>
                        <a:t>）</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Picture 3" descr="C:\Users\A000199\Desktop\IMG_0977.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07368" y="1474826"/>
            <a:ext cx="3960000" cy="2957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689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国語科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4955203"/>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国語科における具体例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n-ea"/>
                <a:cs typeface="Meiryo UI" panose="020B0604030504040204" pitchFamily="50" charset="-128"/>
              </a:rPr>
              <a:t>全学年 </a:t>
            </a:r>
            <a:r>
              <a:rPr lang="ja-JP" altLang="en-US" sz="2000" dirty="0">
                <a:latin typeface="+mn-ea"/>
                <a:cs typeface="Meiryo UI" panose="020B0604030504040204" pitchFamily="50" charset="-128"/>
              </a:rPr>
              <a:t>　</a:t>
            </a:r>
            <a:r>
              <a:rPr lang="ja-JP" altLang="en-US" sz="2000" dirty="0" smtClean="0">
                <a:latin typeface="+mn-ea"/>
                <a:cs typeface="Meiryo UI" panose="020B0604030504040204" pitchFamily="50" charset="-128"/>
              </a:rPr>
              <a:t>伝統的</a:t>
            </a:r>
            <a:r>
              <a:rPr lang="ja-JP" altLang="en-US" sz="2000" dirty="0">
                <a:latin typeface="+mn-ea"/>
                <a:cs typeface="Meiryo UI" panose="020B0604030504040204" pitchFamily="50" charset="-128"/>
              </a:rPr>
              <a:t>な言語</a:t>
            </a:r>
            <a:r>
              <a:rPr lang="ja-JP" altLang="en-US" sz="2000" dirty="0" smtClean="0">
                <a:latin typeface="+mn-ea"/>
                <a:cs typeface="Meiryo UI" panose="020B0604030504040204" pitchFamily="50" charset="-128"/>
              </a:rPr>
              <a:t>文化</a:t>
            </a:r>
            <a:endParaRPr lang="en-US" altLang="ja-JP" sz="2000" dirty="0" smtClean="0">
              <a:latin typeface="+mn-ea"/>
              <a:cs typeface="Meiryo UI" panose="020B0604030504040204" pitchFamily="50" charset="-128"/>
            </a:endParaRPr>
          </a:p>
          <a:p>
            <a:r>
              <a:rPr lang="ja-JP" altLang="en-US" sz="2000" dirty="0" smtClean="0">
                <a:latin typeface="+mn-ea"/>
                <a:cs typeface="Meiryo UI" panose="020B0604030504040204" pitchFamily="50" charset="-128"/>
              </a:rPr>
              <a:t>　・様々</a:t>
            </a:r>
            <a:r>
              <a:rPr lang="ja-JP" altLang="en-US" sz="2000" dirty="0">
                <a:latin typeface="+mn-ea"/>
                <a:cs typeface="Meiryo UI" panose="020B0604030504040204" pitchFamily="50" charset="-128"/>
              </a:rPr>
              <a:t>な古典作品やその作者に</a:t>
            </a:r>
            <a:r>
              <a:rPr lang="ja-JP" altLang="en-US" sz="2000" dirty="0" smtClean="0">
                <a:latin typeface="+mn-ea"/>
                <a:cs typeface="Meiryo UI" panose="020B0604030504040204" pitchFamily="50" charset="-128"/>
              </a:rPr>
              <a:t>ついて、生徒</a:t>
            </a:r>
            <a:r>
              <a:rPr lang="ja-JP" altLang="en-US" sz="2000" dirty="0">
                <a:latin typeface="+mn-ea"/>
                <a:cs typeface="Meiryo UI" panose="020B0604030504040204" pitchFamily="50" charset="-128"/>
              </a:rPr>
              <a:t>がインターネットなどを活用して情報を検索・収集</a:t>
            </a:r>
            <a:r>
              <a:rPr lang="ja-JP" altLang="en-US" sz="2000" dirty="0" smtClean="0">
                <a:latin typeface="+mn-ea"/>
                <a:cs typeface="Meiryo UI" panose="020B0604030504040204" pitchFamily="50" charset="-128"/>
              </a:rPr>
              <a:t>し、古典</a:t>
            </a:r>
            <a:r>
              <a:rPr lang="ja-JP" altLang="en-US" sz="2000" dirty="0">
                <a:latin typeface="+mn-ea"/>
                <a:cs typeface="Meiryo UI" panose="020B0604030504040204" pitchFamily="50" charset="-128"/>
              </a:rPr>
              <a:t>の世界に</a:t>
            </a:r>
            <a:r>
              <a:rPr lang="ja-JP" altLang="en-US" sz="2000" dirty="0" smtClean="0">
                <a:latin typeface="+mn-ea"/>
                <a:cs typeface="Meiryo UI" panose="020B0604030504040204" pitchFamily="50" charset="-128"/>
              </a:rPr>
              <a:t>親しんだり、古典</a:t>
            </a:r>
            <a:r>
              <a:rPr lang="ja-JP" altLang="en-US" sz="2000" dirty="0">
                <a:latin typeface="+mn-ea"/>
                <a:cs typeface="Meiryo UI" panose="020B0604030504040204" pitchFamily="50" charset="-128"/>
              </a:rPr>
              <a:t>を楽しんだりする。 </a:t>
            </a:r>
            <a:endParaRPr lang="en-US" altLang="ja-JP" sz="2000" dirty="0" smtClean="0">
              <a:latin typeface="+mn-ea"/>
              <a:cs typeface="Meiryo UI" panose="020B0604030504040204" pitchFamily="50" charset="-128"/>
            </a:endParaRPr>
          </a:p>
          <a:p>
            <a:endParaRPr lang="en-US" altLang="ja-JP" sz="2000" dirty="0" smtClean="0">
              <a:latin typeface="+mn-ea"/>
              <a:cs typeface="Meiryo UI" panose="020B0604030504040204" pitchFamily="50" charset="-128"/>
            </a:endParaRPr>
          </a:p>
          <a:p>
            <a:r>
              <a:rPr lang="ja-JP" altLang="en-US" sz="2000" dirty="0" smtClean="0">
                <a:latin typeface="+mn-ea"/>
                <a:cs typeface="Meiryo UI" panose="020B0604030504040204" pitchFamily="50" charset="-128"/>
              </a:rPr>
              <a:t>○第３学年　 </a:t>
            </a:r>
            <a:r>
              <a:rPr lang="ja-JP" altLang="en-US" sz="2000" dirty="0">
                <a:latin typeface="+mn-ea"/>
                <a:cs typeface="Meiryo UI" panose="020B0604030504040204" pitchFamily="50" charset="-128"/>
              </a:rPr>
              <a:t>話すこと・聞く</a:t>
            </a:r>
            <a:r>
              <a:rPr lang="ja-JP" altLang="en-US" sz="2000" dirty="0" smtClean="0">
                <a:latin typeface="+mn-ea"/>
                <a:cs typeface="Meiryo UI" panose="020B0604030504040204" pitchFamily="50" charset="-128"/>
              </a:rPr>
              <a:t>こと</a:t>
            </a:r>
            <a:endParaRPr lang="en-US" altLang="ja-JP" sz="2000" dirty="0" smtClean="0">
              <a:latin typeface="+mn-ea"/>
              <a:cs typeface="Meiryo UI" panose="020B0604030504040204" pitchFamily="50" charset="-128"/>
            </a:endParaRPr>
          </a:p>
          <a:p>
            <a:r>
              <a:rPr lang="ja-JP" altLang="en-US" sz="2000" dirty="0">
                <a:latin typeface="+mn-ea"/>
                <a:cs typeface="Meiryo UI" panose="020B0604030504040204" pitchFamily="50" charset="-128"/>
              </a:rPr>
              <a:t>　・生徒がコンピュータなどを活用</a:t>
            </a:r>
            <a:r>
              <a:rPr lang="ja-JP" altLang="en-US" sz="2000" dirty="0" smtClean="0">
                <a:latin typeface="+mn-ea"/>
                <a:cs typeface="Meiryo UI" panose="020B0604030504040204" pitchFamily="50" charset="-128"/>
              </a:rPr>
              <a:t>して、取材</a:t>
            </a:r>
            <a:r>
              <a:rPr lang="ja-JP" altLang="en-US" sz="2000" dirty="0">
                <a:latin typeface="+mn-ea"/>
                <a:cs typeface="Meiryo UI" panose="020B0604030504040204" pitchFamily="50" charset="-128"/>
              </a:rPr>
              <a:t>したり調査したりした結果を発表資料に</a:t>
            </a:r>
            <a:r>
              <a:rPr lang="ja-JP" altLang="en-US" sz="2000" dirty="0" smtClean="0">
                <a:latin typeface="+mn-ea"/>
                <a:cs typeface="Meiryo UI" panose="020B0604030504040204" pitchFamily="50" charset="-128"/>
              </a:rPr>
              <a:t>まとめ、プレゼンテーション</a:t>
            </a:r>
            <a:r>
              <a:rPr lang="ja-JP" altLang="en-US" sz="2000" dirty="0">
                <a:latin typeface="+mn-ea"/>
                <a:cs typeface="Meiryo UI" panose="020B0604030504040204" pitchFamily="50" charset="-128"/>
              </a:rPr>
              <a:t>やポスターセッションなどの様々な活動の中</a:t>
            </a:r>
            <a:r>
              <a:rPr lang="ja-JP" altLang="en-US" sz="2000" dirty="0" smtClean="0">
                <a:latin typeface="+mn-ea"/>
                <a:cs typeface="Meiryo UI" panose="020B0604030504040204" pitchFamily="50" charset="-128"/>
              </a:rPr>
              <a:t>で、プロジェクタ</a:t>
            </a:r>
            <a:r>
              <a:rPr lang="ja-JP" altLang="en-US" sz="2000" dirty="0">
                <a:latin typeface="+mn-ea"/>
                <a:cs typeface="Meiryo UI" panose="020B0604030504040204" pitchFamily="50" charset="-128"/>
              </a:rPr>
              <a:t>などを活用して発表する</a:t>
            </a:r>
            <a:r>
              <a:rPr lang="ja-JP" altLang="en-US" sz="2000" dirty="0" smtClean="0">
                <a:latin typeface="+mn-ea"/>
                <a:cs typeface="Meiryo UI" panose="020B0604030504040204" pitchFamily="50" charset="-128"/>
              </a:rPr>
              <a:t>。</a:t>
            </a:r>
            <a:endParaRPr lang="en-US" altLang="ja-JP" sz="2000" dirty="0" smtClean="0">
              <a:latin typeface="+mn-ea"/>
              <a:cs typeface="Meiryo UI" panose="020B0604030504040204" pitchFamily="50" charset="-128"/>
            </a:endParaRPr>
          </a:p>
          <a:p>
            <a:endParaRPr lang="en-US" altLang="ja-JP" sz="2000" dirty="0">
              <a:latin typeface="+mn-ea"/>
              <a:cs typeface="Meiryo UI" panose="020B0604030504040204" pitchFamily="50" charset="-128"/>
            </a:endParaRPr>
          </a:p>
          <a:p>
            <a:r>
              <a:rPr lang="ja-JP" altLang="en-US" sz="2000" dirty="0">
                <a:latin typeface="+mn-ea"/>
                <a:cs typeface="Meiryo UI" panose="020B0604030504040204" pitchFamily="50" charset="-128"/>
              </a:rPr>
              <a:t>○</a:t>
            </a:r>
            <a:r>
              <a:rPr lang="ja-JP" altLang="en-US" sz="2000" dirty="0" smtClean="0">
                <a:latin typeface="+mn-ea"/>
                <a:cs typeface="Meiryo UI" panose="020B0604030504040204" pitchFamily="50" charset="-128"/>
              </a:rPr>
              <a:t>第２学年 　読むこと</a:t>
            </a:r>
            <a:endParaRPr lang="en-US" altLang="ja-JP" sz="2000" dirty="0" smtClean="0">
              <a:latin typeface="+mn-ea"/>
              <a:cs typeface="Meiryo UI" panose="020B0604030504040204" pitchFamily="50" charset="-128"/>
            </a:endParaRPr>
          </a:p>
          <a:p>
            <a:r>
              <a:rPr lang="ja-JP" altLang="en-US" sz="2000" dirty="0">
                <a:latin typeface="+mn-ea"/>
                <a:cs typeface="Meiryo UI" panose="020B0604030504040204" pitchFamily="50" charset="-128"/>
              </a:rPr>
              <a:t>　</a:t>
            </a:r>
            <a:r>
              <a:rPr lang="ja-JP" altLang="en-US" sz="2000" dirty="0" smtClean="0">
                <a:latin typeface="+mn-ea"/>
                <a:cs typeface="Meiryo UI" panose="020B0604030504040204" pitchFamily="50" charset="-128"/>
              </a:rPr>
              <a:t>・新聞、インターネット、学校</a:t>
            </a:r>
            <a:r>
              <a:rPr lang="ja-JP" altLang="en-US" sz="2000" dirty="0">
                <a:latin typeface="+mn-ea"/>
                <a:cs typeface="Meiryo UI" panose="020B0604030504040204" pitchFamily="50" charset="-128"/>
              </a:rPr>
              <a:t>図書館などの施設などを活用して得た情報を比較</a:t>
            </a:r>
            <a:r>
              <a:rPr lang="ja-JP" altLang="en-US" sz="2000" dirty="0" smtClean="0">
                <a:latin typeface="+mn-ea"/>
                <a:cs typeface="Meiryo UI" panose="020B0604030504040204" pitchFamily="50" charset="-128"/>
              </a:rPr>
              <a:t>し、情報</a:t>
            </a:r>
            <a:r>
              <a:rPr lang="ja-JP" altLang="en-US" sz="2000" dirty="0">
                <a:latin typeface="+mn-ea"/>
                <a:cs typeface="Meiryo UI" panose="020B0604030504040204" pitchFamily="50" charset="-128"/>
              </a:rPr>
              <a:t>及び情報</a:t>
            </a:r>
            <a:r>
              <a:rPr lang="ja-JP" altLang="en-US" sz="2000" dirty="0" smtClean="0">
                <a:latin typeface="+mn-ea"/>
                <a:cs typeface="Meiryo UI" panose="020B0604030504040204" pitchFamily="50" charset="-128"/>
              </a:rPr>
              <a:t>手段、施設</a:t>
            </a:r>
            <a:r>
              <a:rPr lang="ja-JP" altLang="en-US" sz="2000" dirty="0">
                <a:latin typeface="+mn-ea"/>
                <a:cs typeface="Meiryo UI" panose="020B0604030504040204" pitchFamily="50" charset="-128"/>
              </a:rPr>
              <a:t>などの特徴について考える</a:t>
            </a:r>
            <a:r>
              <a:rPr lang="ja-JP" altLang="en-US" sz="2000" dirty="0" smtClean="0">
                <a:latin typeface="+mn-ea"/>
                <a:cs typeface="Meiryo UI" panose="020B0604030504040204" pitchFamily="50" charset="-128"/>
              </a:rPr>
              <a:t>。</a:t>
            </a:r>
            <a:endParaRPr lang="en-US" altLang="ja-JP" sz="2000" dirty="0" smtClean="0">
              <a:latin typeface="+mn-ea"/>
              <a:cs typeface="Meiryo UI" panose="020B0604030504040204" pitchFamily="50" charset="-128"/>
            </a:endParaRPr>
          </a:p>
          <a:p>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77290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社会科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938992"/>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社会</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科</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における具体例</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400" dirty="0">
                <a:latin typeface="Meiryo UI" panose="020B0604030504040204" pitchFamily="50" charset="-128"/>
                <a:ea typeface="Meiryo UI" panose="020B0604030504040204" pitchFamily="50" charset="-128"/>
                <a:cs typeface="Meiryo UI" panose="020B0604030504040204" pitchFamily="50" charset="-128"/>
              </a:rPr>
              <a:t>「世界の様々な地域」に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おいて、インターネット、</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DVD</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して、各種</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の地図や</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統計、紀行文、旅行</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経験者の体験記などの調べる主題に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ふさわしい</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適切な資料を収集</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し、世界</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各地の人々の生活の様子について考察する。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631938755"/>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１年</a:t>
                      </a:r>
                      <a:endParaRPr kumimoji="1" lang="ja-JP" altLang="en-US" dirty="0"/>
                    </a:p>
                  </a:txBody>
                  <a:tcPr/>
                </a:tc>
                <a:tc>
                  <a:txBody>
                    <a:bodyPr/>
                    <a:lstStyle/>
                    <a:p>
                      <a:pPr algn="ctr"/>
                      <a:r>
                        <a:rPr kumimoji="1" lang="ja-JP" altLang="en-US" dirty="0" smtClean="0"/>
                        <a:t>社会</a:t>
                      </a:r>
                      <a:endParaRPr kumimoji="1" lang="ja-JP" altLang="en-US" dirty="0"/>
                    </a:p>
                  </a:txBody>
                  <a:tcPr/>
                </a:tc>
                <a:tc>
                  <a:txBody>
                    <a:bodyPr/>
                    <a:lstStyle/>
                    <a:p>
                      <a:r>
                        <a:rPr kumimoji="1" lang="ja-JP" altLang="en-US" dirty="0" smtClean="0"/>
                        <a:t>地理的分野</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18699964"/>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j-ea"/>
                          <a:ea typeface="+mj-ea"/>
                          <a:cs typeface="メイリオ" panose="020B0604030504040204" pitchFamily="50" charset="-128"/>
                        </a:rPr>
                        <a:t>板書の効率化を図る</a:t>
                      </a:r>
                      <a:endParaRPr kumimoji="1" lang="ja-JP" altLang="en-US" sz="1800" b="0" dirty="0">
                        <a:latin typeface="+mj-ea"/>
                        <a:ea typeface="+mj-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　　　　　）</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9" name="図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1484784"/>
            <a:ext cx="4147841" cy="28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タイトル 1"/>
          <p:cNvSpPr txBox="1">
            <a:spLocks/>
          </p:cNvSpPr>
          <p:nvPr/>
        </p:nvSpPr>
        <p:spPr>
          <a:xfrm>
            <a:off x="174184" y="4229472"/>
            <a:ext cx="3605728"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教員が作成した資料集ページ</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73169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社会科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372409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社会</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t>○</a:t>
            </a:r>
            <a:r>
              <a:rPr lang="ja-JP" altLang="en-US" sz="2000" dirty="0" smtClean="0"/>
              <a:t>地理的</a:t>
            </a:r>
            <a:r>
              <a:rPr lang="ja-JP" altLang="en-US" sz="2000" dirty="0"/>
              <a:t>分野 </a:t>
            </a:r>
            <a:r>
              <a:rPr lang="ja-JP" altLang="en-US" sz="2000" dirty="0" smtClean="0"/>
              <a:t>　「</a:t>
            </a:r>
            <a:r>
              <a:rPr lang="ja-JP" altLang="en-US" sz="2000" dirty="0"/>
              <a:t>日本の様々な地域</a:t>
            </a:r>
            <a:r>
              <a:rPr lang="ja-JP" altLang="en-US" sz="2000" dirty="0" smtClean="0"/>
              <a:t>」</a:t>
            </a:r>
            <a:endParaRPr lang="en-US" altLang="ja-JP" sz="2000" dirty="0" smtClean="0"/>
          </a:p>
          <a:p>
            <a:r>
              <a:rPr lang="ja-JP" altLang="en-US" sz="2000" dirty="0" smtClean="0">
                <a:latin typeface="+mn-ea"/>
              </a:rPr>
              <a:t>　・地図</a:t>
            </a:r>
            <a:r>
              <a:rPr lang="ja-JP" altLang="en-US" sz="2000" dirty="0">
                <a:latin typeface="+mn-ea"/>
              </a:rPr>
              <a:t>作成</a:t>
            </a:r>
            <a:r>
              <a:rPr lang="ja-JP" altLang="en-US" sz="2000" dirty="0" smtClean="0">
                <a:latin typeface="+mn-ea"/>
              </a:rPr>
              <a:t>ソフト、地理</a:t>
            </a:r>
            <a:r>
              <a:rPr lang="ja-JP" altLang="en-US" sz="2000" dirty="0">
                <a:latin typeface="+mn-ea"/>
              </a:rPr>
              <a:t>情報システム（</a:t>
            </a:r>
            <a:r>
              <a:rPr lang="en-US" altLang="ja-JP" sz="2000" dirty="0">
                <a:latin typeface="+mn-ea"/>
              </a:rPr>
              <a:t>GIS</a:t>
            </a:r>
            <a:r>
              <a:rPr lang="ja-JP" altLang="en-US" sz="2000" dirty="0">
                <a:latin typeface="+mn-ea"/>
              </a:rPr>
              <a:t>）などを活用</a:t>
            </a:r>
            <a:r>
              <a:rPr lang="ja-JP" altLang="en-US" sz="2000" dirty="0" smtClean="0">
                <a:latin typeface="+mn-ea"/>
              </a:rPr>
              <a:t>して、略</a:t>
            </a:r>
            <a:r>
              <a:rPr lang="ja-JP" altLang="en-US" sz="2000" dirty="0">
                <a:latin typeface="+mn-ea"/>
              </a:rPr>
              <a:t>地図で位置を</a:t>
            </a:r>
            <a:r>
              <a:rPr lang="ja-JP" altLang="en-US" sz="2000" dirty="0" smtClean="0">
                <a:latin typeface="+mn-ea"/>
              </a:rPr>
              <a:t>示したり、略</a:t>
            </a:r>
            <a:r>
              <a:rPr lang="ja-JP" altLang="en-US" sz="2000" dirty="0">
                <a:latin typeface="+mn-ea"/>
              </a:rPr>
              <a:t>地図を使って日本や世界にみられる諸事象を</a:t>
            </a:r>
            <a:r>
              <a:rPr lang="ja-JP" altLang="en-US" sz="2000" dirty="0" smtClean="0">
                <a:latin typeface="+mn-ea"/>
              </a:rPr>
              <a:t>とらえ、説明</a:t>
            </a:r>
            <a:r>
              <a:rPr lang="ja-JP" altLang="en-US" sz="2000" dirty="0">
                <a:latin typeface="+mn-ea"/>
              </a:rPr>
              <a:t>したりする</a:t>
            </a:r>
            <a:r>
              <a:rPr lang="ja-JP" altLang="en-US" sz="2000" dirty="0" smtClean="0">
                <a:latin typeface="+mn-ea"/>
              </a:rPr>
              <a:t>。</a:t>
            </a:r>
            <a:endParaRPr lang="en-US" altLang="ja-JP" sz="2000" dirty="0" smtClean="0">
              <a:latin typeface="+mn-ea"/>
            </a:endParaRPr>
          </a:p>
          <a:p>
            <a:endParaRPr lang="en-US" altLang="ja-JP" sz="2000" dirty="0" smtClean="0"/>
          </a:p>
          <a:p>
            <a:r>
              <a:rPr lang="ja-JP" altLang="en-US" sz="2000" dirty="0" smtClean="0"/>
              <a:t>○公</a:t>
            </a:r>
            <a:r>
              <a:rPr lang="ja-JP" altLang="en-US" sz="2000" dirty="0"/>
              <a:t>民的分野 </a:t>
            </a:r>
            <a:r>
              <a:rPr lang="ja-JP" altLang="en-US" sz="2000" dirty="0" smtClean="0"/>
              <a:t>　「</a:t>
            </a:r>
            <a:r>
              <a:rPr lang="ja-JP" altLang="en-US" sz="2000" dirty="0"/>
              <a:t>よりよい社会を目指して</a:t>
            </a:r>
            <a:r>
              <a:rPr lang="ja-JP" altLang="en-US" sz="2000" dirty="0" smtClean="0"/>
              <a:t>」</a:t>
            </a:r>
            <a:endParaRPr lang="en-US" altLang="ja-JP" sz="2000" dirty="0" smtClean="0"/>
          </a:p>
          <a:p>
            <a:r>
              <a:rPr lang="ja-JP" altLang="en-US" sz="2000" dirty="0">
                <a:latin typeface="+mn-ea"/>
              </a:rPr>
              <a:t>　</a:t>
            </a:r>
            <a:r>
              <a:rPr lang="ja-JP" altLang="en-US" sz="2000" dirty="0" smtClean="0">
                <a:latin typeface="+mn-ea"/>
              </a:rPr>
              <a:t>・より</a:t>
            </a:r>
            <a:r>
              <a:rPr lang="ja-JP" altLang="en-US" sz="2000" dirty="0">
                <a:latin typeface="+mn-ea"/>
              </a:rPr>
              <a:t>よい社会を築いていくために解決すべき課題に</a:t>
            </a:r>
            <a:r>
              <a:rPr lang="ja-JP" altLang="en-US" sz="2000" dirty="0" smtClean="0">
                <a:latin typeface="+mn-ea"/>
              </a:rPr>
              <a:t>ついて、調査</a:t>
            </a:r>
            <a:r>
              <a:rPr lang="ja-JP" altLang="en-US" sz="2000" dirty="0">
                <a:latin typeface="+mn-ea"/>
              </a:rPr>
              <a:t>した結果や考察を基に</a:t>
            </a:r>
            <a:r>
              <a:rPr lang="ja-JP" altLang="en-US" sz="2000" dirty="0" smtClean="0">
                <a:latin typeface="+mn-ea"/>
              </a:rPr>
              <a:t>して、ワープロソフト、プレゼンテーションソフト</a:t>
            </a:r>
            <a:r>
              <a:rPr lang="ja-JP" altLang="en-US" sz="2000" dirty="0">
                <a:latin typeface="+mn-ea"/>
              </a:rPr>
              <a:t>などを活用</a:t>
            </a:r>
            <a:r>
              <a:rPr lang="ja-JP" altLang="en-US" sz="2000" dirty="0" smtClean="0">
                <a:latin typeface="+mn-ea"/>
              </a:rPr>
              <a:t>して、自分</a:t>
            </a:r>
            <a:r>
              <a:rPr lang="ja-JP" altLang="en-US" sz="2000" dirty="0">
                <a:latin typeface="+mn-ea"/>
              </a:rPr>
              <a:t>の考えをレポートなどにまとめる。 </a:t>
            </a:r>
            <a:endParaRPr lang="en-US" altLang="ja-JP" sz="2000" dirty="0" smtClean="0">
              <a:latin typeface="+mn-ea"/>
            </a:endParaRPr>
          </a:p>
          <a:p>
            <a:endParaRPr lang="en-US" altLang="ja-JP" sz="2000" dirty="0">
              <a:ln w="12700">
                <a:noFill/>
                <a:prstDash val="solid"/>
              </a:ln>
              <a:solidFill>
                <a:schemeClr val="tx1">
                  <a:lumMod val="75000"/>
                  <a:lumOff val="25000"/>
                </a:schemeClr>
              </a:solidFill>
              <a:latin typeface="+mn-ea"/>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84296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3544" y="429309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活用実践事例（淡路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立一宮中学校）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数学科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76396" y="4797152"/>
            <a:ext cx="8699608" cy="1846659"/>
          </a:xfrm>
          <a:prstGeom prst="rect">
            <a:avLst/>
          </a:prstGeom>
          <a:noFill/>
          <a:ln w="19050">
            <a:solidFill>
              <a:schemeClr val="tx1"/>
            </a:solidFill>
            <a:prstDash val="dash"/>
          </a:ln>
        </p:spPr>
        <p:txBody>
          <a:bodyPr wrap="square" lIns="91440" tIns="45720" rIns="91440" bIns="4572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数学</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科</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における具体例</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p>
          <a:p>
            <a:pPr algn="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学年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関数</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おいて、生徒</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が自ら仮説を</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持ち、表</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計算ソフトなどを活用</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して、一次</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関数のグラフ</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で、値</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を固定したり変化させたり</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して、条件</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設定を状況に応じて自在に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変えながら、グラフ</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の変化の様子を考察する。</a:t>
            </a:r>
            <a:r>
              <a:rPr lang="ja-JP" altLang="en-US" sz="2400" dirty="0"/>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15785416"/>
              </p:ext>
            </p:extLst>
          </p:nvPr>
        </p:nvGraphicFramePr>
        <p:xfrm>
          <a:off x="179512" y="548680"/>
          <a:ext cx="8784975" cy="741680"/>
        </p:xfrm>
        <a:graphic>
          <a:graphicData uri="http://schemas.openxmlformats.org/drawingml/2006/table">
            <a:tbl>
              <a:tblPr firstRow="1" bandRow="1">
                <a:tableStyleId>{5940675A-B579-460E-94D1-54222C63F5DA}</a:tableStyleId>
              </a:tblPr>
              <a:tblGrid>
                <a:gridCol w="1285606"/>
                <a:gridCol w="1428451"/>
                <a:gridCol w="6070918"/>
              </a:tblGrid>
              <a:tr h="370840">
                <a:tc>
                  <a:txBody>
                    <a:bodyPr/>
                    <a:lstStyle/>
                    <a:p>
                      <a:pPr algn="ctr"/>
                      <a:r>
                        <a:rPr kumimoji="1" lang="ja-JP" altLang="en-US" dirty="0" smtClean="0"/>
                        <a:t>学年</a:t>
                      </a:r>
                      <a:endParaRPr kumimoji="1" lang="ja-JP" altLang="en-US" dirty="0"/>
                    </a:p>
                  </a:txBody>
                  <a:tcPr/>
                </a:tc>
                <a:tc>
                  <a:txBody>
                    <a:bodyPr/>
                    <a:lstStyle/>
                    <a:p>
                      <a:pPr algn="ctr"/>
                      <a:r>
                        <a:rPr kumimoji="1" lang="ja-JP" altLang="en-US" dirty="0" smtClean="0"/>
                        <a:t>教科等</a:t>
                      </a:r>
                      <a:endParaRPr kumimoji="1" lang="ja-JP" altLang="en-US" dirty="0"/>
                    </a:p>
                  </a:txBody>
                  <a:tcPr/>
                </a:tc>
                <a:tc>
                  <a:txBody>
                    <a:bodyPr/>
                    <a:lstStyle/>
                    <a:p>
                      <a:pPr algn="ctr"/>
                      <a:r>
                        <a:rPr kumimoji="1" lang="ja-JP" altLang="en-US" dirty="0" smtClean="0"/>
                        <a:t>単元名</a:t>
                      </a:r>
                      <a:endParaRPr kumimoji="1" lang="ja-JP" altLang="en-US" dirty="0"/>
                    </a:p>
                  </a:txBody>
                  <a:tcPr/>
                </a:tc>
              </a:tr>
              <a:tr h="370840">
                <a:tc>
                  <a:txBody>
                    <a:bodyPr/>
                    <a:lstStyle/>
                    <a:p>
                      <a:pPr algn="ctr"/>
                      <a:r>
                        <a:rPr kumimoji="1" lang="ja-JP" altLang="en-US" dirty="0" smtClean="0"/>
                        <a:t>３年</a:t>
                      </a:r>
                      <a:endParaRPr kumimoji="1" lang="ja-JP" altLang="en-US" dirty="0"/>
                    </a:p>
                  </a:txBody>
                  <a:tcPr/>
                </a:tc>
                <a:tc>
                  <a:txBody>
                    <a:bodyPr/>
                    <a:lstStyle/>
                    <a:p>
                      <a:pPr algn="ctr"/>
                      <a:r>
                        <a:rPr kumimoji="1" lang="ja-JP" altLang="en-US" dirty="0" smtClean="0"/>
                        <a:t>数学</a:t>
                      </a:r>
                      <a:endParaRPr kumimoji="1" lang="ja-JP" altLang="en-US" dirty="0"/>
                    </a:p>
                  </a:txBody>
                  <a:tcPr/>
                </a:tc>
                <a:tc>
                  <a:txBody>
                    <a:bodyPr/>
                    <a:lstStyle/>
                    <a:p>
                      <a:r>
                        <a:rPr kumimoji="1" lang="ja-JP" altLang="en-US" dirty="0" smtClean="0"/>
                        <a:t>平方根</a:t>
                      </a:r>
                      <a:endParaRPr kumimoji="1" lang="ja-JP" altLang="en-US" dirty="0"/>
                    </a:p>
                  </a:txBody>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081725636"/>
              </p:ext>
            </p:extLst>
          </p:nvPr>
        </p:nvGraphicFramePr>
        <p:xfrm>
          <a:off x="4427984" y="1476829"/>
          <a:ext cx="4536505" cy="2888275"/>
        </p:xfrm>
        <a:graphic>
          <a:graphicData uri="http://schemas.openxmlformats.org/drawingml/2006/table">
            <a:tbl>
              <a:tblPr firstRow="1" bandRow="1">
                <a:tableStyleId>{5940675A-B579-460E-94D1-54222C63F5DA}</a:tableStyleId>
              </a:tblPr>
              <a:tblGrid>
                <a:gridCol w="1273405"/>
                <a:gridCol w="3263100"/>
              </a:tblGrid>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ｅ－ラーニングを活用して、各自に適した練習問題をする。</a:t>
                      </a:r>
                      <a:endParaRPr kumimoji="1" lang="ja-JP" altLang="en-US" sz="1800" b="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609260">
                <a:tc>
                  <a:txBody>
                    <a:bodyPr/>
                    <a:lstStyle/>
                    <a:p>
                      <a:r>
                        <a:rPr kumimoji="1" lang="ja-JP" altLang="en-US" dirty="0" smtClean="0"/>
                        <a:t>活用形態</a:t>
                      </a:r>
                      <a:endParaRPr kumimoji="1" lang="ja-JP" altLang="en-US" dirty="0"/>
                    </a:p>
                  </a:txBody>
                  <a:tcPr/>
                </a:tc>
                <a:tc>
                  <a:txBody>
                    <a:bodyPr/>
                    <a:lstStyle/>
                    <a:p>
                      <a:r>
                        <a:rPr kumimoji="1" lang="ja-JP" altLang="en-US" dirty="0" smtClean="0"/>
                        <a:t>□一斉学習　■個別学習</a:t>
                      </a:r>
                      <a:endParaRPr kumimoji="1" lang="en-US" altLang="ja-JP" dirty="0" smtClean="0"/>
                    </a:p>
                    <a:p>
                      <a:r>
                        <a:rPr kumimoji="1" lang="ja-JP" altLang="en-US" dirty="0" smtClean="0"/>
                        <a:t>□協働学習　□その他</a:t>
                      </a:r>
                      <a:endParaRPr kumimoji="1" lang="ja-JP" altLang="en-US" dirty="0"/>
                    </a:p>
                  </a:txBody>
                  <a:tcPr/>
                </a:tc>
              </a:tr>
              <a:tr h="521917">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15" name="図 1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8119" y="1473736"/>
            <a:ext cx="3960000" cy="29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5605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児童生徒によるＩＣＴ活用　　中学校　数学科</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22196" y="548680"/>
            <a:ext cx="8699608" cy="5262979"/>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数学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科における具体例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t>○</a:t>
            </a:r>
            <a:r>
              <a:rPr lang="ja-JP" altLang="en-US" sz="2000" dirty="0" smtClean="0"/>
              <a:t>全学年 </a:t>
            </a:r>
            <a:endParaRPr lang="ja-JP" altLang="en-US" sz="2000" dirty="0"/>
          </a:p>
          <a:p>
            <a:r>
              <a:rPr lang="ja-JP" altLang="en-US" sz="2000" dirty="0" smtClean="0"/>
              <a:t>　・生徒</a:t>
            </a:r>
            <a:r>
              <a:rPr lang="ja-JP" altLang="en-US" sz="2000" dirty="0"/>
              <a:t>が実物投影機などを活用</a:t>
            </a:r>
            <a:r>
              <a:rPr lang="ja-JP" altLang="en-US" sz="2000" dirty="0" smtClean="0"/>
              <a:t>して、ノート</a:t>
            </a:r>
            <a:r>
              <a:rPr lang="ja-JP" altLang="en-US" sz="2000" dirty="0"/>
              <a:t>に記した式や求め方を提示</a:t>
            </a:r>
            <a:r>
              <a:rPr lang="ja-JP" altLang="en-US" sz="2000" dirty="0" smtClean="0"/>
              <a:t>して、自分</a:t>
            </a:r>
            <a:r>
              <a:rPr lang="ja-JP" altLang="en-US" sz="2000" dirty="0"/>
              <a:t>の考え方をわかりやすく説明する</a:t>
            </a:r>
            <a:r>
              <a:rPr lang="ja-JP" altLang="en-US" sz="2000" dirty="0" smtClean="0"/>
              <a:t>。 </a:t>
            </a:r>
            <a:endParaRPr lang="ja-JP" altLang="en-US" sz="2000" dirty="0"/>
          </a:p>
          <a:p>
            <a:endParaRPr lang="en-US" altLang="ja-JP" sz="2000" dirty="0" smtClean="0"/>
          </a:p>
          <a:p>
            <a:r>
              <a:rPr lang="ja-JP" altLang="en-US" sz="2000" dirty="0" smtClean="0"/>
              <a:t>○第</a:t>
            </a:r>
            <a:r>
              <a:rPr lang="ja-JP" altLang="en-US" sz="2000" dirty="0"/>
              <a:t>１</a:t>
            </a:r>
            <a:r>
              <a:rPr lang="ja-JP" altLang="en-US" sz="2000" dirty="0" smtClean="0"/>
              <a:t>学年 　資料</a:t>
            </a:r>
            <a:r>
              <a:rPr lang="ja-JP" altLang="en-US" sz="2000" dirty="0"/>
              <a:t>の活用「ヒストグラムや代表値</a:t>
            </a:r>
            <a:r>
              <a:rPr lang="ja-JP" altLang="en-US" sz="2000" dirty="0" smtClean="0"/>
              <a:t>」</a:t>
            </a:r>
            <a:endParaRPr lang="en-US" altLang="ja-JP" sz="2000" dirty="0" smtClean="0"/>
          </a:p>
          <a:p>
            <a:r>
              <a:rPr lang="ja-JP" altLang="en-US" sz="2000" dirty="0" smtClean="0"/>
              <a:t>　・日常</a:t>
            </a:r>
            <a:r>
              <a:rPr lang="ja-JP" altLang="en-US" sz="2000" dirty="0"/>
              <a:t>生活を題材とした問題などを</a:t>
            </a:r>
            <a:r>
              <a:rPr lang="ja-JP" altLang="en-US" sz="2000" dirty="0" smtClean="0"/>
              <a:t>取り上げ、それ</a:t>
            </a:r>
            <a:r>
              <a:rPr lang="ja-JP" altLang="en-US" sz="2000" dirty="0"/>
              <a:t>を解決するため必要な資料を収集</a:t>
            </a:r>
            <a:r>
              <a:rPr lang="ja-JP" altLang="en-US" sz="2000" dirty="0" smtClean="0"/>
              <a:t>し、表</a:t>
            </a:r>
            <a:r>
              <a:rPr lang="ja-JP" altLang="en-US" sz="2000" dirty="0"/>
              <a:t>計算ソフトなどを利用してヒストグラムを作成したり代表値を求めたりして資料の傾向を</a:t>
            </a:r>
            <a:r>
              <a:rPr lang="ja-JP" altLang="en-US" sz="2000" dirty="0" smtClean="0"/>
              <a:t>とらえ、その</a:t>
            </a:r>
            <a:r>
              <a:rPr lang="ja-JP" altLang="en-US" sz="2000" dirty="0"/>
              <a:t>結果を基に説明する</a:t>
            </a:r>
            <a:r>
              <a:rPr lang="ja-JP" altLang="en-US" sz="2000" dirty="0" smtClean="0"/>
              <a:t>。</a:t>
            </a:r>
            <a:endParaRPr lang="en-US" altLang="ja-JP" sz="2000" dirty="0" smtClean="0"/>
          </a:p>
          <a:p>
            <a:r>
              <a:rPr lang="ja-JP" altLang="en-US" sz="2000" dirty="0" smtClean="0"/>
              <a:t> </a:t>
            </a:r>
            <a:endParaRPr lang="ja-JP" altLang="en-US" sz="2000" dirty="0"/>
          </a:p>
          <a:p>
            <a:r>
              <a:rPr lang="ja-JP" altLang="en-US" sz="2000" dirty="0" smtClean="0"/>
              <a:t>○第３学年 　資料</a:t>
            </a:r>
            <a:r>
              <a:rPr lang="ja-JP" altLang="en-US" sz="2000" dirty="0"/>
              <a:t>の活用「標本調査</a:t>
            </a:r>
            <a:r>
              <a:rPr lang="ja-JP" altLang="en-US" sz="2000" dirty="0" smtClean="0"/>
              <a:t>」</a:t>
            </a:r>
            <a:endParaRPr lang="en-US" altLang="ja-JP" sz="2000" dirty="0" smtClean="0"/>
          </a:p>
          <a:p>
            <a:r>
              <a:rPr lang="ja-JP" altLang="en-US" sz="2000" dirty="0" smtClean="0"/>
              <a:t>　・生徒</a:t>
            </a:r>
            <a:r>
              <a:rPr lang="ja-JP" altLang="en-US" sz="2000" dirty="0"/>
              <a:t>が表計算ソフトなどを活用</a:t>
            </a:r>
            <a:r>
              <a:rPr lang="ja-JP" altLang="en-US" sz="2000" dirty="0" smtClean="0"/>
              <a:t>して、母集団</a:t>
            </a:r>
            <a:r>
              <a:rPr lang="ja-JP" altLang="en-US" sz="2000" dirty="0"/>
              <a:t>から標本を抽出する際に必要な乱数を簡単に数多く</a:t>
            </a:r>
            <a:r>
              <a:rPr lang="ja-JP" altLang="en-US" sz="2000" dirty="0" smtClean="0"/>
              <a:t>得たり、インターネット</a:t>
            </a:r>
            <a:r>
              <a:rPr lang="ja-JP" altLang="en-US" sz="2000" dirty="0"/>
              <a:t>などを活用して資料を収集</a:t>
            </a:r>
            <a:r>
              <a:rPr lang="ja-JP" altLang="en-US" sz="2000" dirty="0" smtClean="0"/>
              <a:t>したり、様々</a:t>
            </a:r>
            <a:r>
              <a:rPr lang="ja-JP" altLang="en-US" sz="2000" dirty="0"/>
              <a:t>な標本調査とその結果について調べたりする</a:t>
            </a:r>
            <a:r>
              <a:rPr lang="ja-JP" altLang="en-US" sz="2000" dirty="0" smtClean="0"/>
              <a:t>。</a:t>
            </a:r>
            <a:endParaRPr lang="en-US" altLang="ja-JP" sz="2000" dirty="0" smtClean="0"/>
          </a:p>
          <a:p>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19799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890</TotalTime>
  <Words>1402</Words>
  <Application>Microsoft Office PowerPoint</Application>
  <PresentationFormat>画面に合わせる (4:3)</PresentationFormat>
  <Paragraphs>304</Paragraphs>
  <Slides>20</Slides>
  <Notes>4</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ＩＣＴを活用した授業づくり  ①児童生徒によるＩＣＴ活用</vt:lpstr>
      <vt:lpstr>児童生徒によるＩＣＴ活用 ＜中学校＞</vt:lpstr>
      <vt:lpstr>PowerPoint プレゼンテーション</vt:lpstr>
      <vt:lpstr>ICT活用実践事例（淡路市立一宮中学校）</vt:lpstr>
      <vt:lpstr>PowerPoint プレゼンテーション</vt:lpstr>
      <vt:lpstr>ICT活用実践事例（淡路市立一宮中学校）</vt:lpstr>
      <vt:lpstr>PowerPoint プレゼンテーション</vt:lpstr>
      <vt:lpstr>ICT活用実践事例（淡路市立一宮中学校）</vt:lpstr>
      <vt:lpstr>PowerPoint プレゼンテーション</vt:lpstr>
      <vt:lpstr>ICT活用実践事例（淡路市立一宮中学校）</vt:lpstr>
      <vt:lpstr>PowerPoint プレゼンテーション</vt:lpstr>
      <vt:lpstr>PowerPoint プレゼンテーション</vt:lpstr>
      <vt:lpstr>PowerPoint プレゼンテーション</vt:lpstr>
      <vt:lpstr>ICT活用実践事例（淡路市立一宮中学校）</vt:lpstr>
      <vt:lpstr>PowerPoint プレゼンテーション</vt:lpstr>
      <vt:lpstr>PowerPoint プレゼンテーション</vt:lpstr>
      <vt:lpstr>ICT活用実践事例（淡路市立一宮中学校）</vt:lpstr>
      <vt:lpstr>PowerPoint プレゼンテーション</vt:lpstr>
      <vt:lpstr>ICT活用実践事例（淡路市立一宮中学校）</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111</cp:revision>
  <cp:lastPrinted>2017-03-06T22:31:47Z</cp:lastPrinted>
  <dcterms:created xsi:type="dcterms:W3CDTF">2016-01-08T07:45:39Z</dcterms:created>
  <dcterms:modified xsi:type="dcterms:W3CDTF">2018-01-11T10:47:40Z</dcterms:modified>
</cp:coreProperties>
</file>