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454" r:id="rId2"/>
    <p:sldId id="455" r:id="rId3"/>
    <p:sldId id="289" r:id="rId4"/>
    <p:sldId id="318" r:id="rId5"/>
    <p:sldId id="438" r:id="rId6"/>
    <p:sldId id="437" r:id="rId7"/>
    <p:sldId id="436" r:id="rId8"/>
    <p:sldId id="440" r:id="rId9"/>
    <p:sldId id="441" r:id="rId10"/>
    <p:sldId id="442" r:id="rId11"/>
    <p:sldId id="443" r:id="rId12"/>
    <p:sldId id="444" r:id="rId13"/>
    <p:sldId id="446" r:id="rId14"/>
    <p:sldId id="445" r:id="rId15"/>
    <p:sldId id="447" r:id="rId16"/>
    <p:sldId id="448" r:id="rId17"/>
    <p:sldId id="449" r:id="rId18"/>
    <p:sldId id="450" r:id="rId19"/>
    <p:sldId id="451" r:id="rId20"/>
    <p:sldId id="452" r:id="rId21"/>
    <p:sldId id="453" r:id="rId22"/>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625" autoAdjust="0"/>
  </p:normalViewPr>
  <p:slideViewPr>
    <p:cSldViewPr>
      <p:cViewPr>
        <p:scale>
          <a:sx n="47" d="100"/>
          <a:sy n="47" d="100"/>
        </p:scale>
        <p:origin x="-150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396"/>
          </a:xfrm>
          <a:prstGeom prst="rect">
            <a:avLst/>
          </a:prstGeom>
        </p:spPr>
        <p:txBody>
          <a:bodyPr vert="horz" lIns="90663" tIns="45331" rIns="90663" bIns="4533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2" y="0"/>
            <a:ext cx="2918621" cy="493396"/>
          </a:xfrm>
          <a:prstGeom prst="rect">
            <a:avLst/>
          </a:prstGeom>
        </p:spPr>
        <p:txBody>
          <a:bodyPr vert="horz" lIns="90663" tIns="45331" rIns="90663" bIns="45331" rtlCol="0"/>
          <a:lstStyle>
            <a:lvl1pPr algn="r">
              <a:defRPr sz="1200"/>
            </a:lvl1pPr>
          </a:lstStyle>
          <a:p>
            <a:fld id="{5D76E1DA-2393-4C50-BFFA-06F45273BCFD}" type="datetimeFigureOut">
              <a:rPr kumimoji="1" lang="ja-JP" altLang="en-US" smtClean="0"/>
              <a:t>2018/1/11</a:t>
            </a:fld>
            <a:endParaRPr kumimoji="1" lang="ja-JP" altLang="en-US"/>
          </a:p>
        </p:txBody>
      </p:sp>
      <p:sp>
        <p:nvSpPr>
          <p:cNvPr id="4" name="フッター プレースホルダー 3"/>
          <p:cNvSpPr>
            <a:spLocks noGrp="1"/>
          </p:cNvSpPr>
          <p:nvPr>
            <p:ph type="ftr" sz="quarter" idx="2"/>
          </p:nvPr>
        </p:nvSpPr>
        <p:spPr>
          <a:xfrm>
            <a:off x="1" y="9374517"/>
            <a:ext cx="2918621" cy="493395"/>
          </a:xfrm>
          <a:prstGeom prst="rect">
            <a:avLst/>
          </a:prstGeom>
        </p:spPr>
        <p:txBody>
          <a:bodyPr vert="horz" lIns="90663" tIns="45331" rIns="90663" bIns="4533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2" y="9374517"/>
            <a:ext cx="2918621" cy="493395"/>
          </a:xfrm>
          <a:prstGeom prst="rect">
            <a:avLst/>
          </a:prstGeom>
        </p:spPr>
        <p:txBody>
          <a:bodyPr vert="horz" lIns="90663" tIns="45331" rIns="90663" bIns="45331" rtlCol="0" anchor="b"/>
          <a:lstStyle>
            <a:lvl1pPr algn="r">
              <a:defRPr sz="1200"/>
            </a:lvl1pPr>
          </a:lstStyle>
          <a:p>
            <a:fld id="{C33EFC55-2B36-4D87-BEF1-7A2C394811D7}" type="slidenum">
              <a:rPr kumimoji="1" lang="ja-JP" altLang="en-US" smtClean="0"/>
              <a:t>‹#›</a:t>
            </a:fld>
            <a:endParaRPr kumimoji="1" lang="ja-JP" altLang="en-US"/>
          </a:p>
        </p:txBody>
      </p:sp>
    </p:spTree>
    <p:extLst>
      <p:ext uri="{BB962C8B-B14F-4D97-AF65-F5344CB8AC3E}">
        <p14:creationId xmlns:p14="http://schemas.microsoft.com/office/powerpoint/2010/main" val="418244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872"/>
          </a:xfrm>
          <a:prstGeom prst="rect">
            <a:avLst/>
          </a:prstGeom>
        </p:spPr>
        <p:txBody>
          <a:bodyPr vert="horz" lIns="91452" tIns="45726" rIns="91452" bIns="457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1"/>
            <a:ext cx="2919412" cy="493872"/>
          </a:xfrm>
          <a:prstGeom prst="rect">
            <a:avLst/>
          </a:prstGeom>
        </p:spPr>
        <p:txBody>
          <a:bodyPr vert="horz" lIns="91452" tIns="45726" rIns="91452" bIns="45726" rtlCol="0"/>
          <a:lstStyle>
            <a:lvl1pPr algn="r">
              <a:defRPr sz="1200"/>
            </a:lvl1pPr>
          </a:lstStyle>
          <a:p>
            <a:fld id="{98C13A2F-19B8-42AE-81ED-39144DED35E2}" type="datetimeFigureOut">
              <a:rPr kumimoji="1" lang="ja-JP" altLang="en-US" smtClean="0"/>
              <a:t>2018/1/11</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52" tIns="45726" rIns="91452" bIns="45726" rtlCol="0" anchor="ctr"/>
          <a:lstStyle/>
          <a:p>
            <a:endParaRPr lang="ja-JP" altLang="en-US"/>
          </a:p>
        </p:txBody>
      </p:sp>
      <p:sp>
        <p:nvSpPr>
          <p:cNvPr id="5" name="ノート プレースホルダー 4"/>
          <p:cNvSpPr>
            <a:spLocks noGrp="1"/>
          </p:cNvSpPr>
          <p:nvPr>
            <p:ph type="body" sz="quarter" idx="3"/>
          </p:nvPr>
        </p:nvSpPr>
        <p:spPr>
          <a:xfrm>
            <a:off x="673101" y="4687808"/>
            <a:ext cx="5389563" cy="4441667"/>
          </a:xfrm>
          <a:prstGeom prst="rect">
            <a:avLst/>
          </a:prstGeom>
        </p:spPr>
        <p:txBody>
          <a:bodyPr vert="horz" lIns="91452" tIns="45726" rIns="91452" bIns="4572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4028"/>
            <a:ext cx="2919413" cy="493871"/>
          </a:xfrm>
          <a:prstGeom prst="rect">
            <a:avLst/>
          </a:prstGeom>
        </p:spPr>
        <p:txBody>
          <a:bodyPr vert="horz" lIns="91452" tIns="45726" rIns="91452" bIns="457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4028"/>
            <a:ext cx="2919412" cy="493871"/>
          </a:xfrm>
          <a:prstGeom prst="rect">
            <a:avLst/>
          </a:prstGeom>
        </p:spPr>
        <p:txBody>
          <a:bodyPr vert="horz" lIns="91452" tIns="45726" rIns="91452" bIns="45726" rtlCol="0" anchor="b"/>
          <a:lstStyle>
            <a:lvl1pPr algn="r">
              <a:defRPr sz="1200"/>
            </a:lvl1pPr>
          </a:lstStyle>
          <a:p>
            <a:fld id="{92E4AA27-2AAA-4389-8CC3-6EC829E4331F}" type="slidenum">
              <a:rPr kumimoji="1" lang="ja-JP" altLang="en-US" smtClean="0"/>
              <a:t>‹#›</a:t>
            </a:fld>
            <a:endParaRPr kumimoji="1" lang="ja-JP" altLang="en-US"/>
          </a:p>
        </p:txBody>
      </p:sp>
    </p:spTree>
    <p:extLst>
      <p:ext uri="{BB962C8B-B14F-4D97-AF65-F5344CB8AC3E}">
        <p14:creationId xmlns:p14="http://schemas.microsoft.com/office/powerpoint/2010/main" val="12814261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dirty="0" smtClean="0"/>
              <a:t>〉</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1</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dirty="0" smtClean="0"/>
              <a:t>〉</a:t>
            </a:r>
          </a:p>
          <a:p>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2</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E4AA27-2AAA-4389-8CC3-6EC829E4331F}" type="slidenum">
              <a:rPr kumimoji="1" lang="ja-JP" altLang="en-US" smtClean="0"/>
              <a:t>3</a:t>
            </a:fld>
            <a:endParaRPr kumimoji="1" lang="ja-JP" altLang="en-US" dirty="0"/>
          </a:p>
        </p:txBody>
      </p:sp>
    </p:spTree>
    <p:extLst>
      <p:ext uri="{BB962C8B-B14F-4D97-AF65-F5344CB8AC3E}">
        <p14:creationId xmlns:p14="http://schemas.microsoft.com/office/powerpoint/2010/main" val="732872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Ｉ</a:t>
            </a:r>
            <a:r>
              <a:rPr kumimoji="1" lang="en-US" altLang="ja-JP" dirty="0" smtClean="0"/>
              <a:t>CT</a:t>
            </a:r>
            <a:r>
              <a:rPr kumimoji="1" lang="ja-JP" altLang="en-US" dirty="0" smtClean="0"/>
              <a:t>を活用することにより「一斉指導による学び（一斉学習）」に加え、「子供たち一人一人の能力や特性に応じた学び（個別学習）」、「子供たち同士が教えあい学び合う協働的な学び（協働学習）」を推進していくことが重要です。</a:t>
            </a:r>
            <a:endParaRPr kumimoji="1" lang="en-US" altLang="ja-JP" dirty="0" smtClean="0"/>
          </a:p>
          <a:p>
            <a:r>
              <a:rPr kumimoji="1" lang="ja-JP" altLang="en-US" dirty="0" smtClean="0"/>
              <a:t>また、</a:t>
            </a:r>
            <a:r>
              <a:rPr kumimoji="1" lang="en-US" altLang="ja-JP" dirty="0" smtClean="0"/>
              <a:t>ICT</a:t>
            </a:r>
            <a:r>
              <a:rPr kumimoji="1" lang="ja-JP" altLang="en-US" dirty="0" smtClean="0"/>
              <a:t>を活用した授業においては、「一斉学習」、「個別学習」、「協働学習」それぞれの学習場面が相互に組み合わされた学びの場が形成され、ＩＣＴの特長を生かすことでより分かりやすく理解が深まる授業の実現が可能となります。</a:t>
            </a:r>
            <a:endParaRPr kumimoji="1" lang="en-US" altLang="ja-JP" dirty="0" smtClean="0"/>
          </a:p>
          <a:p>
            <a:r>
              <a:rPr kumimoji="1" lang="ja-JP" altLang="en-US" dirty="0" smtClean="0"/>
              <a:t>文部科学省の「学びのイノベーション事業」において、</a:t>
            </a:r>
            <a:r>
              <a:rPr kumimoji="1" lang="en-US" altLang="ja-JP" dirty="0" smtClean="0"/>
              <a:t>ICT</a:t>
            </a:r>
            <a:r>
              <a:rPr kumimoji="1" lang="ja-JP" altLang="en-US" dirty="0" smtClean="0"/>
              <a:t>を活用した学習場面を類型化し、類型に対応した実証校の実際の学習場面例を整理されてます。</a:t>
            </a:r>
            <a:endParaRPr kumimoji="1" lang="ja-JP" altLang="en-US" dirty="0"/>
          </a:p>
        </p:txBody>
      </p:sp>
      <p:sp>
        <p:nvSpPr>
          <p:cNvPr id="4" name="スライド番号プレースホルダー 3"/>
          <p:cNvSpPr>
            <a:spLocks noGrp="1"/>
          </p:cNvSpPr>
          <p:nvPr>
            <p:ph type="sldNum" sz="quarter" idx="10"/>
          </p:nvPr>
        </p:nvSpPr>
        <p:spPr/>
        <p:txBody>
          <a:bodyPr/>
          <a:lstStyle/>
          <a:p>
            <a:fld id="{92E4AA27-2AAA-4389-8CC3-6EC829E4331F}" type="slidenum">
              <a:rPr kumimoji="1" lang="ja-JP" altLang="en-US" smtClean="0"/>
              <a:t>21</a:t>
            </a:fld>
            <a:endParaRPr kumimoji="1" lang="ja-JP" altLang="en-US" dirty="0"/>
          </a:p>
        </p:txBody>
      </p:sp>
    </p:spTree>
    <p:extLst>
      <p:ext uri="{BB962C8B-B14F-4D97-AF65-F5344CB8AC3E}">
        <p14:creationId xmlns:p14="http://schemas.microsoft.com/office/powerpoint/2010/main" val="2113738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637885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10427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36762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01138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65335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4217393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911128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5683028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3253321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3904193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47413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499172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12" Type="http://schemas.openxmlformats.org/officeDocument/2006/relationships/image" Target="../media/image19.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3.jpeg"/><Relationship Id="rId11" Type="http://schemas.openxmlformats.org/officeDocument/2006/relationships/image" Target="../media/image18.jpeg"/><Relationship Id="rId5" Type="http://schemas.openxmlformats.org/officeDocument/2006/relationships/image" Target="../media/image12.jpeg"/><Relationship Id="rId10" Type="http://schemas.openxmlformats.org/officeDocument/2006/relationships/image" Target="../media/image17.jpeg"/><Relationship Id="rId4" Type="http://schemas.openxmlformats.org/officeDocument/2006/relationships/image" Target="../media/image11.jpeg"/><Relationship Id="rId9" Type="http://schemas.openxmlformats.org/officeDocument/2006/relationships/image" Target="../media/image1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276872"/>
            <a:ext cx="7772400" cy="2952327"/>
          </a:xfrm>
        </p:spPr>
        <p:txBody>
          <a:bodyPr>
            <a:normAutofit fontScale="90000"/>
          </a:bodyPr>
          <a:lstStyle/>
          <a:p>
            <a:r>
              <a:rPr kumimoji="1" lang="ja-JP" altLang="en-US" sz="4900" dirty="0" smtClean="0">
                <a:latin typeface="メイリオ" panose="020B0604030504040204" pitchFamily="50" charset="-128"/>
                <a:ea typeface="メイリオ" panose="020B0604030504040204" pitchFamily="50" charset="-128"/>
                <a:cs typeface="メイリオ" panose="020B0604030504040204" pitchFamily="50" charset="-128"/>
              </a:rPr>
              <a:t>ＩＣＴを活用した授業づくり</a:t>
            </a:r>
            <a:r>
              <a:rPr kumimoji="1" lang="en-US" altLang="ja-JP" sz="49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4900" dirty="0" smtClean="0">
                <a:latin typeface="メイリオ" panose="020B0604030504040204" pitchFamily="50" charset="-128"/>
                <a:ea typeface="メイリオ" panose="020B0604030504040204" pitchFamily="50" charset="-128"/>
                <a:cs typeface="メイリオ" panose="020B0604030504040204" pitchFamily="50" charset="-128"/>
              </a:rPr>
            </a:br>
            <a:r>
              <a:rPr kumimoji="1" lang="en-US" altLang="ja-JP" sz="49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4900" dirty="0" smtClean="0">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児童</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生徒</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によるＩＣＴ活用</a:t>
            </a:r>
            <a:endParaRPr kumimoji="1" lang="ja-JP" altLang="en-US" sz="4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1"/>
          <p:cNvSpPr txBox="1">
            <a:spLocks/>
          </p:cNvSpPr>
          <p:nvPr/>
        </p:nvSpPr>
        <p:spPr>
          <a:xfrm>
            <a:off x="5436096" y="6122988"/>
            <a:ext cx="3679304"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兵庫県版研修プログラム</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1304123" y="1126097"/>
            <a:ext cx="6624736" cy="769441"/>
          </a:xfrm>
          <a:prstGeom prst="rect">
            <a:avLst/>
          </a:prstGeom>
          <a:noFill/>
        </p:spPr>
        <p:txBody>
          <a:bodyPr wrap="square" rtlCol="0">
            <a:spAutoFit/>
          </a:bodyPr>
          <a:lstStyle/>
          <a:p>
            <a:pPr algn="ctr"/>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C1</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49545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450832"/>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芦屋市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立精道小学校）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理科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11679" y="4869160"/>
            <a:ext cx="8699608" cy="1938992"/>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理科に</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おける具体例</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学年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生命</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・地球「土地のつくりと変化」に</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おいて、自然</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災害と</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関係付けながら、火山</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の活動や地震によって土地が変化した様子を</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コンピュータシミュレーション、デジタルコンテンツ、図書</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などの資料を基に調べる。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157426322"/>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５年</a:t>
                      </a:r>
                      <a:endParaRPr kumimoji="1" lang="ja-JP" altLang="en-US" dirty="0"/>
                    </a:p>
                  </a:txBody>
                  <a:tcPr/>
                </a:tc>
                <a:tc>
                  <a:txBody>
                    <a:bodyPr/>
                    <a:lstStyle/>
                    <a:p>
                      <a:pPr algn="ctr"/>
                      <a:r>
                        <a:rPr kumimoji="1" lang="ja-JP" altLang="en-US" dirty="0" smtClean="0"/>
                        <a:t>理科</a:t>
                      </a:r>
                      <a:endParaRPr kumimoji="1" lang="ja-JP" altLang="en-US" dirty="0"/>
                    </a:p>
                  </a:txBody>
                  <a:tcPr/>
                </a:tc>
                <a:tc>
                  <a:txBody>
                    <a:bodyPr/>
                    <a:lstStyle/>
                    <a:p>
                      <a:r>
                        <a:rPr kumimoji="1" lang="ja-JP" altLang="en-US" dirty="0" smtClean="0"/>
                        <a:t>台風と気象情報</a:t>
                      </a:r>
                      <a:endParaRPr kumimoji="1" lang="ja-JP" altLang="en-US" dirty="0"/>
                    </a:p>
                  </a:txBody>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778888467"/>
              </p:ext>
            </p:extLst>
          </p:nvPr>
        </p:nvGraphicFramePr>
        <p:xfrm>
          <a:off x="4860032" y="1484784"/>
          <a:ext cx="4104457" cy="3031445"/>
        </p:xfrm>
        <a:graphic>
          <a:graphicData uri="http://schemas.openxmlformats.org/drawingml/2006/table">
            <a:tbl>
              <a:tblPr firstRow="1" bandRow="1">
                <a:tableStyleId>{5940675A-B579-460E-94D1-54222C63F5DA}</a:tableStyleId>
              </a:tblPr>
              <a:tblGrid>
                <a:gridCol w="1152128"/>
                <a:gridCol w="2952329"/>
              </a:tblGrid>
              <a:tr h="630223">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気象庁のデータベースにある過去の台風の経路図から台風の規則性を考える。</a:t>
                      </a:r>
                      <a:endParaRPr kumimoji="1" lang="ja-JP" altLang="en-US" sz="1800" b="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a:tc>
              </a:tr>
              <a:tr h="957808">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□実物投影機■ﾌﾟﾛｼﾞｪｸﾀ・大型</a:t>
                      </a:r>
                      <a:r>
                        <a:rPr kumimoji="1" lang="en-US" altLang="ja-JP" dirty="0" smtClean="0"/>
                        <a:t>TV</a:t>
                      </a:r>
                    </a:p>
                  </a:txBody>
                  <a:tcPr/>
                </a:tc>
              </a:tr>
              <a:tr h="610631">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19157">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p>
                  </a:txBody>
                  <a:tcPr/>
                </a:tc>
              </a:tr>
            </a:tbl>
          </a:graphicData>
        </a:graphic>
      </p:graphicFrame>
      <p:pic>
        <p:nvPicPr>
          <p:cNvPr id="10" name="Picture 1"/>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55576" y="1412776"/>
            <a:ext cx="3672408" cy="2928188"/>
          </a:xfrm>
          <a:prstGeom prst="rect">
            <a:avLst/>
          </a:prstGeom>
          <a:noFill/>
          <a:ln w="1">
            <a:noFill/>
            <a:miter lim="800000"/>
            <a:headEnd/>
            <a:tailEnd type="none" w="med" len="med"/>
          </a:ln>
          <a:effectLst/>
        </p:spPr>
      </p:pic>
      <p:sp>
        <p:nvSpPr>
          <p:cNvPr id="14" name="タイトル 1"/>
          <p:cNvSpPr txBox="1">
            <a:spLocks/>
          </p:cNvSpPr>
          <p:nvPr/>
        </p:nvSpPr>
        <p:spPr>
          <a:xfrm>
            <a:off x="998865" y="4340964"/>
            <a:ext cx="3185827"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気象庁　過去の台風資料より</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81262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理科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4339650"/>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理科に</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おける具体例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学年　生命・地球「季節と生物」</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・デジタルカメラ</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・植物を継続して撮影し、その成長と季節との関わりをとらえる。</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学年　生命・地球「天気とその変化」</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・表計算ソフト</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・表にまとめたり、グラフにまとめたりする。</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学年　生命・地球「人の体のつくりと働き」</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・インターネット、デジタルコンテンツ、</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DVD</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・人や他の動物の体のつくりや働きについて推論する。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10938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00343" y="4221088"/>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芦屋市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立精道小学校）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生活科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11679" y="4869160"/>
            <a:ext cx="8699608" cy="1569660"/>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生活科における具体例</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学年　地域の様子を観察したり、公共施設を見学したりした内容を、児童がデジタルカメラなどで撮影して、観察や見学の学習記録として用いる。   </a:t>
            </a:r>
            <a:r>
              <a:rPr lang="ja-JP" altLang="en-US" sz="24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055359974"/>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２年</a:t>
                      </a:r>
                      <a:endParaRPr kumimoji="1" lang="ja-JP" altLang="en-US" dirty="0"/>
                    </a:p>
                  </a:txBody>
                  <a:tcPr/>
                </a:tc>
                <a:tc>
                  <a:txBody>
                    <a:bodyPr/>
                    <a:lstStyle/>
                    <a:p>
                      <a:pPr algn="ctr"/>
                      <a:r>
                        <a:rPr kumimoji="1" lang="ja-JP" altLang="en-US" dirty="0" smtClean="0"/>
                        <a:t>生活</a:t>
                      </a:r>
                      <a:endParaRPr kumimoji="1" lang="ja-JP" altLang="en-US" dirty="0"/>
                    </a:p>
                  </a:txBody>
                  <a:tcPr/>
                </a:tc>
                <a:tc>
                  <a:txBody>
                    <a:bodyPr/>
                    <a:lstStyle/>
                    <a:p>
                      <a:r>
                        <a:rPr kumimoji="1" lang="ja-JP" altLang="en-US" dirty="0" smtClean="0"/>
                        <a:t>ずっと大すきわたしたちのまち</a:t>
                      </a:r>
                    </a:p>
                  </a:txBody>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88659210"/>
              </p:ext>
            </p:extLst>
          </p:nvPr>
        </p:nvGraphicFramePr>
        <p:xfrm>
          <a:off x="4860032" y="1484784"/>
          <a:ext cx="4104457" cy="2757125"/>
        </p:xfrm>
        <a:graphic>
          <a:graphicData uri="http://schemas.openxmlformats.org/drawingml/2006/table">
            <a:tbl>
              <a:tblPr firstRow="1" bandRow="1">
                <a:tableStyleId>{5940675A-B579-460E-94D1-54222C63F5DA}</a:tableStyleId>
              </a:tblPr>
              <a:tblGrid>
                <a:gridCol w="1152128"/>
                <a:gridCol w="2952329"/>
              </a:tblGrid>
              <a:tr h="630223">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mn-ea"/>
                          <a:ea typeface="+mn-ea"/>
                          <a:cs typeface="メイリオ" panose="020B0604030504040204" pitchFamily="50" charset="-128"/>
                        </a:rPr>
                        <a:t>記録に残す。</a:t>
                      </a:r>
                      <a:endParaRPr kumimoji="1" lang="ja-JP" altLang="en-US" sz="1800" b="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a:tc>
              </a:tr>
              <a:tr h="957808">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□実物投影機□ﾌﾟﾛｼﾞｪｸﾀ・大型</a:t>
                      </a:r>
                      <a:r>
                        <a:rPr kumimoji="1" lang="en-US" altLang="ja-JP" dirty="0" smtClean="0"/>
                        <a:t>TV</a:t>
                      </a:r>
                    </a:p>
                  </a:txBody>
                  <a:tcPr/>
                </a:tc>
              </a:tr>
              <a:tr h="610631">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19157">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p>
                  </a:txBody>
                  <a:tcPr/>
                </a:tc>
              </a:tr>
            </a:tbl>
          </a:graphicData>
        </a:graphic>
      </p:graphicFrame>
      <p:pic>
        <p:nvPicPr>
          <p:cNvPr id="13" name="図 12" descr="IMG_0864.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51520" y="1484784"/>
            <a:ext cx="4176464" cy="2844316"/>
          </a:xfrm>
          <a:prstGeom prst="rect">
            <a:avLst/>
          </a:prstGeom>
          <a:noFill/>
          <a:ln w="9525">
            <a:noFill/>
            <a:miter lim="800000"/>
            <a:headEnd/>
            <a:tailEnd/>
          </a:ln>
        </p:spPr>
      </p:pic>
    </p:spTree>
    <p:extLst>
      <p:ext uri="{BB962C8B-B14F-4D97-AF65-F5344CB8AC3E}">
        <p14:creationId xmlns:p14="http://schemas.microsoft.com/office/powerpoint/2010/main" val="20478745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00343" y="4221088"/>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芦屋市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立精道小学校）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音楽科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11679" y="4869160"/>
            <a:ext cx="8699608" cy="1200329"/>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音楽</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科における具体例</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学年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簡単</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な音楽づくりに</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おいて、表現</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するために</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コンピュータ、音楽</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ソフトなどを活用する</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39141745"/>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１年</a:t>
                      </a:r>
                      <a:endParaRPr kumimoji="1" lang="ja-JP" altLang="en-US" dirty="0"/>
                    </a:p>
                  </a:txBody>
                  <a:tcPr/>
                </a:tc>
                <a:tc>
                  <a:txBody>
                    <a:bodyPr/>
                    <a:lstStyle/>
                    <a:p>
                      <a:pPr algn="ctr"/>
                      <a:r>
                        <a:rPr kumimoji="1" lang="ja-JP" altLang="en-US" dirty="0" smtClean="0"/>
                        <a:t>音楽</a:t>
                      </a:r>
                      <a:endParaRPr kumimoji="1" lang="ja-JP" altLang="en-US" dirty="0"/>
                    </a:p>
                  </a:txBody>
                  <a:tcPr/>
                </a:tc>
                <a:tc>
                  <a:txBody>
                    <a:bodyPr/>
                    <a:lstStyle/>
                    <a:p>
                      <a:r>
                        <a:rPr kumimoji="1" lang="ja-JP" altLang="en-US" dirty="0" smtClean="0"/>
                        <a:t>どんぐりさんのおうち</a:t>
                      </a:r>
                      <a:endParaRPr kumimoji="1" lang="ja-JP" altLang="en-US" dirty="0"/>
                    </a:p>
                  </a:txBody>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964107437"/>
              </p:ext>
            </p:extLst>
          </p:nvPr>
        </p:nvGraphicFramePr>
        <p:xfrm>
          <a:off x="4860032" y="1484784"/>
          <a:ext cx="4104457" cy="2757125"/>
        </p:xfrm>
        <a:graphic>
          <a:graphicData uri="http://schemas.openxmlformats.org/drawingml/2006/table">
            <a:tbl>
              <a:tblPr firstRow="1" bandRow="1">
                <a:tableStyleId>{5940675A-B579-460E-94D1-54222C63F5DA}</a:tableStyleId>
              </a:tblPr>
              <a:tblGrid>
                <a:gridCol w="1152128"/>
                <a:gridCol w="2952329"/>
              </a:tblGrid>
              <a:tr h="630223">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拡大表示と画面共有</a:t>
                      </a:r>
                      <a:endParaRPr kumimoji="1" lang="ja-JP" altLang="en-US" sz="1800" b="0" dirty="0">
                        <a:latin typeface="+mn-ea"/>
                        <a:ea typeface="+mn-ea"/>
                        <a:cs typeface="メイリオ" panose="020B0604030504040204" pitchFamily="50" charset="-128"/>
                      </a:endParaRPr>
                    </a:p>
                  </a:txBody>
                  <a:tcPr/>
                </a:tc>
              </a:tr>
              <a:tr h="957808">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■（大型</a:t>
                      </a:r>
                      <a:r>
                        <a:rPr kumimoji="1" lang="en-US" altLang="ja-JP" dirty="0" smtClean="0"/>
                        <a:t>TV</a:t>
                      </a:r>
                      <a:r>
                        <a:rPr kumimoji="1" lang="ja-JP" altLang="en-US" dirty="0" smtClean="0"/>
                        <a:t>）</a:t>
                      </a:r>
                      <a:endParaRPr kumimoji="1" lang="ja-JP" altLang="en-US" dirty="0"/>
                    </a:p>
                  </a:txBody>
                  <a:tcPr/>
                </a:tc>
              </a:tr>
              <a:tr h="610631">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19157">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p>
                  </a:txBody>
                  <a:tcPr/>
                </a:tc>
              </a:tr>
            </a:tbl>
          </a:graphicData>
        </a:graphic>
      </p:graphicFrame>
      <p:pic>
        <p:nvPicPr>
          <p:cNvPr id="10" name="図 9"/>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51520" y="1628800"/>
            <a:ext cx="4486362" cy="2520280"/>
          </a:xfrm>
          <a:prstGeom prst="rect">
            <a:avLst/>
          </a:prstGeom>
          <a:noFill/>
          <a:ln w="9525">
            <a:noFill/>
            <a:miter lim="800000"/>
            <a:headEnd/>
            <a:tailEnd/>
          </a:ln>
        </p:spPr>
      </p:pic>
    </p:spTree>
    <p:extLst>
      <p:ext uri="{BB962C8B-B14F-4D97-AF65-F5344CB8AC3E}">
        <p14:creationId xmlns:p14="http://schemas.microsoft.com/office/powerpoint/2010/main" val="631485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音楽</a:t>
            </a:r>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3416320"/>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音楽科に</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おける具体例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学年　歌唱の活動</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インターネット</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・教材</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作曲者、作詞者</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ついて情報</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を集める。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学年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鑑賞の活動</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インターネット</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・教材</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や作曲者などに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ついて情報</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を集める。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796206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00343" y="4437112"/>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芦屋市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立精道小学校）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図画工作</a:t>
            </a:r>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11679" y="4869160"/>
            <a:ext cx="8699608" cy="1477328"/>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図画工作</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科における具体例</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24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学年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表現</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する活動に</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おいて、身</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の回りのものをデジタルカメラで撮影</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したり、これ</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をコンピュータで加工したりする</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443433639"/>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５・６年</a:t>
                      </a:r>
                      <a:endParaRPr kumimoji="1" lang="ja-JP" altLang="en-US" dirty="0"/>
                    </a:p>
                  </a:txBody>
                  <a:tcPr/>
                </a:tc>
                <a:tc>
                  <a:txBody>
                    <a:bodyPr/>
                    <a:lstStyle/>
                    <a:p>
                      <a:pPr algn="ctr"/>
                      <a:r>
                        <a:rPr kumimoji="1" lang="ja-JP" altLang="en-US" dirty="0" smtClean="0"/>
                        <a:t>図工</a:t>
                      </a:r>
                      <a:endParaRPr kumimoji="1" lang="ja-JP" altLang="en-US" dirty="0"/>
                    </a:p>
                  </a:txBody>
                  <a:tcPr/>
                </a:tc>
                <a:tc>
                  <a:txBody>
                    <a:bodyPr/>
                    <a:lstStyle/>
                    <a:p>
                      <a:r>
                        <a:rPr kumimoji="1" lang="en-US" altLang="ja-JP" dirty="0" smtClean="0"/>
                        <a:t>A</a:t>
                      </a:r>
                      <a:r>
                        <a:rPr kumimoji="1" lang="ja-JP" altLang="en-US" dirty="0" smtClean="0"/>
                        <a:t>表現２　コマコマアニメーション</a:t>
                      </a:r>
                      <a:endParaRPr kumimoji="1" lang="ja-JP" altLang="en-US" dirty="0"/>
                    </a:p>
                  </a:txBody>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474397802"/>
              </p:ext>
            </p:extLst>
          </p:nvPr>
        </p:nvGraphicFramePr>
        <p:xfrm>
          <a:off x="4860032" y="1484784"/>
          <a:ext cx="4104457" cy="2952328"/>
        </p:xfrm>
        <a:graphic>
          <a:graphicData uri="http://schemas.openxmlformats.org/drawingml/2006/table">
            <a:tbl>
              <a:tblPr firstRow="1" bandRow="1">
                <a:tableStyleId>{5940675A-B579-460E-94D1-54222C63F5DA}</a:tableStyleId>
              </a:tblPr>
              <a:tblGrid>
                <a:gridCol w="1152128"/>
                <a:gridCol w="2952329"/>
              </a:tblGrid>
              <a:tr h="630223">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kern="1200" dirty="0" smtClean="0">
                          <a:solidFill>
                            <a:schemeClr val="tx1"/>
                          </a:solidFill>
                          <a:latin typeface="+mj-ea"/>
                          <a:ea typeface="+mn-ea"/>
                          <a:cs typeface="メイリオ" panose="020B0604030504040204" pitchFamily="50" charset="-128"/>
                        </a:rPr>
                        <a:t>動かしたい形をつくり、動きを考え連続するコマを撮影してアニメーションをつくる。</a:t>
                      </a:r>
                      <a:endParaRPr kumimoji="1" lang="ja-JP" altLang="en-US" sz="1800" b="0" kern="1200" dirty="0">
                        <a:solidFill>
                          <a:schemeClr val="tx1"/>
                        </a:solidFill>
                        <a:latin typeface="+mj-ea"/>
                        <a:ea typeface="+mn-ea"/>
                        <a:cs typeface="メイリオ" panose="020B0604030504040204" pitchFamily="50" charset="-128"/>
                      </a:endParaRPr>
                    </a:p>
                  </a:txBody>
                  <a:tcPr/>
                </a:tc>
              </a:tr>
              <a:tr h="957808">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■（ｽｸﾘｰﾝ）</a:t>
                      </a:r>
                      <a:endParaRPr kumimoji="1" lang="ja-JP" altLang="en-US" dirty="0"/>
                    </a:p>
                  </a:txBody>
                  <a:tcPr/>
                </a:tc>
              </a:tr>
              <a:tr h="610631">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44004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p>
                  </a:txBody>
                  <a:tcPr/>
                </a:tc>
              </a:tr>
            </a:tbl>
          </a:graphicData>
        </a:graphic>
      </p:graphicFrame>
      <p:pic>
        <p:nvPicPr>
          <p:cNvPr id="13" name="図 12"/>
          <p:cNvPicPr>
            <a:picLocks noChangeAspect="1"/>
          </p:cNvPicPr>
          <p:nvPr/>
        </p:nvPicPr>
        <p:blipFill>
          <a:blip r:embed="rId2" cstate="print"/>
          <a:srcRect/>
          <a:stretch>
            <a:fillRect/>
          </a:stretch>
        </p:blipFill>
        <p:spPr bwMode="auto">
          <a:xfrm>
            <a:off x="251520" y="1556792"/>
            <a:ext cx="4413648" cy="3096344"/>
          </a:xfrm>
          <a:prstGeom prst="rect">
            <a:avLst/>
          </a:prstGeom>
          <a:noFill/>
          <a:ln w="9525">
            <a:noFill/>
            <a:miter lim="800000"/>
            <a:headEnd/>
            <a:tailEnd/>
          </a:ln>
        </p:spPr>
      </p:pic>
    </p:spTree>
    <p:extLst>
      <p:ext uri="{BB962C8B-B14F-4D97-AF65-F5344CB8AC3E}">
        <p14:creationId xmlns:p14="http://schemas.microsoft.com/office/powerpoint/2010/main" val="34500800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図画工作科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3724096"/>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図画工作</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科に</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おける具体例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t>○全学年 鑑賞 　鑑賞する活動</a:t>
            </a:r>
            <a:endParaRPr lang="en-US" altLang="ja-JP" sz="2000" dirty="0" smtClean="0"/>
          </a:p>
          <a:p>
            <a:r>
              <a:rPr lang="ja-JP" altLang="en-US" sz="2000" dirty="0" smtClean="0"/>
              <a:t>　・実物投影機</a:t>
            </a:r>
            <a:endParaRPr lang="en-US" altLang="ja-JP" sz="2000" dirty="0" smtClean="0"/>
          </a:p>
          <a:p>
            <a:r>
              <a:rPr lang="ja-JP" altLang="en-US" sz="2000" dirty="0" smtClean="0"/>
              <a:t>　・児童が完成した絵や製作物を教室全体で拡大して提示し、作品から感じたことや思ったことを書いたり、友人と話し合ったりする。 </a:t>
            </a:r>
            <a:endParaRPr lang="en-US" altLang="ja-JP" sz="2000" dirty="0" smtClean="0"/>
          </a:p>
          <a:p>
            <a:endParaRPr lang="en-US" altLang="ja-JP" sz="2000" dirty="0" smtClean="0"/>
          </a:p>
          <a:p>
            <a:r>
              <a:rPr lang="ja-JP" altLang="en-US" sz="2000" dirty="0" smtClean="0"/>
              <a:t>○第</a:t>
            </a:r>
            <a:r>
              <a:rPr lang="en-US" altLang="ja-JP" sz="2000" dirty="0" smtClean="0"/>
              <a:t>5</a:t>
            </a:r>
            <a:r>
              <a:rPr lang="ja-JP" altLang="en-US" sz="2000" dirty="0" err="1" smtClean="0"/>
              <a:t>、</a:t>
            </a:r>
            <a:r>
              <a:rPr lang="en-US" altLang="ja-JP" sz="2000" dirty="0" smtClean="0"/>
              <a:t>6</a:t>
            </a:r>
            <a:r>
              <a:rPr lang="ja-JP" altLang="en-US" sz="2000" dirty="0" smtClean="0"/>
              <a:t>学年 　鑑賞する活動</a:t>
            </a:r>
            <a:endParaRPr lang="en-US" altLang="ja-JP" sz="2000" dirty="0" smtClean="0"/>
          </a:p>
          <a:p>
            <a:r>
              <a:rPr lang="ja-JP" altLang="en-US" sz="2000" dirty="0" smtClean="0"/>
              <a:t>　・デジタルカメラ、大型ディスプレイ</a:t>
            </a:r>
            <a:endParaRPr lang="en-US" altLang="ja-JP" sz="2000" dirty="0" smtClean="0"/>
          </a:p>
          <a:p>
            <a:r>
              <a:rPr lang="ja-JP" altLang="en-US" sz="2000" dirty="0" smtClean="0"/>
              <a:t>　・児童が作成した絵や製作物を撮影し記録に残し友だちに発表したりする。 </a:t>
            </a:r>
            <a:endParaRPr lang="en-US" altLang="ja-JP" sz="2000" dirty="0" smtClean="0"/>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861236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00343" y="4437112"/>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芦屋市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立精道小学校）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家庭科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11679" y="4831658"/>
            <a:ext cx="8699608" cy="1938992"/>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家庭科における具体例</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smtClean="0"/>
              <a:t>第</a:t>
            </a:r>
            <a:r>
              <a:rPr lang="en-US" altLang="ja-JP" sz="2400" dirty="0" smtClean="0"/>
              <a:t>5</a:t>
            </a:r>
            <a:r>
              <a:rPr lang="ja-JP" altLang="en-US" sz="2400" dirty="0" smtClean="0"/>
              <a:t>・</a:t>
            </a:r>
            <a:r>
              <a:rPr lang="en-US" altLang="ja-JP" sz="2400" dirty="0" smtClean="0"/>
              <a:t>6</a:t>
            </a:r>
            <a:r>
              <a:rPr lang="ja-JP" altLang="en-US" sz="2400" dirty="0"/>
              <a:t>学年 </a:t>
            </a:r>
            <a:r>
              <a:rPr lang="ja-JP" altLang="en-US" sz="2400" dirty="0" smtClean="0"/>
              <a:t>　「</a:t>
            </a:r>
            <a:r>
              <a:rPr lang="ja-JP" altLang="en-US" sz="2400" dirty="0"/>
              <a:t>日常の食事と調理の基礎」に</a:t>
            </a:r>
            <a:r>
              <a:rPr lang="ja-JP" altLang="en-US" sz="2400" dirty="0" smtClean="0"/>
              <a:t>おいて、</a:t>
            </a:r>
            <a:r>
              <a:rPr lang="en-US" altLang="ja-JP" sz="2400" dirty="0" smtClean="0"/>
              <a:t>1</a:t>
            </a:r>
            <a:r>
              <a:rPr lang="ja-JP" altLang="en-US" sz="2400" dirty="0"/>
              <a:t>食分の食事の計画を立てる際</a:t>
            </a:r>
            <a:r>
              <a:rPr lang="ja-JP" altLang="en-US" sz="2400" dirty="0" smtClean="0"/>
              <a:t>に、学習用ソフトウェア、インターネット</a:t>
            </a:r>
            <a:r>
              <a:rPr lang="ja-JP" altLang="en-US" sz="2400" dirty="0"/>
              <a:t>などを活用</a:t>
            </a:r>
            <a:r>
              <a:rPr lang="ja-JP" altLang="en-US" sz="2400" dirty="0" smtClean="0"/>
              <a:t>し、料理</a:t>
            </a:r>
            <a:r>
              <a:rPr lang="ja-JP" altLang="en-US" sz="2400" dirty="0"/>
              <a:t>に使われている材料の種類や特徴を</a:t>
            </a:r>
            <a:r>
              <a:rPr lang="ja-JP" altLang="en-US" sz="2400" dirty="0" smtClean="0"/>
              <a:t>調べて、バランス</a:t>
            </a:r>
            <a:r>
              <a:rPr lang="ja-JP" altLang="en-US" sz="2400" dirty="0"/>
              <a:t>のよい食事を考える。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471171409"/>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６年</a:t>
                      </a:r>
                      <a:endParaRPr kumimoji="1" lang="ja-JP" altLang="en-US" dirty="0"/>
                    </a:p>
                  </a:txBody>
                  <a:tcPr/>
                </a:tc>
                <a:tc>
                  <a:txBody>
                    <a:bodyPr/>
                    <a:lstStyle/>
                    <a:p>
                      <a:pPr algn="ctr"/>
                      <a:r>
                        <a:rPr kumimoji="1" lang="ja-JP" altLang="en-US" dirty="0" smtClean="0"/>
                        <a:t>家庭科</a:t>
                      </a:r>
                      <a:endParaRPr kumimoji="1" lang="ja-JP" altLang="en-US" dirty="0"/>
                    </a:p>
                  </a:txBody>
                  <a:tcPr/>
                </a:tc>
                <a:tc>
                  <a:txBody>
                    <a:bodyPr/>
                    <a:lstStyle/>
                    <a:p>
                      <a:r>
                        <a:rPr kumimoji="1" lang="ja-JP" altLang="en-US" dirty="0" smtClean="0"/>
                        <a:t>栄養バランスの良い食事とは・・・。</a:t>
                      </a:r>
                      <a:endParaRPr kumimoji="1" lang="ja-JP" altLang="en-US" dirty="0"/>
                    </a:p>
                  </a:txBody>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830173444"/>
              </p:ext>
            </p:extLst>
          </p:nvPr>
        </p:nvGraphicFramePr>
        <p:xfrm>
          <a:off x="4860032" y="1484784"/>
          <a:ext cx="4104457" cy="2860888"/>
        </p:xfrm>
        <a:graphic>
          <a:graphicData uri="http://schemas.openxmlformats.org/drawingml/2006/table">
            <a:tbl>
              <a:tblPr firstRow="1" bandRow="1">
                <a:tableStyleId>{5940675A-B579-460E-94D1-54222C63F5DA}</a:tableStyleId>
              </a:tblPr>
              <a:tblGrid>
                <a:gridCol w="1152128"/>
                <a:gridCol w="2952329"/>
              </a:tblGrid>
              <a:tr h="630223">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600" b="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献立を選ぶとカロリーや脂質等がレーダーチャートで表れ、バランス良い献立を考える手助け</a:t>
                      </a:r>
                      <a:endParaRPr kumimoji="1" lang="ja-JP" altLang="en-US" sz="1600" b="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a:tc>
              </a:tr>
              <a:tr h="957808">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□実物投影機■ﾌﾟﾛｼﾞｪｸﾀ・大型</a:t>
                      </a:r>
                      <a:r>
                        <a:rPr kumimoji="1" lang="en-US" altLang="ja-JP" dirty="0" smtClean="0"/>
                        <a:t>TV</a:t>
                      </a:r>
                    </a:p>
                  </a:txBody>
                  <a:tcPr/>
                </a:tc>
              </a:tr>
              <a:tr h="610631">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44004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p>
                  </a:txBody>
                  <a:tcPr/>
                </a:tc>
              </a:tr>
            </a:tbl>
          </a:graphicData>
        </a:graphic>
      </p:graphicFrame>
      <p:pic>
        <p:nvPicPr>
          <p:cNvPr id="10" name="図 9" descr="IMG_0770.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73120" y="1484784"/>
            <a:ext cx="4176464" cy="3132348"/>
          </a:xfrm>
          <a:prstGeom prst="rect">
            <a:avLst/>
          </a:prstGeom>
        </p:spPr>
      </p:pic>
    </p:spTree>
    <p:extLst>
      <p:ext uri="{BB962C8B-B14F-4D97-AF65-F5344CB8AC3E}">
        <p14:creationId xmlns:p14="http://schemas.microsoft.com/office/powerpoint/2010/main" val="30664095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家庭科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4031873"/>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家庭科に</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おける具体例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t>○第</a:t>
            </a:r>
            <a:r>
              <a:rPr lang="en-US" altLang="ja-JP" sz="2000" dirty="0" smtClean="0"/>
              <a:t>5</a:t>
            </a:r>
            <a:r>
              <a:rPr lang="ja-JP" altLang="en-US" sz="2000" dirty="0" err="1" smtClean="0"/>
              <a:t>、</a:t>
            </a:r>
            <a:r>
              <a:rPr lang="en-US" altLang="ja-JP" sz="2000" dirty="0" smtClean="0"/>
              <a:t>6</a:t>
            </a:r>
            <a:r>
              <a:rPr lang="ja-JP" altLang="en-US" sz="2000" dirty="0" smtClean="0"/>
              <a:t>学年　「日常の食事と調理の基礎」、「快適な衣服と住まい」</a:t>
            </a:r>
            <a:endParaRPr lang="en-US" altLang="ja-JP" sz="2000" dirty="0" smtClean="0"/>
          </a:p>
          <a:p>
            <a:r>
              <a:rPr lang="ja-JP" altLang="en-US" sz="2000" dirty="0" smtClean="0"/>
              <a:t>　・デジタルカメラ、実物投影機</a:t>
            </a:r>
            <a:endParaRPr lang="en-US" altLang="ja-JP" sz="2000" dirty="0" smtClean="0"/>
          </a:p>
          <a:p>
            <a:r>
              <a:rPr lang="ja-JP" altLang="en-US" sz="2000" dirty="0" smtClean="0"/>
              <a:t>　・調理や製作の過程や完成した作品を撮影し、実物投影機などで友だちに発表したりする。 </a:t>
            </a:r>
          </a:p>
          <a:p>
            <a:endParaRPr lang="en-US" altLang="ja-JP" sz="2000" dirty="0" smtClean="0"/>
          </a:p>
          <a:p>
            <a:r>
              <a:rPr lang="ja-JP" altLang="en-US" sz="2000" dirty="0" smtClean="0"/>
              <a:t>○第</a:t>
            </a:r>
            <a:r>
              <a:rPr lang="en-US" altLang="ja-JP" sz="2000" dirty="0" smtClean="0"/>
              <a:t>5</a:t>
            </a:r>
            <a:r>
              <a:rPr lang="ja-JP" altLang="en-US" sz="2000" dirty="0" err="1" smtClean="0"/>
              <a:t>、</a:t>
            </a:r>
            <a:r>
              <a:rPr lang="en-US" altLang="ja-JP" sz="2000" dirty="0" smtClean="0"/>
              <a:t>6</a:t>
            </a:r>
            <a:r>
              <a:rPr lang="ja-JP" altLang="en-US" sz="2000" dirty="0" smtClean="0"/>
              <a:t>学年 　「身近な消費生活と環境」</a:t>
            </a:r>
            <a:endParaRPr lang="en-US" altLang="ja-JP" sz="2000" dirty="0" smtClean="0"/>
          </a:p>
          <a:p>
            <a:r>
              <a:rPr lang="ja-JP" altLang="en-US" sz="2000" dirty="0" smtClean="0"/>
              <a:t>　・インターネット</a:t>
            </a:r>
            <a:endParaRPr lang="en-US" altLang="ja-JP" sz="2000" dirty="0" smtClean="0"/>
          </a:p>
          <a:p>
            <a:r>
              <a:rPr lang="ja-JP" altLang="en-US" sz="2000" dirty="0" smtClean="0"/>
              <a:t>　・購入しようとする物の品質や価格等などについて、情報を収集し、物 の選び方や買い方を考える。 </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916873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98801" y="4295784"/>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芦屋市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立精道小学校）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体育科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11679" y="4831658"/>
            <a:ext cx="8699608" cy="1846659"/>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体育科における具体例</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学年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器械</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運動「跳び箱運動」において，デジタルカメラの動画機能などを用いて，自己の課題に応じた練習を工夫するために，自分の動きを撮影し，動きや技の改善点や高まりを見付ける。 </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590409056"/>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４年</a:t>
                      </a:r>
                      <a:endParaRPr kumimoji="1" lang="ja-JP" altLang="en-US" dirty="0"/>
                    </a:p>
                  </a:txBody>
                  <a:tcPr/>
                </a:tc>
                <a:tc>
                  <a:txBody>
                    <a:bodyPr/>
                    <a:lstStyle/>
                    <a:p>
                      <a:pPr algn="ctr"/>
                      <a:r>
                        <a:rPr kumimoji="1" lang="ja-JP" altLang="en-US" dirty="0" smtClean="0"/>
                        <a:t>体育</a:t>
                      </a:r>
                      <a:endParaRPr kumimoji="1" lang="ja-JP" altLang="en-US" dirty="0"/>
                    </a:p>
                  </a:txBody>
                  <a:tcPr/>
                </a:tc>
                <a:tc>
                  <a:txBody>
                    <a:bodyPr/>
                    <a:lstStyle/>
                    <a:p>
                      <a:r>
                        <a:rPr kumimoji="1" lang="ja-JP" altLang="en-US" dirty="0" smtClean="0"/>
                        <a:t>浮く・泳ぐ運動</a:t>
                      </a:r>
                    </a:p>
                  </a:txBody>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961296923"/>
              </p:ext>
            </p:extLst>
          </p:nvPr>
        </p:nvGraphicFramePr>
        <p:xfrm>
          <a:off x="4355976" y="1484784"/>
          <a:ext cx="4608513" cy="2678008"/>
        </p:xfrm>
        <a:graphic>
          <a:graphicData uri="http://schemas.openxmlformats.org/drawingml/2006/table">
            <a:tbl>
              <a:tblPr firstRow="1" bandRow="1">
                <a:tableStyleId>{5940675A-B579-460E-94D1-54222C63F5DA}</a:tableStyleId>
              </a:tblPr>
              <a:tblGrid>
                <a:gridCol w="1440160"/>
                <a:gridCol w="3168353"/>
              </a:tblGrid>
              <a:tr h="630223">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動画を見て、自分の動きと友だちの動きを確認する。</a:t>
                      </a:r>
                      <a:endParaRPr kumimoji="1" lang="ja-JP" altLang="en-US" sz="1800" b="0" dirty="0">
                        <a:latin typeface="+mn-ea"/>
                        <a:ea typeface="+mn-ea"/>
                        <a:cs typeface="メイリオ" panose="020B0604030504040204" pitchFamily="50" charset="-128"/>
                      </a:endParaRPr>
                    </a:p>
                  </a:txBody>
                  <a:tcPr/>
                </a:tc>
              </a:tr>
              <a:tr h="957808">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　　　　）</a:t>
                      </a:r>
                      <a:endParaRPr kumimoji="1" lang="ja-JP" altLang="en-US" dirty="0"/>
                    </a:p>
                  </a:txBody>
                  <a:tcPr/>
                </a:tc>
              </a:tr>
              <a:tr h="610631">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44004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p>
                  </a:txBody>
                  <a:tcPr/>
                </a:tc>
              </a:tr>
            </a:tbl>
          </a:graphicData>
        </a:graphic>
      </p:graphicFrame>
      <p:pic>
        <p:nvPicPr>
          <p:cNvPr id="13" name="図 12" descr="IMG_4798.PNG"/>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bwMode="auto">
          <a:xfrm>
            <a:off x="755576" y="1484784"/>
            <a:ext cx="3096344" cy="2931941"/>
          </a:xfrm>
          <a:prstGeom prst="rect">
            <a:avLst/>
          </a:prstGeom>
          <a:noFill/>
          <a:ln w="9525">
            <a:noFill/>
            <a:miter lim="800000"/>
            <a:headEnd/>
            <a:tailEnd/>
          </a:ln>
        </p:spPr>
      </p:pic>
    </p:spTree>
    <p:extLst>
      <p:ext uri="{BB962C8B-B14F-4D97-AF65-F5344CB8AC3E}">
        <p14:creationId xmlns:p14="http://schemas.microsoft.com/office/powerpoint/2010/main" val="1666095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2679055"/>
            <a:ext cx="8424936" cy="1902073"/>
          </a:xfrm>
        </p:spPr>
        <p:txBody>
          <a:bodyPr>
            <a:normAutofit fontScale="90000"/>
          </a:bodyPr>
          <a:lstStyle/>
          <a:p>
            <a:r>
              <a:rPr lang="ja-JP" altLang="en-US" sz="6000" dirty="0">
                <a:latin typeface="メイリオ" panose="020B0604030504040204" pitchFamily="50" charset="-128"/>
                <a:ea typeface="メイリオ" panose="020B0604030504040204" pitchFamily="50" charset="-128"/>
                <a:cs typeface="メイリオ" panose="020B0604030504040204" pitchFamily="50" charset="-128"/>
              </a:rPr>
              <a:t>児童生徒によるＩＣＴ活用</a:t>
            </a:r>
            <a:r>
              <a:rPr lang="en-US" altLang="ja-JP" sz="60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60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6000" dirty="0">
                <a:latin typeface="メイリオ" panose="020B0604030504040204" pitchFamily="50" charset="-128"/>
                <a:ea typeface="メイリオ" panose="020B0604030504040204" pitchFamily="50" charset="-128"/>
                <a:cs typeface="メイリオ" panose="020B0604030504040204" pitchFamily="50" charset="-128"/>
              </a:rPr>
              <a:t>＜小学校＞</a:t>
            </a:r>
            <a:endParaRPr kumimoji="1"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2267744" y="1504439"/>
            <a:ext cx="4536504" cy="584775"/>
          </a:xfrm>
          <a:prstGeom prst="rect">
            <a:avLst/>
          </a:prstGeom>
          <a:noFill/>
        </p:spPr>
        <p:txBody>
          <a:bodyPr wrap="square" rtlCol="0">
            <a:spAutoFit/>
          </a:bodyPr>
          <a:lstStyle/>
          <a:p>
            <a:pPr algn="ct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C1-1</a:t>
            </a:r>
            <a:endParaRPr kumimoji="1"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42563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体育</a:t>
            </a:r>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2185214"/>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体育</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科に</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おける具体例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t>○</a:t>
            </a:r>
            <a:r>
              <a:rPr lang="ja-JP" altLang="en-US" sz="2000" dirty="0" smtClean="0"/>
              <a:t>第</a:t>
            </a:r>
            <a:r>
              <a:rPr lang="en-US" altLang="ja-JP" sz="2000" dirty="0" smtClean="0"/>
              <a:t>5</a:t>
            </a:r>
            <a:r>
              <a:rPr lang="ja-JP" altLang="en-US" sz="2000" dirty="0" smtClean="0"/>
              <a:t>・</a:t>
            </a:r>
            <a:r>
              <a:rPr lang="en-US" altLang="ja-JP" sz="2000" dirty="0" smtClean="0"/>
              <a:t>6</a:t>
            </a:r>
            <a:r>
              <a:rPr lang="ja-JP" altLang="en-US" sz="2000" dirty="0"/>
              <a:t>学年 </a:t>
            </a:r>
            <a:r>
              <a:rPr lang="ja-JP" altLang="en-US" sz="2000" dirty="0" smtClean="0"/>
              <a:t>　保健</a:t>
            </a:r>
            <a:endParaRPr lang="en-US" altLang="ja-JP" sz="2000" dirty="0" smtClean="0"/>
          </a:p>
          <a:p>
            <a:r>
              <a:rPr lang="ja-JP" altLang="en-US" sz="2000" dirty="0"/>
              <a:t>　</a:t>
            </a:r>
            <a:r>
              <a:rPr lang="ja-JP" altLang="en-US" sz="2000" dirty="0" smtClean="0"/>
              <a:t>・</a:t>
            </a:r>
            <a:r>
              <a:rPr lang="ja-JP" altLang="en-US" sz="2000" dirty="0"/>
              <a:t>インターネット，図書資料</a:t>
            </a:r>
            <a:endParaRPr lang="en-US" altLang="ja-JP" sz="2000" dirty="0" smtClean="0"/>
          </a:p>
          <a:p>
            <a:r>
              <a:rPr lang="ja-JP" altLang="en-US" sz="2000" dirty="0"/>
              <a:t>　</a:t>
            </a:r>
            <a:r>
              <a:rPr lang="ja-JP" altLang="en-US" sz="2000" dirty="0" smtClean="0"/>
              <a:t>・けがの</a:t>
            </a:r>
            <a:r>
              <a:rPr lang="ja-JP" altLang="en-US" sz="2000" dirty="0"/>
              <a:t>防止や生活</a:t>
            </a:r>
            <a:r>
              <a:rPr lang="ja-JP" altLang="en-US" sz="2000" dirty="0" smtClean="0"/>
              <a:t>習慣病の</a:t>
            </a:r>
            <a:r>
              <a:rPr lang="ja-JP" altLang="en-US" sz="2000" dirty="0"/>
              <a:t>病気の予防に</a:t>
            </a:r>
            <a:r>
              <a:rPr lang="ja-JP" altLang="en-US" sz="2000" dirty="0" smtClean="0"/>
              <a:t>ついて必要</a:t>
            </a:r>
            <a:r>
              <a:rPr lang="ja-JP" altLang="en-US" sz="2000" dirty="0"/>
              <a:t>な情報を収集する。 </a:t>
            </a:r>
            <a:endParaRPr lang="en-US" altLang="ja-JP" sz="2000" dirty="0" smtClean="0"/>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838352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5559240" y="1358320"/>
            <a:ext cx="3528000" cy="120658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559240" y="2564904"/>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7323240" y="2564904"/>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5559240" y="4581128"/>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7323240" y="4581128"/>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911896" y="1358320"/>
            <a:ext cx="3528000" cy="120658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62960" y="1358320"/>
            <a:ext cx="1764000" cy="1206584"/>
          </a:xfrm>
          <a:prstGeom prst="rect">
            <a:avLst/>
          </a:prstGeom>
          <a:solidFill>
            <a:srgbClr val="CCFF9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まとめ</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81221" y="1385218"/>
            <a:ext cx="17280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Ａ　一斉学習</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930946" y="1381180"/>
            <a:ext cx="3492000" cy="43204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Ｂ</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個別学習</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5578290" y="1377370"/>
            <a:ext cx="3492000" cy="43204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Ｃ</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協働学習</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73616" y="1804566"/>
            <a:ext cx="1762080" cy="784830"/>
          </a:xfrm>
          <a:prstGeom prst="rect">
            <a:avLst/>
          </a:prstGeom>
          <a:noFill/>
        </p:spPr>
        <p:txBody>
          <a:bodyPr wrap="square" rtlCol="0">
            <a:spAutoFit/>
          </a:bodyPr>
          <a:lstStyle/>
          <a:p>
            <a:r>
              <a:rPr kumimoji="1" lang="ja-JP" altLang="en-US" sz="900" dirty="0" smtClean="0"/>
              <a:t>挿絵や写真等を拡大・縮小、画面への書き込み等を活用して分かりやすく説明することにより、子供たちの興味・関心を高めることが可能となる。</a:t>
            </a:r>
            <a:endParaRPr kumimoji="1" lang="ja-JP" altLang="en-US" sz="900" dirty="0"/>
          </a:p>
        </p:txBody>
      </p:sp>
      <p:sp>
        <p:nvSpPr>
          <p:cNvPr id="23" name="正方形/長方形 22"/>
          <p:cNvSpPr/>
          <p:nvPr/>
        </p:nvSpPr>
        <p:spPr>
          <a:xfrm>
            <a:off x="1911896" y="2564904"/>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2960" y="2564904"/>
            <a:ext cx="1764000" cy="1944000"/>
          </a:xfrm>
          <a:prstGeom prst="rect">
            <a:avLst/>
          </a:prstGeom>
          <a:solidFill>
            <a:srgbClr val="CCFF9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3675896" y="2564904"/>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911896"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675896"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131319"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85985" y="2583956"/>
            <a:ext cx="1728000" cy="25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Ａ</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教員による教材の提示</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1932146" y="2583956"/>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個に応じる学習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3693896" y="2583956"/>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調査活動</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1931916" y="4600180"/>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表現・制作</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3693666" y="4600180"/>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家庭学習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a:xfrm>
            <a:off x="143935" y="4599333"/>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思考を深める学習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5574296" y="2583956"/>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発表や話し合い</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7342396" y="2583956"/>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協働での意見整理</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5575040" y="4597684"/>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協働制作</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7343140" y="4597684"/>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学校の壁を越えた学習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テキスト ボックス 52"/>
          <p:cNvSpPr txBox="1"/>
          <p:nvPr/>
        </p:nvSpPr>
        <p:spPr>
          <a:xfrm>
            <a:off x="1938164" y="1804566"/>
            <a:ext cx="3483501" cy="646331"/>
          </a:xfrm>
          <a:prstGeom prst="rect">
            <a:avLst/>
          </a:prstGeom>
          <a:noFill/>
        </p:spPr>
        <p:txBody>
          <a:bodyPr wrap="square" rtlCol="0">
            <a:spAutoFit/>
          </a:bodyPr>
          <a:lstStyle/>
          <a:p>
            <a:r>
              <a:rPr kumimoji="1" lang="ja-JP" altLang="en-US" sz="900" dirty="0" smtClean="0"/>
              <a:t>デジタル教材などの活用により、自らの疑問について深く調べることや、自分に合った進度で学習することが容易となる。また、一人一人の学習履歴を把握することにより、個々の理解や関心の程度に応じた学びを構築することが可能となる。</a:t>
            </a:r>
            <a:endParaRPr kumimoji="1" lang="ja-JP" altLang="en-US" sz="900" dirty="0"/>
          </a:p>
        </p:txBody>
      </p:sp>
      <p:sp>
        <p:nvSpPr>
          <p:cNvPr id="54" name="テキスト ボックス 53"/>
          <p:cNvSpPr txBox="1"/>
          <p:nvPr/>
        </p:nvSpPr>
        <p:spPr>
          <a:xfrm>
            <a:off x="5582539" y="1804565"/>
            <a:ext cx="3483501" cy="646331"/>
          </a:xfrm>
          <a:prstGeom prst="rect">
            <a:avLst/>
          </a:prstGeom>
          <a:noFill/>
        </p:spPr>
        <p:txBody>
          <a:bodyPr wrap="square" rtlCol="0">
            <a:spAutoFit/>
          </a:bodyPr>
          <a:lstStyle/>
          <a:p>
            <a:r>
              <a:rPr kumimoji="1" lang="ja-JP" altLang="en-US" sz="900" dirty="0" smtClean="0">
                <a:latin typeface="+mj-lt"/>
              </a:rPr>
              <a:t>タブレット</a:t>
            </a:r>
            <a:r>
              <a:rPr kumimoji="1" lang="en-US" altLang="ja-JP" sz="900" dirty="0" smtClean="0">
                <a:latin typeface="+mj-lt"/>
              </a:rPr>
              <a:t>PC</a:t>
            </a:r>
            <a:r>
              <a:rPr kumimoji="1" lang="ja-JP" altLang="en-US" sz="900" dirty="0" smtClean="0">
                <a:latin typeface="+mj-lt"/>
              </a:rPr>
              <a:t>や電子黒板等を活用し、教室内の授業や他地域・海外の学校との交流学習において子供同士による意見交換、発表などお互いを高めあう学びを通じて、思考力、判断力、表現力などを育成することが可能となる。</a:t>
            </a:r>
            <a:endParaRPr kumimoji="1" lang="ja-JP" altLang="en-US" sz="900" dirty="0">
              <a:latin typeface="+mj-lt"/>
            </a:endParaRPr>
          </a:p>
        </p:txBody>
      </p:sp>
      <p:pic>
        <p:nvPicPr>
          <p:cNvPr id="55" name="図 5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3216" y="2913842"/>
            <a:ext cx="1584960" cy="1182624"/>
          </a:xfrm>
          <a:prstGeom prst="rect">
            <a:avLst/>
          </a:prstGeom>
        </p:spPr>
      </p:pic>
      <p:sp>
        <p:nvSpPr>
          <p:cNvPr id="56" name="テキスト ボックス 55"/>
          <p:cNvSpPr txBox="1"/>
          <p:nvPr/>
        </p:nvSpPr>
        <p:spPr>
          <a:xfrm>
            <a:off x="73616" y="4096466"/>
            <a:ext cx="1728000" cy="369332"/>
          </a:xfrm>
          <a:prstGeom prst="rect">
            <a:avLst/>
          </a:prstGeom>
          <a:noFill/>
        </p:spPr>
        <p:txBody>
          <a:bodyPr wrap="square" rtlCol="0">
            <a:spAutoFit/>
          </a:bodyPr>
          <a:lstStyle/>
          <a:p>
            <a:r>
              <a:rPr kumimoji="1" lang="ja-JP" altLang="en-US" sz="900" dirty="0" smtClean="0"/>
              <a:t>画像の拡大提示や書き込み、音声、</a:t>
            </a:r>
            <a:r>
              <a:rPr lang="ja-JP" altLang="en-US" sz="900" dirty="0" smtClean="0"/>
              <a:t>動画</a:t>
            </a:r>
            <a:r>
              <a:rPr lang="ja-JP" altLang="en-US" sz="900" dirty="0"/>
              <a:t>など</a:t>
            </a:r>
            <a:r>
              <a:rPr lang="ja-JP" altLang="en-US" sz="900" dirty="0" smtClean="0"/>
              <a:t>の活用</a:t>
            </a:r>
            <a:endParaRPr kumimoji="1" lang="ja-JP" altLang="en-US" sz="900" dirty="0"/>
          </a:p>
        </p:txBody>
      </p:sp>
      <p:pic>
        <p:nvPicPr>
          <p:cNvPr id="57" name="図 5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993786" y="2913842"/>
            <a:ext cx="1584960" cy="1182624"/>
          </a:xfrm>
          <a:prstGeom prst="rect">
            <a:avLst/>
          </a:prstGeom>
        </p:spPr>
      </p:pic>
      <p:sp>
        <p:nvSpPr>
          <p:cNvPr id="58" name="テキスト ボックス 57"/>
          <p:cNvSpPr txBox="1"/>
          <p:nvPr/>
        </p:nvSpPr>
        <p:spPr>
          <a:xfrm>
            <a:off x="1925886" y="4096466"/>
            <a:ext cx="1728000" cy="369332"/>
          </a:xfrm>
          <a:prstGeom prst="rect">
            <a:avLst/>
          </a:prstGeom>
          <a:noFill/>
        </p:spPr>
        <p:txBody>
          <a:bodyPr wrap="square" rtlCol="0">
            <a:spAutoFit/>
          </a:bodyPr>
          <a:lstStyle/>
          <a:p>
            <a:r>
              <a:rPr kumimoji="1" lang="ja-JP" altLang="en-US" sz="900" dirty="0" smtClean="0"/>
              <a:t>一人一人の習熟の程度等に応じた学習</a:t>
            </a:r>
            <a:endParaRPr kumimoji="1" lang="ja-JP" altLang="en-US" sz="900" dirty="0"/>
          </a:p>
        </p:txBody>
      </p:sp>
      <p:pic>
        <p:nvPicPr>
          <p:cNvPr id="59" name="図 5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753996" y="2913842"/>
            <a:ext cx="1584960" cy="1182624"/>
          </a:xfrm>
          <a:prstGeom prst="rect">
            <a:avLst/>
          </a:prstGeom>
        </p:spPr>
      </p:pic>
      <p:sp>
        <p:nvSpPr>
          <p:cNvPr id="60" name="テキスト ボックス 59"/>
          <p:cNvSpPr txBox="1"/>
          <p:nvPr/>
        </p:nvSpPr>
        <p:spPr>
          <a:xfrm>
            <a:off x="3694087" y="4096466"/>
            <a:ext cx="1728000" cy="369332"/>
          </a:xfrm>
          <a:prstGeom prst="rect">
            <a:avLst/>
          </a:prstGeom>
          <a:noFill/>
        </p:spPr>
        <p:txBody>
          <a:bodyPr wrap="square" rtlCol="0">
            <a:spAutoFit/>
          </a:bodyPr>
          <a:lstStyle/>
          <a:p>
            <a:r>
              <a:rPr lang="ja-JP" altLang="en-US" sz="900" dirty="0" smtClean="0"/>
              <a:t>インターネットを用いた情報収集、写真や動画等による記録</a:t>
            </a:r>
            <a:endParaRPr kumimoji="1" lang="ja-JP" altLang="en-US" sz="900" dirty="0"/>
          </a:p>
        </p:txBody>
      </p:sp>
      <p:pic>
        <p:nvPicPr>
          <p:cNvPr id="61" name="図 6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15455" y="4906834"/>
            <a:ext cx="1584960" cy="1182624"/>
          </a:xfrm>
          <a:prstGeom prst="rect">
            <a:avLst/>
          </a:prstGeom>
        </p:spPr>
      </p:pic>
      <p:sp>
        <p:nvSpPr>
          <p:cNvPr id="62" name="テキスト ボックス 61"/>
          <p:cNvSpPr txBox="1"/>
          <p:nvPr/>
        </p:nvSpPr>
        <p:spPr>
          <a:xfrm>
            <a:off x="149319" y="6090174"/>
            <a:ext cx="1728000" cy="369332"/>
          </a:xfrm>
          <a:prstGeom prst="rect">
            <a:avLst/>
          </a:prstGeom>
          <a:noFill/>
        </p:spPr>
        <p:txBody>
          <a:bodyPr wrap="square" rtlCol="0">
            <a:spAutoFit/>
          </a:bodyPr>
          <a:lstStyle/>
          <a:p>
            <a:r>
              <a:rPr lang="ja-JP" altLang="en-US" sz="900" dirty="0" smtClean="0"/>
              <a:t>シミュレーションなどのデジタル教材を用いた思考を深める学習</a:t>
            </a:r>
            <a:endParaRPr kumimoji="1" lang="ja-JP" altLang="en-US" sz="900" dirty="0"/>
          </a:p>
        </p:txBody>
      </p:sp>
      <p:pic>
        <p:nvPicPr>
          <p:cNvPr id="63" name="図 6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997406" y="4907550"/>
            <a:ext cx="1584960" cy="1182624"/>
          </a:xfrm>
          <a:prstGeom prst="rect">
            <a:avLst/>
          </a:prstGeom>
        </p:spPr>
      </p:pic>
      <p:pic>
        <p:nvPicPr>
          <p:cNvPr id="64" name="図 6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3753996" y="4907550"/>
            <a:ext cx="1584960" cy="1182624"/>
          </a:xfrm>
          <a:prstGeom prst="rect">
            <a:avLst/>
          </a:prstGeom>
        </p:spPr>
      </p:pic>
      <p:sp>
        <p:nvSpPr>
          <p:cNvPr id="65" name="テキスト ボックス 64"/>
          <p:cNvSpPr txBox="1"/>
          <p:nvPr/>
        </p:nvSpPr>
        <p:spPr>
          <a:xfrm>
            <a:off x="1911896" y="6090174"/>
            <a:ext cx="1728000" cy="369332"/>
          </a:xfrm>
          <a:prstGeom prst="rect">
            <a:avLst/>
          </a:prstGeom>
          <a:noFill/>
        </p:spPr>
        <p:txBody>
          <a:bodyPr wrap="square" rtlCol="0">
            <a:spAutoFit/>
          </a:bodyPr>
          <a:lstStyle/>
          <a:p>
            <a:r>
              <a:rPr lang="ja-JP" altLang="en-US" sz="900" dirty="0" smtClean="0"/>
              <a:t>マルチメディアを用いた資料、作品の制作</a:t>
            </a:r>
            <a:endParaRPr kumimoji="1" lang="ja-JP" altLang="en-US" sz="900" dirty="0"/>
          </a:p>
        </p:txBody>
      </p:sp>
      <p:sp>
        <p:nvSpPr>
          <p:cNvPr id="66" name="テキスト ボックス 65"/>
          <p:cNvSpPr txBox="1"/>
          <p:nvPr/>
        </p:nvSpPr>
        <p:spPr>
          <a:xfrm>
            <a:off x="3682476" y="6090174"/>
            <a:ext cx="1728000" cy="369332"/>
          </a:xfrm>
          <a:prstGeom prst="rect">
            <a:avLst/>
          </a:prstGeom>
          <a:noFill/>
        </p:spPr>
        <p:txBody>
          <a:bodyPr wrap="square" rtlCol="0">
            <a:spAutoFit/>
          </a:bodyPr>
          <a:lstStyle/>
          <a:p>
            <a:r>
              <a:rPr lang="ja-JP" altLang="en-US" sz="900" dirty="0" smtClean="0"/>
              <a:t>情報端末の持ち帰りによる家庭学習</a:t>
            </a:r>
            <a:endParaRPr kumimoji="1" lang="ja-JP" altLang="en-US" sz="900" dirty="0"/>
          </a:p>
        </p:txBody>
      </p:sp>
      <p:pic>
        <p:nvPicPr>
          <p:cNvPr id="67" name="図 66"/>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645816" y="2913842"/>
            <a:ext cx="1584960" cy="1182624"/>
          </a:xfrm>
          <a:prstGeom prst="rect">
            <a:avLst/>
          </a:prstGeom>
        </p:spPr>
      </p:pic>
      <p:pic>
        <p:nvPicPr>
          <p:cNvPr id="68" name="図 6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7414660" y="2904317"/>
            <a:ext cx="1584960" cy="1182624"/>
          </a:xfrm>
          <a:prstGeom prst="rect">
            <a:avLst/>
          </a:prstGeom>
        </p:spPr>
      </p:pic>
      <p:pic>
        <p:nvPicPr>
          <p:cNvPr id="69" name="図 68"/>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5645816" y="4907550"/>
            <a:ext cx="1584960" cy="1182624"/>
          </a:xfrm>
          <a:prstGeom prst="rect">
            <a:avLst/>
          </a:prstGeom>
        </p:spPr>
      </p:pic>
      <p:pic>
        <p:nvPicPr>
          <p:cNvPr id="70" name="図 69"/>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7412760" y="4906834"/>
            <a:ext cx="1584960" cy="1182624"/>
          </a:xfrm>
          <a:prstGeom prst="rect">
            <a:avLst/>
          </a:prstGeom>
        </p:spPr>
      </p:pic>
      <p:sp>
        <p:nvSpPr>
          <p:cNvPr id="71" name="テキスト ボックス 70"/>
          <p:cNvSpPr txBox="1"/>
          <p:nvPr/>
        </p:nvSpPr>
        <p:spPr>
          <a:xfrm>
            <a:off x="7341240" y="6093873"/>
            <a:ext cx="1728000" cy="369332"/>
          </a:xfrm>
          <a:prstGeom prst="rect">
            <a:avLst/>
          </a:prstGeom>
          <a:noFill/>
        </p:spPr>
        <p:txBody>
          <a:bodyPr wrap="square" rtlCol="0">
            <a:spAutoFit/>
          </a:bodyPr>
          <a:lstStyle/>
          <a:p>
            <a:r>
              <a:rPr kumimoji="1" lang="ja-JP" altLang="en-US" sz="900" dirty="0" smtClean="0"/>
              <a:t>遠隔地や海外の学校等の交流学習</a:t>
            </a:r>
            <a:endParaRPr kumimoji="1" lang="ja-JP" altLang="en-US" sz="900" dirty="0"/>
          </a:p>
        </p:txBody>
      </p:sp>
      <p:sp>
        <p:nvSpPr>
          <p:cNvPr id="72" name="テキスト ボックス 71"/>
          <p:cNvSpPr txBox="1"/>
          <p:nvPr/>
        </p:nvSpPr>
        <p:spPr>
          <a:xfrm>
            <a:off x="5562876" y="6090174"/>
            <a:ext cx="1728000" cy="369332"/>
          </a:xfrm>
          <a:prstGeom prst="rect">
            <a:avLst/>
          </a:prstGeom>
          <a:noFill/>
        </p:spPr>
        <p:txBody>
          <a:bodyPr wrap="square" rtlCol="0">
            <a:spAutoFit/>
          </a:bodyPr>
          <a:lstStyle/>
          <a:p>
            <a:r>
              <a:rPr kumimoji="1" lang="ja-JP" altLang="en-US" sz="900" dirty="0" smtClean="0"/>
              <a:t>グループでの分担、協働による作品の制作</a:t>
            </a:r>
            <a:endParaRPr kumimoji="1" lang="ja-JP" altLang="en-US" sz="900" dirty="0"/>
          </a:p>
        </p:txBody>
      </p:sp>
      <p:sp>
        <p:nvSpPr>
          <p:cNvPr id="73" name="テキスト ボックス 72"/>
          <p:cNvSpPr txBox="1"/>
          <p:nvPr/>
        </p:nvSpPr>
        <p:spPr>
          <a:xfrm>
            <a:off x="7359030" y="4086941"/>
            <a:ext cx="1728000" cy="369332"/>
          </a:xfrm>
          <a:prstGeom prst="rect">
            <a:avLst/>
          </a:prstGeom>
          <a:noFill/>
        </p:spPr>
        <p:txBody>
          <a:bodyPr wrap="square" rtlCol="0">
            <a:spAutoFit/>
          </a:bodyPr>
          <a:lstStyle/>
          <a:p>
            <a:r>
              <a:rPr lang="ja-JP" altLang="en-US" sz="900" dirty="0" smtClean="0"/>
              <a:t>複数の意見・考えを議論して整理</a:t>
            </a:r>
            <a:endParaRPr kumimoji="1" lang="ja-JP" altLang="en-US" sz="900" dirty="0"/>
          </a:p>
        </p:txBody>
      </p:sp>
      <p:sp>
        <p:nvSpPr>
          <p:cNvPr id="74" name="テキスト ボックス 73"/>
          <p:cNvSpPr txBox="1"/>
          <p:nvPr/>
        </p:nvSpPr>
        <p:spPr>
          <a:xfrm>
            <a:off x="5578290" y="4103856"/>
            <a:ext cx="1728000" cy="369332"/>
          </a:xfrm>
          <a:prstGeom prst="rect">
            <a:avLst/>
          </a:prstGeom>
          <a:noFill/>
        </p:spPr>
        <p:txBody>
          <a:bodyPr wrap="square" rtlCol="0">
            <a:spAutoFit/>
          </a:bodyPr>
          <a:lstStyle/>
          <a:p>
            <a:r>
              <a:rPr lang="ja-JP" altLang="en-US" sz="900" dirty="0" smtClean="0"/>
              <a:t>グループや学級全体での発表・話し合い</a:t>
            </a:r>
            <a:endParaRPr kumimoji="1" lang="ja-JP" altLang="en-US" sz="900" dirty="0"/>
          </a:p>
        </p:txBody>
      </p:sp>
      <p:sp>
        <p:nvSpPr>
          <p:cNvPr id="75" name="正方形/長方形 74"/>
          <p:cNvSpPr/>
          <p:nvPr/>
        </p:nvSpPr>
        <p:spPr>
          <a:xfrm>
            <a:off x="36226" y="348006"/>
            <a:ext cx="8144294" cy="646331"/>
          </a:xfrm>
          <a:prstGeom prst="rect">
            <a:avLst/>
          </a:prstGeom>
          <a:noFill/>
        </p:spPr>
        <p:txBody>
          <a:bodyPr wrap="square" lIns="91440" tIns="45720" rIns="91440" bIns="45720">
            <a:spAutoFit/>
          </a:bodyPr>
          <a:lstStyle/>
          <a:p>
            <a:r>
              <a:rPr lang="ja-JP" altLang="en-US" sz="3600" b="1" dirty="0" smtClean="0">
                <a:ln w="12700">
                  <a:noFill/>
                  <a:prstDash val="solid"/>
                </a:ln>
                <a:solidFill>
                  <a:schemeClr val="tx1">
                    <a:lumMod val="75000"/>
                    <a:lumOff val="25000"/>
                  </a:schemeClr>
                </a:solidFill>
              </a:rPr>
              <a:t>ＩＣＴを活用した指導方法の開発</a:t>
            </a:r>
            <a:endParaRPr lang="ja-JP" altLang="en-US" sz="4000" b="1" cap="none" spc="0" dirty="0">
              <a:ln w="12700">
                <a:noFill/>
                <a:prstDash val="solid"/>
              </a:ln>
              <a:solidFill>
                <a:schemeClr val="tx1">
                  <a:lumMod val="75000"/>
                  <a:lumOff val="25000"/>
                </a:schemeClr>
              </a:solidFill>
            </a:endParaRPr>
          </a:p>
        </p:txBody>
      </p:sp>
      <p:sp>
        <p:nvSpPr>
          <p:cNvPr id="76" name="正方形/長方形 75"/>
          <p:cNvSpPr/>
          <p:nvPr/>
        </p:nvSpPr>
        <p:spPr>
          <a:xfrm>
            <a:off x="4860032" y="942678"/>
            <a:ext cx="4254278" cy="369332"/>
          </a:xfrm>
          <a:prstGeom prst="rect">
            <a:avLst/>
          </a:prstGeom>
          <a:noFill/>
        </p:spPr>
        <p:txBody>
          <a:bodyPr wrap="square" lIns="91440" tIns="45720" rIns="91440" bIns="45720">
            <a:spAutoFit/>
          </a:bodyPr>
          <a:lstStyle/>
          <a:p>
            <a:pPr algn="r"/>
            <a:r>
              <a:rPr lang="ja-JP" altLang="en-US" cap="none" spc="0" dirty="0" smtClean="0">
                <a:ln w="12700">
                  <a:noFill/>
                  <a:prstDash val="solid"/>
                </a:ln>
                <a:solidFill>
                  <a:schemeClr val="tx1">
                    <a:lumMod val="75000"/>
                    <a:lumOff val="25000"/>
                  </a:schemeClr>
                </a:solidFill>
              </a:rPr>
              <a:t>学びのイノベーション事業（文部科学省）</a:t>
            </a:r>
            <a:endParaRPr lang="ja-JP" altLang="en-US" cap="none" spc="0" dirty="0">
              <a:ln w="12700">
                <a:noFill/>
                <a:prstDash val="solid"/>
              </a:ln>
              <a:solidFill>
                <a:schemeClr val="tx1">
                  <a:lumMod val="75000"/>
                  <a:lumOff val="25000"/>
                </a:schemeClr>
              </a:solidFill>
            </a:endParaRPr>
          </a:p>
        </p:txBody>
      </p:sp>
      <p:sp>
        <p:nvSpPr>
          <p:cNvPr id="77" name="正方形/長方形 76"/>
          <p:cNvSpPr/>
          <p:nvPr/>
        </p:nvSpPr>
        <p:spPr>
          <a:xfrm>
            <a:off x="3753996" y="6550460"/>
            <a:ext cx="5343639" cy="369332"/>
          </a:xfrm>
          <a:prstGeom prst="rect">
            <a:avLst/>
          </a:prstGeom>
          <a:noFill/>
        </p:spPr>
        <p:txBody>
          <a:bodyPr wrap="square" lIns="91440" tIns="45720" rIns="91440" bIns="45720">
            <a:spAutoFit/>
          </a:bodyPr>
          <a:lstStyle/>
          <a:p>
            <a:pPr algn="r"/>
            <a:r>
              <a:rPr lang="en-US" altLang="ja-JP" dirty="0">
                <a:ln w="12700">
                  <a:noFill/>
                  <a:prstDash val="solid"/>
                </a:ln>
                <a:solidFill>
                  <a:schemeClr val="tx1">
                    <a:lumMod val="75000"/>
                    <a:lumOff val="25000"/>
                  </a:schemeClr>
                </a:solidFill>
              </a:rPr>
              <a:t>http://jouhouka.mext.go.jp/school/innovation/</a:t>
            </a:r>
            <a:endParaRPr lang="ja-JP" altLang="en-US" cap="none" spc="0" dirty="0">
              <a:ln w="12700">
                <a:noFill/>
                <a:prstDash val="solid"/>
              </a:ln>
              <a:solidFill>
                <a:schemeClr val="tx1">
                  <a:lumMod val="75000"/>
                  <a:lumOff val="25000"/>
                </a:schemeClr>
              </a:solidFill>
            </a:endParaRPr>
          </a:p>
        </p:txBody>
      </p:sp>
    </p:spTree>
    <p:extLst>
      <p:ext uri="{BB962C8B-B14F-4D97-AF65-F5344CB8AC3E}">
        <p14:creationId xmlns:p14="http://schemas.microsoft.com/office/powerpoint/2010/main" val="4826481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60153" y="1447975"/>
            <a:ext cx="8144294" cy="584775"/>
          </a:xfrm>
          <a:prstGeom prst="rect">
            <a:avLst/>
          </a:prstGeom>
          <a:noFill/>
        </p:spPr>
        <p:txBody>
          <a:bodyPr wrap="square" lIns="91440" tIns="45720" rIns="91440" bIns="45720">
            <a:spAutoFit/>
          </a:bodyPr>
          <a:lstStyle/>
          <a:p>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１　</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情報を収集</a:t>
            </a:r>
            <a:r>
              <a:rPr lang="ja-JP" altLang="en-US" sz="3200" dirty="0" smtClean="0">
                <a:ln w="12700">
                  <a:noFill/>
                  <a:prstDash val="solid"/>
                </a:ln>
                <a:latin typeface="Meiryo UI" panose="020B0604030504040204" pitchFamily="50" charset="-128"/>
                <a:ea typeface="Meiryo UI" panose="020B0604030504040204" pitchFamily="50" charset="-128"/>
                <a:cs typeface="Meiryo UI" panose="020B0604030504040204" pitchFamily="50" charset="-128"/>
              </a:rPr>
              <a:t>したり</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選択</a:t>
            </a:r>
            <a:r>
              <a:rPr lang="ja-JP" altLang="en-US" sz="3200" dirty="0" smtClean="0">
                <a:ln w="12700">
                  <a:noFill/>
                  <a:prstDash val="solid"/>
                </a:ln>
                <a:latin typeface="Meiryo UI" panose="020B0604030504040204" pitchFamily="50" charset="-128"/>
                <a:ea typeface="Meiryo UI" panose="020B0604030504040204" pitchFamily="50" charset="-128"/>
                <a:cs typeface="Meiryo UI" panose="020B0604030504040204" pitchFamily="50" charset="-128"/>
              </a:rPr>
              <a:t>したり</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するため</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460153" y="2232201"/>
            <a:ext cx="8144294" cy="1077218"/>
          </a:xfrm>
          <a:prstGeom prst="rect">
            <a:avLst/>
          </a:prstGeom>
          <a:noFill/>
        </p:spPr>
        <p:txBody>
          <a:bodyPr wrap="square" lIns="91440" tIns="45720" rIns="91440" bIns="45720">
            <a:spAutoFit/>
          </a:bodyPr>
          <a:lstStyle/>
          <a:p>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２　</a:t>
            </a:r>
            <a:r>
              <a:rPr lang="ja-JP" altLang="en-US" sz="3200" dirty="0" smtClean="0">
                <a:ln w="12700">
                  <a:noFill/>
                  <a:prstDash val="solid"/>
                </a:ln>
                <a:latin typeface="Meiryo UI" panose="020B0604030504040204" pitchFamily="50" charset="-128"/>
                <a:ea typeface="Meiryo UI" panose="020B0604030504040204" pitchFamily="50" charset="-128"/>
                <a:cs typeface="Meiryo UI" panose="020B0604030504040204" pitchFamily="50" charset="-128"/>
              </a:rPr>
              <a:t>自分の考えを</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文書にまとめたり、</a:t>
            </a:r>
            <a:r>
              <a:rPr lang="ja-JP" altLang="en-US" sz="3200" dirty="0" smtClean="0">
                <a:ln w="12700">
                  <a:noFill/>
                  <a:prstDash val="solid"/>
                </a:ln>
                <a:latin typeface="Meiryo UI" panose="020B0604030504040204" pitchFamily="50" charset="-128"/>
                <a:ea typeface="Meiryo UI" panose="020B0604030504040204" pitchFamily="50" charset="-128"/>
                <a:cs typeface="Meiryo UI" panose="020B0604030504040204" pitchFamily="50" charset="-128"/>
              </a:rPr>
              <a:t>調べたことを</a:t>
            </a:r>
            <a:endParaRPr lang="en-US" altLang="ja-JP" sz="3200" dirty="0" smtClean="0">
              <a:ln w="12700">
                <a:noFill/>
                <a:prstDash val="solid"/>
              </a:ln>
              <a:latin typeface="Meiryo UI" panose="020B0604030504040204" pitchFamily="50" charset="-128"/>
              <a:ea typeface="Meiryo UI" panose="020B0604030504040204" pitchFamily="50" charset="-128"/>
              <a:cs typeface="Meiryo UI" panose="020B0604030504040204" pitchFamily="50" charset="-128"/>
            </a:endParaRPr>
          </a:p>
          <a:p>
            <a:r>
              <a:rPr lang="en-US" altLang="ja-JP"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表や図にまとめたり</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するため</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460153" y="3508870"/>
            <a:ext cx="8144294" cy="584775"/>
          </a:xfrm>
          <a:prstGeom prst="rect">
            <a:avLst/>
          </a:prstGeom>
          <a:noFill/>
        </p:spPr>
        <p:txBody>
          <a:bodyPr wrap="square" lIns="91440" tIns="45720" rIns="91440" bIns="45720">
            <a:spAutoFit/>
          </a:bodyPr>
          <a:lstStyle/>
          <a:p>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３　</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わかりやすく発表</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したり</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表現</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したりするため</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460153" y="4293096"/>
            <a:ext cx="8144294" cy="1077218"/>
          </a:xfrm>
          <a:prstGeom prst="rect">
            <a:avLst/>
          </a:prstGeom>
          <a:noFill/>
        </p:spPr>
        <p:txBody>
          <a:bodyPr wrap="square" lIns="91440" tIns="45720" rIns="91440" bIns="45720">
            <a:spAutoFit/>
          </a:bodyPr>
          <a:lstStyle/>
          <a:p>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４　繰り返し学習や個別学習によって、</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知識の定</a:t>
            </a:r>
            <a:endParaRPr lang="en-US" altLang="ja-JP"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着</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技能の習熟</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を図るため</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23528" y="548680"/>
            <a:ext cx="8144294" cy="646331"/>
          </a:xfrm>
          <a:prstGeom prst="rect">
            <a:avLst/>
          </a:prstGeom>
          <a:noFill/>
        </p:spPr>
        <p:txBody>
          <a:bodyPr wrap="square" lIns="91440" tIns="45720" rIns="91440" bIns="45720">
            <a:spAutoFit/>
          </a:bodyPr>
          <a:lstStyle/>
          <a:p>
            <a:r>
              <a:rPr lang="ja-JP" altLang="en-US" sz="3600" cap="none" spc="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児童生徒によるＩＣＴ活用の場面</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792311" y="6309320"/>
            <a:ext cx="4183854" cy="369332"/>
          </a:xfrm>
          <a:prstGeom prst="rect">
            <a:avLst/>
          </a:prstGeom>
          <a:noFill/>
        </p:spPr>
        <p:txBody>
          <a:bodyPr wrap="square" lIns="91440" tIns="45720" rIns="91440" bIns="45720">
            <a:spAutoFit/>
          </a:bodyPr>
          <a:lstStyle/>
          <a:p>
            <a:pPr algn="r"/>
            <a:r>
              <a:rPr lang="ja-JP" altLang="en-US" cap="none" spc="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09200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365104"/>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芦屋市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立精道小学校）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国語科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76396" y="4897354"/>
            <a:ext cx="8699608" cy="1938992"/>
          </a:xfrm>
          <a:prstGeom prst="rect">
            <a:avLst/>
          </a:prstGeom>
          <a:noFill/>
          <a:ln w="19050">
            <a:solidFill>
              <a:schemeClr val="tx1"/>
            </a:solidFill>
            <a:prstDash val="dash"/>
          </a:ln>
        </p:spPr>
        <p:txBody>
          <a:bodyPr wrap="square" lIns="91440" tIns="45720" rIns="91440" bIns="45720">
            <a:spAutoFit/>
          </a:bodyPr>
          <a:lstStyle/>
          <a:p>
            <a:r>
              <a:rPr lang="en-US" altLang="ja-JP" sz="2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国語科における具体例</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cap="none" spc="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第３・４学年　話すこと・聞くことにおいて、出来事の説明や調査を報告する際に、デジタルカメラ、ＩＣレコーダー等を活用して説明や報告のリハーサルの様子を録画・録音して、相手や目的に応じて適切に表現できているかを</a:t>
            </a:r>
            <a:r>
              <a:rPr lang="ja-JP" altLang="en-US" sz="24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振り返る</a:t>
            </a:r>
            <a:r>
              <a:rPr lang="ja-JP" altLang="en-US" sz="24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707646814"/>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４年</a:t>
                      </a:r>
                      <a:endParaRPr kumimoji="1" lang="ja-JP" altLang="en-US" dirty="0"/>
                    </a:p>
                  </a:txBody>
                  <a:tcPr/>
                </a:tc>
                <a:tc>
                  <a:txBody>
                    <a:bodyPr/>
                    <a:lstStyle/>
                    <a:p>
                      <a:pPr algn="ctr"/>
                      <a:r>
                        <a:rPr kumimoji="1" lang="ja-JP" altLang="en-US" dirty="0" smtClean="0"/>
                        <a:t>国語</a:t>
                      </a:r>
                      <a:endParaRPr kumimoji="1" lang="ja-JP" altLang="en-US" dirty="0"/>
                    </a:p>
                  </a:txBody>
                  <a:tcPr/>
                </a:tc>
                <a:tc>
                  <a:txBody>
                    <a:bodyPr/>
                    <a:lstStyle/>
                    <a:p>
                      <a:r>
                        <a:rPr kumimoji="1" lang="ja-JP" altLang="en-US" dirty="0" smtClean="0"/>
                        <a:t>新聞をつくろう</a:t>
                      </a:r>
                    </a:p>
                  </a:txBody>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537368643"/>
              </p:ext>
            </p:extLst>
          </p:nvPr>
        </p:nvGraphicFramePr>
        <p:xfrm>
          <a:off x="4860032" y="1476829"/>
          <a:ext cx="4104457" cy="2888275"/>
        </p:xfrm>
        <a:graphic>
          <a:graphicData uri="http://schemas.openxmlformats.org/drawingml/2006/table">
            <a:tbl>
              <a:tblPr firstRow="1" bandRow="1">
                <a:tableStyleId>{5940675A-B579-460E-94D1-54222C63F5DA}</a:tableStyleId>
              </a:tblPr>
              <a:tblGrid>
                <a:gridCol w="1152128"/>
                <a:gridCol w="2952329"/>
              </a:tblGrid>
              <a:tr h="720081">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撮影したものを見て、インタビューの様子を振り返る。</a:t>
                      </a:r>
                      <a:endParaRPr kumimoji="1" lang="ja-JP" altLang="en-US" sz="1800" b="0" dirty="0">
                        <a:latin typeface="+mn-ea"/>
                        <a:ea typeface="+mn-ea"/>
                        <a:cs typeface="メイリオ" panose="020B0604030504040204" pitchFamily="50" charset="-128"/>
                      </a:endParaRPr>
                    </a:p>
                  </a:txBody>
                  <a:tcPr/>
                </a:tc>
              </a:tr>
              <a:tr h="1006197">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■（大型</a:t>
                      </a:r>
                      <a:r>
                        <a:rPr kumimoji="1" lang="en-US" altLang="ja-JP" dirty="0" smtClean="0"/>
                        <a:t>TV</a:t>
                      </a:r>
                      <a:r>
                        <a:rPr kumimoji="1" lang="ja-JP" altLang="en-US" dirty="0" smtClean="0"/>
                        <a:t>）</a:t>
                      </a:r>
                      <a:endParaRPr kumimoji="1" lang="ja-JP" altLang="en-US" dirty="0"/>
                    </a:p>
                  </a:txBody>
                  <a:tcPr/>
                </a:tc>
              </a:tr>
              <a:tr h="60926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21917">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16" name="図 15" descr="IMG_4708.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51520" y="1412776"/>
            <a:ext cx="4409963" cy="2952328"/>
          </a:xfrm>
          <a:prstGeom prst="rect">
            <a:avLst/>
          </a:prstGeom>
          <a:noFill/>
          <a:ln w="9525">
            <a:noFill/>
            <a:miter lim="800000"/>
            <a:headEnd/>
            <a:tailEnd/>
          </a:ln>
        </p:spPr>
      </p:pic>
    </p:spTree>
    <p:extLst>
      <p:ext uri="{BB962C8B-B14F-4D97-AF65-F5344CB8AC3E}">
        <p14:creationId xmlns:p14="http://schemas.microsoft.com/office/powerpoint/2010/main" val="1216689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国語科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5878532"/>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国語科における具体例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学年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「伝統的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な言語文化と国語の特質に関する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事項」</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・ワープロソフト、文字</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入力の学習用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ソフトウェア</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・ローマ</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字での入力を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繰り返す、簡単</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な言葉や文章をローマ字で</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入力する</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○全学年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「読むこと」</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・インターネット</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・情報</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を検索・収集</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し、教材</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文や作者・筆者への関心を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高め、目的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応じて、いろいろ</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な本や文章を選んで読む。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学年　「書くこと」</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・コンピュータ</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・取材・調査の結果</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を発表資料に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まとめ、プロジェクタ</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などを活用して発表する。 </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○全学年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「伝統的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な言語文化と国語の特質に関する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事項」</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・学習用</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ソフトウェアの</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アニメーション</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・漢字</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の字形や成り立ちなどを確実に理解できるようにする。 </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77290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378824"/>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芦屋市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立精道小学校）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社会科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11679" y="5085184"/>
            <a:ext cx="8699608" cy="1569660"/>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社会科</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における具体例</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第３・４学年　「</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県の地形や</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産業、県内</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の特色ある地域」に</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おいて、児童</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が都道府県の特色を白地図に整理</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し、実物</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投影機などを活用しながら調べた内容を発表</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共有</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する。 </a:t>
            </a:r>
            <a:r>
              <a:rPr lang="ja-JP" altLang="en-US" sz="24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411250837"/>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３年</a:t>
                      </a:r>
                      <a:endParaRPr kumimoji="1" lang="ja-JP" altLang="en-US" dirty="0"/>
                    </a:p>
                  </a:txBody>
                  <a:tcPr/>
                </a:tc>
                <a:tc>
                  <a:txBody>
                    <a:bodyPr/>
                    <a:lstStyle/>
                    <a:p>
                      <a:pPr algn="ctr"/>
                      <a:r>
                        <a:rPr kumimoji="1" lang="ja-JP" altLang="en-US" dirty="0" smtClean="0"/>
                        <a:t>社会</a:t>
                      </a:r>
                      <a:endParaRPr kumimoji="1" lang="ja-JP" altLang="en-US" dirty="0"/>
                    </a:p>
                  </a:txBody>
                  <a:tcPr/>
                </a:tc>
                <a:tc>
                  <a:txBody>
                    <a:bodyPr/>
                    <a:lstStyle/>
                    <a:p>
                      <a:r>
                        <a:rPr kumimoji="1" lang="ja-JP" altLang="en-US" dirty="0" smtClean="0"/>
                        <a:t>わたしたちの大すきなまち</a:t>
                      </a:r>
                    </a:p>
                  </a:txBody>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848889269"/>
              </p:ext>
            </p:extLst>
          </p:nvPr>
        </p:nvGraphicFramePr>
        <p:xfrm>
          <a:off x="4860032" y="1484784"/>
          <a:ext cx="4104457" cy="2894040"/>
        </p:xfrm>
        <a:graphic>
          <a:graphicData uri="http://schemas.openxmlformats.org/drawingml/2006/table">
            <a:tbl>
              <a:tblPr firstRow="1" bandRow="1">
                <a:tableStyleId>{5940675A-B579-460E-94D1-54222C63F5DA}</a:tableStyleId>
              </a:tblPr>
              <a:tblGrid>
                <a:gridCol w="1152128"/>
                <a:gridCol w="2952329"/>
              </a:tblGrid>
              <a:tr h="660617">
                <a:tc>
                  <a:txBody>
                    <a:bodyPr/>
                    <a:lstStyle/>
                    <a:p>
                      <a:r>
                        <a:rPr kumimoji="1" lang="en-US" altLang="ja-JP" dirty="0" smtClean="0">
                          <a:latin typeface="ＭＳ Ｐゴシック" panose="020B0600070205080204" pitchFamily="50" charset="-128"/>
                          <a:ea typeface="ＭＳ Ｐゴシック" panose="020B0600070205080204" pitchFamily="50" charset="-128"/>
                        </a:rPr>
                        <a:t>ICT</a:t>
                      </a:r>
                      <a:r>
                        <a:rPr kumimoji="1" lang="ja-JP" altLang="en-US" dirty="0" smtClean="0">
                          <a:latin typeface="ＭＳ Ｐゴシック" panose="020B0600070205080204" pitchFamily="50" charset="-128"/>
                          <a:ea typeface="ＭＳ Ｐゴシック" panose="020B0600070205080204" pitchFamily="50" charset="-128"/>
                        </a:rPr>
                        <a:t>活用の意図</a:t>
                      </a:r>
                      <a:endParaRPr kumimoji="1" lang="ja-JP" altLang="en-US" dirty="0">
                        <a:latin typeface="ＭＳ Ｐゴシック" panose="020B0600070205080204" pitchFamily="50" charset="-128"/>
                        <a:ea typeface="ＭＳ Ｐゴシック" panose="020B0600070205080204" pitchFamily="50" charset="-128"/>
                      </a:endParaRPr>
                    </a:p>
                  </a:txBody>
                  <a:tcPr/>
                </a:tc>
                <a:tc>
                  <a:txBody>
                    <a:bodyPr/>
                    <a:lstStyle/>
                    <a:p>
                      <a:pPr lvl="0"/>
                      <a:r>
                        <a:rPr kumimoji="1" lang="ja-JP" altLang="en-US" sz="1800" b="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発表のツールとして使う。</a:t>
                      </a:r>
                      <a:endParaRPr kumimoji="1" lang="ja-JP" altLang="en-US" sz="1800" b="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a:tc>
              </a:tr>
              <a:tr h="1049148">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■（大型</a:t>
                      </a:r>
                      <a:r>
                        <a:rPr kumimoji="1" lang="en-US" altLang="ja-JP" dirty="0" smtClean="0"/>
                        <a:t>TV</a:t>
                      </a:r>
                      <a:r>
                        <a:rPr kumimoji="1" lang="ja-JP" altLang="en-US" dirty="0" smtClean="0"/>
                        <a:t>）</a:t>
                      </a:r>
                      <a:endParaRPr kumimoji="1" lang="ja-JP" altLang="en-US" dirty="0"/>
                    </a:p>
                  </a:txBody>
                  <a:tcPr/>
                </a:tc>
              </a:tr>
              <a:tr h="62636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44195">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p>
                  </a:txBody>
                  <a:tcPr/>
                </a:tc>
              </a:tr>
            </a:tbl>
          </a:graphicData>
        </a:graphic>
      </p:graphicFrame>
      <p:pic>
        <p:nvPicPr>
          <p:cNvPr id="10" name="図 9"/>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51520" y="1498504"/>
            <a:ext cx="4519590" cy="2880320"/>
          </a:xfrm>
          <a:prstGeom prst="rect">
            <a:avLst/>
          </a:prstGeom>
          <a:noFill/>
          <a:ln w="9525">
            <a:noFill/>
            <a:miter lim="800000"/>
            <a:headEnd/>
            <a:tailEnd/>
          </a:ln>
        </p:spPr>
      </p:pic>
    </p:spTree>
    <p:extLst>
      <p:ext uri="{BB962C8B-B14F-4D97-AF65-F5344CB8AC3E}">
        <p14:creationId xmlns:p14="http://schemas.microsoft.com/office/powerpoint/2010/main" val="21530407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社会科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4647426"/>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社会科</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における具体例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学年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地域の生産や販売に携わっている人々の働き</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・デジタルカメラ、</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IC</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レコーダー</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・見学</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や観察した内容を記録する。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学年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我が国の農業や水産業</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・インターネット</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・生</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産地が発信する情報を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集めたり、必要</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に応じて印刷したりする。 </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学年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我が国と経済や文化などの面でつながりが深い国の人々の生活の様子</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・ワープロソフト、プレゼンテーションソフト</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・調査</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した結果や考察したことを自分なりにまとめる。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64387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450832"/>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芦屋市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立精道小学校）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算数科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11679" y="5085184"/>
            <a:ext cx="8699608" cy="1569660"/>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算数科</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における具体例</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全学年 　「</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数と計算」に</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おいて、計算</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ドリルソフトなどを</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用いて、習熟</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の度合いに応じた問題を繰り返し練習</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し、計算</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を確実に身に付けるようにする。 </a:t>
            </a:r>
            <a:r>
              <a:rPr lang="ja-JP" altLang="en-US" sz="24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61252921"/>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１年</a:t>
                      </a:r>
                      <a:endParaRPr kumimoji="1" lang="ja-JP" altLang="en-US" dirty="0"/>
                    </a:p>
                  </a:txBody>
                  <a:tcPr/>
                </a:tc>
                <a:tc>
                  <a:txBody>
                    <a:bodyPr/>
                    <a:lstStyle/>
                    <a:p>
                      <a:pPr algn="ctr"/>
                      <a:r>
                        <a:rPr kumimoji="1" lang="ja-JP" altLang="en-US" dirty="0" smtClean="0"/>
                        <a:t>算数</a:t>
                      </a:r>
                      <a:endParaRPr kumimoji="1" lang="ja-JP" altLang="en-US" dirty="0"/>
                    </a:p>
                  </a:txBody>
                  <a:tcPr/>
                </a:tc>
                <a:tc>
                  <a:txBody>
                    <a:bodyPr/>
                    <a:lstStyle/>
                    <a:p>
                      <a:r>
                        <a:rPr kumimoji="1" lang="ja-JP" altLang="en-US" dirty="0" smtClean="0"/>
                        <a:t>とけい</a:t>
                      </a:r>
                      <a:endParaRPr kumimoji="1" lang="ja-JP" altLang="en-US" dirty="0"/>
                    </a:p>
                  </a:txBody>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083354595"/>
              </p:ext>
            </p:extLst>
          </p:nvPr>
        </p:nvGraphicFramePr>
        <p:xfrm>
          <a:off x="4355976" y="1484785"/>
          <a:ext cx="4608513" cy="2902053"/>
        </p:xfrm>
        <a:graphic>
          <a:graphicData uri="http://schemas.openxmlformats.org/drawingml/2006/table">
            <a:tbl>
              <a:tblPr firstRow="1" bandRow="1">
                <a:tableStyleId>{5940675A-B579-460E-94D1-54222C63F5DA}</a:tableStyleId>
              </a:tblPr>
              <a:tblGrid>
                <a:gridCol w="1293617"/>
                <a:gridCol w="3314896"/>
              </a:tblGrid>
              <a:tr h="799672">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とけいのはりをみて、何時何分までよむことができる。また、自分ではりをあわせることができる。</a:t>
                      </a:r>
                      <a:endParaRPr kumimoji="1" lang="ja-JP" altLang="en-US" sz="1800" b="0" dirty="0">
                        <a:latin typeface="+mn-ea"/>
                        <a:ea typeface="+mn-ea"/>
                        <a:cs typeface="メイリオ" panose="020B0604030504040204" pitchFamily="50" charset="-128"/>
                      </a:endParaRPr>
                    </a:p>
                  </a:txBody>
                  <a:tcPr/>
                </a:tc>
              </a:tr>
              <a:tr h="799672">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□ﾌﾟﾛｼﾞｪｸﾀ・大型</a:t>
                      </a:r>
                      <a:r>
                        <a:rPr kumimoji="1" lang="en-US" altLang="ja-JP" dirty="0" smtClean="0"/>
                        <a:t>TV</a:t>
                      </a:r>
                    </a:p>
                  </a:txBody>
                  <a:tcPr/>
                </a:tc>
              </a:tr>
              <a:tr h="55977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433173">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p>
                  </a:txBody>
                  <a:tcPr/>
                </a:tc>
              </a:tr>
            </a:tbl>
          </a:graphicData>
        </a:graphic>
      </p:graphicFrame>
      <p:pic>
        <p:nvPicPr>
          <p:cNvPr id="10" name="図 9" descr="IMG_0593.jpg"/>
          <p:cNvPicPr>
            <a:picLocks noChangeAspect="1"/>
          </p:cNvPicPr>
          <p:nvPr/>
        </p:nvPicPr>
        <p:blipFill>
          <a:blip r:embed="rId2" cstate="print"/>
          <a:srcRect/>
          <a:stretch>
            <a:fillRect/>
          </a:stretch>
        </p:blipFill>
        <p:spPr bwMode="auto">
          <a:xfrm>
            <a:off x="262943" y="1556792"/>
            <a:ext cx="3960000" cy="2778834"/>
          </a:xfrm>
          <a:prstGeom prst="rect">
            <a:avLst/>
          </a:prstGeom>
          <a:noFill/>
          <a:ln w="9525">
            <a:noFill/>
            <a:miter lim="800000"/>
            <a:headEnd/>
            <a:tailEnd/>
          </a:ln>
        </p:spPr>
      </p:pic>
    </p:spTree>
    <p:extLst>
      <p:ext uri="{BB962C8B-B14F-4D97-AF65-F5344CB8AC3E}">
        <p14:creationId xmlns:p14="http://schemas.microsoft.com/office/powerpoint/2010/main" val="1686118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算数科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3108543"/>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算数科</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における具体例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○全学年 </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・実物投影機</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・ノート</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に記した式や求め方を提示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して、自分</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の考え方をわかりやすく説明する。 </a:t>
            </a:r>
          </a:p>
          <a:p>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学年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数量</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関係「資料の分類整理</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・表</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計算</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ソフト</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・表</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やグラフなどの図表に表す。 </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60658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961</TotalTime>
  <Words>1355</Words>
  <Application>Microsoft Office PowerPoint</Application>
  <PresentationFormat>画面に合わせる (4:3)</PresentationFormat>
  <Paragraphs>342</Paragraphs>
  <Slides>21</Slides>
  <Notes>4</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Office ​​テーマ</vt:lpstr>
      <vt:lpstr>ＩＣＴを活用した授業づくり  ①児童生徒によるＩＣＴ活用</vt:lpstr>
      <vt:lpstr>児童生徒によるＩＣＴ活用 ＜小学校＞</vt:lpstr>
      <vt:lpstr>PowerPoint プレゼンテーション</vt:lpstr>
      <vt:lpstr>ICT活用実践事例（芦屋市立精道小学校）</vt:lpstr>
      <vt:lpstr>PowerPoint プレゼンテーション</vt:lpstr>
      <vt:lpstr>ICT活用実践事例（芦屋市立精道小学校）</vt:lpstr>
      <vt:lpstr>PowerPoint プレゼンテーション</vt:lpstr>
      <vt:lpstr>ICT活用実践事例（芦屋市立精道小学校）</vt:lpstr>
      <vt:lpstr>PowerPoint プレゼンテーション</vt:lpstr>
      <vt:lpstr>ICT活用実践事例（芦屋市立精道小学校）</vt:lpstr>
      <vt:lpstr>PowerPoint プレゼンテーション</vt:lpstr>
      <vt:lpstr>ICT活用実践事例（芦屋市立精道小学校）</vt:lpstr>
      <vt:lpstr>ICT活用実践事例（芦屋市立精道小学校）</vt:lpstr>
      <vt:lpstr>PowerPoint プレゼンテーション</vt:lpstr>
      <vt:lpstr>ICT活用実践事例（芦屋市立精道小学校）</vt:lpstr>
      <vt:lpstr>PowerPoint プレゼンテーション</vt:lpstr>
      <vt:lpstr>ICT活用実践事例（芦屋市立精道小学校）</vt:lpstr>
      <vt:lpstr>PowerPoint プレゼンテーション</vt:lpstr>
      <vt:lpstr>ICT活用実践事例（芦屋市立精道小学校）</vt:lpstr>
      <vt:lpstr>PowerPoint プレゼンテーション</vt:lpstr>
      <vt:lpstr>PowerPoint プレゼンテーション</vt:lpstr>
    </vt:vector>
  </TitlesOfParts>
  <Company>兵庫県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ICT活用実践事例</dc:title>
  <dc:creator>兵庫県</dc:creator>
  <cp:lastModifiedBy>兵庫県</cp:lastModifiedBy>
  <cp:revision>108</cp:revision>
  <cp:lastPrinted>2018-01-10T08:07:36Z</cp:lastPrinted>
  <dcterms:created xsi:type="dcterms:W3CDTF">2016-01-08T07:45:39Z</dcterms:created>
  <dcterms:modified xsi:type="dcterms:W3CDTF">2018-01-11T10:46:56Z</dcterms:modified>
</cp:coreProperties>
</file>