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466" r:id="rId2"/>
    <p:sldId id="289" r:id="rId3"/>
    <p:sldId id="318" r:id="rId4"/>
    <p:sldId id="465" r:id="rId5"/>
    <p:sldId id="459" r:id="rId6"/>
    <p:sldId id="453" r:id="rId7"/>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93" autoAdjust="0"/>
    <p:restoredTop sz="89522" autoAdjust="0"/>
  </p:normalViewPr>
  <p:slideViewPr>
    <p:cSldViewPr>
      <p:cViewPr>
        <p:scale>
          <a:sx n="67" d="100"/>
          <a:sy n="67" d="100"/>
        </p:scale>
        <p:origin x="-7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396"/>
          </a:xfrm>
          <a:prstGeom prst="rect">
            <a:avLst/>
          </a:prstGeom>
        </p:spPr>
        <p:txBody>
          <a:bodyPr vert="horz" lIns="90663" tIns="45331" rIns="90663" bIns="4533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3396"/>
          </a:xfrm>
          <a:prstGeom prst="rect">
            <a:avLst/>
          </a:prstGeom>
        </p:spPr>
        <p:txBody>
          <a:bodyPr vert="horz" lIns="90663" tIns="45331" rIns="90663" bIns="45331" rtlCol="0"/>
          <a:lstStyle>
            <a:lvl1pPr algn="r">
              <a:defRPr sz="1200"/>
            </a:lvl1pPr>
          </a:lstStyle>
          <a:p>
            <a:fld id="{5D76E1DA-2393-4C50-BFFA-06F45273BCFD}" type="datetimeFigureOut">
              <a:rPr kumimoji="1" lang="ja-JP" altLang="en-US" smtClean="0"/>
              <a:t>2018/1/11</a:t>
            </a:fld>
            <a:endParaRPr kumimoji="1" lang="ja-JP" altLang="en-US"/>
          </a:p>
        </p:txBody>
      </p:sp>
      <p:sp>
        <p:nvSpPr>
          <p:cNvPr id="4" name="フッター プレースホルダー 3"/>
          <p:cNvSpPr>
            <a:spLocks noGrp="1"/>
          </p:cNvSpPr>
          <p:nvPr>
            <p:ph type="ftr" sz="quarter" idx="2"/>
          </p:nvPr>
        </p:nvSpPr>
        <p:spPr>
          <a:xfrm>
            <a:off x="1" y="9374517"/>
            <a:ext cx="2918621" cy="493395"/>
          </a:xfrm>
          <a:prstGeom prst="rect">
            <a:avLst/>
          </a:prstGeom>
        </p:spPr>
        <p:txBody>
          <a:bodyPr vert="horz" lIns="90663" tIns="45331" rIns="90663" bIns="4533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4517"/>
            <a:ext cx="2918621" cy="493395"/>
          </a:xfrm>
          <a:prstGeom prst="rect">
            <a:avLst/>
          </a:prstGeom>
        </p:spPr>
        <p:txBody>
          <a:bodyPr vert="horz" lIns="90663" tIns="45331" rIns="90663" bIns="45331"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872"/>
          </a:xfrm>
          <a:prstGeom prst="rect">
            <a:avLst/>
          </a:prstGeom>
        </p:spPr>
        <p:txBody>
          <a:bodyPr vert="horz" lIns="91452" tIns="45726" rIns="91452" bIns="457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872"/>
          </a:xfrm>
          <a:prstGeom prst="rect">
            <a:avLst/>
          </a:prstGeom>
        </p:spPr>
        <p:txBody>
          <a:bodyPr vert="horz" lIns="91452" tIns="45726" rIns="91452" bIns="45726" rtlCol="0"/>
          <a:lstStyle>
            <a:lvl1pPr algn="r">
              <a:defRPr sz="1200"/>
            </a:lvl1pPr>
          </a:lstStyle>
          <a:p>
            <a:fld id="{98C13A2F-19B8-42AE-81ED-39144DED35E2}" type="datetimeFigureOut">
              <a:rPr kumimoji="1" lang="ja-JP" altLang="en-US" smtClean="0"/>
              <a:t>2018/1/11</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52" tIns="45726" rIns="91452" bIns="45726" rtlCol="0" anchor="ctr"/>
          <a:lstStyle/>
          <a:p>
            <a:endParaRPr lang="ja-JP" altLang="en-US"/>
          </a:p>
        </p:txBody>
      </p:sp>
      <p:sp>
        <p:nvSpPr>
          <p:cNvPr id="5" name="ノート プレースホルダー 4"/>
          <p:cNvSpPr>
            <a:spLocks noGrp="1"/>
          </p:cNvSpPr>
          <p:nvPr>
            <p:ph type="body" sz="quarter" idx="3"/>
          </p:nvPr>
        </p:nvSpPr>
        <p:spPr>
          <a:xfrm>
            <a:off x="673101" y="4687808"/>
            <a:ext cx="5389563" cy="4441667"/>
          </a:xfrm>
          <a:prstGeom prst="rect">
            <a:avLst/>
          </a:prstGeom>
        </p:spPr>
        <p:txBody>
          <a:bodyPr vert="horz" lIns="91452" tIns="45726" rIns="91452" bIns="457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028"/>
            <a:ext cx="2919413" cy="493871"/>
          </a:xfrm>
          <a:prstGeom prst="rect">
            <a:avLst/>
          </a:prstGeom>
        </p:spPr>
        <p:txBody>
          <a:bodyPr vert="horz" lIns="91452" tIns="45726" rIns="91452" bIns="457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028"/>
            <a:ext cx="2919412" cy="493871"/>
          </a:xfrm>
          <a:prstGeom prst="rect">
            <a:avLst/>
          </a:prstGeom>
        </p:spPr>
        <p:txBody>
          <a:bodyPr vert="horz" lIns="91452" tIns="45726" rIns="91452" bIns="45726"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2</a:t>
            </a:fld>
            <a:endParaRPr kumimoji="1" lang="ja-JP" altLang="en-US" dirty="0"/>
          </a:p>
        </p:txBody>
      </p:sp>
    </p:spTree>
    <p:extLst>
      <p:ext uri="{BB962C8B-B14F-4D97-AF65-F5344CB8AC3E}">
        <p14:creationId xmlns:p14="http://schemas.microsoft.com/office/powerpoint/2010/main" val="732872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a:t>
            </a:r>
            <a:r>
              <a:rPr kumimoji="1" lang="en-US" altLang="ja-JP" dirty="0" smtClean="0"/>
              <a:t>CT</a:t>
            </a:r>
            <a:r>
              <a:rPr kumimoji="1" lang="ja-JP" altLang="en-US" dirty="0" smtClean="0"/>
              <a:t>を活用することにより「一斉指導による学び（一斉学習）」に加え、「子供たち一人一人の能力や特性に応じた学び（個別学習）」、「子供たち同士が教えあい学び合う協働的な学び（協働学習）」を推進していくことが重要です。</a:t>
            </a:r>
            <a:endParaRPr kumimoji="1" lang="en-US" altLang="ja-JP" dirty="0" smtClean="0"/>
          </a:p>
          <a:p>
            <a:r>
              <a:rPr kumimoji="1" lang="ja-JP" altLang="en-US" dirty="0" smtClean="0"/>
              <a:t>また、</a:t>
            </a:r>
            <a:r>
              <a:rPr kumimoji="1" lang="en-US" altLang="ja-JP" dirty="0" smtClean="0"/>
              <a:t>ICT</a:t>
            </a:r>
            <a:r>
              <a:rPr kumimoji="1" lang="ja-JP" altLang="en-US" dirty="0" smtClean="0"/>
              <a:t>を活用した授業においては、「一斉学習」、「個別学習」、「協働学習」それぞれの学習場面が相互に組み合わされた学びの場が形成され、ＩＣＴの特長を生かすことでより分かりやすく理解が深まる授業の実現が可能となります。</a:t>
            </a:r>
            <a:endParaRPr kumimoji="1" lang="en-US" altLang="ja-JP" dirty="0" smtClean="0"/>
          </a:p>
          <a:p>
            <a:r>
              <a:rPr kumimoji="1" lang="ja-JP" altLang="en-US" dirty="0" smtClean="0"/>
              <a:t>文部科学省の「学びのイノベーション事業」において、</a:t>
            </a:r>
            <a:r>
              <a:rPr kumimoji="1" lang="en-US" altLang="ja-JP" dirty="0" smtClean="0"/>
              <a:t>ICT</a:t>
            </a:r>
            <a:r>
              <a:rPr kumimoji="1" lang="ja-JP" altLang="en-US" dirty="0" smtClean="0"/>
              <a:t>を活用した学習場面を類型化し、類型に対応した実証校の実際の学習場面例を整理されてます。</a:t>
            </a:r>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6</a:t>
            </a:fld>
            <a:endParaRPr kumimoji="1" lang="ja-JP" altLang="en-US" dirty="0"/>
          </a:p>
        </p:txBody>
      </p:sp>
    </p:spTree>
    <p:extLst>
      <p:ext uri="{BB962C8B-B14F-4D97-AF65-F5344CB8AC3E}">
        <p14:creationId xmlns:p14="http://schemas.microsoft.com/office/powerpoint/2010/main" val="211373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0291" y="2492896"/>
            <a:ext cx="7772400" cy="1902073"/>
          </a:xfrm>
        </p:spPr>
        <p:txBody>
          <a:bodyPr>
            <a:norm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授業での教員によるＩＣＴ活用</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D4-4</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875616" y="3861048"/>
            <a:ext cx="7772400" cy="18722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Meiryo UI" panose="020B0604030504040204" pitchFamily="50" charset="-128"/>
                <a:ea typeface="Meiryo UI" panose="020B0604030504040204" pitchFamily="50" charset="-128"/>
                <a:cs typeface="Meiryo UI" panose="020B0604030504040204" pitchFamily="50" charset="-128"/>
              </a:rPr>
              <a:t>④学習内容をまとめる際に児童生徒の知識の定着を図るための教員によるＩＣＴ活用</a:t>
            </a:r>
            <a:endParaRPr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094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0153" y="1447975"/>
            <a:ext cx="8144294" cy="1077218"/>
          </a:xfrm>
          <a:prstGeom prst="rect">
            <a:avLst/>
          </a:prstGeom>
          <a:noFill/>
        </p:spPr>
        <p:txBody>
          <a:bodyPr wrap="square" lIns="91440" tIns="45720" rIns="91440" bIns="45720">
            <a:spAutoFit/>
          </a:bodyPr>
          <a:lstStyle/>
          <a:p>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①　学習</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に対する児童生徒の</a:t>
            </a:r>
            <a:r>
              <a:rPr lang="ja-JP" altLang="en-US"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興味関心を高める</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ための教員によるＩＣＴ</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の教員</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によるＩＣＴ活用　④児童生徒の知識の定着を図る</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0153" y="26363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児童生徒一人一人に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課題を明確につかませる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0153" y="38247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わかりやすく説明</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したり、児童</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生徒の思考や理解を深めたりする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0153" y="5013176"/>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学習内容をまとめる際に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児童生徒の知識の定着を図る</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23528" y="548680"/>
            <a:ext cx="8144294" cy="646331"/>
          </a:xfrm>
          <a:prstGeom prst="rect">
            <a:avLst/>
          </a:prstGeom>
          <a:noFill/>
        </p:spPr>
        <p:txBody>
          <a:bodyPr wrap="square" lIns="91440" tIns="45720" rIns="91440" bIns="45720">
            <a:spAutoFit/>
          </a:bodyPr>
          <a:lstStyle/>
          <a:p>
            <a:r>
              <a:rPr lang="ja-JP" altLang="en-US" sz="36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授業での教員によるＩＣＴ活用の場面</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92311" y="6309320"/>
            <a:ext cx="4183854"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09200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活用実践事例（洲本</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立洲本第二小学校）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④児童生徒の知識の定着を図るため</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a:t>
            </a:r>
            <a:endPar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705078532"/>
              </p:ext>
            </p:extLst>
          </p:nvPr>
        </p:nvGraphicFramePr>
        <p:xfrm>
          <a:off x="4283968" y="684741"/>
          <a:ext cx="4680521" cy="3176307"/>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小３・社会</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姫路市のようす</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地図記号をフラッシュカード形式にして</a:t>
                      </a:r>
                      <a:r>
                        <a:rPr kumimoji="1" lang="ja-JP" altLang="en-US" sz="1800" b="0" dirty="0" err="1" smtClean="0">
                          <a:latin typeface="+mn-ea"/>
                          <a:ea typeface="+mn-ea"/>
                          <a:cs typeface="メイリオ" panose="020B0604030504040204" pitchFamily="50" charset="-128"/>
                        </a:rPr>
                        <a:t>に</a:t>
                      </a:r>
                      <a:r>
                        <a:rPr kumimoji="1" lang="ja-JP" altLang="en-US" sz="1800" b="0" dirty="0" smtClean="0">
                          <a:latin typeface="+mn-ea"/>
                          <a:ea typeface="+mn-ea"/>
                          <a:cs typeface="メイリオ" panose="020B0604030504040204" pitchFamily="50" charset="-128"/>
                        </a:rPr>
                        <a:t>取り組ませ、確実な理解を図る。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5078601"/>
            <a:ext cx="8699608" cy="1374735"/>
          </a:xfrm>
          <a:prstGeom prst="rect">
            <a:avLst/>
          </a:prstGeom>
          <a:noFill/>
          <a:ln w="19050">
            <a:solidFill>
              <a:schemeClr val="tx1"/>
            </a:solidFill>
            <a:prstDash val="dash"/>
          </a:ln>
        </p:spPr>
        <p:txBody>
          <a:bodyPr wrap="square" lIns="91440" tIns="45720" rIns="91440" bIns="45720">
            <a:spAutoFit/>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小学校 第</a:t>
            </a:r>
            <a:r>
              <a:rPr lang="en-US" altLang="zh-CN" sz="2000" dirty="0" smtClean="0">
                <a:latin typeface="Meiryo UI" panose="020B0604030504040204" pitchFamily="50" charset="-128"/>
                <a:ea typeface="Meiryo UI" panose="020B0604030504040204" pitchFamily="50" charset="-128"/>
                <a:cs typeface="Meiryo UI" panose="020B0604030504040204" pitchFamily="50" charset="-128"/>
              </a:rPr>
              <a:t>3</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2000" dirty="0" smtClean="0">
                <a:latin typeface="Meiryo UI" panose="020B0604030504040204" pitchFamily="50" charset="-128"/>
                <a:ea typeface="Meiryo UI" panose="020B0604030504040204" pitchFamily="50" charset="-128"/>
                <a:cs typeface="Meiryo UI" panose="020B0604030504040204" pitchFamily="50" charset="-128"/>
              </a:rPr>
              <a:t>4</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学年 社会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フラッシュ型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教材等を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用いて、</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47</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都道府県の名称と位置を確実に理解できるようにする。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9" name="Picture 22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51" y="692693"/>
            <a:ext cx="3297796" cy="201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2276871"/>
            <a:ext cx="2844204" cy="2151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689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活用実践事例（姫路市立白鷺中学校）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④児童生徒の知識の定着を図るため</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a:t>
            </a:r>
            <a:endPar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192027335"/>
              </p:ext>
            </p:extLst>
          </p:nvPr>
        </p:nvGraphicFramePr>
        <p:xfrm>
          <a:off x="4283968" y="684741"/>
          <a:ext cx="4680521" cy="3257042"/>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中１・英語</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アルファベット</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スライドを大型テレビに映し、繰り返し発音することで、アルファベットの形や単語の意味の理解を高める。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■（大型</a:t>
                      </a:r>
                      <a:r>
                        <a:rPr kumimoji="1" lang="en-US" altLang="ja-JP" dirty="0" smtClean="0"/>
                        <a:t>TV</a:t>
                      </a:r>
                      <a:r>
                        <a:rPr kumimoji="1" lang="ja-JP" altLang="en-US" dirty="0" smtClean="0"/>
                        <a:t>）</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479572"/>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中学校 </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全学年、高等</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学校 外国語（英語） </a:t>
            </a:r>
          </a:p>
          <a:p>
            <a:pPr>
              <a:lnSpc>
                <a:spcPts val="28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デジタルコンテンツなどを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用いて、映像</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と音声を繰り返し示して発音等をさせること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で、英</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単語の意味や読み方を確実に理解できるようにする。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800" y="692696"/>
            <a:ext cx="3960000" cy="2963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④児童生徒の知識の定着を図るため</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a:t>
            </a:r>
            <a:endPar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955203"/>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その他の具体例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小学校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第</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5</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学年、中学校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社会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日本</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地図や世界地図を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プロジェクタ、実物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投影機などで拡大提示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して、繰り返し</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読ませること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で、世界</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の主な大陸と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海洋、主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な国の名称と位置を確実に理解できるようにする。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○小学校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学年 家庭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に必要な栄養素の種類と働きなどについてまとめた図表を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コンピュータ、大型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ディスプレイなどで拡大提示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し、栄養素</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の種類や働きを教室全体で確認</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しながら、学習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内容を確実に理解できるようにする。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国語（国語総合）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新聞</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記事やテレビの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ニュース、映画、ウェブサイト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通して、文字、音声、画像</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などで表現された情報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から、課題</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に応じて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読み取り、取捨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選択をしてまとめることができるようにする。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49337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559240" y="1358320"/>
            <a:ext cx="3528000" cy="120658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559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323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559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323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911896" y="1358320"/>
            <a:ext cx="3528000" cy="120658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960" y="1358320"/>
            <a:ext cx="1764000" cy="1206584"/>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④児童生徒の知識の定着を図るため</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a:t>
            </a:r>
            <a:endPar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1221" y="1385218"/>
            <a:ext cx="17280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Ａ　一斉学習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930946" y="1381180"/>
            <a:ext cx="3492000"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個別学習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578290" y="1377370"/>
            <a:ext cx="3492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Ｃ</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協働学習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3616" y="1804566"/>
            <a:ext cx="1762080" cy="784830"/>
          </a:xfrm>
          <a:prstGeom prst="rect">
            <a:avLst/>
          </a:prstGeom>
          <a:noFill/>
        </p:spPr>
        <p:txBody>
          <a:bodyPr wrap="square" rtlCol="0">
            <a:spAutoFit/>
          </a:bodyPr>
          <a:lstStyle/>
          <a:p>
            <a:r>
              <a:rPr kumimoji="1" lang="ja-JP" altLang="en-US" sz="900" dirty="0" smtClean="0"/>
              <a:t>挿絵や写真等を拡大・縮小、画面への書き込み等を活用して分かりやすく説明することにより、子供たちの興味・関心を高めることが可能となる。</a:t>
            </a:r>
            <a:endParaRPr kumimoji="1" lang="ja-JP" altLang="en-US" sz="900" dirty="0"/>
          </a:p>
        </p:txBody>
      </p:sp>
      <p:sp>
        <p:nvSpPr>
          <p:cNvPr id="23" name="正方形/長方形 22"/>
          <p:cNvSpPr/>
          <p:nvPr/>
        </p:nvSpPr>
        <p:spPr>
          <a:xfrm>
            <a:off x="1911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960" y="2564904"/>
            <a:ext cx="1764000" cy="1944000"/>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75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911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675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31319"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5985" y="2583956"/>
            <a:ext cx="1728000" cy="25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教員による教材の提示</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93214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個に応じる学習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89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調査活動</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193191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表現・制作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69366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家庭学習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43935" y="4599333"/>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思考を深める学習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5742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発表や話し合い</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3423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協働での意見整理</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5750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73431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学校の壁を越えた学習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938164" y="1804566"/>
            <a:ext cx="3483501" cy="646331"/>
          </a:xfrm>
          <a:prstGeom prst="rect">
            <a:avLst/>
          </a:prstGeom>
          <a:noFill/>
        </p:spPr>
        <p:txBody>
          <a:bodyPr wrap="square" rtlCol="0">
            <a:spAutoFit/>
          </a:bodyPr>
          <a:lstStyle/>
          <a:p>
            <a:r>
              <a:rPr kumimoji="1" lang="ja-JP" altLang="en-US" sz="900" dirty="0" smtClean="0"/>
              <a:t>デジタル教材などの活用により、自らの疑問について深く調べることや、自分に合った進度で学習することが容易となる。また、一人一人の学習履歴を把握することにより、個々の理解や関心の程度に応じた学びを構築することが可能となる。</a:t>
            </a:r>
            <a:endParaRPr kumimoji="1" lang="ja-JP" altLang="en-US" sz="900" dirty="0"/>
          </a:p>
        </p:txBody>
      </p:sp>
      <p:sp>
        <p:nvSpPr>
          <p:cNvPr id="54" name="テキスト ボックス 53"/>
          <p:cNvSpPr txBox="1"/>
          <p:nvPr/>
        </p:nvSpPr>
        <p:spPr>
          <a:xfrm>
            <a:off x="5582539" y="1804565"/>
            <a:ext cx="3483501" cy="646331"/>
          </a:xfrm>
          <a:prstGeom prst="rect">
            <a:avLst/>
          </a:prstGeom>
          <a:noFill/>
        </p:spPr>
        <p:txBody>
          <a:bodyPr wrap="square" rtlCol="0">
            <a:spAutoFit/>
          </a:bodyPr>
          <a:lstStyle/>
          <a:p>
            <a:r>
              <a:rPr kumimoji="1" lang="ja-JP" altLang="en-US" sz="900" dirty="0" smtClean="0">
                <a:latin typeface="+mj-lt"/>
              </a:rPr>
              <a:t>タブレット</a:t>
            </a:r>
            <a:r>
              <a:rPr kumimoji="1" lang="en-US" altLang="ja-JP" sz="900" dirty="0" smtClean="0">
                <a:latin typeface="+mj-lt"/>
              </a:rPr>
              <a:t>PC</a:t>
            </a:r>
            <a:r>
              <a:rPr kumimoji="1" lang="ja-JP" altLang="en-US" sz="900" dirty="0" smtClean="0">
                <a:latin typeface="+mj-lt"/>
              </a:rPr>
              <a:t>や電子黒板等を活用し、教室内の授業や他地域・海外の学校との交流学習において子供同士による意見交換、発表などお互いを高めあう学びを通じて、思考力、判断力、表現力などを育成することが可能となる。</a:t>
            </a:r>
            <a:endParaRPr kumimoji="1" lang="ja-JP" altLang="en-US" sz="900" dirty="0">
              <a:latin typeface="+mj-lt"/>
            </a:endParaRPr>
          </a:p>
        </p:txBody>
      </p:sp>
      <p:pic>
        <p:nvPicPr>
          <p:cNvPr id="55" name="図 5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216" y="2913842"/>
            <a:ext cx="1584960" cy="1182624"/>
          </a:xfrm>
          <a:prstGeom prst="rect">
            <a:avLst/>
          </a:prstGeom>
        </p:spPr>
      </p:pic>
      <p:sp>
        <p:nvSpPr>
          <p:cNvPr id="56" name="テキスト ボックス 55"/>
          <p:cNvSpPr txBox="1"/>
          <p:nvPr/>
        </p:nvSpPr>
        <p:spPr>
          <a:xfrm>
            <a:off x="73616" y="4096466"/>
            <a:ext cx="1728000" cy="369332"/>
          </a:xfrm>
          <a:prstGeom prst="rect">
            <a:avLst/>
          </a:prstGeom>
          <a:noFill/>
        </p:spPr>
        <p:txBody>
          <a:bodyPr wrap="square" rtlCol="0">
            <a:spAutoFit/>
          </a:bodyPr>
          <a:lstStyle/>
          <a:p>
            <a:r>
              <a:rPr kumimoji="1" lang="ja-JP" altLang="en-US" sz="900" dirty="0" smtClean="0"/>
              <a:t>画像の拡大提示や書き込み、音声、</a:t>
            </a:r>
            <a:r>
              <a:rPr lang="ja-JP" altLang="en-US" sz="900" dirty="0" smtClean="0"/>
              <a:t>動画</a:t>
            </a:r>
            <a:r>
              <a:rPr lang="ja-JP" altLang="en-US" sz="900" dirty="0"/>
              <a:t>など</a:t>
            </a:r>
            <a:r>
              <a:rPr lang="ja-JP" altLang="en-US" sz="900" dirty="0" smtClean="0"/>
              <a:t>の活用</a:t>
            </a:r>
            <a:endParaRPr kumimoji="1" lang="ja-JP" altLang="en-US" sz="900" dirty="0"/>
          </a:p>
        </p:txBody>
      </p:sp>
      <p:pic>
        <p:nvPicPr>
          <p:cNvPr id="57" name="図 5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93786" y="2913842"/>
            <a:ext cx="1584960" cy="1182624"/>
          </a:xfrm>
          <a:prstGeom prst="rect">
            <a:avLst/>
          </a:prstGeom>
        </p:spPr>
      </p:pic>
      <p:sp>
        <p:nvSpPr>
          <p:cNvPr id="58" name="テキスト ボックス 57"/>
          <p:cNvSpPr txBox="1"/>
          <p:nvPr/>
        </p:nvSpPr>
        <p:spPr>
          <a:xfrm>
            <a:off x="1925886" y="4096466"/>
            <a:ext cx="1728000" cy="369332"/>
          </a:xfrm>
          <a:prstGeom prst="rect">
            <a:avLst/>
          </a:prstGeom>
          <a:noFill/>
        </p:spPr>
        <p:txBody>
          <a:bodyPr wrap="square" rtlCol="0">
            <a:spAutoFit/>
          </a:bodyPr>
          <a:lstStyle/>
          <a:p>
            <a:r>
              <a:rPr kumimoji="1" lang="ja-JP" altLang="en-US" sz="900" dirty="0" smtClean="0"/>
              <a:t>一人一人の習熟の程度等に応じた学習</a:t>
            </a:r>
            <a:endParaRPr kumimoji="1" lang="ja-JP" altLang="en-US" sz="900" dirty="0"/>
          </a:p>
        </p:txBody>
      </p:sp>
      <p:pic>
        <p:nvPicPr>
          <p:cNvPr id="59" name="図 5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53996" y="2913842"/>
            <a:ext cx="1584960" cy="1182624"/>
          </a:xfrm>
          <a:prstGeom prst="rect">
            <a:avLst/>
          </a:prstGeom>
        </p:spPr>
      </p:pic>
      <p:sp>
        <p:nvSpPr>
          <p:cNvPr id="60" name="テキスト ボックス 59"/>
          <p:cNvSpPr txBox="1"/>
          <p:nvPr/>
        </p:nvSpPr>
        <p:spPr>
          <a:xfrm>
            <a:off x="3694087" y="4096466"/>
            <a:ext cx="1728000" cy="369332"/>
          </a:xfrm>
          <a:prstGeom prst="rect">
            <a:avLst/>
          </a:prstGeom>
          <a:noFill/>
        </p:spPr>
        <p:txBody>
          <a:bodyPr wrap="square" rtlCol="0">
            <a:spAutoFit/>
          </a:bodyPr>
          <a:lstStyle/>
          <a:p>
            <a:r>
              <a:rPr lang="ja-JP" altLang="en-US" sz="900" dirty="0" smtClean="0"/>
              <a:t>インターネットを用いた情報収集、写真や動画等による記録</a:t>
            </a:r>
            <a:endParaRPr kumimoji="1" lang="ja-JP" altLang="en-US" sz="900" dirty="0"/>
          </a:p>
        </p:txBody>
      </p:sp>
      <p:pic>
        <p:nvPicPr>
          <p:cNvPr id="61" name="図 6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5455" y="4906834"/>
            <a:ext cx="1584960" cy="1182624"/>
          </a:xfrm>
          <a:prstGeom prst="rect">
            <a:avLst/>
          </a:prstGeom>
        </p:spPr>
      </p:pic>
      <p:sp>
        <p:nvSpPr>
          <p:cNvPr id="62" name="テキスト ボックス 61"/>
          <p:cNvSpPr txBox="1"/>
          <p:nvPr/>
        </p:nvSpPr>
        <p:spPr>
          <a:xfrm>
            <a:off x="149319" y="6090174"/>
            <a:ext cx="1728000" cy="369332"/>
          </a:xfrm>
          <a:prstGeom prst="rect">
            <a:avLst/>
          </a:prstGeom>
          <a:noFill/>
        </p:spPr>
        <p:txBody>
          <a:bodyPr wrap="square" rtlCol="0">
            <a:spAutoFit/>
          </a:bodyPr>
          <a:lstStyle/>
          <a:p>
            <a:r>
              <a:rPr lang="ja-JP" altLang="en-US" sz="900" dirty="0" smtClean="0"/>
              <a:t>シミュレーションなどのデジタル教材を用いた思考を深める学習</a:t>
            </a:r>
            <a:endParaRPr kumimoji="1" lang="ja-JP" altLang="en-US" sz="900" dirty="0"/>
          </a:p>
        </p:txBody>
      </p:sp>
      <p:pic>
        <p:nvPicPr>
          <p:cNvPr id="63" name="図 6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997406" y="4907550"/>
            <a:ext cx="1584960" cy="1182624"/>
          </a:xfrm>
          <a:prstGeom prst="rect">
            <a:avLst/>
          </a:prstGeom>
        </p:spPr>
      </p:pic>
      <p:pic>
        <p:nvPicPr>
          <p:cNvPr id="64" name="図 6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53996" y="4907550"/>
            <a:ext cx="1584960" cy="1182624"/>
          </a:xfrm>
          <a:prstGeom prst="rect">
            <a:avLst/>
          </a:prstGeom>
        </p:spPr>
      </p:pic>
      <p:sp>
        <p:nvSpPr>
          <p:cNvPr id="65" name="テキスト ボックス 64"/>
          <p:cNvSpPr txBox="1"/>
          <p:nvPr/>
        </p:nvSpPr>
        <p:spPr>
          <a:xfrm>
            <a:off x="1911896" y="6090174"/>
            <a:ext cx="1728000" cy="369332"/>
          </a:xfrm>
          <a:prstGeom prst="rect">
            <a:avLst/>
          </a:prstGeom>
          <a:noFill/>
        </p:spPr>
        <p:txBody>
          <a:bodyPr wrap="square" rtlCol="0">
            <a:spAutoFit/>
          </a:bodyPr>
          <a:lstStyle/>
          <a:p>
            <a:r>
              <a:rPr lang="ja-JP" altLang="en-US" sz="900" dirty="0" smtClean="0"/>
              <a:t>マルチメディアを用いた資料、作品の制作</a:t>
            </a:r>
            <a:endParaRPr kumimoji="1" lang="ja-JP" altLang="en-US" sz="900" dirty="0"/>
          </a:p>
        </p:txBody>
      </p:sp>
      <p:sp>
        <p:nvSpPr>
          <p:cNvPr id="66" name="テキスト ボックス 65"/>
          <p:cNvSpPr txBox="1"/>
          <p:nvPr/>
        </p:nvSpPr>
        <p:spPr>
          <a:xfrm>
            <a:off x="3682476" y="6090174"/>
            <a:ext cx="1728000" cy="369332"/>
          </a:xfrm>
          <a:prstGeom prst="rect">
            <a:avLst/>
          </a:prstGeom>
          <a:noFill/>
        </p:spPr>
        <p:txBody>
          <a:bodyPr wrap="square" rtlCol="0">
            <a:spAutoFit/>
          </a:bodyPr>
          <a:lstStyle/>
          <a:p>
            <a:r>
              <a:rPr lang="ja-JP" altLang="en-US" sz="900" dirty="0" smtClean="0"/>
              <a:t>情報端末の持ち帰りによる家庭学習</a:t>
            </a:r>
            <a:endParaRPr kumimoji="1" lang="ja-JP" altLang="en-US" sz="900" dirty="0"/>
          </a:p>
        </p:txBody>
      </p:sp>
      <p:pic>
        <p:nvPicPr>
          <p:cNvPr id="67" name="図 6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45816" y="2913842"/>
            <a:ext cx="1584960" cy="1182624"/>
          </a:xfrm>
          <a:prstGeom prst="rect">
            <a:avLst/>
          </a:prstGeom>
        </p:spPr>
      </p:pic>
      <p:pic>
        <p:nvPicPr>
          <p:cNvPr id="68" name="図 6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414660" y="2904317"/>
            <a:ext cx="1584960" cy="1182624"/>
          </a:xfrm>
          <a:prstGeom prst="rect">
            <a:avLst/>
          </a:prstGeom>
        </p:spPr>
      </p:pic>
      <p:pic>
        <p:nvPicPr>
          <p:cNvPr id="69" name="図 6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645816" y="4907550"/>
            <a:ext cx="1584960" cy="1182624"/>
          </a:xfrm>
          <a:prstGeom prst="rect">
            <a:avLst/>
          </a:prstGeom>
        </p:spPr>
      </p:pic>
      <p:pic>
        <p:nvPicPr>
          <p:cNvPr id="70" name="図 6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412760" y="4906834"/>
            <a:ext cx="1584960" cy="1182624"/>
          </a:xfrm>
          <a:prstGeom prst="rect">
            <a:avLst/>
          </a:prstGeom>
        </p:spPr>
      </p:pic>
      <p:sp>
        <p:nvSpPr>
          <p:cNvPr id="71" name="テキスト ボックス 70"/>
          <p:cNvSpPr txBox="1"/>
          <p:nvPr/>
        </p:nvSpPr>
        <p:spPr>
          <a:xfrm>
            <a:off x="7341240" y="6093873"/>
            <a:ext cx="1728000" cy="369332"/>
          </a:xfrm>
          <a:prstGeom prst="rect">
            <a:avLst/>
          </a:prstGeom>
          <a:noFill/>
        </p:spPr>
        <p:txBody>
          <a:bodyPr wrap="square" rtlCol="0">
            <a:spAutoFit/>
          </a:bodyPr>
          <a:lstStyle/>
          <a:p>
            <a:r>
              <a:rPr kumimoji="1" lang="ja-JP" altLang="en-US" sz="900" dirty="0" smtClean="0"/>
              <a:t>遠隔地や海外の学校等の交流学習</a:t>
            </a:r>
            <a:endParaRPr kumimoji="1" lang="ja-JP" altLang="en-US" sz="900" dirty="0"/>
          </a:p>
        </p:txBody>
      </p:sp>
      <p:sp>
        <p:nvSpPr>
          <p:cNvPr id="72" name="テキスト ボックス 71"/>
          <p:cNvSpPr txBox="1"/>
          <p:nvPr/>
        </p:nvSpPr>
        <p:spPr>
          <a:xfrm>
            <a:off x="5562876" y="6090174"/>
            <a:ext cx="1728000" cy="369332"/>
          </a:xfrm>
          <a:prstGeom prst="rect">
            <a:avLst/>
          </a:prstGeom>
          <a:noFill/>
        </p:spPr>
        <p:txBody>
          <a:bodyPr wrap="square" rtlCol="0">
            <a:spAutoFit/>
          </a:bodyPr>
          <a:lstStyle/>
          <a:p>
            <a:r>
              <a:rPr kumimoji="1" lang="ja-JP" altLang="en-US" sz="900" dirty="0" smtClean="0"/>
              <a:t>グループでの分担、協働による作品の制作</a:t>
            </a:r>
            <a:endParaRPr kumimoji="1" lang="ja-JP" altLang="en-US" sz="900" dirty="0"/>
          </a:p>
        </p:txBody>
      </p:sp>
      <p:sp>
        <p:nvSpPr>
          <p:cNvPr id="73" name="テキスト ボックス 72"/>
          <p:cNvSpPr txBox="1"/>
          <p:nvPr/>
        </p:nvSpPr>
        <p:spPr>
          <a:xfrm>
            <a:off x="7359030" y="4086941"/>
            <a:ext cx="1728000" cy="369332"/>
          </a:xfrm>
          <a:prstGeom prst="rect">
            <a:avLst/>
          </a:prstGeom>
          <a:noFill/>
        </p:spPr>
        <p:txBody>
          <a:bodyPr wrap="square" rtlCol="0">
            <a:spAutoFit/>
          </a:bodyPr>
          <a:lstStyle/>
          <a:p>
            <a:r>
              <a:rPr lang="ja-JP" altLang="en-US" sz="900" dirty="0" smtClean="0"/>
              <a:t>複数の意見・考えを議論して整理</a:t>
            </a:r>
            <a:endParaRPr kumimoji="1" lang="ja-JP" altLang="en-US" sz="900" dirty="0"/>
          </a:p>
        </p:txBody>
      </p:sp>
      <p:sp>
        <p:nvSpPr>
          <p:cNvPr id="74" name="テキスト ボックス 73"/>
          <p:cNvSpPr txBox="1"/>
          <p:nvPr/>
        </p:nvSpPr>
        <p:spPr>
          <a:xfrm>
            <a:off x="5578290" y="4103856"/>
            <a:ext cx="1728000" cy="369332"/>
          </a:xfrm>
          <a:prstGeom prst="rect">
            <a:avLst/>
          </a:prstGeom>
          <a:noFill/>
        </p:spPr>
        <p:txBody>
          <a:bodyPr wrap="square" rtlCol="0">
            <a:spAutoFit/>
          </a:bodyPr>
          <a:lstStyle/>
          <a:p>
            <a:r>
              <a:rPr lang="ja-JP" altLang="en-US" sz="900" dirty="0" smtClean="0"/>
              <a:t>グループや学級全体での発表・話し合い</a:t>
            </a:r>
            <a:endParaRPr kumimoji="1" lang="ja-JP" altLang="en-US" sz="900" dirty="0"/>
          </a:p>
        </p:txBody>
      </p:sp>
      <p:sp>
        <p:nvSpPr>
          <p:cNvPr id="75" name="正方形/長方形 74"/>
          <p:cNvSpPr/>
          <p:nvPr/>
        </p:nvSpPr>
        <p:spPr>
          <a:xfrm>
            <a:off x="36226" y="348006"/>
            <a:ext cx="8144294" cy="646331"/>
          </a:xfrm>
          <a:prstGeom prst="rect">
            <a:avLst/>
          </a:prstGeom>
          <a:noFill/>
        </p:spPr>
        <p:txBody>
          <a:bodyPr wrap="square" lIns="91440" tIns="45720" rIns="91440" bIns="45720">
            <a:spAutoFit/>
          </a:bodyPr>
          <a:lstStyle/>
          <a:p>
            <a:r>
              <a:rPr lang="ja-JP" altLang="en-US" sz="3600" b="1" dirty="0" smtClean="0">
                <a:ln w="12700">
                  <a:noFill/>
                  <a:prstDash val="solid"/>
                </a:ln>
                <a:solidFill>
                  <a:schemeClr val="tx1">
                    <a:lumMod val="75000"/>
                    <a:lumOff val="25000"/>
                  </a:schemeClr>
                </a:solidFill>
              </a:rPr>
              <a:t>ＩＣＴを活用した指導方法の開発</a:t>
            </a:r>
            <a:endParaRPr lang="ja-JP" altLang="en-US" sz="4000" b="1" cap="none" spc="0" dirty="0">
              <a:ln w="12700">
                <a:noFill/>
                <a:prstDash val="solid"/>
              </a:ln>
              <a:solidFill>
                <a:schemeClr val="tx1">
                  <a:lumMod val="75000"/>
                  <a:lumOff val="25000"/>
                </a:schemeClr>
              </a:solidFill>
            </a:endParaRPr>
          </a:p>
        </p:txBody>
      </p:sp>
      <p:sp>
        <p:nvSpPr>
          <p:cNvPr id="76" name="正方形/長方形 75"/>
          <p:cNvSpPr/>
          <p:nvPr/>
        </p:nvSpPr>
        <p:spPr>
          <a:xfrm>
            <a:off x="4860032" y="942678"/>
            <a:ext cx="4254278"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rPr>
              <a:t>学びのイノベーション事業（文部科学省）</a:t>
            </a:r>
            <a:endParaRPr lang="ja-JP" altLang="en-US" cap="none" spc="0" dirty="0">
              <a:ln w="12700">
                <a:noFill/>
                <a:prstDash val="solid"/>
              </a:ln>
              <a:solidFill>
                <a:schemeClr val="tx1">
                  <a:lumMod val="75000"/>
                  <a:lumOff val="25000"/>
                </a:schemeClr>
              </a:solidFill>
            </a:endParaRPr>
          </a:p>
        </p:txBody>
      </p:sp>
      <p:sp>
        <p:nvSpPr>
          <p:cNvPr id="77" name="正方形/長方形 76"/>
          <p:cNvSpPr/>
          <p:nvPr/>
        </p:nvSpPr>
        <p:spPr>
          <a:xfrm>
            <a:off x="3753996" y="6550460"/>
            <a:ext cx="5343639" cy="369332"/>
          </a:xfrm>
          <a:prstGeom prst="rect">
            <a:avLst/>
          </a:prstGeom>
          <a:noFill/>
        </p:spPr>
        <p:txBody>
          <a:bodyPr wrap="square" lIns="91440" tIns="45720" rIns="91440" bIns="45720">
            <a:spAutoFit/>
          </a:bodyPr>
          <a:lstStyle/>
          <a:p>
            <a:pPr algn="r"/>
            <a:r>
              <a:rPr lang="en-US" altLang="ja-JP" dirty="0">
                <a:ln w="12700">
                  <a:noFill/>
                  <a:prstDash val="solid"/>
                </a:ln>
                <a:solidFill>
                  <a:schemeClr val="tx1">
                    <a:lumMod val="75000"/>
                    <a:lumOff val="25000"/>
                  </a:schemeClr>
                </a:solidFill>
              </a:rPr>
              <a:t>http://jouhouka.mext.go.jp/school/innovation/</a:t>
            </a:r>
            <a:endParaRPr lang="ja-JP" altLang="en-US" cap="none" spc="0" dirty="0">
              <a:ln w="12700">
                <a:noFill/>
                <a:prstDash val="solid"/>
              </a:ln>
              <a:solidFill>
                <a:schemeClr val="tx1">
                  <a:lumMod val="75000"/>
                  <a:lumOff val="25000"/>
                </a:schemeClr>
              </a:solidFill>
            </a:endParaRPr>
          </a:p>
        </p:txBody>
      </p:sp>
    </p:spTree>
    <p:extLst>
      <p:ext uri="{BB962C8B-B14F-4D97-AF65-F5344CB8AC3E}">
        <p14:creationId xmlns:p14="http://schemas.microsoft.com/office/powerpoint/2010/main" val="482648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2189</TotalTime>
  <Words>687</Words>
  <Application>Microsoft Office PowerPoint</Application>
  <PresentationFormat>画面に合わせる (4:3)</PresentationFormat>
  <Paragraphs>91</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授業での教員によるＩＣＴ活用</vt:lpstr>
      <vt:lpstr>PowerPoint プレゼンテーション</vt:lpstr>
      <vt:lpstr>ICT活用実践事例（洲本市立洲本第二小学校）</vt:lpstr>
      <vt:lpstr>ICT活用実践事例（姫路市立白鷺中学校）</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127</cp:revision>
  <cp:lastPrinted>2018-01-10T08:07:36Z</cp:lastPrinted>
  <dcterms:created xsi:type="dcterms:W3CDTF">2016-01-08T07:45:39Z</dcterms:created>
  <dcterms:modified xsi:type="dcterms:W3CDTF">2018-01-11T10:43:01Z</dcterms:modified>
</cp:coreProperties>
</file>