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handoutMasterIdLst>
    <p:handoutMasterId r:id="rId12"/>
  </p:handoutMasterIdLst>
  <p:sldIdLst>
    <p:sldId id="467" r:id="rId2"/>
    <p:sldId id="289" r:id="rId3"/>
    <p:sldId id="318" r:id="rId4"/>
    <p:sldId id="465" r:id="rId5"/>
    <p:sldId id="464" r:id="rId6"/>
    <p:sldId id="462" r:id="rId7"/>
    <p:sldId id="459" r:id="rId8"/>
    <p:sldId id="466" r:id="rId9"/>
    <p:sldId id="453" r:id="rId10"/>
  </p:sldIdLst>
  <p:sldSz cx="9144000" cy="6858000" type="screen4x3"/>
  <p:notesSz cx="6735763" cy="986948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FF99"/>
    <a:srgbClr val="FF99FF"/>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5A111915-BE36-4E01-A7E5-04B1672EAD32}" styleName="淡色スタイル 2 - アクセント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493" autoAdjust="0"/>
    <p:restoredTop sz="89522" autoAdjust="0"/>
  </p:normalViewPr>
  <p:slideViewPr>
    <p:cSldViewPr>
      <p:cViewPr>
        <p:scale>
          <a:sx n="67" d="100"/>
          <a:sy n="67" d="100"/>
        </p:scale>
        <p:origin x="-756" y="-6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18621" cy="493396"/>
          </a:xfrm>
          <a:prstGeom prst="rect">
            <a:avLst/>
          </a:prstGeom>
        </p:spPr>
        <p:txBody>
          <a:bodyPr vert="horz" lIns="90663" tIns="45331" rIns="90663" bIns="45331"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15572" y="0"/>
            <a:ext cx="2918621" cy="493396"/>
          </a:xfrm>
          <a:prstGeom prst="rect">
            <a:avLst/>
          </a:prstGeom>
        </p:spPr>
        <p:txBody>
          <a:bodyPr vert="horz" lIns="90663" tIns="45331" rIns="90663" bIns="45331" rtlCol="0"/>
          <a:lstStyle>
            <a:lvl1pPr algn="r">
              <a:defRPr sz="1200"/>
            </a:lvl1pPr>
          </a:lstStyle>
          <a:p>
            <a:fld id="{5D76E1DA-2393-4C50-BFFA-06F45273BCFD}" type="datetimeFigureOut">
              <a:rPr kumimoji="1" lang="ja-JP" altLang="en-US" smtClean="0"/>
              <a:t>2018/1/11</a:t>
            </a:fld>
            <a:endParaRPr kumimoji="1" lang="ja-JP" altLang="en-US"/>
          </a:p>
        </p:txBody>
      </p:sp>
      <p:sp>
        <p:nvSpPr>
          <p:cNvPr id="4" name="フッター プレースホルダー 3"/>
          <p:cNvSpPr>
            <a:spLocks noGrp="1"/>
          </p:cNvSpPr>
          <p:nvPr>
            <p:ph type="ftr" sz="quarter" idx="2"/>
          </p:nvPr>
        </p:nvSpPr>
        <p:spPr>
          <a:xfrm>
            <a:off x="1" y="9374517"/>
            <a:ext cx="2918621" cy="493395"/>
          </a:xfrm>
          <a:prstGeom prst="rect">
            <a:avLst/>
          </a:prstGeom>
        </p:spPr>
        <p:txBody>
          <a:bodyPr vert="horz" lIns="90663" tIns="45331" rIns="90663" bIns="45331"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15572" y="9374517"/>
            <a:ext cx="2918621" cy="493395"/>
          </a:xfrm>
          <a:prstGeom prst="rect">
            <a:avLst/>
          </a:prstGeom>
        </p:spPr>
        <p:txBody>
          <a:bodyPr vert="horz" lIns="90663" tIns="45331" rIns="90663" bIns="45331" rtlCol="0" anchor="b"/>
          <a:lstStyle>
            <a:lvl1pPr algn="r">
              <a:defRPr sz="1200"/>
            </a:lvl1pPr>
          </a:lstStyle>
          <a:p>
            <a:fld id="{C33EFC55-2B36-4D87-BEF1-7A2C394811D7}" type="slidenum">
              <a:rPr kumimoji="1" lang="ja-JP" altLang="en-US" smtClean="0"/>
              <a:t>‹#›</a:t>
            </a:fld>
            <a:endParaRPr kumimoji="1" lang="ja-JP" altLang="en-US"/>
          </a:p>
        </p:txBody>
      </p:sp>
    </p:spTree>
    <p:extLst>
      <p:ext uri="{BB962C8B-B14F-4D97-AF65-F5344CB8AC3E}">
        <p14:creationId xmlns:p14="http://schemas.microsoft.com/office/powerpoint/2010/main" val="41824418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1"/>
            <a:ext cx="2919413" cy="493872"/>
          </a:xfrm>
          <a:prstGeom prst="rect">
            <a:avLst/>
          </a:prstGeom>
        </p:spPr>
        <p:txBody>
          <a:bodyPr vert="horz" lIns="91452" tIns="45726" rIns="91452" bIns="45726"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4763" y="1"/>
            <a:ext cx="2919412" cy="493872"/>
          </a:xfrm>
          <a:prstGeom prst="rect">
            <a:avLst/>
          </a:prstGeom>
        </p:spPr>
        <p:txBody>
          <a:bodyPr vert="horz" lIns="91452" tIns="45726" rIns="91452" bIns="45726" rtlCol="0"/>
          <a:lstStyle>
            <a:lvl1pPr algn="r">
              <a:defRPr sz="1200"/>
            </a:lvl1pPr>
          </a:lstStyle>
          <a:p>
            <a:fld id="{98C13A2F-19B8-42AE-81ED-39144DED35E2}" type="datetimeFigureOut">
              <a:rPr kumimoji="1" lang="ja-JP" altLang="en-US" smtClean="0"/>
              <a:t>2018/1/11</a:t>
            </a:fld>
            <a:endParaRPr kumimoji="1" lang="ja-JP" altLang="en-US"/>
          </a:p>
        </p:txBody>
      </p:sp>
      <p:sp>
        <p:nvSpPr>
          <p:cNvPr id="4" name="スライド イメージ プレースホルダー 3"/>
          <p:cNvSpPr>
            <a:spLocks noGrp="1" noRot="1" noChangeAspect="1"/>
          </p:cNvSpPr>
          <p:nvPr>
            <p:ph type="sldImg" idx="2"/>
          </p:nvPr>
        </p:nvSpPr>
        <p:spPr>
          <a:xfrm>
            <a:off x="900113" y="739775"/>
            <a:ext cx="4935537" cy="3702050"/>
          </a:xfrm>
          <a:prstGeom prst="rect">
            <a:avLst/>
          </a:prstGeom>
          <a:noFill/>
          <a:ln w="12700">
            <a:solidFill>
              <a:prstClr val="black"/>
            </a:solidFill>
          </a:ln>
        </p:spPr>
        <p:txBody>
          <a:bodyPr vert="horz" lIns="91452" tIns="45726" rIns="91452" bIns="45726" rtlCol="0" anchor="ctr"/>
          <a:lstStyle/>
          <a:p>
            <a:endParaRPr lang="ja-JP" altLang="en-US"/>
          </a:p>
        </p:txBody>
      </p:sp>
      <p:sp>
        <p:nvSpPr>
          <p:cNvPr id="5" name="ノート プレースホルダー 4"/>
          <p:cNvSpPr>
            <a:spLocks noGrp="1"/>
          </p:cNvSpPr>
          <p:nvPr>
            <p:ph type="body" sz="quarter" idx="3"/>
          </p:nvPr>
        </p:nvSpPr>
        <p:spPr>
          <a:xfrm>
            <a:off x="673101" y="4687808"/>
            <a:ext cx="5389563" cy="4441667"/>
          </a:xfrm>
          <a:prstGeom prst="rect">
            <a:avLst/>
          </a:prstGeom>
        </p:spPr>
        <p:txBody>
          <a:bodyPr vert="horz" lIns="91452" tIns="45726" rIns="91452" bIns="45726"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1" y="9374028"/>
            <a:ext cx="2919413" cy="493871"/>
          </a:xfrm>
          <a:prstGeom prst="rect">
            <a:avLst/>
          </a:prstGeom>
        </p:spPr>
        <p:txBody>
          <a:bodyPr vert="horz" lIns="91452" tIns="45726" rIns="91452" bIns="45726"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4763" y="9374028"/>
            <a:ext cx="2919412" cy="493871"/>
          </a:xfrm>
          <a:prstGeom prst="rect">
            <a:avLst/>
          </a:prstGeom>
        </p:spPr>
        <p:txBody>
          <a:bodyPr vert="horz" lIns="91452" tIns="45726" rIns="91452" bIns="45726" rtlCol="0" anchor="b"/>
          <a:lstStyle>
            <a:lvl1pPr algn="r">
              <a:defRPr sz="1200"/>
            </a:lvl1pPr>
          </a:lstStyle>
          <a:p>
            <a:fld id="{92E4AA27-2AAA-4389-8CC3-6EC829E4331F}" type="slidenum">
              <a:rPr kumimoji="1" lang="ja-JP" altLang="en-US" smtClean="0"/>
              <a:t>‹#›</a:t>
            </a:fld>
            <a:endParaRPr kumimoji="1" lang="ja-JP" altLang="en-US"/>
          </a:p>
        </p:txBody>
      </p:sp>
    </p:spTree>
    <p:extLst>
      <p:ext uri="{BB962C8B-B14F-4D97-AF65-F5344CB8AC3E}">
        <p14:creationId xmlns:p14="http://schemas.microsoft.com/office/powerpoint/2010/main" val="1281426104"/>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smtClean="0"/>
              <a:t>〈</a:t>
            </a:r>
            <a:r>
              <a:rPr kumimoji="1" lang="ja-JP" altLang="en-US" dirty="0" smtClean="0"/>
              <a:t>タイトル</a:t>
            </a:r>
            <a:r>
              <a:rPr kumimoji="1" lang="en-US" altLang="ja-JP" dirty="0" smtClean="0"/>
              <a:t>〉</a:t>
            </a:r>
            <a:endParaRPr kumimoji="1" lang="en-US" altLang="ja-JP" dirty="0" smtClean="0"/>
          </a:p>
        </p:txBody>
      </p:sp>
      <p:sp>
        <p:nvSpPr>
          <p:cNvPr id="4" name="スライド番号プレースホルダー 3"/>
          <p:cNvSpPr>
            <a:spLocks noGrp="1"/>
          </p:cNvSpPr>
          <p:nvPr>
            <p:ph type="sldNum" sz="quarter" idx="10"/>
          </p:nvPr>
        </p:nvSpPr>
        <p:spPr/>
        <p:txBody>
          <a:bodyPr/>
          <a:lstStyle/>
          <a:p>
            <a:fld id="{E3FC1DDD-E1FC-4685-BB65-C272BFCD2A79}" type="slidenum">
              <a:rPr kumimoji="1" lang="ja-JP" altLang="en-US" smtClean="0"/>
              <a:t>1</a:t>
            </a:fld>
            <a:endParaRPr kumimoji="1" lang="ja-JP" altLang="en-US"/>
          </a:p>
        </p:txBody>
      </p:sp>
    </p:spTree>
    <p:extLst>
      <p:ext uri="{BB962C8B-B14F-4D97-AF65-F5344CB8AC3E}">
        <p14:creationId xmlns:p14="http://schemas.microsoft.com/office/powerpoint/2010/main" val="13105071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92E4AA27-2AAA-4389-8CC3-6EC829E4331F}" type="slidenum">
              <a:rPr kumimoji="1" lang="ja-JP" altLang="en-US" smtClean="0"/>
              <a:t>2</a:t>
            </a:fld>
            <a:endParaRPr kumimoji="1" lang="ja-JP" altLang="en-US" dirty="0"/>
          </a:p>
        </p:txBody>
      </p:sp>
    </p:spTree>
    <p:extLst>
      <p:ext uri="{BB962C8B-B14F-4D97-AF65-F5344CB8AC3E}">
        <p14:creationId xmlns:p14="http://schemas.microsoft.com/office/powerpoint/2010/main" val="73287265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Ｉ</a:t>
            </a:r>
            <a:r>
              <a:rPr kumimoji="1" lang="en-US" altLang="ja-JP" dirty="0" smtClean="0"/>
              <a:t>CT</a:t>
            </a:r>
            <a:r>
              <a:rPr kumimoji="1" lang="ja-JP" altLang="en-US" dirty="0" smtClean="0"/>
              <a:t>を活用することにより「一斉指導による学び（一斉学習）」に加え、「子供たち一人一人の能力や特性に応じた学び（個別学習）」、「子供たち同士が教えあい学び合う協働的な学び（協働学習）」を推進していくことが重要です。</a:t>
            </a:r>
            <a:endParaRPr kumimoji="1" lang="en-US" altLang="ja-JP" dirty="0" smtClean="0"/>
          </a:p>
          <a:p>
            <a:r>
              <a:rPr kumimoji="1" lang="ja-JP" altLang="en-US" dirty="0" smtClean="0"/>
              <a:t>また、</a:t>
            </a:r>
            <a:r>
              <a:rPr kumimoji="1" lang="en-US" altLang="ja-JP" dirty="0" smtClean="0"/>
              <a:t>ICT</a:t>
            </a:r>
            <a:r>
              <a:rPr kumimoji="1" lang="ja-JP" altLang="en-US" dirty="0" smtClean="0"/>
              <a:t>を活用した授業においては、「一斉学習」、「個別学習」、「協働学習」それぞれの学習場面が相互に組み合わされた学びの場が形成され、ＩＣＴの特長を生かすことでより分かりやすく理解が深まる授業の実現が可能となります。</a:t>
            </a:r>
            <a:endParaRPr kumimoji="1" lang="en-US" altLang="ja-JP" dirty="0" smtClean="0"/>
          </a:p>
          <a:p>
            <a:r>
              <a:rPr kumimoji="1" lang="ja-JP" altLang="en-US" dirty="0" smtClean="0"/>
              <a:t>文部科学省の「学びのイノベーション事業」において、</a:t>
            </a:r>
            <a:r>
              <a:rPr kumimoji="1" lang="en-US" altLang="ja-JP" dirty="0" smtClean="0"/>
              <a:t>ICT</a:t>
            </a:r>
            <a:r>
              <a:rPr kumimoji="1" lang="ja-JP" altLang="en-US" dirty="0" smtClean="0"/>
              <a:t>を活用した学習場面を類型化し、類型に対応した実証校の実際の学習場面例を整理されてます。</a:t>
            </a:r>
            <a:endParaRPr kumimoji="1" lang="ja-JP" altLang="en-US" dirty="0"/>
          </a:p>
        </p:txBody>
      </p:sp>
      <p:sp>
        <p:nvSpPr>
          <p:cNvPr id="4" name="スライド番号プレースホルダー 3"/>
          <p:cNvSpPr>
            <a:spLocks noGrp="1"/>
          </p:cNvSpPr>
          <p:nvPr>
            <p:ph type="sldNum" sz="quarter" idx="10"/>
          </p:nvPr>
        </p:nvSpPr>
        <p:spPr/>
        <p:txBody>
          <a:bodyPr/>
          <a:lstStyle/>
          <a:p>
            <a:fld id="{92E4AA27-2AAA-4389-8CC3-6EC829E4331F}" type="slidenum">
              <a:rPr kumimoji="1" lang="ja-JP" altLang="en-US" smtClean="0"/>
              <a:t>9</a:t>
            </a:fld>
            <a:endParaRPr kumimoji="1" lang="ja-JP" altLang="en-US" dirty="0"/>
          </a:p>
        </p:txBody>
      </p:sp>
    </p:spTree>
    <p:extLst>
      <p:ext uri="{BB962C8B-B14F-4D97-AF65-F5344CB8AC3E}">
        <p14:creationId xmlns:p14="http://schemas.microsoft.com/office/powerpoint/2010/main" val="21137386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38773904-1994-43F8-BC64-9D8513E342DA}" type="datetimeFigureOut">
              <a:rPr kumimoji="1" lang="ja-JP" altLang="en-US" smtClean="0"/>
              <a:pPr/>
              <a:t>2018/1/11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45720D9-6406-4F1B-AF46-05A3AFD04668}" type="slidenum">
              <a:rPr kumimoji="1" lang="ja-JP" altLang="en-US" smtClean="0"/>
              <a:pPr/>
              <a:t>‹#›</a:t>
            </a:fld>
            <a:endParaRPr kumimoji="1" lang="ja-JP" altLang="en-US"/>
          </a:p>
        </p:txBody>
      </p:sp>
    </p:spTree>
    <p:extLst>
      <p:ext uri="{BB962C8B-B14F-4D97-AF65-F5344CB8AC3E}">
        <p14:creationId xmlns:p14="http://schemas.microsoft.com/office/powerpoint/2010/main" val="26378859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38773904-1994-43F8-BC64-9D8513E342DA}" type="datetimeFigureOut">
              <a:rPr kumimoji="1" lang="ja-JP" altLang="en-US" smtClean="0"/>
              <a:pPr/>
              <a:t>2018/1/11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45720D9-6406-4F1B-AF46-05A3AFD04668}" type="slidenum">
              <a:rPr kumimoji="1" lang="ja-JP" altLang="en-US" smtClean="0"/>
              <a:pPr/>
              <a:t>‹#›</a:t>
            </a:fld>
            <a:endParaRPr kumimoji="1" lang="ja-JP" altLang="en-US"/>
          </a:p>
        </p:txBody>
      </p:sp>
    </p:spTree>
    <p:extLst>
      <p:ext uri="{BB962C8B-B14F-4D97-AF65-F5344CB8AC3E}">
        <p14:creationId xmlns:p14="http://schemas.microsoft.com/office/powerpoint/2010/main" val="21042720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38773904-1994-43F8-BC64-9D8513E342DA}" type="datetimeFigureOut">
              <a:rPr kumimoji="1" lang="ja-JP" altLang="en-US" smtClean="0"/>
              <a:pPr/>
              <a:t>2018/1/11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45720D9-6406-4F1B-AF46-05A3AFD04668}" type="slidenum">
              <a:rPr kumimoji="1" lang="ja-JP" altLang="en-US" smtClean="0"/>
              <a:pPr/>
              <a:t>‹#›</a:t>
            </a:fld>
            <a:endParaRPr kumimoji="1" lang="ja-JP" altLang="en-US"/>
          </a:p>
        </p:txBody>
      </p:sp>
    </p:spTree>
    <p:extLst>
      <p:ext uri="{BB962C8B-B14F-4D97-AF65-F5344CB8AC3E}">
        <p14:creationId xmlns:p14="http://schemas.microsoft.com/office/powerpoint/2010/main" val="13676246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38773904-1994-43F8-BC64-9D8513E342DA}" type="datetimeFigureOut">
              <a:rPr kumimoji="1" lang="ja-JP" altLang="en-US" smtClean="0"/>
              <a:pPr/>
              <a:t>2018/1/11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45720D9-6406-4F1B-AF46-05A3AFD04668}" type="slidenum">
              <a:rPr kumimoji="1" lang="ja-JP" altLang="en-US" smtClean="0"/>
              <a:pPr/>
              <a:t>‹#›</a:t>
            </a:fld>
            <a:endParaRPr kumimoji="1" lang="ja-JP" altLang="en-US"/>
          </a:p>
        </p:txBody>
      </p:sp>
    </p:spTree>
    <p:extLst>
      <p:ext uri="{BB962C8B-B14F-4D97-AF65-F5344CB8AC3E}">
        <p14:creationId xmlns:p14="http://schemas.microsoft.com/office/powerpoint/2010/main" val="10113866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38773904-1994-43F8-BC64-9D8513E342DA}" type="datetimeFigureOut">
              <a:rPr kumimoji="1" lang="ja-JP" altLang="en-US" smtClean="0"/>
              <a:pPr/>
              <a:t>2018/1/11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45720D9-6406-4F1B-AF46-05A3AFD04668}" type="slidenum">
              <a:rPr kumimoji="1" lang="ja-JP" altLang="en-US" smtClean="0"/>
              <a:pPr/>
              <a:t>‹#›</a:t>
            </a:fld>
            <a:endParaRPr kumimoji="1" lang="ja-JP" altLang="en-US"/>
          </a:p>
        </p:txBody>
      </p:sp>
    </p:spTree>
    <p:extLst>
      <p:ext uri="{BB962C8B-B14F-4D97-AF65-F5344CB8AC3E}">
        <p14:creationId xmlns:p14="http://schemas.microsoft.com/office/powerpoint/2010/main" val="6533511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38773904-1994-43F8-BC64-9D8513E342DA}" type="datetimeFigureOut">
              <a:rPr kumimoji="1" lang="ja-JP" altLang="en-US" smtClean="0"/>
              <a:pPr/>
              <a:t>2018/1/11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45720D9-6406-4F1B-AF46-05A3AFD04668}" type="slidenum">
              <a:rPr kumimoji="1" lang="ja-JP" altLang="en-US" smtClean="0"/>
              <a:pPr/>
              <a:t>‹#›</a:t>
            </a:fld>
            <a:endParaRPr kumimoji="1" lang="ja-JP" altLang="en-US"/>
          </a:p>
        </p:txBody>
      </p:sp>
    </p:spTree>
    <p:extLst>
      <p:ext uri="{BB962C8B-B14F-4D97-AF65-F5344CB8AC3E}">
        <p14:creationId xmlns:p14="http://schemas.microsoft.com/office/powerpoint/2010/main" val="42173936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38773904-1994-43F8-BC64-9D8513E342DA}" type="datetimeFigureOut">
              <a:rPr kumimoji="1" lang="ja-JP" altLang="en-US" smtClean="0"/>
              <a:pPr/>
              <a:t>2018/1/11</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445720D9-6406-4F1B-AF46-05A3AFD04668}" type="slidenum">
              <a:rPr kumimoji="1" lang="ja-JP" altLang="en-US" smtClean="0"/>
              <a:pPr/>
              <a:t>‹#›</a:t>
            </a:fld>
            <a:endParaRPr kumimoji="1" lang="ja-JP" altLang="en-US"/>
          </a:p>
        </p:txBody>
      </p:sp>
    </p:spTree>
    <p:extLst>
      <p:ext uri="{BB962C8B-B14F-4D97-AF65-F5344CB8AC3E}">
        <p14:creationId xmlns:p14="http://schemas.microsoft.com/office/powerpoint/2010/main" val="29111281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38773904-1994-43F8-BC64-9D8513E342DA}" type="datetimeFigureOut">
              <a:rPr kumimoji="1" lang="ja-JP" altLang="en-US" smtClean="0"/>
              <a:pPr/>
              <a:t>2018/1/11</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445720D9-6406-4F1B-AF46-05A3AFD04668}" type="slidenum">
              <a:rPr kumimoji="1" lang="ja-JP" altLang="en-US" smtClean="0"/>
              <a:pPr/>
              <a:t>‹#›</a:t>
            </a:fld>
            <a:endParaRPr kumimoji="1" lang="ja-JP" altLang="en-US"/>
          </a:p>
        </p:txBody>
      </p:sp>
    </p:spTree>
    <p:extLst>
      <p:ext uri="{BB962C8B-B14F-4D97-AF65-F5344CB8AC3E}">
        <p14:creationId xmlns:p14="http://schemas.microsoft.com/office/powerpoint/2010/main" val="568302882"/>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38773904-1994-43F8-BC64-9D8513E342DA}" type="datetimeFigureOut">
              <a:rPr kumimoji="1" lang="ja-JP" altLang="en-US" smtClean="0"/>
              <a:pPr/>
              <a:t>2018/1/11</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445720D9-6406-4F1B-AF46-05A3AFD04668}" type="slidenum">
              <a:rPr kumimoji="1" lang="ja-JP" altLang="en-US" smtClean="0"/>
              <a:pPr/>
              <a:t>‹#›</a:t>
            </a:fld>
            <a:endParaRPr kumimoji="1" lang="ja-JP" altLang="en-US"/>
          </a:p>
        </p:txBody>
      </p:sp>
    </p:spTree>
    <p:extLst>
      <p:ext uri="{BB962C8B-B14F-4D97-AF65-F5344CB8AC3E}">
        <p14:creationId xmlns:p14="http://schemas.microsoft.com/office/powerpoint/2010/main" val="32533219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38773904-1994-43F8-BC64-9D8513E342DA}" type="datetimeFigureOut">
              <a:rPr kumimoji="1" lang="ja-JP" altLang="en-US" smtClean="0"/>
              <a:pPr/>
              <a:t>2018/1/11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45720D9-6406-4F1B-AF46-05A3AFD04668}" type="slidenum">
              <a:rPr kumimoji="1" lang="ja-JP" altLang="en-US" smtClean="0"/>
              <a:pPr/>
              <a:t>‹#›</a:t>
            </a:fld>
            <a:endParaRPr kumimoji="1" lang="ja-JP" altLang="en-US"/>
          </a:p>
        </p:txBody>
      </p:sp>
    </p:spTree>
    <p:extLst>
      <p:ext uri="{BB962C8B-B14F-4D97-AF65-F5344CB8AC3E}">
        <p14:creationId xmlns:p14="http://schemas.microsoft.com/office/powerpoint/2010/main" val="39041932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38773904-1994-43F8-BC64-9D8513E342DA}" type="datetimeFigureOut">
              <a:rPr kumimoji="1" lang="ja-JP" altLang="en-US" smtClean="0"/>
              <a:pPr/>
              <a:t>2018/1/11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45720D9-6406-4F1B-AF46-05A3AFD04668}" type="slidenum">
              <a:rPr kumimoji="1" lang="ja-JP" altLang="en-US" smtClean="0"/>
              <a:pPr/>
              <a:t>‹#›</a:t>
            </a:fld>
            <a:endParaRPr kumimoji="1" lang="ja-JP" altLang="en-US"/>
          </a:p>
        </p:txBody>
      </p:sp>
    </p:spTree>
    <p:extLst>
      <p:ext uri="{BB962C8B-B14F-4D97-AF65-F5344CB8AC3E}">
        <p14:creationId xmlns:p14="http://schemas.microsoft.com/office/powerpoint/2010/main" val="4741393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8773904-1994-43F8-BC64-9D8513E342DA}" type="datetimeFigureOut">
              <a:rPr kumimoji="1" lang="ja-JP" altLang="en-US" smtClean="0"/>
              <a:pPr/>
              <a:t>2018/1/11</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45720D9-6406-4F1B-AF46-05A3AFD04668}" type="slidenum">
              <a:rPr kumimoji="1" lang="ja-JP" altLang="en-US" smtClean="0"/>
              <a:pPr/>
              <a:t>‹#›</a:t>
            </a:fld>
            <a:endParaRPr kumimoji="1" lang="ja-JP" altLang="en-US"/>
          </a:p>
        </p:txBody>
      </p:sp>
    </p:spTree>
    <p:extLst>
      <p:ext uri="{BB962C8B-B14F-4D97-AF65-F5344CB8AC3E}">
        <p14:creationId xmlns:p14="http://schemas.microsoft.com/office/powerpoint/2010/main" val="149917264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8" Type="http://schemas.openxmlformats.org/officeDocument/2006/relationships/image" Target="../media/image10.jpeg"/><Relationship Id="rId3" Type="http://schemas.openxmlformats.org/officeDocument/2006/relationships/image" Target="../media/image5.jpeg"/><Relationship Id="rId7" Type="http://schemas.openxmlformats.org/officeDocument/2006/relationships/image" Target="../media/image9.jpeg"/><Relationship Id="rId12" Type="http://schemas.openxmlformats.org/officeDocument/2006/relationships/image" Target="../media/image14.jpeg"/><Relationship Id="rId2" Type="http://schemas.openxmlformats.org/officeDocument/2006/relationships/notesSlide" Target="../notesSlides/notesSlide3.xml"/><Relationship Id="rId1" Type="http://schemas.openxmlformats.org/officeDocument/2006/relationships/slideLayout" Target="../slideLayouts/slideLayout7.xml"/><Relationship Id="rId6" Type="http://schemas.openxmlformats.org/officeDocument/2006/relationships/image" Target="../media/image8.jpeg"/><Relationship Id="rId11" Type="http://schemas.openxmlformats.org/officeDocument/2006/relationships/image" Target="../media/image13.jpeg"/><Relationship Id="rId5" Type="http://schemas.openxmlformats.org/officeDocument/2006/relationships/image" Target="../media/image7.jpeg"/><Relationship Id="rId10" Type="http://schemas.openxmlformats.org/officeDocument/2006/relationships/image" Target="../media/image12.jpeg"/><Relationship Id="rId4" Type="http://schemas.openxmlformats.org/officeDocument/2006/relationships/image" Target="../media/image6.jpeg"/><Relationship Id="rId9" Type="http://schemas.openxmlformats.org/officeDocument/2006/relationships/image" Target="../media/image11.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730291" y="2492896"/>
            <a:ext cx="7772400" cy="1902073"/>
          </a:xfrm>
        </p:spPr>
        <p:txBody>
          <a:bodyPr>
            <a:normAutofit/>
          </a:bodyPr>
          <a:lstStyle/>
          <a:p>
            <a:r>
              <a:rPr lang="ja-JP" altLang="en-US" dirty="0">
                <a:latin typeface="Meiryo UI" panose="020B0604030504040204" pitchFamily="50" charset="-128"/>
                <a:ea typeface="Meiryo UI" panose="020B0604030504040204" pitchFamily="50" charset="-128"/>
                <a:cs typeface="Meiryo UI" panose="020B0604030504040204" pitchFamily="50" charset="-128"/>
              </a:rPr>
              <a:t>授業での教員によるＩＣＴ活用</a:t>
            </a:r>
            <a:endParaRPr kumimoji="1" lang="ja-JP" altLang="en-US" sz="48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 name="タイトル 1"/>
          <p:cNvSpPr txBox="1">
            <a:spLocks/>
          </p:cNvSpPr>
          <p:nvPr/>
        </p:nvSpPr>
        <p:spPr>
          <a:xfrm>
            <a:off x="5436096" y="6122988"/>
            <a:ext cx="3679304" cy="735012"/>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2400" dirty="0" smtClean="0">
                <a:latin typeface="メイリオ" panose="020B0604030504040204" pitchFamily="50" charset="-128"/>
                <a:ea typeface="メイリオ" panose="020B0604030504040204" pitchFamily="50" charset="-128"/>
                <a:cs typeface="メイリオ" panose="020B0604030504040204" pitchFamily="50" charset="-128"/>
              </a:rPr>
              <a:t>兵庫県版研修プログラム</a:t>
            </a:r>
            <a:endParaRPr lang="ja-JP" altLang="en-US" sz="24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 name="テキスト ボックス 3"/>
          <p:cNvSpPr txBox="1"/>
          <p:nvPr/>
        </p:nvSpPr>
        <p:spPr>
          <a:xfrm>
            <a:off x="1304123" y="1126097"/>
            <a:ext cx="6624736" cy="769441"/>
          </a:xfrm>
          <a:prstGeom prst="rect">
            <a:avLst/>
          </a:prstGeom>
          <a:noFill/>
        </p:spPr>
        <p:txBody>
          <a:bodyPr wrap="square" rtlCol="0">
            <a:spAutoFit/>
          </a:bodyPr>
          <a:lstStyle/>
          <a:p>
            <a:pPr algn="ctr"/>
            <a:r>
              <a:rPr kumimoji="1" lang="ja-JP" altLang="en-US" sz="4400" dirty="0" smtClean="0">
                <a:latin typeface="メイリオ" panose="020B0604030504040204" pitchFamily="50" charset="-128"/>
                <a:ea typeface="メイリオ" panose="020B0604030504040204" pitchFamily="50" charset="-128"/>
                <a:cs typeface="メイリオ" panose="020B0604030504040204" pitchFamily="50" charset="-128"/>
              </a:rPr>
              <a:t>スライド資料　</a:t>
            </a:r>
            <a:r>
              <a:rPr kumimoji="1" lang="en-US" altLang="ja-JP" sz="4400" dirty="0" smtClean="0">
                <a:latin typeface="メイリオ" panose="020B0604030504040204" pitchFamily="50" charset="-128"/>
                <a:ea typeface="メイリオ" panose="020B0604030504040204" pitchFamily="50" charset="-128"/>
                <a:cs typeface="メイリオ" panose="020B0604030504040204" pitchFamily="50" charset="-128"/>
              </a:rPr>
              <a:t>D4-3</a:t>
            </a:r>
            <a:endParaRPr kumimoji="1" lang="ja-JP" altLang="en-US" sz="44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 name="タイトル 1"/>
          <p:cNvSpPr txBox="1">
            <a:spLocks/>
          </p:cNvSpPr>
          <p:nvPr/>
        </p:nvSpPr>
        <p:spPr>
          <a:xfrm>
            <a:off x="875616" y="3861048"/>
            <a:ext cx="7772400" cy="1872208"/>
          </a:xfrm>
          <a:prstGeom prst="rect">
            <a:avLst/>
          </a:prstGeom>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3600" dirty="0">
                <a:latin typeface="Meiryo UI" panose="020B0604030504040204" pitchFamily="50" charset="-128"/>
                <a:ea typeface="Meiryo UI" panose="020B0604030504040204" pitchFamily="50" charset="-128"/>
                <a:cs typeface="Meiryo UI" panose="020B0604030504040204" pitchFamily="50" charset="-128"/>
              </a:rPr>
              <a:t>③わかりやすく説明したり、児童生徒の思考や理解を深めたりす</a:t>
            </a:r>
            <a:r>
              <a:rPr lang="ja-JP" altLang="ja-JP" sz="3600" dirty="0"/>
              <a:t>る</a:t>
            </a:r>
            <a:r>
              <a:rPr lang="ja-JP" altLang="en-US" sz="3600" dirty="0">
                <a:latin typeface="Meiryo UI" panose="020B0604030504040204" pitchFamily="50" charset="-128"/>
                <a:ea typeface="Meiryo UI" panose="020B0604030504040204" pitchFamily="50" charset="-128"/>
                <a:cs typeface="Meiryo UI" panose="020B0604030504040204" pitchFamily="50" charset="-128"/>
              </a:rPr>
              <a:t>ための教員によるＩＣＴ活用</a:t>
            </a:r>
            <a:endParaRPr lang="ja-JP" altLang="en-US" sz="3600"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1967492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460153" y="1447975"/>
            <a:ext cx="8144294" cy="1077218"/>
          </a:xfrm>
          <a:prstGeom prst="rect">
            <a:avLst/>
          </a:prstGeom>
          <a:noFill/>
        </p:spPr>
        <p:txBody>
          <a:bodyPr wrap="square" lIns="91440" tIns="45720" rIns="91440" bIns="45720">
            <a:spAutoFit/>
          </a:bodyPr>
          <a:lstStyle/>
          <a:p>
            <a:r>
              <a:rPr lang="ja-JP" altLang="en-US" sz="3200" dirty="0" smtClean="0">
                <a:latin typeface="Meiryo UI" panose="020B0604030504040204" pitchFamily="50" charset="-128"/>
                <a:ea typeface="Meiryo UI" panose="020B0604030504040204" pitchFamily="50" charset="-128"/>
                <a:cs typeface="Meiryo UI" panose="020B0604030504040204" pitchFamily="50" charset="-128"/>
              </a:rPr>
              <a:t>①　学習</a:t>
            </a:r>
            <a:r>
              <a:rPr lang="ja-JP" altLang="en-US" sz="3200" dirty="0">
                <a:latin typeface="Meiryo UI" panose="020B0604030504040204" pitchFamily="50" charset="-128"/>
                <a:ea typeface="Meiryo UI" panose="020B0604030504040204" pitchFamily="50" charset="-128"/>
                <a:cs typeface="Meiryo UI" panose="020B0604030504040204" pitchFamily="50" charset="-128"/>
              </a:rPr>
              <a:t>に対する児童生徒の</a:t>
            </a:r>
            <a:r>
              <a:rPr lang="ja-JP" altLang="en-US" sz="32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興味関心を高める</a:t>
            </a:r>
            <a:r>
              <a:rPr lang="ja-JP" altLang="en-US" sz="3200" dirty="0">
                <a:latin typeface="Meiryo UI" panose="020B0604030504040204" pitchFamily="50" charset="-128"/>
                <a:ea typeface="Meiryo UI" panose="020B0604030504040204" pitchFamily="50" charset="-128"/>
                <a:cs typeface="Meiryo UI" panose="020B0604030504040204" pitchFamily="50" charset="-128"/>
              </a:rPr>
              <a:t>ための教員によるＩＣＴ</a:t>
            </a:r>
            <a:r>
              <a:rPr lang="ja-JP" altLang="en-US" sz="3200" dirty="0" smtClean="0">
                <a:latin typeface="Meiryo UI" panose="020B0604030504040204" pitchFamily="50" charset="-128"/>
                <a:ea typeface="Meiryo UI" panose="020B0604030504040204" pitchFamily="50" charset="-128"/>
                <a:cs typeface="Meiryo UI" panose="020B0604030504040204" pitchFamily="50" charset="-128"/>
              </a:rPr>
              <a:t>活用</a:t>
            </a:r>
            <a:endParaRPr lang="ja-JP" altLang="en-US" sz="3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テキスト ボックス 6"/>
          <p:cNvSpPr txBox="1"/>
          <p:nvPr/>
        </p:nvSpPr>
        <p:spPr>
          <a:xfrm>
            <a:off x="0" y="0"/>
            <a:ext cx="9144000" cy="338554"/>
          </a:xfrm>
          <a:prstGeom prst="rect">
            <a:avLst/>
          </a:prstGeom>
          <a:solidFill>
            <a:schemeClr val="bg1">
              <a:lumMod val="85000"/>
            </a:schemeClr>
          </a:solidFill>
        </p:spPr>
        <p:txBody>
          <a:bodyPr wrap="square" rtlCol="0">
            <a:spAutoFit/>
          </a:bodyPr>
          <a:lstStyle/>
          <a:p>
            <a:r>
              <a:rPr lang="ja-JP" altLang="en-US" sz="1600" dirty="0" smtClean="0">
                <a:solidFill>
                  <a:schemeClr val="tx2"/>
                </a:solidFill>
                <a:latin typeface="Meiryo UI" panose="020B0604030504040204" pitchFamily="50" charset="-128"/>
                <a:ea typeface="Meiryo UI" panose="020B0604030504040204" pitchFamily="50" charset="-128"/>
                <a:cs typeface="Meiryo UI" panose="020B0604030504040204" pitchFamily="50" charset="-128"/>
              </a:rPr>
              <a:t>授業</a:t>
            </a:r>
            <a:r>
              <a:rPr lang="ja-JP" altLang="en-US" sz="1600" dirty="0">
                <a:solidFill>
                  <a:schemeClr val="tx2"/>
                </a:solidFill>
                <a:latin typeface="Meiryo UI" panose="020B0604030504040204" pitchFamily="50" charset="-128"/>
                <a:ea typeface="Meiryo UI" panose="020B0604030504040204" pitchFamily="50" charset="-128"/>
                <a:cs typeface="Meiryo UI" panose="020B0604030504040204" pitchFamily="50" charset="-128"/>
              </a:rPr>
              <a:t>で</a:t>
            </a:r>
            <a:r>
              <a:rPr lang="ja-JP" altLang="en-US" sz="1600" dirty="0" smtClean="0">
                <a:solidFill>
                  <a:schemeClr val="tx2"/>
                </a:solidFill>
                <a:latin typeface="Meiryo UI" panose="020B0604030504040204" pitchFamily="50" charset="-128"/>
                <a:ea typeface="Meiryo UI" panose="020B0604030504040204" pitchFamily="50" charset="-128"/>
                <a:cs typeface="Meiryo UI" panose="020B0604030504040204" pitchFamily="50" charset="-128"/>
              </a:rPr>
              <a:t>の教員</a:t>
            </a:r>
            <a:r>
              <a:rPr kumimoji="1" lang="ja-JP" altLang="en-US" sz="1600" dirty="0" smtClean="0">
                <a:solidFill>
                  <a:schemeClr val="tx2"/>
                </a:solidFill>
                <a:latin typeface="Meiryo UI" panose="020B0604030504040204" pitchFamily="50" charset="-128"/>
                <a:ea typeface="Meiryo UI" panose="020B0604030504040204" pitchFamily="50" charset="-128"/>
                <a:cs typeface="Meiryo UI" panose="020B0604030504040204" pitchFamily="50" charset="-128"/>
              </a:rPr>
              <a:t>によるＩＣＴ活用　③児童の思考や理解をふかめる</a:t>
            </a:r>
            <a:r>
              <a:rPr lang="ja-JP" altLang="en-US" sz="1600" dirty="0" smtClean="0">
                <a:solidFill>
                  <a:schemeClr val="tx2"/>
                </a:solidFill>
                <a:latin typeface="Meiryo UI" panose="020B0604030504040204" pitchFamily="50" charset="-128"/>
                <a:ea typeface="Meiryo UI" panose="020B0604030504040204" pitchFamily="50" charset="-128"/>
                <a:cs typeface="Meiryo UI" panose="020B0604030504040204" pitchFamily="50" charset="-128"/>
              </a:rPr>
              <a:t>ために</a:t>
            </a:r>
            <a:r>
              <a:rPr kumimoji="1" lang="ja-JP" altLang="en-US" sz="1600" dirty="0" smtClean="0">
                <a:solidFill>
                  <a:schemeClr val="tx2"/>
                </a:solidFill>
                <a:latin typeface="Meiryo UI" panose="020B0604030504040204" pitchFamily="50" charset="-128"/>
                <a:ea typeface="Meiryo UI" panose="020B0604030504040204" pitchFamily="50" charset="-128"/>
                <a:cs typeface="Meiryo UI" panose="020B0604030504040204" pitchFamily="50" charset="-128"/>
              </a:rPr>
              <a:t>　</a:t>
            </a:r>
            <a:endParaRPr kumimoji="1" lang="ja-JP" altLang="en-US" sz="1600" dirty="0">
              <a:solidFill>
                <a:schemeClr val="tx2"/>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8" name="正方形/長方形 7"/>
          <p:cNvSpPr/>
          <p:nvPr/>
        </p:nvSpPr>
        <p:spPr>
          <a:xfrm>
            <a:off x="460153" y="2636375"/>
            <a:ext cx="8144294" cy="1077218"/>
          </a:xfrm>
          <a:prstGeom prst="rect">
            <a:avLst/>
          </a:prstGeom>
          <a:noFill/>
        </p:spPr>
        <p:txBody>
          <a:bodyPr wrap="square" lIns="91440" tIns="45720" rIns="91440" bIns="45720">
            <a:spAutoFit/>
          </a:bodyPr>
          <a:lstStyle/>
          <a:p>
            <a:r>
              <a:rPr lang="ja-JP" altLang="en-US" sz="3200" dirty="0">
                <a:ln w="12700">
                  <a:noFill/>
                  <a:prstDash val="solid"/>
                </a:ln>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②</a:t>
            </a:r>
            <a:r>
              <a:rPr lang="ja-JP" altLang="en-US" sz="3200" dirty="0" smtClean="0">
                <a:ln w="12700">
                  <a:noFill/>
                  <a:prstDash val="solid"/>
                </a:ln>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3200" dirty="0">
                <a:ln w="12700">
                  <a:noFill/>
                  <a:prstDash val="solid"/>
                </a:ln>
                <a:latin typeface="Meiryo UI" panose="020B0604030504040204" pitchFamily="50" charset="-128"/>
                <a:ea typeface="Meiryo UI" panose="020B0604030504040204" pitchFamily="50" charset="-128"/>
                <a:cs typeface="Meiryo UI" panose="020B0604030504040204" pitchFamily="50" charset="-128"/>
              </a:rPr>
              <a:t>児童生徒一人一人に</a:t>
            </a:r>
            <a:r>
              <a:rPr lang="ja-JP" altLang="en-US" sz="3200" dirty="0">
                <a:ln w="12700">
                  <a:noFill/>
                  <a:prstDash val="solid"/>
                </a:ln>
                <a:solidFill>
                  <a:srgbClr val="FF0000"/>
                </a:solidFill>
                <a:latin typeface="Meiryo UI" panose="020B0604030504040204" pitchFamily="50" charset="-128"/>
                <a:ea typeface="Meiryo UI" panose="020B0604030504040204" pitchFamily="50" charset="-128"/>
                <a:cs typeface="Meiryo UI" panose="020B0604030504040204" pitchFamily="50" charset="-128"/>
              </a:rPr>
              <a:t>課題を明確につかませる</a:t>
            </a:r>
            <a:r>
              <a:rPr lang="ja-JP" altLang="en-US" sz="3200" dirty="0">
                <a:ln w="12700">
                  <a:noFill/>
                  <a:prstDash val="solid"/>
                </a:ln>
                <a:latin typeface="Meiryo UI" panose="020B0604030504040204" pitchFamily="50" charset="-128"/>
                <a:ea typeface="Meiryo UI" panose="020B0604030504040204" pitchFamily="50" charset="-128"/>
                <a:cs typeface="Meiryo UI" panose="020B0604030504040204" pitchFamily="50" charset="-128"/>
              </a:rPr>
              <a:t>ための教員による</a:t>
            </a:r>
            <a:r>
              <a:rPr lang="en-US" altLang="ja-JP" sz="3200" dirty="0">
                <a:ln w="12700">
                  <a:noFill/>
                  <a:prstDash val="solid"/>
                </a:ln>
                <a:latin typeface="Meiryo UI" panose="020B0604030504040204" pitchFamily="50" charset="-128"/>
                <a:ea typeface="Meiryo UI" panose="020B0604030504040204" pitchFamily="50" charset="-128"/>
                <a:cs typeface="Meiryo UI" panose="020B0604030504040204" pitchFamily="50" charset="-128"/>
              </a:rPr>
              <a:t>ICT</a:t>
            </a:r>
            <a:r>
              <a:rPr lang="ja-JP" altLang="en-US" sz="3200" dirty="0">
                <a:ln w="12700">
                  <a:noFill/>
                  <a:prstDash val="solid"/>
                </a:ln>
                <a:latin typeface="Meiryo UI" panose="020B0604030504040204" pitchFamily="50" charset="-128"/>
                <a:ea typeface="Meiryo UI" panose="020B0604030504040204" pitchFamily="50" charset="-128"/>
                <a:cs typeface="Meiryo UI" panose="020B0604030504040204" pitchFamily="50" charset="-128"/>
              </a:rPr>
              <a:t>活用</a:t>
            </a:r>
            <a:endParaRPr lang="ja-JP" altLang="en-US" sz="3600" cap="none" spc="0" dirty="0">
              <a:ln w="12700">
                <a:noFill/>
                <a:prstDash val="solid"/>
              </a:ln>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0" name="正方形/長方形 9"/>
          <p:cNvSpPr/>
          <p:nvPr/>
        </p:nvSpPr>
        <p:spPr>
          <a:xfrm>
            <a:off x="460153" y="3824775"/>
            <a:ext cx="8144294" cy="1077218"/>
          </a:xfrm>
          <a:prstGeom prst="rect">
            <a:avLst/>
          </a:prstGeom>
          <a:noFill/>
        </p:spPr>
        <p:txBody>
          <a:bodyPr wrap="square" lIns="91440" tIns="45720" rIns="91440" bIns="45720">
            <a:spAutoFit/>
          </a:bodyPr>
          <a:lstStyle/>
          <a:p>
            <a:r>
              <a:rPr lang="ja-JP" altLang="en-US" sz="3200" dirty="0">
                <a:ln w="12700">
                  <a:noFill/>
                  <a:prstDash val="solid"/>
                </a:ln>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③</a:t>
            </a:r>
            <a:r>
              <a:rPr lang="ja-JP" altLang="en-US" sz="3200" dirty="0" smtClean="0">
                <a:ln w="12700">
                  <a:noFill/>
                  <a:prstDash val="solid"/>
                </a:ln>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3200" dirty="0">
                <a:ln w="12700">
                  <a:noFill/>
                  <a:prstDash val="solid"/>
                </a:ln>
                <a:solidFill>
                  <a:srgbClr val="FF0000"/>
                </a:solidFill>
                <a:latin typeface="Meiryo UI" panose="020B0604030504040204" pitchFamily="50" charset="-128"/>
                <a:ea typeface="Meiryo UI" panose="020B0604030504040204" pitchFamily="50" charset="-128"/>
                <a:cs typeface="Meiryo UI" panose="020B0604030504040204" pitchFamily="50" charset="-128"/>
              </a:rPr>
              <a:t>わかりやすく説明</a:t>
            </a:r>
            <a:r>
              <a:rPr lang="ja-JP" altLang="en-US" sz="3200" dirty="0" smtClean="0">
                <a:ln w="12700">
                  <a:noFill/>
                  <a:prstDash val="solid"/>
                </a:ln>
                <a:solidFill>
                  <a:srgbClr val="FF0000"/>
                </a:solidFill>
                <a:latin typeface="Meiryo UI" panose="020B0604030504040204" pitchFamily="50" charset="-128"/>
                <a:ea typeface="Meiryo UI" panose="020B0604030504040204" pitchFamily="50" charset="-128"/>
                <a:cs typeface="Meiryo UI" panose="020B0604030504040204" pitchFamily="50" charset="-128"/>
              </a:rPr>
              <a:t>したり、児童</a:t>
            </a:r>
            <a:r>
              <a:rPr lang="ja-JP" altLang="en-US" sz="3200" dirty="0">
                <a:ln w="12700">
                  <a:noFill/>
                  <a:prstDash val="solid"/>
                </a:ln>
                <a:solidFill>
                  <a:srgbClr val="FF0000"/>
                </a:solidFill>
                <a:latin typeface="Meiryo UI" panose="020B0604030504040204" pitchFamily="50" charset="-128"/>
                <a:ea typeface="Meiryo UI" panose="020B0604030504040204" pitchFamily="50" charset="-128"/>
                <a:cs typeface="Meiryo UI" panose="020B0604030504040204" pitchFamily="50" charset="-128"/>
              </a:rPr>
              <a:t>生徒の思考や理解を深めたりする</a:t>
            </a:r>
            <a:r>
              <a:rPr lang="ja-JP" altLang="en-US" sz="3200" dirty="0">
                <a:ln w="12700">
                  <a:noFill/>
                  <a:prstDash val="solid"/>
                </a:ln>
                <a:latin typeface="Meiryo UI" panose="020B0604030504040204" pitchFamily="50" charset="-128"/>
                <a:ea typeface="Meiryo UI" panose="020B0604030504040204" pitchFamily="50" charset="-128"/>
                <a:cs typeface="Meiryo UI" panose="020B0604030504040204" pitchFamily="50" charset="-128"/>
              </a:rPr>
              <a:t>ための教員による</a:t>
            </a:r>
            <a:r>
              <a:rPr lang="en-US" altLang="ja-JP" sz="3200" dirty="0">
                <a:ln w="12700">
                  <a:noFill/>
                  <a:prstDash val="solid"/>
                </a:ln>
                <a:latin typeface="Meiryo UI" panose="020B0604030504040204" pitchFamily="50" charset="-128"/>
                <a:ea typeface="Meiryo UI" panose="020B0604030504040204" pitchFamily="50" charset="-128"/>
                <a:cs typeface="Meiryo UI" panose="020B0604030504040204" pitchFamily="50" charset="-128"/>
              </a:rPr>
              <a:t>ICT</a:t>
            </a:r>
            <a:r>
              <a:rPr lang="ja-JP" altLang="en-US" sz="3200" dirty="0">
                <a:ln w="12700">
                  <a:noFill/>
                  <a:prstDash val="solid"/>
                </a:ln>
                <a:latin typeface="Meiryo UI" panose="020B0604030504040204" pitchFamily="50" charset="-128"/>
                <a:ea typeface="Meiryo UI" panose="020B0604030504040204" pitchFamily="50" charset="-128"/>
                <a:cs typeface="Meiryo UI" panose="020B0604030504040204" pitchFamily="50" charset="-128"/>
              </a:rPr>
              <a:t>活用</a:t>
            </a:r>
            <a:endParaRPr lang="ja-JP" altLang="en-US" sz="3600" cap="none" spc="0" dirty="0">
              <a:ln w="12700">
                <a:noFill/>
                <a:prstDash val="solid"/>
              </a:ln>
              <a:latin typeface="Meiryo UI" panose="020B0604030504040204" pitchFamily="50" charset="-128"/>
              <a:ea typeface="Meiryo UI" panose="020B0604030504040204" pitchFamily="50" charset="-128"/>
              <a:cs typeface="Meiryo UI" panose="020B0604030504040204" pitchFamily="50" charset="-128"/>
            </a:endParaRPr>
          </a:p>
        </p:txBody>
      </p:sp>
      <p:sp>
        <p:nvSpPr>
          <p:cNvPr id="11" name="正方形/長方形 10"/>
          <p:cNvSpPr/>
          <p:nvPr/>
        </p:nvSpPr>
        <p:spPr>
          <a:xfrm>
            <a:off x="460153" y="5013176"/>
            <a:ext cx="8144294" cy="1077218"/>
          </a:xfrm>
          <a:prstGeom prst="rect">
            <a:avLst/>
          </a:prstGeom>
          <a:noFill/>
        </p:spPr>
        <p:txBody>
          <a:bodyPr wrap="square" lIns="91440" tIns="45720" rIns="91440" bIns="45720">
            <a:spAutoFit/>
          </a:bodyPr>
          <a:lstStyle/>
          <a:p>
            <a:r>
              <a:rPr lang="ja-JP" altLang="en-US" sz="3200" dirty="0">
                <a:ln w="12700">
                  <a:noFill/>
                  <a:prstDash val="solid"/>
                </a:ln>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④</a:t>
            </a:r>
            <a:r>
              <a:rPr lang="ja-JP" altLang="en-US" sz="3200" dirty="0" smtClean="0">
                <a:ln w="12700">
                  <a:noFill/>
                  <a:prstDash val="solid"/>
                </a:ln>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3200" dirty="0">
                <a:ln w="12700">
                  <a:noFill/>
                  <a:prstDash val="solid"/>
                </a:ln>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学習内容をまとめる際に</a:t>
            </a:r>
            <a:r>
              <a:rPr lang="ja-JP" altLang="en-US" sz="3200" dirty="0">
                <a:ln w="12700">
                  <a:noFill/>
                  <a:prstDash val="solid"/>
                </a:ln>
                <a:solidFill>
                  <a:srgbClr val="FF0000"/>
                </a:solidFill>
                <a:latin typeface="Meiryo UI" panose="020B0604030504040204" pitchFamily="50" charset="-128"/>
                <a:ea typeface="Meiryo UI" panose="020B0604030504040204" pitchFamily="50" charset="-128"/>
                <a:cs typeface="Meiryo UI" panose="020B0604030504040204" pitchFamily="50" charset="-128"/>
              </a:rPr>
              <a:t>児童生徒の知識の定着を図る</a:t>
            </a:r>
            <a:r>
              <a:rPr lang="ja-JP" altLang="en-US" sz="3200" dirty="0">
                <a:ln w="12700">
                  <a:noFill/>
                  <a:prstDash val="solid"/>
                </a:ln>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ための教員による</a:t>
            </a:r>
            <a:r>
              <a:rPr lang="en-US" altLang="ja-JP" sz="3200" dirty="0">
                <a:ln w="12700">
                  <a:noFill/>
                  <a:prstDash val="solid"/>
                </a:ln>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ICT</a:t>
            </a:r>
            <a:r>
              <a:rPr lang="ja-JP" altLang="en-US" sz="3200" dirty="0">
                <a:ln w="12700">
                  <a:noFill/>
                  <a:prstDash val="solid"/>
                </a:ln>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活用</a:t>
            </a:r>
            <a:endParaRPr lang="ja-JP" altLang="en-US" sz="3600" cap="none" spc="0" dirty="0">
              <a:ln w="12700">
                <a:noFill/>
                <a:prstDash val="solid"/>
              </a:ln>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2" name="正方形/長方形 11"/>
          <p:cNvSpPr/>
          <p:nvPr/>
        </p:nvSpPr>
        <p:spPr>
          <a:xfrm>
            <a:off x="323528" y="548680"/>
            <a:ext cx="8144294" cy="646331"/>
          </a:xfrm>
          <a:prstGeom prst="rect">
            <a:avLst/>
          </a:prstGeom>
          <a:noFill/>
        </p:spPr>
        <p:txBody>
          <a:bodyPr wrap="square" lIns="91440" tIns="45720" rIns="91440" bIns="45720">
            <a:spAutoFit/>
          </a:bodyPr>
          <a:lstStyle/>
          <a:p>
            <a:r>
              <a:rPr lang="ja-JP" altLang="en-US" sz="3600" cap="none" spc="0" dirty="0" smtClean="0">
                <a:ln w="12700">
                  <a:noFill/>
                  <a:prstDash val="solid"/>
                </a:ln>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授業での教員によるＩＣＴ活用の場面</a:t>
            </a:r>
            <a:endParaRPr lang="ja-JP" altLang="en-US" sz="3600" cap="none" spc="0" dirty="0">
              <a:ln w="12700">
                <a:noFill/>
                <a:prstDash val="solid"/>
              </a:ln>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3" name="正方形/長方形 12"/>
          <p:cNvSpPr/>
          <p:nvPr/>
        </p:nvSpPr>
        <p:spPr>
          <a:xfrm>
            <a:off x="4792311" y="6309320"/>
            <a:ext cx="4183854" cy="369332"/>
          </a:xfrm>
          <a:prstGeom prst="rect">
            <a:avLst/>
          </a:prstGeom>
          <a:noFill/>
        </p:spPr>
        <p:txBody>
          <a:bodyPr wrap="square" lIns="91440" tIns="45720" rIns="91440" bIns="45720">
            <a:spAutoFit/>
          </a:bodyPr>
          <a:lstStyle/>
          <a:p>
            <a:pPr algn="r"/>
            <a:r>
              <a:rPr lang="ja-JP" altLang="en-US" cap="none" spc="0" dirty="0" smtClean="0">
                <a:ln w="12700">
                  <a:noFill/>
                  <a:prstDash val="solid"/>
                </a:ln>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「教育の情報化に関する手引き」より</a:t>
            </a:r>
            <a:endParaRPr lang="ja-JP" altLang="en-US" cap="none" spc="0" dirty="0">
              <a:ln w="12700">
                <a:noFill/>
                <a:prstDash val="solid"/>
              </a:ln>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30920086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557564" y="3861048"/>
            <a:ext cx="5410944" cy="432048"/>
          </a:xfrm>
        </p:spPr>
        <p:txBody>
          <a:bodyPr>
            <a:noAutofit/>
          </a:bodyPr>
          <a:lstStyle/>
          <a:p>
            <a:pPr algn="r"/>
            <a:r>
              <a:rPr kumimoji="1" lang="en-US" altLang="ja-JP" sz="1800" dirty="0" smtClean="0">
                <a:latin typeface="Meiryo UI" panose="020B0604030504040204" pitchFamily="50" charset="-128"/>
                <a:ea typeface="Meiryo UI" panose="020B0604030504040204" pitchFamily="50" charset="-128"/>
                <a:cs typeface="Meiryo UI" panose="020B0604030504040204" pitchFamily="50" charset="-128"/>
              </a:rPr>
              <a:t>ICT</a:t>
            </a:r>
            <a:r>
              <a:rPr kumimoji="1" lang="ja-JP" altLang="en-US" sz="1800" dirty="0" smtClean="0">
                <a:latin typeface="Meiryo UI" panose="020B0604030504040204" pitchFamily="50" charset="-128"/>
                <a:ea typeface="Meiryo UI" panose="020B0604030504040204" pitchFamily="50" charset="-128"/>
                <a:cs typeface="Meiryo UI" panose="020B0604030504040204" pitchFamily="50" charset="-128"/>
              </a:rPr>
              <a:t>活用実践事例（猪名川町立白金小学校）</a:t>
            </a:r>
            <a:endParaRPr kumimoji="1" lang="ja-JP" altLang="en-US" sz="18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1" name="テキスト ボックス 10"/>
          <p:cNvSpPr txBox="1"/>
          <p:nvPr/>
        </p:nvSpPr>
        <p:spPr>
          <a:xfrm>
            <a:off x="0" y="0"/>
            <a:ext cx="9144000" cy="338554"/>
          </a:xfrm>
          <a:prstGeom prst="rect">
            <a:avLst/>
          </a:prstGeom>
          <a:solidFill>
            <a:schemeClr val="bg1">
              <a:lumMod val="85000"/>
            </a:schemeClr>
          </a:solidFill>
        </p:spPr>
        <p:txBody>
          <a:bodyPr wrap="square" rtlCol="0">
            <a:spAutoFit/>
          </a:bodyPr>
          <a:lstStyle/>
          <a:p>
            <a:r>
              <a:rPr lang="ja-JP" altLang="en-US" sz="1600" dirty="0">
                <a:solidFill>
                  <a:schemeClr val="tx2"/>
                </a:solidFill>
                <a:latin typeface="Meiryo UI" panose="020B0604030504040204" pitchFamily="50" charset="-128"/>
                <a:ea typeface="Meiryo UI" panose="020B0604030504040204" pitchFamily="50" charset="-128"/>
                <a:cs typeface="Meiryo UI" panose="020B0604030504040204" pitchFamily="50" charset="-128"/>
              </a:rPr>
              <a:t>授業での教員によるＩＣＴ活用　③児童の思考や理解をふかめるために　</a:t>
            </a:r>
          </a:p>
        </p:txBody>
      </p:sp>
      <p:graphicFrame>
        <p:nvGraphicFramePr>
          <p:cNvPr id="14" name="表 13"/>
          <p:cNvGraphicFramePr>
            <a:graphicFrameLocks noGrp="1"/>
          </p:cNvGraphicFramePr>
          <p:nvPr>
            <p:extLst>
              <p:ext uri="{D42A27DB-BD31-4B8C-83A1-F6EECF244321}">
                <p14:modId xmlns:p14="http://schemas.microsoft.com/office/powerpoint/2010/main" val="357348715"/>
              </p:ext>
            </p:extLst>
          </p:nvPr>
        </p:nvGraphicFramePr>
        <p:xfrm>
          <a:off x="4283968" y="684741"/>
          <a:ext cx="4680521" cy="3176307"/>
        </p:xfrm>
        <a:graphic>
          <a:graphicData uri="http://schemas.openxmlformats.org/drawingml/2006/table">
            <a:tbl>
              <a:tblPr firstRow="1" bandRow="1">
                <a:tableStyleId>{5940675A-B579-460E-94D1-54222C63F5DA}</a:tableStyleId>
              </a:tblPr>
              <a:tblGrid>
                <a:gridCol w="1313830"/>
                <a:gridCol w="3366691"/>
              </a:tblGrid>
              <a:tr h="662469">
                <a:tc>
                  <a:txBody>
                    <a:bodyPr/>
                    <a:lstStyle/>
                    <a:p>
                      <a:r>
                        <a:rPr kumimoji="1" lang="ja-JP" altLang="en-US" dirty="0" smtClean="0">
                          <a:latin typeface="+mn-ea"/>
                          <a:ea typeface="+mn-ea"/>
                        </a:rPr>
                        <a:t>学年・教科など</a:t>
                      </a:r>
                      <a:endParaRPr kumimoji="1" lang="ja-JP" altLang="en-US" dirty="0">
                        <a:latin typeface="+mn-ea"/>
                        <a:ea typeface="+mn-ea"/>
                      </a:endParaRPr>
                    </a:p>
                  </a:txBody>
                  <a:tcPr/>
                </a:tc>
                <a:tc>
                  <a:txBody>
                    <a:bodyPr/>
                    <a:lstStyle/>
                    <a:p>
                      <a:pPr lvl="0"/>
                      <a:r>
                        <a:rPr kumimoji="1" lang="ja-JP" altLang="en-US" sz="1800" b="0" dirty="0" smtClean="0">
                          <a:latin typeface="+mn-ea"/>
                          <a:ea typeface="+mn-ea"/>
                          <a:cs typeface="メイリオ" panose="020B0604030504040204" pitchFamily="50" charset="-128"/>
                        </a:rPr>
                        <a:t>小４・算数</a:t>
                      </a:r>
                      <a:endParaRPr kumimoji="1" lang="en-US" altLang="ja-JP" sz="1800" b="0" dirty="0" smtClean="0">
                        <a:latin typeface="+mn-ea"/>
                        <a:ea typeface="+mn-ea"/>
                        <a:cs typeface="メイリオ" panose="020B0604030504040204" pitchFamily="50" charset="-128"/>
                      </a:endParaRPr>
                    </a:p>
                    <a:p>
                      <a:pPr lvl="0"/>
                      <a:r>
                        <a:rPr kumimoji="1" lang="ja-JP" altLang="en-US" sz="1800" b="0" dirty="0" smtClean="0">
                          <a:latin typeface="+mn-ea"/>
                          <a:ea typeface="+mn-ea"/>
                          <a:cs typeface="メイリオ" panose="020B0604030504040204" pitchFamily="50" charset="-128"/>
                        </a:rPr>
                        <a:t>角度</a:t>
                      </a:r>
                      <a:endParaRPr kumimoji="1" lang="ja-JP" altLang="en-US" sz="1800" b="0" dirty="0">
                        <a:latin typeface="+mn-ea"/>
                        <a:ea typeface="+mn-ea"/>
                        <a:cs typeface="メイリオ" panose="020B0604030504040204" pitchFamily="50" charset="-128"/>
                      </a:endParaRPr>
                    </a:p>
                  </a:txBody>
                  <a:tcPr/>
                </a:tc>
              </a:tr>
              <a:tr h="1107985">
                <a:tc>
                  <a:txBody>
                    <a:bodyPr/>
                    <a:lstStyle/>
                    <a:p>
                      <a:r>
                        <a:rPr kumimoji="1" lang="en-US" altLang="ja-JP" dirty="0" smtClean="0">
                          <a:latin typeface="+mn-ea"/>
                          <a:ea typeface="+mn-ea"/>
                        </a:rPr>
                        <a:t>ICT</a:t>
                      </a:r>
                      <a:r>
                        <a:rPr kumimoji="1" lang="ja-JP" altLang="en-US" dirty="0" smtClean="0">
                          <a:latin typeface="+mn-ea"/>
                          <a:ea typeface="+mn-ea"/>
                        </a:rPr>
                        <a:t>活用の意図</a:t>
                      </a:r>
                      <a:endParaRPr kumimoji="1" lang="ja-JP" altLang="en-US" dirty="0">
                        <a:latin typeface="+mn-ea"/>
                        <a:ea typeface="+mn-ea"/>
                      </a:endParaRPr>
                    </a:p>
                  </a:txBody>
                  <a:tcPr/>
                </a:tc>
                <a:tc>
                  <a:txBody>
                    <a:bodyPr/>
                    <a:lstStyle/>
                    <a:p>
                      <a:pPr lvl="0"/>
                      <a:r>
                        <a:rPr kumimoji="1" lang="ja-JP" altLang="en-US" sz="1800" b="0" dirty="0" smtClean="0">
                          <a:latin typeface="+mn-ea"/>
                          <a:ea typeface="+mn-ea"/>
                          <a:cs typeface="メイリオ" panose="020B0604030504040204" pitchFamily="50" charset="-128"/>
                        </a:rPr>
                        <a:t>分度器を使った角度の測定手順を大きく提示しながら説明することで、理解を深める。</a:t>
                      </a:r>
                      <a:endParaRPr kumimoji="1" lang="ja-JP" altLang="en-US" sz="1800" b="0" dirty="0">
                        <a:latin typeface="+mn-ea"/>
                        <a:ea typeface="+mn-ea"/>
                        <a:cs typeface="メイリオ" panose="020B0604030504040204" pitchFamily="50" charset="-128"/>
                      </a:endParaRPr>
                    </a:p>
                  </a:txBody>
                  <a:tcPr/>
                </a:tc>
              </a:tr>
              <a:tr h="925693">
                <a:tc>
                  <a:txBody>
                    <a:bodyPr/>
                    <a:lstStyle/>
                    <a:p>
                      <a:r>
                        <a:rPr kumimoji="1" lang="ja-JP" altLang="en-US" dirty="0" smtClean="0"/>
                        <a:t>主に使用した</a:t>
                      </a:r>
                      <a:r>
                        <a:rPr kumimoji="1" lang="en-US" altLang="ja-JP" dirty="0" smtClean="0"/>
                        <a:t>ICT</a:t>
                      </a:r>
                      <a:r>
                        <a:rPr kumimoji="1" lang="ja-JP" altLang="en-US" dirty="0" smtClean="0"/>
                        <a:t>機器</a:t>
                      </a:r>
                      <a:endParaRPr kumimoji="1" lang="ja-JP" altLang="en-US" dirty="0"/>
                    </a:p>
                  </a:txBody>
                  <a:tcPr/>
                </a:tc>
                <a:tc>
                  <a:txBody>
                    <a:bodyPr/>
                    <a:lstStyle/>
                    <a:p>
                      <a:r>
                        <a:rPr kumimoji="1" lang="ja-JP" altLang="en-US" dirty="0" smtClean="0"/>
                        <a:t>□ＰＣ　　　　  □ﾀﾌﾞﾚｯﾄ</a:t>
                      </a:r>
                      <a:r>
                        <a:rPr kumimoji="1" lang="en-US" altLang="ja-JP" dirty="0" smtClean="0"/>
                        <a:t>PC</a:t>
                      </a:r>
                    </a:p>
                    <a:p>
                      <a:r>
                        <a:rPr kumimoji="1" lang="ja-JP" altLang="en-US" dirty="0" smtClean="0"/>
                        <a:t>■電子黒板　■実物投影機</a:t>
                      </a:r>
                      <a:endParaRPr kumimoji="1" lang="en-US" altLang="ja-JP" dirty="0" smtClean="0"/>
                    </a:p>
                    <a:p>
                      <a:r>
                        <a:rPr kumimoji="1" lang="ja-JP" altLang="en-US" dirty="0" smtClean="0"/>
                        <a:t>□ﾌﾟﾛｼﾞｪｸﾀ　 </a:t>
                      </a:r>
                      <a:endParaRPr kumimoji="1" lang="ja-JP" altLang="en-US" dirty="0"/>
                    </a:p>
                  </a:txBody>
                  <a:tcPr/>
                </a:tc>
              </a:tr>
              <a:tr h="480160">
                <a:tc>
                  <a:txBody>
                    <a:bodyPr/>
                    <a:lstStyle/>
                    <a:p>
                      <a:r>
                        <a:rPr kumimoji="1" lang="ja-JP" altLang="en-US" dirty="0" smtClean="0"/>
                        <a:t>活用場面</a:t>
                      </a:r>
                      <a:endParaRPr kumimoji="1" lang="ja-JP" altLang="en-US" dirty="0"/>
                    </a:p>
                  </a:txBody>
                  <a:tcPr/>
                </a:tc>
                <a:tc>
                  <a:txBody>
                    <a:bodyPr/>
                    <a:lstStyle/>
                    <a:p>
                      <a:r>
                        <a:rPr kumimoji="1" lang="ja-JP" altLang="en-US" dirty="0" smtClean="0"/>
                        <a:t>□導入　■展開　　□まとめ</a:t>
                      </a:r>
                      <a:endParaRPr kumimoji="1" lang="ja-JP" altLang="en-US" dirty="0"/>
                    </a:p>
                  </a:txBody>
                  <a:tcPr/>
                </a:tc>
              </a:tr>
            </a:tbl>
          </a:graphicData>
        </a:graphic>
      </p:graphicFrame>
      <p:sp>
        <p:nvSpPr>
          <p:cNvPr id="10" name="正方形/長方形 9"/>
          <p:cNvSpPr/>
          <p:nvPr/>
        </p:nvSpPr>
        <p:spPr>
          <a:xfrm>
            <a:off x="276396" y="4653136"/>
            <a:ext cx="8699608" cy="1528624"/>
          </a:xfrm>
          <a:prstGeom prst="rect">
            <a:avLst/>
          </a:prstGeom>
          <a:noFill/>
          <a:ln w="19050">
            <a:solidFill>
              <a:schemeClr val="tx1"/>
            </a:solidFill>
            <a:prstDash val="dash"/>
          </a:ln>
        </p:spPr>
        <p:txBody>
          <a:bodyPr wrap="square" lIns="91440" tIns="45720" rIns="91440" bIns="45720">
            <a:spAutoFit/>
          </a:bodyPr>
          <a:lstStyle/>
          <a:p>
            <a:pPr>
              <a:lnSpc>
                <a:spcPts val="2800"/>
              </a:lnSpc>
            </a:pPr>
            <a:r>
              <a:rPr lang="en-US" altLang="ja-JP" sz="2000" dirty="0">
                <a:latin typeface="Meiryo UI" panose="020B0604030504040204" pitchFamily="50" charset="-128"/>
                <a:ea typeface="Meiryo UI" panose="020B0604030504040204" pitchFamily="50" charset="-128"/>
                <a:cs typeface="Meiryo UI" panose="020B0604030504040204" pitchFamily="50" charset="-128"/>
              </a:rPr>
              <a:t>【</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具体例</a:t>
            </a:r>
            <a:r>
              <a:rPr lang="en-US" altLang="ja-JP" sz="2000" dirty="0">
                <a:latin typeface="Meiryo UI" panose="020B0604030504040204" pitchFamily="50" charset="-128"/>
                <a:ea typeface="Meiryo UI" panose="020B0604030504040204" pitchFamily="50" charset="-128"/>
                <a:cs typeface="Meiryo UI" panose="020B0604030504040204" pitchFamily="50" charset="-128"/>
              </a:rPr>
              <a:t>】</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　</a:t>
            </a:r>
            <a:r>
              <a:rPr lang="zh-CN" altLang="en-US" sz="2000" dirty="0">
                <a:latin typeface="Meiryo UI" panose="020B0604030504040204" pitchFamily="50" charset="-128"/>
                <a:ea typeface="Meiryo UI" panose="020B0604030504040204" pitchFamily="50" charset="-128"/>
                <a:cs typeface="Meiryo UI" panose="020B0604030504040204" pitchFamily="50" charset="-128"/>
              </a:rPr>
              <a:t>小学校 全学年 算数 </a:t>
            </a:r>
          </a:p>
          <a:p>
            <a:pPr>
              <a:lnSpc>
                <a:spcPts val="2800"/>
              </a:lnSpc>
            </a:pP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プロジェクタ、実物</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投影機などを活用</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して、分度器</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やものさしなどの計器を拡大提示</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して、正しい</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使い方を指し示しながら説明する。 </a:t>
            </a:r>
            <a:endParaRPr lang="en-US" altLang="ja-JP" sz="2000" dirty="0">
              <a:ln w="12700">
                <a:noFill/>
                <a:prstDash val="solid"/>
              </a:ln>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a:p>
            <a:pPr algn="r">
              <a:lnSpc>
                <a:spcPts val="2800"/>
              </a:lnSpc>
            </a:pPr>
            <a:r>
              <a:rPr lang="ja-JP" altLang="en-US" sz="1600" dirty="0">
                <a:ln w="12700">
                  <a:noFill/>
                  <a:prstDash val="solid"/>
                </a:ln>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　「教育の情報化に関する手引き」より</a:t>
            </a:r>
          </a:p>
        </p:txBody>
      </p:sp>
      <p:pic>
        <p:nvPicPr>
          <p:cNvPr id="9" name="図 8"/>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39036" y="692696"/>
            <a:ext cx="3960000" cy="29523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21668963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557564" y="3861048"/>
            <a:ext cx="5410944" cy="432048"/>
          </a:xfrm>
        </p:spPr>
        <p:txBody>
          <a:bodyPr>
            <a:noAutofit/>
          </a:bodyPr>
          <a:lstStyle/>
          <a:p>
            <a:pPr algn="r"/>
            <a:r>
              <a:rPr kumimoji="1" lang="en-US" altLang="ja-JP" sz="1800" dirty="0" smtClean="0">
                <a:latin typeface="Meiryo UI" panose="020B0604030504040204" pitchFamily="50" charset="-128"/>
                <a:ea typeface="Meiryo UI" panose="020B0604030504040204" pitchFamily="50" charset="-128"/>
                <a:cs typeface="Meiryo UI" panose="020B0604030504040204" pitchFamily="50" charset="-128"/>
              </a:rPr>
              <a:t>ICT</a:t>
            </a:r>
            <a:r>
              <a:rPr kumimoji="1" lang="ja-JP" altLang="en-US" sz="1800" dirty="0" smtClean="0">
                <a:latin typeface="Meiryo UI" panose="020B0604030504040204" pitchFamily="50" charset="-128"/>
                <a:ea typeface="Meiryo UI" panose="020B0604030504040204" pitchFamily="50" charset="-128"/>
                <a:cs typeface="Meiryo UI" panose="020B0604030504040204" pitchFamily="50" charset="-128"/>
              </a:rPr>
              <a:t>活用実践事例（猪名川町立白金小学校）</a:t>
            </a:r>
            <a:endParaRPr kumimoji="1" lang="ja-JP" altLang="en-US" sz="18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1" name="テキスト ボックス 10"/>
          <p:cNvSpPr txBox="1"/>
          <p:nvPr/>
        </p:nvSpPr>
        <p:spPr>
          <a:xfrm>
            <a:off x="0" y="0"/>
            <a:ext cx="9144000" cy="338554"/>
          </a:xfrm>
          <a:prstGeom prst="rect">
            <a:avLst/>
          </a:prstGeom>
          <a:solidFill>
            <a:schemeClr val="bg1">
              <a:lumMod val="85000"/>
            </a:schemeClr>
          </a:solidFill>
        </p:spPr>
        <p:txBody>
          <a:bodyPr wrap="square" rtlCol="0">
            <a:spAutoFit/>
          </a:bodyPr>
          <a:lstStyle/>
          <a:p>
            <a:r>
              <a:rPr lang="ja-JP" altLang="en-US" sz="1600" dirty="0">
                <a:solidFill>
                  <a:schemeClr val="tx2"/>
                </a:solidFill>
                <a:latin typeface="Meiryo UI" panose="020B0604030504040204" pitchFamily="50" charset="-128"/>
                <a:ea typeface="Meiryo UI" panose="020B0604030504040204" pitchFamily="50" charset="-128"/>
                <a:cs typeface="Meiryo UI" panose="020B0604030504040204" pitchFamily="50" charset="-128"/>
              </a:rPr>
              <a:t>授業での教員によるＩＣＴ活用　③児童の思考や理解をふかめるために　</a:t>
            </a:r>
          </a:p>
        </p:txBody>
      </p:sp>
      <p:graphicFrame>
        <p:nvGraphicFramePr>
          <p:cNvPr id="14" name="表 13"/>
          <p:cNvGraphicFramePr>
            <a:graphicFrameLocks noGrp="1"/>
          </p:cNvGraphicFramePr>
          <p:nvPr>
            <p:extLst>
              <p:ext uri="{D42A27DB-BD31-4B8C-83A1-F6EECF244321}">
                <p14:modId xmlns:p14="http://schemas.microsoft.com/office/powerpoint/2010/main" val="2523991023"/>
              </p:ext>
            </p:extLst>
          </p:nvPr>
        </p:nvGraphicFramePr>
        <p:xfrm>
          <a:off x="4283968" y="684741"/>
          <a:ext cx="4680521" cy="3176307"/>
        </p:xfrm>
        <a:graphic>
          <a:graphicData uri="http://schemas.openxmlformats.org/drawingml/2006/table">
            <a:tbl>
              <a:tblPr firstRow="1" bandRow="1">
                <a:tableStyleId>{5940675A-B579-460E-94D1-54222C63F5DA}</a:tableStyleId>
              </a:tblPr>
              <a:tblGrid>
                <a:gridCol w="1313830"/>
                <a:gridCol w="3366691"/>
              </a:tblGrid>
              <a:tr h="662469">
                <a:tc>
                  <a:txBody>
                    <a:bodyPr/>
                    <a:lstStyle/>
                    <a:p>
                      <a:r>
                        <a:rPr kumimoji="1" lang="ja-JP" altLang="en-US" dirty="0" smtClean="0">
                          <a:latin typeface="+mn-ea"/>
                          <a:ea typeface="+mn-ea"/>
                        </a:rPr>
                        <a:t>学年・教科など</a:t>
                      </a:r>
                      <a:endParaRPr kumimoji="1" lang="ja-JP" altLang="en-US" dirty="0">
                        <a:latin typeface="+mn-ea"/>
                        <a:ea typeface="+mn-ea"/>
                      </a:endParaRPr>
                    </a:p>
                  </a:txBody>
                  <a:tcPr/>
                </a:tc>
                <a:tc>
                  <a:txBody>
                    <a:bodyPr/>
                    <a:lstStyle/>
                    <a:p>
                      <a:pPr lvl="0"/>
                      <a:r>
                        <a:rPr kumimoji="1" lang="ja-JP" altLang="en-US" sz="1800" b="0" dirty="0" smtClean="0">
                          <a:latin typeface="+mn-ea"/>
                          <a:ea typeface="+mn-ea"/>
                          <a:cs typeface="メイリオ" panose="020B0604030504040204" pitchFamily="50" charset="-128"/>
                        </a:rPr>
                        <a:t>小３・国語（書写）</a:t>
                      </a:r>
                      <a:endParaRPr kumimoji="1" lang="en-US" altLang="ja-JP" sz="1800" b="0" dirty="0" smtClean="0">
                        <a:latin typeface="+mn-ea"/>
                        <a:ea typeface="+mn-ea"/>
                        <a:cs typeface="メイリオ" panose="020B0604030504040204" pitchFamily="50" charset="-128"/>
                      </a:endParaRPr>
                    </a:p>
                    <a:p>
                      <a:pPr lvl="0"/>
                      <a:r>
                        <a:rPr kumimoji="1" lang="ja-JP" altLang="en-US" sz="1800" b="0" dirty="0" smtClean="0">
                          <a:latin typeface="+mn-ea"/>
                          <a:ea typeface="+mn-ea"/>
                          <a:cs typeface="メイリオ" panose="020B0604030504040204" pitchFamily="50" charset="-128"/>
                        </a:rPr>
                        <a:t>点の入りと終わりに気をつけて</a:t>
                      </a:r>
                      <a:endParaRPr kumimoji="1" lang="ja-JP" altLang="en-US" sz="1800" b="0" dirty="0">
                        <a:latin typeface="+mn-ea"/>
                        <a:ea typeface="+mn-ea"/>
                        <a:cs typeface="メイリオ" panose="020B0604030504040204" pitchFamily="50" charset="-128"/>
                      </a:endParaRPr>
                    </a:p>
                  </a:txBody>
                  <a:tcPr/>
                </a:tc>
              </a:tr>
              <a:tr h="1107985">
                <a:tc>
                  <a:txBody>
                    <a:bodyPr/>
                    <a:lstStyle/>
                    <a:p>
                      <a:r>
                        <a:rPr kumimoji="1" lang="en-US" altLang="ja-JP" dirty="0" smtClean="0">
                          <a:latin typeface="+mn-ea"/>
                          <a:ea typeface="+mn-ea"/>
                        </a:rPr>
                        <a:t>ICT</a:t>
                      </a:r>
                      <a:r>
                        <a:rPr kumimoji="1" lang="ja-JP" altLang="en-US" dirty="0" smtClean="0">
                          <a:latin typeface="+mn-ea"/>
                          <a:ea typeface="+mn-ea"/>
                        </a:rPr>
                        <a:t>活用の意図</a:t>
                      </a:r>
                      <a:endParaRPr kumimoji="1" lang="ja-JP" altLang="en-US" dirty="0">
                        <a:latin typeface="+mn-ea"/>
                        <a:ea typeface="+mn-ea"/>
                      </a:endParaRPr>
                    </a:p>
                  </a:txBody>
                  <a:tcPr/>
                </a:tc>
                <a:tc>
                  <a:txBody>
                    <a:bodyPr/>
                    <a:lstStyle/>
                    <a:p>
                      <a:pPr lvl="0"/>
                      <a:r>
                        <a:rPr kumimoji="1" lang="ja-JP" altLang="en-US" sz="1800" b="0" dirty="0" smtClean="0">
                          <a:latin typeface="+mn-ea"/>
                          <a:ea typeface="+mn-ea"/>
                          <a:cs typeface="メイリオ" panose="020B0604030504040204" pitchFamily="50" charset="-128"/>
                        </a:rPr>
                        <a:t>書画カメラに拡大して手元を映し出し、大筆の運びの説明をする。</a:t>
                      </a:r>
                      <a:endParaRPr kumimoji="1" lang="ja-JP" altLang="en-US" sz="1800" b="0" dirty="0">
                        <a:latin typeface="+mn-ea"/>
                        <a:ea typeface="+mn-ea"/>
                        <a:cs typeface="メイリオ" panose="020B0604030504040204" pitchFamily="50" charset="-128"/>
                      </a:endParaRPr>
                    </a:p>
                  </a:txBody>
                  <a:tcPr/>
                </a:tc>
              </a:tr>
              <a:tr h="925693">
                <a:tc>
                  <a:txBody>
                    <a:bodyPr/>
                    <a:lstStyle/>
                    <a:p>
                      <a:r>
                        <a:rPr kumimoji="1" lang="ja-JP" altLang="en-US" dirty="0" smtClean="0"/>
                        <a:t>主に使用した</a:t>
                      </a:r>
                      <a:r>
                        <a:rPr kumimoji="1" lang="en-US" altLang="ja-JP" dirty="0" smtClean="0"/>
                        <a:t>ICT</a:t>
                      </a:r>
                      <a:r>
                        <a:rPr kumimoji="1" lang="ja-JP" altLang="en-US" dirty="0" smtClean="0"/>
                        <a:t>機器</a:t>
                      </a:r>
                      <a:endParaRPr kumimoji="1" lang="ja-JP" altLang="en-US" dirty="0"/>
                    </a:p>
                  </a:txBody>
                  <a:tcPr/>
                </a:tc>
                <a:tc>
                  <a:txBody>
                    <a:bodyPr/>
                    <a:lstStyle/>
                    <a:p>
                      <a:r>
                        <a:rPr kumimoji="1" lang="ja-JP" altLang="en-US" dirty="0" smtClean="0"/>
                        <a:t>□ＰＣ　　　　  □ﾀﾌﾞﾚｯﾄ</a:t>
                      </a:r>
                      <a:r>
                        <a:rPr kumimoji="1" lang="en-US" altLang="ja-JP" dirty="0" smtClean="0"/>
                        <a:t>PC</a:t>
                      </a:r>
                    </a:p>
                    <a:p>
                      <a:r>
                        <a:rPr kumimoji="1" lang="ja-JP" altLang="en-US" dirty="0" smtClean="0"/>
                        <a:t>■電子黒板　■実物投影機</a:t>
                      </a:r>
                      <a:endParaRPr kumimoji="1" lang="en-US" altLang="ja-JP" dirty="0" smtClean="0"/>
                    </a:p>
                    <a:p>
                      <a:r>
                        <a:rPr kumimoji="1" lang="ja-JP" altLang="en-US" dirty="0" smtClean="0"/>
                        <a:t>□ﾌﾟﾛｼﾞｪｸﾀ</a:t>
                      </a:r>
                      <a:endParaRPr kumimoji="1" lang="ja-JP" altLang="en-US" dirty="0"/>
                    </a:p>
                  </a:txBody>
                  <a:tcPr/>
                </a:tc>
              </a:tr>
              <a:tr h="480160">
                <a:tc>
                  <a:txBody>
                    <a:bodyPr/>
                    <a:lstStyle/>
                    <a:p>
                      <a:r>
                        <a:rPr kumimoji="1" lang="ja-JP" altLang="en-US" dirty="0" smtClean="0"/>
                        <a:t>活用場面</a:t>
                      </a:r>
                      <a:endParaRPr kumimoji="1" lang="ja-JP" altLang="en-US" dirty="0"/>
                    </a:p>
                  </a:txBody>
                  <a:tcPr/>
                </a:tc>
                <a:tc>
                  <a:txBody>
                    <a:bodyPr/>
                    <a:lstStyle/>
                    <a:p>
                      <a:r>
                        <a:rPr kumimoji="1" lang="ja-JP" altLang="en-US" dirty="0" smtClean="0"/>
                        <a:t>■導入　■展開　　□まとめ</a:t>
                      </a:r>
                      <a:endParaRPr kumimoji="1" lang="ja-JP" altLang="en-US" dirty="0"/>
                    </a:p>
                  </a:txBody>
                  <a:tcPr/>
                </a:tc>
              </a:tr>
            </a:tbl>
          </a:graphicData>
        </a:graphic>
      </p:graphicFrame>
      <p:sp>
        <p:nvSpPr>
          <p:cNvPr id="10" name="正方形/長方形 9"/>
          <p:cNvSpPr/>
          <p:nvPr/>
        </p:nvSpPr>
        <p:spPr>
          <a:xfrm>
            <a:off x="276396" y="4653136"/>
            <a:ext cx="8699608" cy="1415772"/>
          </a:xfrm>
          <a:prstGeom prst="rect">
            <a:avLst/>
          </a:prstGeom>
          <a:noFill/>
          <a:ln w="19050">
            <a:solidFill>
              <a:schemeClr val="tx1"/>
            </a:solidFill>
            <a:prstDash val="dash"/>
          </a:ln>
        </p:spPr>
        <p:txBody>
          <a:bodyPr wrap="square" lIns="91440" tIns="45720" rIns="91440" bIns="45720">
            <a:spAutoFit/>
          </a:bodyPr>
          <a:lstStyle/>
          <a:p>
            <a:pPr>
              <a:lnSpc>
                <a:spcPts val="2800"/>
              </a:lnSpc>
            </a:pPr>
            <a:r>
              <a:rPr lang="en-US" altLang="ja-JP" sz="2000" dirty="0">
                <a:latin typeface="Meiryo UI" panose="020B0604030504040204" pitchFamily="50" charset="-128"/>
                <a:ea typeface="Meiryo UI" panose="020B0604030504040204" pitchFamily="50" charset="-128"/>
                <a:cs typeface="Meiryo UI" panose="020B0604030504040204" pitchFamily="50" charset="-128"/>
              </a:rPr>
              <a:t>【</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具体例</a:t>
            </a:r>
            <a:r>
              <a:rPr lang="en-US" altLang="ja-JP" sz="2000" dirty="0">
                <a:latin typeface="Meiryo UI" panose="020B0604030504040204" pitchFamily="50" charset="-128"/>
                <a:ea typeface="Meiryo UI" panose="020B0604030504040204" pitchFamily="50" charset="-128"/>
                <a:cs typeface="Meiryo UI" panose="020B0604030504040204" pitchFamily="50" charset="-128"/>
              </a:rPr>
              <a:t>】</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　</a:t>
            </a:r>
            <a:r>
              <a:rPr lang="zh-CN" altLang="en-US" sz="2000" dirty="0">
                <a:latin typeface="Meiryo UI" panose="020B0604030504040204" pitchFamily="50" charset="-128"/>
                <a:ea typeface="Meiryo UI" panose="020B0604030504040204" pitchFamily="50" charset="-128"/>
                <a:cs typeface="Meiryo UI" panose="020B0604030504040204" pitchFamily="50" charset="-128"/>
              </a:rPr>
              <a:t>小学校 第</a:t>
            </a:r>
            <a:r>
              <a:rPr lang="en-US" altLang="zh-CN" sz="2000" dirty="0">
                <a:latin typeface="Meiryo UI" panose="020B0604030504040204" pitchFamily="50" charset="-128"/>
                <a:ea typeface="Meiryo UI" panose="020B0604030504040204" pitchFamily="50" charset="-128"/>
                <a:cs typeface="Meiryo UI" panose="020B0604030504040204" pitchFamily="50" charset="-128"/>
              </a:rPr>
              <a:t>3</a:t>
            </a:r>
            <a:r>
              <a:rPr lang="zh-CN" altLang="en-US" sz="2000" dirty="0">
                <a:latin typeface="Meiryo UI" panose="020B0604030504040204" pitchFamily="50" charset="-128"/>
                <a:ea typeface="Meiryo UI" panose="020B0604030504040204" pitchFamily="50" charset="-128"/>
                <a:cs typeface="Meiryo UI" panose="020B0604030504040204" pitchFamily="50" charset="-128"/>
              </a:rPr>
              <a:t>～</a:t>
            </a:r>
            <a:r>
              <a:rPr lang="en-US" altLang="zh-CN" sz="2000" dirty="0">
                <a:latin typeface="Meiryo UI" panose="020B0604030504040204" pitchFamily="50" charset="-128"/>
                <a:ea typeface="Meiryo UI" panose="020B0604030504040204" pitchFamily="50" charset="-128"/>
                <a:cs typeface="Meiryo UI" panose="020B0604030504040204" pitchFamily="50" charset="-128"/>
              </a:rPr>
              <a:t>6</a:t>
            </a:r>
            <a:r>
              <a:rPr lang="zh-CN" altLang="en-US" sz="2000" dirty="0" smtClean="0">
                <a:latin typeface="Meiryo UI" panose="020B0604030504040204" pitchFamily="50" charset="-128"/>
                <a:ea typeface="Meiryo UI" panose="020B0604030504040204" pitchFamily="50" charset="-128"/>
                <a:cs typeface="Meiryo UI" panose="020B0604030504040204" pitchFamily="50" charset="-128"/>
              </a:rPr>
              <a:t>学年、中学校 </a:t>
            </a:r>
            <a:r>
              <a:rPr lang="zh-CN" altLang="en-US" sz="2000" dirty="0">
                <a:latin typeface="Meiryo UI" panose="020B0604030504040204" pitchFamily="50" charset="-128"/>
                <a:ea typeface="Meiryo UI" panose="020B0604030504040204" pitchFamily="50" charset="-128"/>
                <a:cs typeface="Meiryo UI" panose="020B0604030504040204" pitchFamily="50" charset="-128"/>
              </a:rPr>
              <a:t>国語（書写） </a:t>
            </a:r>
          </a:p>
          <a:p>
            <a:pPr>
              <a:lnSpc>
                <a:spcPts val="2800"/>
              </a:lnSpc>
            </a:pPr>
            <a:r>
              <a:rPr lang="ja-JP" altLang="en-US" sz="2000" dirty="0">
                <a:latin typeface="Meiryo UI" panose="020B0604030504040204" pitchFamily="50" charset="-128"/>
                <a:ea typeface="Meiryo UI" panose="020B0604030504040204" pitchFamily="50" charset="-128"/>
                <a:cs typeface="Meiryo UI" panose="020B0604030504040204" pitchFamily="50" charset="-128"/>
              </a:rPr>
              <a:t>大型</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ディスプレイ、実物</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投影機などを活用して毛筆書写の模範を提示</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し、穂先</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の動きや点画のつながりを意識して書かせるようにする。 </a:t>
            </a:r>
            <a:endParaRPr lang="en-US" altLang="ja-JP" sz="2000" dirty="0" smtClean="0">
              <a:latin typeface="Meiryo UI" panose="020B0604030504040204" pitchFamily="50" charset="-128"/>
              <a:ea typeface="Meiryo UI" panose="020B0604030504040204" pitchFamily="50" charset="-128"/>
              <a:cs typeface="Meiryo UI" panose="020B0604030504040204" pitchFamily="50" charset="-128"/>
            </a:endParaRPr>
          </a:p>
          <a:p>
            <a:pPr algn="r"/>
            <a:r>
              <a:rPr lang="ja-JP" altLang="en-US" sz="1600" dirty="0">
                <a:ln w="12700">
                  <a:noFill/>
                  <a:prstDash val="solid"/>
                </a:ln>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　「教育の情報化に関する手引き」より</a:t>
            </a:r>
          </a:p>
        </p:txBody>
      </p:sp>
      <p:pic>
        <p:nvPicPr>
          <p:cNvPr id="8" name="図 7"/>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62092" y="692695"/>
            <a:ext cx="3960000" cy="29727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91894411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557564" y="3789040"/>
            <a:ext cx="5410944" cy="432048"/>
          </a:xfrm>
        </p:spPr>
        <p:txBody>
          <a:bodyPr>
            <a:noAutofit/>
          </a:bodyPr>
          <a:lstStyle/>
          <a:p>
            <a:pPr algn="r"/>
            <a:r>
              <a:rPr kumimoji="1" lang="en-US" altLang="ja-JP" sz="1800" dirty="0" smtClean="0">
                <a:latin typeface="Meiryo UI" panose="020B0604030504040204" pitchFamily="50" charset="-128"/>
                <a:ea typeface="Meiryo UI" panose="020B0604030504040204" pitchFamily="50" charset="-128"/>
                <a:cs typeface="Meiryo UI" panose="020B0604030504040204" pitchFamily="50" charset="-128"/>
              </a:rPr>
              <a:t>ICT</a:t>
            </a:r>
            <a:r>
              <a:rPr kumimoji="1" lang="ja-JP" altLang="en-US" sz="1800" dirty="0" smtClean="0">
                <a:latin typeface="Meiryo UI" panose="020B0604030504040204" pitchFamily="50" charset="-128"/>
                <a:ea typeface="Meiryo UI" panose="020B0604030504040204" pitchFamily="50" charset="-128"/>
                <a:cs typeface="Meiryo UI" panose="020B0604030504040204" pitchFamily="50" charset="-128"/>
              </a:rPr>
              <a:t>活用実践事例（淡路市立一宮中学校）</a:t>
            </a:r>
            <a:endParaRPr kumimoji="1" lang="ja-JP" altLang="en-US" sz="18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1" name="テキスト ボックス 10"/>
          <p:cNvSpPr txBox="1"/>
          <p:nvPr/>
        </p:nvSpPr>
        <p:spPr>
          <a:xfrm>
            <a:off x="0" y="0"/>
            <a:ext cx="9144000" cy="338554"/>
          </a:xfrm>
          <a:prstGeom prst="rect">
            <a:avLst/>
          </a:prstGeom>
          <a:solidFill>
            <a:schemeClr val="bg1">
              <a:lumMod val="85000"/>
            </a:schemeClr>
          </a:solidFill>
        </p:spPr>
        <p:txBody>
          <a:bodyPr wrap="square" rtlCol="0">
            <a:spAutoFit/>
          </a:bodyPr>
          <a:lstStyle/>
          <a:p>
            <a:r>
              <a:rPr lang="ja-JP" altLang="en-US" sz="1600" dirty="0">
                <a:solidFill>
                  <a:schemeClr val="tx2"/>
                </a:solidFill>
                <a:latin typeface="Meiryo UI" panose="020B0604030504040204" pitchFamily="50" charset="-128"/>
                <a:ea typeface="Meiryo UI" panose="020B0604030504040204" pitchFamily="50" charset="-128"/>
                <a:cs typeface="Meiryo UI" panose="020B0604030504040204" pitchFamily="50" charset="-128"/>
              </a:rPr>
              <a:t>授業での教員によるＩＣＴ活用　②</a:t>
            </a:r>
            <a:r>
              <a:rPr lang="ja-JP" altLang="ja-JP" sz="1600" dirty="0">
                <a:solidFill>
                  <a:schemeClr val="tx2"/>
                </a:solidFill>
              </a:rPr>
              <a:t>一人一人に課題を明確につかませる</a:t>
            </a:r>
            <a:r>
              <a:rPr lang="ja-JP" altLang="en-US" sz="1600" dirty="0">
                <a:solidFill>
                  <a:schemeClr val="tx2"/>
                </a:solidFill>
                <a:latin typeface="Meiryo UI" panose="020B0604030504040204" pitchFamily="50" charset="-128"/>
                <a:ea typeface="Meiryo UI" panose="020B0604030504040204" pitchFamily="50" charset="-128"/>
                <a:cs typeface="Meiryo UI" panose="020B0604030504040204" pitchFamily="50" charset="-128"/>
              </a:rPr>
              <a:t>ために　</a:t>
            </a:r>
          </a:p>
        </p:txBody>
      </p:sp>
      <p:graphicFrame>
        <p:nvGraphicFramePr>
          <p:cNvPr id="14" name="表 13"/>
          <p:cNvGraphicFramePr>
            <a:graphicFrameLocks noGrp="1"/>
          </p:cNvGraphicFramePr>
          <p:nvPr>
            <p:extLst>
              <p:ext uri="{D42A27DB-BD31-4B8C-83A1-F6EECF244321}">
                <p14:modId xmlns:p14="http://schemas.microsoft.com/office/powerpoint/2010/main" val="657427891"/>
              </p:ext>
            </p:extLst>
          </p:nvPr>
        </p:nvGraphicFramePr>
        <p:xfrm>
          <a:off x="4283968" y="684741"/>
          <a:ext cx="4680521" cy="3034085"/>
        </p:xfrm>
        <a:graphic>
          <a:graphicData uri="http://schemas.openxmlformats.org/drawingml/2006/table">
            <a:tbl>
              <a:tblPr firstRow="1" bandRow="1">
                <a:tableStyleId>{5940675A-B579-460E-94D1-54222C63F5DA}</a:tableStyleId>
              </a:tblPr>
              <a:tblGrid>
                <a:gridCol w="1313830"/>
                <a:gridCol w="3366691"/>
              </a:tblGrid>
              <a:tr h="662469">
                <a:tc>
                  <a:txBody>
                    <a:bodyPr/>
                    <a:lstStyle/>
                    <a:p>
                      <a:r>
                        <a:rPr kumimoji="1" lang="ja-JP" altLang="en-US" dirty="0" smtClean="0">
                          <a:latin typeface="+mn-ea"/>
                          <a:ea typeface="+mn-ea"/>
                        </a:rPr>
                        <a:t>学年・教科など</a:t>
                      </a:r>
                      <a:endParaRPr kumimoji="1" lang="ja-JP" altLang="en-US" dirty="0">
                        <a:latin typeface="+mn-ea"/>
                        <a:ea typeface="+mn-ea"/>
                      </a:endParaRPr>
                    </a:p>
                  </a:txBody>
                  <a:tcPr/>
                </a:tc>
                <a:tc>
                  <a:txBody>
                    <a:bodyPr/>
                    <a:lstStyle/>
                    <a:p>
                      <a:pPr lvl="0"/>
                      <a:r>
                        <a:rPr kumimoji="1" lang="ja-JP" altLang="en-US" sz="1800" b="0" dirty="0" smtClean="0">
                          <a:latin typeface="+mn-ea"/>
                          <a:ea typeface="+mn-ea"/>
                          <a:cs typeface="メイリオ" panose="020B0604030504040204" pitchFamily="50" charset="-128"/>
                        </a:rPr>
                        <a:t>中３・化学</a:t>
                      </a:r>
                      <a:endParaRPr kumimoji="1" lang="en-US" altLang="ja-JP" sz="1800" b="0" dirty="0" smtClean="0">
                        <a:latin typeface="+mn-ea"/>
                        <a:ea typeface="+mn-ea"/>
                        <a:cs typeface="メイリオ" panose="020B0604030504040204" pitchFamily="50" charset="-128"/>
                      </a:endParaRPr>
                    </a:p>
                  </a:txBody>
                  <a:tcPr/>
                </a:tc>
              </a:tr>
              <a:tr h="965763">
                <a:tc>
                  <a:txBody>
                    <a:bodyPr/>
                    <a:lstStyle/>
                    <a:p>
                      <a:r>
                        <a:rPr kumimoji="1" lang="en-US" altLang="ja-JP" dirty="0" smtClean="0">
                          <a:latin typeface="+mn-ea"/>
                          <a:ea typeface="+mn-ea"/>
                        </a:rPr>
                        <a:t>ICT</a:t>
                      </a:r>
                      <a:r>
                        <a:rPr kumimoji="1" lang="ja-JP" altLang="en-US" dirty="0" smtClean="0">
                          <a:latin typeface="+mn-ea"/>
                          <a:ea typeface="+mn-ea"/>
                        </a:rPr>
                        <a:t>活用の意図</a:t>
                      </a:r>
                      <a:endParaRPr kumimoji="1" lang="ja-JP" altLang="en-US" dirty="0">
                        <a:latin typeface="+mn-ea"/>
                        <a:ea typeface="+mn-ea"/>
                      </a:endParaRPr>
                    </a:p>
                  </a:txBody>
                  <a:tcPr/>
                </a:tc>
                <a:tc>
                  <a:txBody>
                    <a:bodyPr/>
                    <a:lstStyle/>
                    <a:p>
                      <a:pPr lvl="0"/>
                      <a:r>
                        <a:rPr kumimoji="1" lang="ja-JP" altLang="ja-JP" sz="1800" kern="1200" dirty="0" smtClean="0">
                          <a:solidFill>
                            <a:schemeClr val="tx1"/>
                          </a:solidFill>
                          <a:effectLst/>
                          <a:latin typeface="+mn-lt"/>
                          <a:ea typeface="+mn-ea"/>
                          <a:cs typeface="+mn-cs"/>
                        </a:rPr>
                        <a:t>化学反応をアニメーション化させて掲示することにより、反応を視覚的にイメージさせる。</a:t>
                      </a:r>
                      <a:endParaRPr kumimoji="1" lang="ja-JP" altLang="en-US" sz="1800" b="0" dirty="0">
                        <a:latin typeface="+mn-ea"/>
                        <a:ea typeface="+mn-ea"/>
                        <a:cs typeface="メイリオ" panose="020B0604030504040204" pitchFamily="50" charset="-128"/>
                      </a:endParaRPr>
                    </a:p>
                  </a:txBody>
                  <a:tcPr/>
                </a:tc>
              </a:tr>
              <a:tr h="925693">
                <a:tc>
                  <a:txBody>
                    <a:bodyPr/>
                    <a:lstStyle/>
                    <a:p>
                      <a:r>
                        <a:rPr kumimoji="1" lang="ja-JP" altLang="en-US" dirty="0" smtClean="0"/>
                        <a:t>主に使用した</a:t>
                      </a:r>
                      <a:r>
                        <a:rPr kumimoji="1" lang="en-US" altLang="ja-JP" dirty="0" smtClean="0"/>
                        <a:t>ICT</a:t>
                      </a:r>
                      <a:r>
                        <a:rPr kumimoji="1" lang="ja-JP" altLang="en-US" dirty="0" smtClean="0"/>
                        <a:t>機器</a:t>
                      </a:r>
                      <a:endParaRPr kumimoji="1" lang="ja-JP" altLang="en-US" dirty="0"/>
                    </a:p>
                  </a:txBody>
                  <a:tcPr/>
                </a:tc>
                <a:tc>
                  <a:txBody>
                    <a:bodyPr/>
                    <a:lstStyle/>
                    <a:p>
                      <a:r>
                        <a:rPr kumimoji="1" lang="ja-JP" altLang="en-US" dirty="0" smtClean="0"/>
                        <a:t>□ＰＣ　　　　  ■ﾀﾌﾞﾚｯﾄ</a:t>
                      </a:r>
                      <a:r>
                        <a:rPr kumimoji="1" lang="en-US" altLang="ja-JP" dirty="0" smtClean="0"/>
                        <a:t>PC</a:t>
                      </a:r>
                    </a:p>
                    <a:p>
                      <a:r>
                        <a:rPr kumimoji="1" lang="ja-JP" altLang="en-US" dirty="0" smtClean="0"/>
                        <a:t>□電子黒板　□実物投影機</a:t>
                      </a:r>
                      <a:endParaRPr kumimoji="1" lang="en-US" altLang="ja-JP" dirty="0" smtClean="0"/>
                    </a:p>
                    <a:p>
                      <a:r>
                        <a:rPr kumimoji="1" lang="ja-JP" altLang="en-US" dirty="0" smtClean="0"/>
                        <a:t>■ﾌﾟﾛｼﾞｪｸﾀ</a:t>
                      </a:r>
                      <a:endParaRPr kumimoji="1" lang="ja-JP" altLang="en-US" dirty="0"/>
                    </a:p>
                  </a:txBody>
                  <a:tcPr/>
                </a:tc>
              </a:tr>
              <a:tr h="480160">
                <a:tc>
                  <a:txBody>
                    <a:bodyPr/>
                    <a:lstStyle/>
                    <a:p>
                      <a:r>
                        <a:rPr kumimoji="1" lang="ja-JP" altLang="en-US" dirty="0" smtClean="0"/>
                        <a:t>活用場面</a:t>
                      </a:r>
                      <a:endParaRPr kumimoji="1" lang="ja-JP" altLang="en-US" dirty="0"/>
                    </a:p>
                  </a:txBody>
                  <a:tcPr/>
                </a:tc>
                <a:tc>
                  <a:txBody>
                    <a:bodyPr/>
                    <a:lstStyle/>
                    <a:p>
                      <a:r>
                        <a:rPr kumimoji="1" lang="ja-JP" altLang="en-US" dirty="0" smtClean="0"/>
                        <a:t>□導入　■展開　　□まとめ</a:t>
                      </a:r>
                      <a:endParaRPr kumimoji="1" lang="ja-JP" altLang="en-US" dirty="0"/>
                    </a:p>
                  </a:txBody>
                  <a:tcPr/>
                </a:tc>
              </a:tr>
            </a:tbl>
          </a:graphicData>
        </a:graphic>
      </p:graphicFrame>
      <p:sp>
        <p:nvSpPr>
          <p:cNvPr id="10" name="正方形/長方形 9"/>
          <p:cNvSpPr/>
          <p:nvPr/>
        </p:nvSpPr>
        <p:spPr>
          <a:xfrm>
            <a:off x="276396" y="4653136"/>
            <a:ext cx="8699608" cy="1528624"/>
          </a:xfrm>
          <a:prstGeom prst="rect">
            <a:avLst/>
          </a:prstGeom>
          <a:noFill/>
          <a:ln w="19050">
            <a:solidFill>
              <a:schemeClr val="tx1"/>
            </a:solidFill>
            <a:prstDash val="dash"/>
          </a:ln>
        </p:spPr>
        <p:txBody>
          <a:bodyPr wrap="square" lIns="91440" tIns="45720" rIns="91440" bIns="45720">
            <a:spAutoFit/>
          </a:bodyPr>
          <a:lstStyle/>
          <a:p>
            <a:pPr>
              <a:lnSpc>
                <a:spcPts val="2800"/>
              </a:lnSpc>
            </a:pPr>
            <a:r>
              <a:rPr lang="en-US" altLang="ja-JP" sz="20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具体例</a:t>
            </a:r>
            <a:r>
              <a:rPr lang="en-US" altLang="ja-JP" sz="20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　</a:t>
            </a:r>
            <a:r>
              <a:rPr lang="zh-CN" altLang="en-US" sz="2000" dirty="0" smtClean="0">
                <a:latin typeface="Meiryo UI" panose="020B0604030504040204" pitchFamily="50" charset="-128"/>
                <a:ea typeface="Meiryo UI" panose="020B0604030504040204" pitchFamily="50" charset="-128"/>
                <a:cs typeface="Meiryo UI" panose="020B0604030504040204" pitchFamily="50" charset="-128"/>
              </a:rPr>
              <a:t>中学校 第</a:t>
            </a:r>
            <a:r>
              <a:rPr lang="en-US" altLang="zh-CN" sz="2000" dirty="0" smtClean="0">
                <a:latin typeface="Meiryo UI" panose="020B0604030504040204" pitchFamily="50" charset="-128"/>
                <a:ea typeface="Meiryo UI" panose="020B0604030504040204" pitchFamily="50" charset="-128"/>
                <a:cs typeface="Meiryo UI" panose="020B0604030504040204" pitchFamily="50" charset="-128"/>
              </a:rPr>
              <a:t>2</a:t>
            </a:r>
            <a:r>
              <a:rPr lang="zh-CN" altLang="en-US" sz="2000" dirty="0" smtClean="0">
                <a:latin typeface="Meiryo UI" panose="020B0604030504040204" pitchFamily="50" charset="-128"/>
                <a:ea typeface="Meiryo UI" panose="020B0604030504040204" pitchFamily="50" charset="-128"/>
                <a:cs typeface="Meiryo UI" panose="020B0604030504040204" pitchFamily="50" charset="-128"/>
              </a:rPr>
              <a:t>学年 理科 </a:t>
            </a:r>
          </a:p>
          <a:p>
            <a:pPr>
              <a:lnSpc>
                <a:spcPts val="2800"/>
              </a:lnSpc>
            </a:pP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　「太陽系と惑星」において、シミュレーションなどを活用して、実際に見えにくい恒星や惑星の様子を観察させ、恒星や惑星の特徴を理解させる。</a:t>
            </a:r>
            <a:endParaRPr lang="en-US" altLang="ja-JP" sz="2000" dirty="0" smtClean="0">
              <a:latin typeface="Meiryo UI" panose="020B0604030504040204" pitchFamily="50" charset="-128"/>
              <a:ea typeface="Meiryo UI" panose="020B0604030504040204" pitchFamily="50" charset="-128"/>
              <a:cs typeface="Meiryo UI" panose="020B0604030504040204" pitchFamily="50" charset="-128"/>
            </a:endParaRPr>
          </a:p>
          <a:p>
            <a:pPr algn="r">
              <a:lnSpc>
                <a:spcPts val="2800"/>
              </a:lnSpc>
            </a:pP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a:ln w="12700">
                  <a:noFill/>
                  <a:prstDash val="solid"/>
                </a:ln>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　「教育の情報化に関する手引き」より</a:t>
            </a:r>
          </a:p>
        </p:txBody>
      </p:sp>
      <p:pic>
        <p:nvPicPr>
          <p:cNvPr id="7" name="図 6" descr="U:\11委員会\ＩＣＴ利活用推進委員会2017\理科\岡崎\DSC03059.JPG"/>
          <p:cNvPicPr/>
          <p:nvPr/>
        </p:nvPicPr>
        <p:blipFill>
          <a:blip r:embed="rId2" cstate="print">
            <a:extLst>
              <a:ext uri="{BEBA8EAE-BF5A-486C-A8C5-ECC9F3942E4B}">
                <a14:imgProps xmlns:a14="http://schemas.microsoft.com/office/drawing/2010/main">
                  <a14:imgLayer r:embed="rId3">
                    <a14:imgEffect>
                      <a14:brightnessContrast bright="20000"/>
                    </a14:imgEffect>
                  </a14:imgLayer>
                </a14:imgProps>
              </a:ext>
              <a:ext uri="{28A0092B-C50C-407E-A947-70E740481C1C}">
                <a14:useLocalDpi xmlns:a14="http://schemas.microsoft.com/office/drawing/2010/main" val="0"/>
              </a:ext>
            </a:extLst>
          </a:blip>
          <a:srcRect/>
          <a:stretch>
            <a:fillRect/>
          </a:stretch>
        </p:blipFill>
        <p:spPr bwMode="auto">
          <a:xfrm>
            <a:off x="219244" y="692694"/>
            <a:ext cx="3852000" cy="2880000"/>
          </a:xfrm>
          <a:prstGeom prst="rect">
            <a:avLst/>
          </a:prstGeom>
          <a:noFill/>
          <a:ln>
            <a:noFill/>
          </a:ln>
        </p:spPr>
      </p:pic>
    </p:spTree>
    <p:extLst>
      <p:ext uri="{BB962C8B-B14F-4D97-AF65-F5344CB8AC3E}">
        <p14:creationId xmlns:p14="http://schemas.microsoft.com/office/powerpoint/2010/main" val="291894411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557564" y="4005064"/>
            <a:ext cx="5410944" cy="432048"/>
          </a:xfrm>
        </p:spPr>
        <p:txBody>
          <a:bodyPr>
            <a:noAutofit/>
          </a:bodyPr>
          <a:lstStyle/>
          <a:p>
            <a:pPr algn="r"/>
            <a:r>
              <a:rPr kumimoji="1" lang="en-US" altLang="ja-JP" sz="1800" dirty="0" smtClean="0">
                <a:latin typeface="Meiryo UI" panose="020B0604030504040204" pitchFamily="50" charset="-128"/>
                <a:ea typeface="Meiryo UI" panose="020B0604030504040204" pitchFamily="50" charset="-128"/>
                <a:cs typeface="Meiryo UI" panose="020B0604030504040204" pitchFamily="50" charset="-128"/>
              </a:rPr>
              <a:t>ICT</a:t>
            </a:r>
            <a:r>
              <a:rPr kumimoji="1" lang="ja-JP" altLang="en-US" sz="1800" dirty="0" smtClean="0">
                <a:latin typeface="Meiryo UI" panose="020B0604030504040204" pitchFamily="50" charset="-128"/>
                <a:ea typeface="Meiryo UI" panose="020B0604030504040204" pitchFamily="50" charset="-128"/>
                <a:cs typeface="Meiryo UI" panose="020B0604030504040204" pitchFamily="50" charset="-128"/>
              </a:rPr>
              <a:t>活用実践事例（兵庫県立明石城西高等学校）</a:t>
            </a:r>
            <a:endParaRPr kumimoji="1" lang="ja-JP" altLang="en-US" sz="18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1" name="テキスト ボックス 10"/>
          <p:cNvSpPr txBox="1"/>
          <p:nvPr/>
        </p:nvSpPr>
        <p:spPr>
          <a:xfrm>
            <a:off x="0" y="0"/>
            <a:ext cx="9144000" cy="338554"/>
          </a:xfrm>
          <a:prstGeom prst="rect">
            <a:avLst/>
          </a:prstGeom>
          <a:solidFill>
            <a:schemeClr val="bg1">
              <a:lumMod val="85000"/>
            </a:schemeClr>
          </a:solidFill>
        </p:spPr>
        <p:txBody>
          <a:bodyPr wrap="square" rtlCol="0">
            <a:spAutoFit/>
          </a:bodyPr>
          <a:lstStyle/>
          <a:p>
            <a:r>
              <a:rPr lang="ja-JP" altLang="en-US" sz="1600" dirty="0">
                <a:solidFill>
                  <a:schemeClr val="tx2"/>
                </a:solidFill>
                <a:latin typeface="Meiryo UI" panose="020B0604030504040204" pitchFamily="50" charset="-128"/>
                <a:ea typeface="Meiryo UI" panose="020B0604030504040204" pitchFamily="50" charset="-128"/>
                <a:cs typeface="Meiryo UI" panose="020B0604030504040204" pitchFamily="50" charset="-128"/>
              </a:rPr>
              <a:t>授業での教員によるＩＣＴ活用　③児童の思考や理解をふかめるために　</a:t>
            </a:r>
          </a:p>
        </p:txBody>
      </p:sp>
      <p:graphicFrame>
        <p:nvGraphicFramePr>
          <p:cNvPr id="14" name="表 13"/>
          <p:cNvGraphicFramePr>
            <a:graphicFrameLocks noGrp="1"/>
          </p:cNvGraphicFramePr>
          <p:nvPr>
            <p:extLst>
              <p:ext uri="{D42A27DB-BD31-4B8C-83A1-F6EECF244321}">
                <p14:modId xmlns:p14="http://schemas.microsoft.com/office/powerpoint/2010/main" val="853340176"/>
              </p:ext>
            </p:extLst>
          </p:nvPr>
        </p:nvGraphicFramePr>
        <p:xfrm>
          <a:off x="4283968" y="684741"/>
          <a:ext cx="4680521" cy="3257042"/>
        </p:xfrm>
        <a:graphic>
          <a:graphicData uri="http://schemas.openxmlformats.org/drawingml/2006/table">
            <a:tbl>
              <a:tblPr firstRow="1" bandRow="1">
                <a:tableStyleId>{5940675A-B579-460E-94D1-54222C63F5DA}</a:tableStyleId>
              </a:tblPr>
              <a:tblGrid>
                <a:gridCol w="1313830"/>
                <a:gridCol w="3366691"/>
              </a:tblGrid>
              <a:tr h="662469">
                <a:tc>
                  <a:txBody>
                    <a:bodyPr/>
                    <a:lstStyle/>
                    <a:p>
                      <a:r>
                        <a:rPr kumimoji="1" lang="ja-JP" altLang="en-US" dirty="0" smtClean="0">
                          <a:latin typeface="+mn-ea"/>
                          <a:ea typeface="+mn-ea"/>
                        </a:rPr>
                        <a:t>学年・教科など</a:t>
                      </a:r>
                      <a:endParaRPr kumimoji="1" lang="ja-JP" altLang="en-US" dirty="0">
                        <a:latin typeface="+mn-ea"/>
                        <a:ea typeface="+mn-ea"/>
                      </a:endParaRPr>
                    </a:p>
                  </a:txBody>
                  <a:tcPr/>
                </a:tc>
                <a:tc>
                  <a:txBody>
                    <a:bodyPr/>
                    <a:lstStyle/>
                    <a:p>
                      <a:pPr lvl="0"/>
                      <a:r>
                        <a:rPr kumimoji="1" lang="ja-JP" altLang="en-US" sz="1800" b="0" dirty="0" smtClean="0">
                          <a:latin typeface="+mn-ea"/>
                          <a:ea typeface="+mn-ea"/>
                          <a:cs typeface="メイリオ" panose="020B0604030504040204" pitchFamily="50" charset="-128"/>
                        </a:rPr>
                        <a:t>高１・家庭科</a:t>
                      </a:r>
                      <a:endParaRPr kumimoji="1" lang="en-US" altLang="ja-JP" sz="1800" b="0" dirty="0" smtClean="0">
                        <a:latin typeface="+mn-ea"/>
                        <a:ea typeface="+mn-ea"/>
                        <a:cs typeface="メイリオ" panose="020B0604030504040204" pitchFamily="50" charset="-128"/>
                      </a:endParaRPr>
                    </a:p>
                    <a:p>
                      <a:pPr lvl="0"/>
                      <a:r>
                        <a:rPr kumimoji="1" lang="ja-JP" altLang="en-US" sz="1800" b="0" dirty="0" smtClean="0">
                          <a:latin typeface="+mn-ea"/>
                          <a:ea typeface="+mn-ea"/>
                          <a:cs typeface="メイリオ" panose="020B0604030504040204" pitchFamily="50" charset="-128"/>
                        </a:rPr>
                        <a:t>調理実習</a:t>
                      </a:r>
                      <a:endParaRPr kumimoji="1" lang="ja-JP" altLang="en-US" sz="1800" b="0" dirty="0">
                        <a:latin typeface="+mn-ea"/>
                        <a:ea typeface="+mn-ea"/>
                        <a:cs typeface="メイリオ" panose="020B0604030504040204" pitchFamily="50" charset="-128"/>
                      </a:endParaRPr>
                    </a:p>
                  </a:txBody>
                  <a:tcPr/>
                </a:tc>
              </a:tr>
              <a:tr h="1107985">
                <a:tc>
                  <a:txBody>
                    <a:bodyPr/>
                    <a:lstStyle/>
                    <a:p>
                      <a:r>
                        <a:rPr kumimoji="1" lang="en-US" altLang="ja-JP" dirty="0" smtClean="0">
                          <a:latin typeface="+mn-ea"/>
                          <a:ea typeface="+mn-ea"/>
                        </a:rPr>
                        <a:t>ICT</a:t>
                      </a:r>
                      <a:r>
                        <a:rPr kumimoji="1" lang="ja-JP" altLang="en-US" dirty="0" smtClean="0">
                          <a:latin typeface="+mn-ea"/>
                          <a:ea typeface="+mn-ea"/>
                        </a:rPr>
                        <a:t>活用の意図</a:t>
                      </a:r>
                      <a:endParaRPr kumimoji="1" lang="ja-JP" altLang="en-US" dirty="0">
                        <a:latin typeface="+mn-ea"/>
                        <a:ea typeface="+mn-ea"/>
                      </a:endParaRPr>
                    </a:p>
                  </a:txBody>
                  <a:tcPr/>
                </a:tc>
                <a:tc>
                  <a:txBody>
                    <a:bodyPr/>
                    <a:lstStyle/>
                    <a:p>
                      <a:r>
                        <a:rPr kumimoji="1" lang="ja-JP" altLang="ja-JP" sz="1800" kern="1200" dirty="0" smtClean="0">
                          <a:solidFill>
                            <a:schemeClr val="tx1"/>
                          </a:solidFill>
                          <a:effectLst/>
                          <a:latin typeface="+mn-lt"/>
                          <a:ea typeface="+mn-ea"/>
                          <a:cs typeface="+mn-cs"/>
                        </a:rPr>
                        <a:t>教師の師範を、大きく提示して見せ</a:t>
                      </a:r>
                      <a:r>
                        <a:rPr kumimoji="1" lang="ja-JP" altLang="en-US" sz="1800" kern="1200" dirty="0" smtClean="0">
                          <a:solidFill>
                            <a:schemeClr val="tx1"/>
                          </a:solidFill>
                          <a:effectLst/>
                          <a:latin typeface="+mn-lt"/>
                          <a:ea typeface="+mn-ea"/>
                          <a:cs typeface="+mn-cs"/>
                        </a:rPr>
                        <a:t>ることで、指示</a:t>
                      </a:r>
                      <a:r>
                        <a:rPr kumimoji="1" lang="ja-JP" altLang="ja-JP" sz="1800" kern="1200" dirty="0" smtClean="0">
                          <a:solidFill>
                            <a:schemeClr val="tx1"/>
                          </a:solidFill>
                          <a:effectLst/>
                          <a:latin typeface="+mn-lt"/>
                          <a:ea typeface="+mn-ea"/>
                          <a:cs typeface="+mn-cs"/>
                        </a:rPr>
                        <a:t>がより効果的かつ素早く伝えることができ、活動の安全性が確保できた。</a:t>
                      </a:r>
                      <a:endParaRPr kumimoji="1" lang="ja-JP" altLang="ja-JP" sz="1800" kern="1200" dirty="0">
                        <a:solidFill>
                          <a:schemeClr val="tx1"/>
                        </a:solidFill>
                        <a:effectLst/>
                        <a:latin typeface="+mn-lt"/>
                        <a:ea typeface="+mn-ea"/>
                        <a:cs typeface="+mn-cs"/>
                      </a:endParaRPr>
                    </a:p>
                  </a:txBody>
                  <a:tcPr/>
                </a:tc>
              </a:tr>
              <a:tr h="925693">
                <a:tc>
                  <a:txBody>
                    <a:bodyPr/>
                    <a:lstStyle/>
                    <a:p>
                      <a:r>
                        <a:rPr kumimoji="1" lang="ja-JP" altLang="en-US" dirty="0" smtClean="0"/>
                        <a:t>主に使用した</a:t>
                      </a:r>
                      <a:r>
                        <a:rPr kumimoji="1" lang="en-US" altLang="ja-JP" dirty="0" smtClean="0"/>
                        <a:t>ICT</a:t>
                      </a:r>
                      <a:r>
                        <a:rPr kumimoji="1" lang="ja-JP" altLang="en-US" dirty="0" smtClean="0"/>
                        <a:t>機器</a:t>
                      </a:r>
                      <a:endParaRPr kumimoji="1" lang="ja-JP" altLang="en-US" dirty="0"/>
                    </a:p>
                  </a:txBody>
                  <a:tcPr/>
                </a:tc>
                <a:tc>
                  <a:txBody>
                    <a:bodyPr/>
                    <a:lstStyle/>
                    <a:p>
                      <a:r>
                        <a:rPr kumimoji="1" lang="ja-JP" altLang="en-US" dirty="0" smtClean="0"/>
                        <a:t>□ＰＣ　　　　  □ﾀﾌﾞﾚｯﾄ</a:t>
                      </a:r>
                      <a:r>
                        <a:rPr kumimoji="1" lang="en-US" altLang="ja-JP" dirty="0" smtClean="0"/>
                        <a:t>PC</a:t>
                      </a:r>
                    </a:p>
                    <a:p>
                      <a:r>
                        <a:rPr kumimoji="1" lang="ja-JP" altLang="en-US" dirty="0" smtClean="0"/>
                        <a:t>□電子黒板　■実物投影機</a:t>
                      </a:r>
                      <a:endParaRPr kumimoji="1" lang="en-US" altLang="ja-JP" dirty="0" smtClean="0"/>
                    </a:p>
                    <a:p>
                      <a:r>
                        <a:rPr kumimoji="1" lang="ja-JP" altLang="en-US" dirty="0" smtClean="0"/>
                        <a:t>■ﾌﾟﾛｼﾞｪｸﾀ　</a:t>
                      </a:r>
                      <a:endParaRPr kumimoji="1" lang="ja-JP" altLang="en-US" dirty="0"/>
                    </a:p>
                  </a:txBody>
                  <a:tcPr/>
                </a:tc>
              </a:tr>
              <a:tr h="480160">
                <a:tc>
                  <a:txBody>
                    <a:bodyPr/>
                    <a:lstStyle/>
                    <a:p>
                      <a:r>
                        <a:rPr kumimoji="1" lang="ja-JP" altLang="en-US" dirty="0" smtClean="0"/>
                        <a:t>活用場面</a:t>
                      </a:r>
                      <a:endParaRPr kumimoji="1" lang="ja-JP" altLang="en-US" dirty="0"/>
                    </a:p>
                  </a:txBody>
                  <a:tcPr/>
                </a:tc>
                <a:tc>
                  <a:txBody>
                    <a:bodyPr/>
                    <a:lstStyle/>
                    <a:p>
                      <a:r>
                        <a:rPr kumimoji="1" lang="ja-JP" altLang="en-US" dirty="0" smtClean="0"/>
                        <a:t>■導入　■展開　　□まとめ</a:t>
                      </a:r>
                      <a:endParaRPr kumimoji="1" lang="ja-JP" altLang="en-US" dirty="0"/>
                    </a:p>
                  </a:txBody>
                  <a:tcPr/>
                </a:tc>
              </a:tr>
            </a:tbl>
          </a:graphicData>
        </a:graphic>
      </p:graphicFrame>
      <p:sp>
        <p:nvSpPr>
          <p:cNvPr id="10" name="正方形/長方形 9"/>
          <p:cNvSpPr/>
          <p:nvPr/>
        </p:nvSpPr>
        <p:spPr>
          <a:xfrm>
            <a:off x="276396" y="4653136"/>
            <a:ext cx="8699608" cy="1887696"/>
          </a:xfrm>
          <a:prstGeom prst="rect">
            <a:avLst/>
          </a:prstGeom>
          <a:noFill/>
          <a:ln w="19050">
            <a:solidFill>
              <a:schemeClr val="tx1"/>
            </a:solidFill>
            <a:prstDash val="dash"/>
          </a:ln>
        </p:spPr>
        <p:txBody>
          <a:bodyPr wrap="square" lIns="91440" tIns="45720" rIns="91440" bIns="45720">
            <a:spAutoFit/>
          </a:bodyPr>
          <a:lstStyle/>
          <a:p>
            <a:pPr>
              <a:lnSpc>
                <a:spcPts val="2800"/>
              </a:lnSpc>
            </a:pPr>
            <a:r>
              <a:rPr lang="en-US" altLang="ja-JP" sz="2000" dirty="0">
                <a:latin typeface="Meiryo UI" panose="020B0604030504040204" pitchFamily="50" charset="-128"/>
                <a:ea typeface="Meiryo UI" panose="020B0604030504040204" pitchFamily="50" charset="-128"/>
                <a:cs typeface="Meiryo UI" panose="020B0604030504040204" pitchFamily="50" charset="-128"/>
              </a:rPr>
              <a:t>【</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具体例</a:t>
            </a:r>
            <a:r>
              <a:rPr lang="en-US" altLang="ja-JP" sz="2000" dirty="0">
                <a:latin typeface="Meiryo UI" panose="020B0604030504040204" pitchFamily="50" charset="-128"/>
                <a:ea typeface="Meiryo UI" panose="020B0604030504040204" pitchFamily="50" charset="-128"/>
                <a:cs typeface="Meiryo UI" panose="020B0604030504040204" pitchFamily="50" charset="-128"/>
              </a:rPr>
              <a:t>】</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　小学校 </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家庭、中学校 </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技術・家庭（家庭分野</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）、高等</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学校 家庭 </a:t>
            </a:r>
          </a:p>
          <a:p>
            <a:pPr>
              <a:lnSpc>
                <a:spcPts val="2800"/>
              </a:lnSpc>
            </a:pP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　大型ディスプレイ、実物</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投影機などを活用</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して、調理</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の</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基礎、包丁</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やミシンなどを実演</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して、手元</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の動きを拡大して提示</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し、調理</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や製作に必要な用具の安全な取り扱いや手順をわかりやすく理解させる。 </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 </a:t>
            </a:r>
            <a:endParaRPr lang="en-US" altLang="ja-JP" sz="2000" dirty="0">
              <a:ln w="12700">
                <a:noFill/>
                <a:prstDash val="solid"/>
              </a:ln>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a:p>
            <a:pPr algn="r">
              <a:lnSpc>
                <a:spcPts val="2800"/>
              </a:lnSpc>
            </a:pPr>
            <a:r>
              <a:rPr lang="ja-JP" altLang="en-US" sz="1600" dirty="0">
                <a:ln w="12700">
                  <a:noFill/>
                  <a:prstDash val="solid"/>
                </a:ln>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　「教育の情報化に関する手引き」より</a:t>
            </a:r>
          </a:p>
        </p:txBody>
      </p:sp>
      <p:pic>
        <p:nvPicPr>
          <p:cNvPr id="7" name="図 6" descr="IMG_0006"/>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79512" y="707552"/>
            <a:ext cx="3960000" cy="2952328"/>
          </a:xfrm>
          <a:prstGeom prst="rect">
            <a:avLst/>
          </a:prstGeom>
          <a:noFill/>
          <a:ln>
            <a:noFill/>
          </a:ln>
        </p:spPr>
      </p:pic>
    </p:spTree>
    <p:extLst>
      <p:ext uri="{BB962C8B-B14F-4D97-AF65-F5344CB8AC3E}">
        <p14:creationId xmlns:p14="http://schemas.microsoft.com/office/powerpoint/2010/main" val="291894411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テキスト ボックス 10"/>
          <p:cNvSpPr txBox="1"/>
          <p:nvPr/>
        </p:nvSpPr>
        <p:spPr>
          <a:xfrm>
            <a:off x="0" y="0"/>
            <a:ext cx="9144000" cy="338554"/>
          </a:xfrm>
          <a:prstGeom prst="rect">
            <a:avLst/>
          </a:prstGeom>
          <a:solidFill>
            <a:schemeClr val="bg1">
              <a:lumMod val="85000"/>
            </a:schemeClr>
          </a:solidFill>
        </p:spPr>
        <p:txBody>
          <a:bodyPr wrap="square" rtlCol="0">
            <a:spAutoFit/>
          </a:bodyPr>
          <a:lstStyle/>
          <a:p>
            <a:r>
              <a:rPr lang="ja-JP" altLang="en-US" sz="1600" dirty="0">
                <a:solidFill>
                  <a:schemeClr val="tx2"/>
                </a:solidFill>
                <a:latin typeface="Meiryo UI" panose="020B0604030504040204" pitchFamily="50" charset="-128"/>
                <a:ea typeface="Meiryo UI" panose="020B0604030504040204" pitchFamily="50" charset="-128"/>
                <a:cs typeface="Meiryo UI" panose="020B0604030504040204" pitchFamily="50" charset="-128"/>
              </a:rPr>
              <a:t>授業での教員によるＩＣＴ活用　③児童の思考や理解をふかめるために　</a:t>
            </a:r>
          </a:p>
        </p:txBody>
      </p:sp>
      <p:sp>
        <p:nvSpPr>
          <p:cNvPr id="9" name="正方形/長方形 8"/>
          <p:cNvSpPr/>
          <p:nvPr/>
        </p:nvSpPr>
        <p:spPr>
          <a:xfrm>
            <a:off x="222196" y="548680"/>
            <a:ext cx="8699608" cy="5570756"/>
          </a:xfrm>
          <a:prstGeom prst="rect">
            <a:avLst/>
          </a:prstGeom>
          <a:noFill/>
          <a:ln w="19050">
            <a:solidFill>
              <a:schemeClr val="tx1"/>
            </a:solidFill>
            <a:prstDash val="dash"/>
          </a:ln>
        </p:spPr>
        <p:txBody>
          <a:bodyPr wrap="square" lIns="91440" tIns="45720" rIns="91440" bIns="45720">
            <a:spAutoFit/>
          </a:bodyPr>
          <a:lstStyle/>
          <a:p>
            <a:r>
              <a:rPr lang="en-US" altLang="ja-JP" sz="20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その他の具体例</a:t>
            </a:r>
            <a:r>
              <a:rPr lang="en-US" altLang="ja-JP" sz="2000" dirty="0" smtClean="0">
                <a:latin typeface="Meiryo UI" panose="020B0604030504040204" pitchFamily="50" charset="-128"/>
                <a:ea typeface="Meiryo UI" panose="020B0604030504040204" pitchFamily="50" charset="-128"/>
                <a:cs typeface="Meiryo UI" panose="020B0604030504040204" pitchFamily="50" charset="-128"/>
              </a:rPr>
              <a:t>】</a:t>
            </a:r>
          </a:p>
          <a:p>
            <a:endParaRPr lang="en-US" altLang="ja-JP" sz="20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2000" dirty="0">
                <a:latin typeface="Meiryo UI" panose="020B0604030504040204" pitchFamily="50" charset="-128"/>
                <a:ea typeface="Meiryo UI" panose="020B0604030504040204" pitchFamily="50" charset="-128"/>
                <a:cs typeface="Meiryo UI" panose="020B0604030504040204" pitchFamily="50" charset="-128"/>
              </a:rPr>
              <a:t>○</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小学校 </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第</a:t>
            </a:r>
            <a:r>
              <a:rPr lang="en-US" altLang="ja-JP" sz="2000" dirty="0">
                <a:latin typeface="Meiryo UI" panose="020B0604030504040204" pitchFamily="50" charset="-128"/>
                <a:ea typeface="Meiryo UI" panose="020B0604030504040204" pitchFamily="50" charset="-128"/>
                <a:cs typeface="Meiryo UI" panose="020B0604030504040204" pitchFamily="50" charset="-128"/>
              </a:rPr>
              <a:t>5</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学年 社会 </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我が国の工業生産</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20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　自動車</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工場などでの組立てにおける工夫</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を、デジタルコンテンツ</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などを活用</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して、工程</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別にとらえるようにする。 </a:t>
            </a:r>
          </a:p>
          <a:p>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○小学校 </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第</a:t>
            </a:r>
            <a:r>
              <a:rPr lang="en-US" altLang="ja-JP" sz="2000" dirty="0">
                <a:latin typeface="Meiryo UI" panose="020B0604030504040204" pitchFamily="50" charset="-128"/>
                <a:ea typeface="Meiryo UI" panose="020B0604030504040204" pitchFamily="50" charset="-128"/>
                <a:cs typeface="Meiryo UI" panose="020B0604030504040204" pitchFamily="50" charset="-128"/>
              </a:rPr>
              <a:t>6</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学年 理科 </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体のつくりや働き</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20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　デジタルコンテンツ</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などを活用</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して、人</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や動物の体のつくりや働き</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など、実際</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に見えにくい現象を提示</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して、呼吸、消化、排出</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及び循環の働きを理解させる。 </a:t>
            </a:r>
            <a:endParaRPr lang="en-US" altLang="ja-JP" sz="20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a:t>
            </a:r>
            <a:r>
              <a:rPr lang="zh-CN" altLang="en-US" sz="2000" dirty="0" smtClean="0">
                <a:latin typeface="Meiryo UI" panose="020B0604030504040204" pitchFamily="50" charset="-128"/>
                <a:ea typeface="Meiryo UI" panose="020B0604030504040204" pitchFamily="50" charset="-128"/>
                <a:cs typeface="Meiryo UI" panose="020B0604030504040204" pitchFamily="50" charset="-128"/>
              </a:rPr>
              <a:t>小学校 </a:t>
            </a:r>
            <a:r>
              <a:rPr lang="zh-CN" altLang="en-US" sz="2000" dirty="0">
                <a:latin typeface="Meiryo UI" panose="020B0604030504040204" pitchFamily="50" charset="-128"/>
                <a:ea typeface="Meiryo UI" panose="020B0604030504040204" pitchFamily="50" charset="-128"/>
                <a:cs typeface="Meiryo UI" panose="020B0604030504040204" pitchFamily="50" charset="-128"/>
              </a:rPr>
              <a:t>第</a:t>
            </a:r>
            <a:r>
              <a:rPr lang="en-US" altLang="zh-CN" sz="2000" dirty="0" smtClean="0">
                <a:latin typeface="Meiryo UI" panose="020B0604030504040204" pitchFamily="50" charset="-128"/>
                <a:ea typeface="Meiryo UI" panose="020B0604030504040204" pitchFamily="50" charset="-128"/>
                <a:cs typeface="Meiryo UI" panose="020B0604030504040204" pitchFamily="50" charset="-128"/>
              </a:rPr>
              <a:t>5</a:t>
            </a:r>
            <a:r>
              <a:rPr lang="zh-CN" altLang="en-US" sz="2000"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zh-CN" sz="2000" dirty="0" smtClean="0">
                <a:latin typeface="Meiryo UI" panose="020B0604030504040204" pitchFamily="50" charset="-128"/>
                <a:ea typeface="Meiryo UI" panose="020B0604030504040204" pitchFamily="50" charset="-128"/>
                <a:cs typeface="Meiryo UI" panose="020B0604030504040204" pitchFamily="50" charset="-128"/>
              </a:rPr>
              <a:t>6</a:t>
            </a:r>
            <a:r>
              <a:rPr lang="zh-CN" altLang="en-US" sz="2000" dirty="0">
                <a:latin typeface="Meiryo UI" panose="020B0604030504040204" pitchFamily="50" charset="-128"/>
                <a:ea typeface="Meiryo UI" panose="020B0604030504040204" pitchFamily="50" charset="-128"/>
                <a:cs typeface="Meiryo UI" panose="020B0604030504040204" pitchFamily="50" charset="-128"/>
              </a:rPr>
              <a:t>学年 外国語</a:t>
            </a:r>
            <a:r>
              <a:rPr lang="zh-CN" altLang="en-US" sz="2000" dirty="0" smtClean="0">
                <a:latin typeface="Meiryo UI" panose="020B0604030504040204" pitchFamily="50" charset="-128"/>
                <a:ea typeface="Meiryo UI" panose="020B0604030504040204" pitchFamily="50" charset="-128"/>
                <a:cs typeface="Meiryo UI" panose="020B0604030504040204" pitchFamily="50" charset="-128"/>
              </a:rPr>
              <a:t>活動、中学校 </a:t>
            </a:r>
            <a:r>
              <a:rPr lang="zh-CN" altLang="en-US" sz="2000" dirty="0">
                <a:latin typeface="Meiryo UI" panose="020B0604030504040204" pitchFamily="50" charset="-128"/>
                <a:ea typeface="Meiryo UI" panose="020B0604030504040204" pitchFamily="50" charset="-128"/>
                <a:cs typeface="Meiryo UI" panose="020B0604030504040204" pitchFamily="50" charset="-128"/>
              </a:rPr>
              <a:t>外国語（英語） </a:t>
            </a:r>
          </a:p>
          <a:p>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　英語</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ノートデジタル版やコミュニケーション場面などを再現した</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デジタルコンテンツ、</a:t>
            </a:r>
            <a:r>
              <a:rPr lang="en-US" altLang="ja-JP" sz="2000" dirty="0" smtClean="0">
                <a:latin typeface="Meiryo UI" panose="020B0604030504040204" pitchFamily="50" charset="-128"/>
                <a:ea typeface="Meiryo UI" panose="020B0604030504040204" pitchFamily="50" charset="-128"/>
                <a:cs typeface="Meiryo UI" panose="020B0604030504040204" pitchFamily="50" charset="-128"/>
              </a:rPr>
              <a:t>DVD</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などを用いること</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で、より</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実感を伴った学習をさせる。 </a:t>
            </a:r>
            <a:endParaRPr lang="en-US" altLang="ja-JP" sz="20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a:t>
            </a:r>
            <a:r>
              <a:rPr lang="zh-TW" altLang="en-US" sz="2000" dirty="0" smtClean="0">
                <a:latin typeface="Meiryo UI" panose="020B0604030504040204" pitchFamily="50" charset="-128"/>
                <a:ea typeface="Meiryo UI" panose="020B0604030504040204" pitchFamily="50" charset="-128"/>
                <a:cs typeface="Meiryo UI" panose="020B0604030504040204" pitchFamily="50" charset="-128"/>
              </a:rPr>
              <a:t>高等学校 </a:t>
            </a:r>
            <a:r>
              <a:rPr lang="zh-TW" altLang="en-US" sz="2000" dirty="0">
                <a:latin typeface="Meiryo UI" panose="020B0604030504040204" pitchFamily="50" charset="-128"/>
                <a:ea typeface="Meiryo UI" panose="020B0604030504040204" pitchFamily="50" charset="-128"/>
                <a:cs typeface="Meiryo UI" panose="020B0604030504040204" pitchFamily="50" charset="-128"/>
              </a:rPr>
              <a:t>国語（国語</a:t>
            </a:r>
            <a:r>
              <a:rPr lang="zh-TW" altLang="en-US" sz="2000" dirty="0" smtClean="0">
                <a:latin typeface="Meiryo UI" panose="020B0604030504040204" pitchFamily="50" charset="-128"/>
                <a:ea typeface="Meiryo UI" panose="020B0604030504040204" pitchFamily="50" charset="-128"/>
                <a:cs typeface="Meiryo UI" panose="020B0604030504040204" pitchFamily="50" charset="-128"/>
              </a:rPr>
              <a:t>総合、国語表現、現代</a:t>
            </a:r>
            <a:r>
              <a:rPr lang="zh-TW" altLang="en-US" sz="2000" dirty="0">
                <a:latin typeface="Meiryo UI" panose="020B0604030504040204" pitchFamily="50" charset="-128"/>
                <a:ea typeface="Meiryo UI" panose="020B0604030504040204" pitchFamily="50" charset="-128"/>
                <a:cs typeface="Meiryo UI" panose="020B0604030504040204" pitchFamily="50" charset="-128"/>
              </a:rPr>
              <a:t>文</a:t>
            </a:r>
            <a:r>
              <a:rPr lang="en-US" altLang="zh-TW" sz="2000" dirty="0">
                <a:latin typeface="Meiryo UI" panose="020B0604030504040204" pitchFamily="50" charset="-128"/>
                <a:ea typeface="Meiryo UI" panose="020B0604030504040204" pitchFamily="50" charset="-128"/>
                <a:cs typeface="Meiryo UI" panose="020B0604030504040204" pitchFamily="50" charset="-128"/>
              </a:rPr>
              <a:t>B</a:t>
            </a:r>
            <a:r>
              <a:rPr lang="zh-TW" altLang="en-US" sz="2000" dirty="0">
                <a:latin typeface="Meiryo UI" panose="020B0604030504040204" pitchFamily="50" charset="-128"/>
                <a:ea typeface="Meiryo UI" panose="020B0604030504040204" pitchFamily="50" charset="-128"/>
                <a:cs typeface="Meiryo UI" panose="020B0604030504040204" pitchFamily="50" charset="-128"/>
              </a:rPr>
              <a:t>） </a:t>
            </a:r>
          </a:p>
          <a:p>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　文章</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を書くことの指導に</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おいて、段落</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や</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構成、展開</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などをワープロソフトの編集機能を活用してわかりやすく図式化して説明する。 </a:t>
            </a:r>
          </a:p>
          <a:p>
            <a:r>
              <a:rPr lang="ja-JP" altLang="en-US" sz="2000" dirty="0">
                <a:latin typeface="Meiryo UI" panose="020B0604030504040204" pitchFamily="50" charset="-128"/>
                <a:ea typeface="Meiryo UI" panose="020B0604030504040204" pitchFamily="50" charset="-128"/>
                <a:cs typeface="Meiryo UI" panose="020B0604030504040204" pitchFamily="50" charset="-128"/>
              </a:rPr>
              <a:t>○</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高等学校 </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地理歴史（地理</a:t>
            </a:r>
            <a:r>
              <a:rPr lang="en-US" altLang="ja-JP" sz="2000" dirty="0">
                <a:latin typeface="Meiryo UI" panose="020B0604030504040204" pitchFamily="50" charset="-128"/>
                <a:ea typeface="Meiryo UI" panose="020B0604030504040204" pitchFamily="50" charset="-128"/>
                <a:cs typeface="Meiryo UI" panose="020B0604030504040204" pitchFamily="50" charset="-128"/>
              </a:rPr>
              <a:t>B</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）、理科</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（地学） </a:t>
            </a:r>
          </a:p>
          <a:p>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　長期間</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にわたるプレートの移動のアニメーションを</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見せ、地形</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形成の要因をつかませる。 </a:t>
            </a:r>
          </a:p>
          <a:p>
            <a:endParaRPr lang="en-US" altLang="ja-JP" sz="2000" dirty="0" smtClean="0">
              <a:ln w="12700">
                <a:noFill/>
                <a:prstDash val="solid"/>
              </a:ln>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a:p>
            <a:pPr algn="r"/>
            <a:r>
              <a:rPr lang="ja-JP" altLang="en-US" sz="1600" dirty="0" smtClean="0">
                <a:ln w="12700">
                  <a:noFill/>
                  <a:prstDash val="solid"/>
                </a:ln>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「教育の情報化に関する手引き」より</a:t>
            </a:r>
            <a:endParaRPr lang="ja-JP" altLang="en-US" sz="1600" cap="none" spc="0" dirty="0">
              <a:ln w="12700">
                <a:noFill/>
                <a:prstDash val="solid"/>
              </a:ln>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64933797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テキスト ボックス 10"/>
          <p:cNvSpPr txBox="1"/>
          <p:nvPr/>
        </p:nvSpPr>
        <p:spPr>
          <a:xfrm>
            <a:off x="0" y="0"/>
            <a:ext cx="9144000" cy="338554"/>
          </a:xfrm>
          <a:prstGeom prst="rect">
            <a:avLst/>
          </a:prstGeom>
          <a:solidFill>
            <a:schemeClr val="bg1">
              <a:lumMod val="85000"/>
            </a:schemeClr>
          </a:solidFill>
        </p:spPr>
        <p:txBody>
          <a:bodyPr wrap="square" rtlCol="0">
            <a:spAutoFit/>
          </a:bodyPr>
          <a:lstStyle/>
          <a:p>
            <a:r>
              <a:rPr lang="ja-JP" altLang="en-US" sz="1600" dirty="0">
                <a:solidFill>
                  <a:schemeClr val="tx2"/>
                </a:solidFill>
                <a:latin typeface="Meiryo UI" panose="020B0604030504040204" pitchFamily="50" charset="-128"/>
                <a:ea typeface="Meiryo UI" panose="020B0604030504040204" pitchFamily="50" charset="-128"/>
                <a:cs typeface="Meiryo UI" panose="020B0604030504040204" pitchFamily="50" charset="-128"/>
              </a:rPr>
              <a:t>授業での教員によるＩＣＴ活用　③児童の思考や理解をふかめるために　</a:t>
            </a:r>
          </a:p>
        </p:txBody>
      </p:sp>
      <p:sp>
        <p:nvSpPr>
          <p:cNvPr id="9" name="正方形/長方形 8"/>
          <p:cNvSpPr/>
          <p:nvPr/>
        </p:nvSpPr>
        <p:spPr>
          <a:xfrm>
            <a:off x="222196" y="548680"/>
            <a:ext cx="8699608" cy="5878532"/>
          </a:xfrm>
          <a:prstGeom prst="rect">
            <a:avLst/>
          </a:prstGeom>
          <a:noFill/>
          <a:ln w="19050">
            <a:solidFill>
              <a:schemeClr val="tx1"/>
            </a:solidFill>
            <a:prstDash val="dash"/>
          </a:ln>
        </p:spPr>
        <p:txBody>
          <a:bodyPr wrap="square" lIns="91440" tIns="45720" rIns="91440" bIns="45720">
            <a:spAutoFit/>
          </a:bodyPr>
          <a:lstStyle/>
          <a:p>
            <a:r>
              <a:rPr lang="en-US" altLang="ja-JP" sz="20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その他の具体例</a:t>
            </a:r>
            <a:r>
              <a:rPr lang="en-US" altLang="ja-JP" sz="2000" dirty="0" smtClean="0">
                <a:latin typeface="Meiryo UI" panose="020B0604030504040204" pitchFamily="50" charset="-128"/>
                <a:ea typeface="Meiryo UI" panose="020B0604030504040204" pitchFamily="50" charset="-128"/>
                <a:cs typeface="Meiryo UI" panose="020B0604030504040204" pitchFamily="50" charset="-128"/>
              </a:rPr>
              <a:t>】</a:t>
            </a:r>
          </a:p>
          <a:p>
            <a:endParaRPr lang="en-US" altLang="ja-JP" sz="20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○高等学校 </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数学 </a:t>
            </a:r>
          </a:p>
          <a:p>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　空間</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図形の学習に</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おいて、</a:t>
            </a:r>
            <a:r>
              <a:rPr lang="en-US" altLang="ja-JP" sz="2000" dirty="0" smtClean="0">
                <a:latin typeface="Meiryo UI" panose="020B0604030504040204" pitchFamily="50" charset="-128"/>
                <a:ea typeface="Meiryo UI" panose="020B0604030504040204" pitchFamily="50" charset="-128"/>
                <a:cs typeface="Meiryo UI" panose="020B0604030504040204" pitchFamily="50" charset="-128"/>
              </a:rPr>
              <a:t>CG</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ソフトで作成したモデルを自由に動かすこと</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で、空間</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概念を平易に把握させる。 </a:t>
            </a:r>
          </a:p>
          <a:p>
            <a:r>
              <a:rPr lang="ja-JP" altLang="en-US" sz="2000" dirty="0">
                <a:latin typeface="Meiryo UI" panose="020B0604030504040204" pitchFamily="50" charset="-128"/>
                <a:ea typeface="Meiryo UI" panose="020B0604030504040204" pitchFamily="50" charset="-128"/>
                <a:cs typeface="Meiryo UI" panose="020B0604030504040204" pitchFamily="50" charset="-128"/>
              </a:rPr>
              <a:t>○</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高等学校 </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理科（物理） </a:t>
            </a:r>
          </a:p>
          <a:p>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　速度</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や運動の方向などの条件を</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変えて、惑星</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や人工衛星の軌道のシミュレーションを</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行い、万有</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引力による運動について理解させる。 </a:t>
            </a:r>
            <a:endParaRPr lang="en-US" altLang="ja-JP" sz="20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2000" dirty="0">
                <a:latin typeface="Meiryo UI" panose="020B0604030504040204" pitchFamily="50" charset="-128"/>
                <a:ea typeface="Meiryo UI" panose="020B0604030504040204" pitchFamily="50" charset="-128"/>
                <a:cs typeface="Meiryo UI" panose="020B0604030504040204" pitchFamily="50" charset="-128"/>
              </a:rPr>
              <a:t>○</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高等学校 </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理科（生物） </a:t>
            </a:r>
          </a:p>
          <a:p>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　原核</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生物と真核生物の観察に</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おいて、顕微鏡</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画像をプロジェクタなどで提示すること</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で、観察</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した内容を共有化</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し、それら</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の特徴を理解させる。 </a:t>
            </a:r>
          </a:p>
          <a:p>
            <a:r>
              <a:rPr lang="ja-JP" altLang="en-US" sz="2000" dirty="0">
                <a:latin typeface="Meiryo UI" panose="020B0604030504040204" pitchFamily="50" charset="-128"/>
                <a:ea typeface="Meiryo UI" panose="020B0604030504040204" pitchFamily="50" charset="-128"/>
                <a:cs typeface="Meiryo UI" panose="020B0604030504040204" pitchFamily="50" charset="-128"/>
              </a:rPr>
              <a:t>○</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高等学校 </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理科（地学） </a:t>
            </a:r>
          </a:p>
          <a:p>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　天体</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の運行などをシミュレーションソフトを使ってあらかじめ理解させて</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おいて、実際</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に星空を観察させる。 </a:t>
            </a:r>
          </a:p>
          <a:p>
            <a:r>
              <a:rPr lang="ja-JP" altLang="en-US" sz="2000" dirty="0">
                <a:latin typeface="Meiryo UI" panose="020B0604030504040204" pitchFamily="50" charset="-128"/>
                <a:ea typeface="Meiryo UI" panose="020B0604030504040204" pitchFamily="50" charset="-128"/>
                <a:cs typeface="Meiryo UI" panose="020B0604030504040204" pitchFamily="50" charset="-128"/>
              </a:rPr>
              <a:t>○</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高等学校 </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家庭 </a:t>
            </a:r>
          </a:p>
          <a:p>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　加齢</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による視覚や聴覚の変化をデジタルコンテンツを用いて疑似体験させることに</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より、高齢者</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の身体の特徴を理解</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させ、適切</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にかかわろうとする態度を育てる。 </a:t>
            </a:r>
            <a:endParaRPr lang="en-US" altLang="ja-JP" sz="20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2000" dirty="0" smtClean="0">
              <a:ln w="12700">
                <a:noFill/>
                <a:prstDash val="solid"/>
              </a:ln>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a:p>
            <a:pPr algn="r"/>
            <a:r>
              <a:rPr lang="ja-JP" altLang="en-US" sz="1600" dirty="0" smtClean="0">
                <a:ln w="12700">
                  <a:noFill/>
                  <a:prstDash val="solid"/>
                </a:ln>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600" dirty="0">
                <a:ln w="12700">
                  <a:noFill/>
                  <a:prstDash val="solid"/>
                </a:ln>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教育の情報化に関する手引き」</a:t>
            </a:r>
            <a:r>
              <a:rPr lang="ja-JP" altLang="en-US" sz="1600" dirty="0" smtClean="0">
                <a:ln w="12700">
                  <a:noFill/>
                  <a:prstDash val="solid"/>
                </a:ln>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より</a:t>
            </a:r>
            <a:endParaRPr lang="ja-JP" altLang="en-US" sz="1600" cap="none" spc="0" dirty="0">
              <a:ln w="12700">
                <a:noFill/>
                <a:prstDash val="solid"/>
              </a:ln>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84805892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正方形/長方形 31"/>
          <p:cNvSpPr/>
          <p:nvPr/>
        </p:nvSpPr>
        <p:spPr>
          <a:xfrm>
            <a:off x="5559240" y="1358320"/>
            <a:ext cx="3528000" cy="1206584"/>
          </a:xfrm>
          <a:prstGeom prst="rect">
            <a:avLst/>
          </a:prstGeom>
          <a:solidFill>
            <a:schemeClr val="accent2">
              <a:lumMod val="20000"/>
              <a:lumOff val="80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3" name="正方形/長方形 32"/>
          <p:cNvSpPr/>
          <p:nvPr/>
        </p:nvSpPr>
        <p:spPr>
          <a:xfrm>
            <a:off x="5559240" y="2564904"/>
            <a:ext cx="1764000" cy="2016224"/>
          </a:xfrm>
          <a:prstGeom prst="rect">
            <a:avLst/>
          </a:prstGeom>
          <a:solidFill>
            <a:schemeClr val="accent2">
              <a:lumMod val="20000"/>
              <a:lumOff val="80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4" name="正方形/長方形 33"/>
          <p:cNvSpPr/>
          <p:nvPr/>
        </p:nvSpPr>
        <p:spPr>
          <a:xfrm>
            <a:off x="7323240" y="2564904"/>
            <a:ext cx="1764000" cy="2016224"/>
          </a:xfrm>
          <a:prstGeom prst="rect">
            <a:avLst/>
          </a:prstGeom>
          <a:solidFill>
            <a:schemeClr val="accent2">
              <a:lumMod val="20000"/>
              <a:lumOff val="80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5" name="正方形/長方形 34"/>
          <p:cNvSpPr/>
          <p:nvPr/>
        </p:nvSpPr>
        <p:spPr>
          <a:xfrm>
            <a:off x="5559240" y="4581128"/>
            <a:ext cx="1764000" cy="2016224"/>
          </a:xfrm>
          <a:prstGeom prst="rect">
            <a:avLst/>
          </a:prstGeom>
          <a:solidFill>
            <a:schemeClr val="accent2">
              <a:lumMod val="20000"/>
              <a:lumOff val="80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6" name="正方形/長方形 35"/>
          <p:cNvSpPr/>
          <p:nvPr/>
        </p:nvSpPr>
        <p:spPr>
          <a:xfrm>
            <a:off x="7323240" y="4581128"/>
            <a:ext cx="1764000" cy="2016224"/>
          </a:xfrm>
          <a:prstGeom prst="rect">
            <a:avLst/>
          </a:prstGeom>
          <a:solidFill>
            <a:schemeClr val="accent2">
              <a:lumMod val="20000"/>
              <a:lumOff val="80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正方形/長方形 21"/>
          <p:cNvSpPr/>
          <p:nvPr/>
        </p:nvSpPr>
        <p:spPr>
          <a:xfrm>
            <a:off x="1911896" y="1358320"/>
            <a:ext cx="3528000" cy="1206584"/>
          </a:xfrm>
          <a:prstGeom prst="rect">
            <a:avLst/>
          </a:prstGeom>
          <a:solidFill>
            <a:schemeClr val="accent6">
              <a:lumMod val="20000"/>
              <a:lumOff val="80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 name="正方形/長方形 24"/>
          <p:cNvSpPr/>
          <p:nvPr/>
        </p:nvSpPr>
        <p:spPr>
          <a:xfrm>
            <a:off x="62960" y="1358320"/>
            <a:ext cx="1764000" cy="1206584"/>
          </a:xfrm>
          <a:prstGeom prst="rect">
            <a:avLst/>
          </a:prstGeom>
          <a:solidFill>
            <a:srgbClr val="CCFF99"/>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テキスト ボックス 13"/>
          <p:cNvSpPr txBox="1"/>
          <p:nvPr/>
        </p:nvSpPr>
        <p:spPr>
          <a:xfrm>
            <a:off x="0" y="0"/>
            <a:ext cx="9144000" cy="338554"/>
          </a:xfrm>
          <a:prstGeom prst="rect">
            <a:avLst/>
          </a:prstGeom>
          <a:solidFill>
            <a:schemeClr val="bg1">
              <a:lumMod val="85000"/>
            </a:schemeClr>
          </a:solidFill>
        </p:spPr>
        <p:txBody>
          <a:bodyPr wrap="square" rtlCol="0">
            <a:spAutoFit/>
          </a:bodyPr>
          <a:lstStyle/>
          <a:p>
            <a:r>
              <a:rPr lang="ja-JP" altLang="en-US" sz="1600" dirty="0">
                <a:solidFill>
                  <a:schemeClr val="tx2"/>
                </a:solidFill>
                <a:latin typeface="Meiryo UI" panose="020B0604030504040204" pitchFamily="50" charset="-128"/>
                <a:ea typeface="Meiryo UI" panose="020B0604030504040204" pitchFamily="50" charset="-128"/>
                <a:cs typeface="Meiryo UI" panose="020B0604030504040204" pitchFamily="50" charset="-128"/>
              </a:rPr>
              <a:t>授業での教員によるＩＣＴ活用　③児童の思考や理解をふかめるために　</a:t>
            </a:r>
          </a:p>
        </p:txBody>
      </p:sp>
      <p:sp>
        <p:nvSpPr>
          <p:cNvPr id="6" name="正方形/長方形 5"/>
          <p:cNvSpPr/>
          <p:nvPr/>
        </p:nvSpPr>
        <p:spPr>
          <a:xfrm>
            <a:off x="81221" y="1385218"/>
            <a:ext cx="1728000" cy="432000"/>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smtClean="0">
                <a:latin typeface="Meiryo UI" panose="020B0604030504040204" pitchFamily="50" charset="-128"/>
                <a:ea typeface="Meiryo UI" panose="020B0604030504040204" pitchFamily="50" charset="-128"/>
                <a:cs typeface="Meiryo UI" panose="020B0604030504040204" pitchFamily="50" charset="-128"/>
              </a:rPr>
              <a:t>Ａ　一斉学習</a:t>
            </a:r>
            <a:endParaRPr kumimoji="1" lang="ja-JP" altLang="en-US"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7" name="正方形/長方形 16"/>
          <p:cNvSpPr/>
          <p:nvPr/>
        </p:nvSpPr>
        <p:spPr>
          <a:xfrm>
            <a:off x="1930946" y="1381180"/>
            <a:ext cx="3492000" cy="432048"/>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dirty="0" smtClean="0">
                <a:latin typeface="Meiryo UI" panose="020B0604030504040204" pitchFamily="50" charset="-128"/>
                <a:ea typeface="Meiryo UI" panose="020B0604030504040204" pitchFamily="50" charset="-128"/>
                <a:cs typeface="Meiryo UI" panose="020B0604030504040204" pitchFamily="50" charset="-128"/>
              </a:rPr>
              <a:t>Ｂ</a:t>
            </a:r>
            <a:r>
              <a:rPr lang="ja-JP" altLang="en-US" b="1" dirty="0">
                <a:latin typeface="Meiryo UI" panose="020B0604030504040204" pitchFamily="50" charset="-128"/>
                <a:ea typeface="Meiryo UI" panose="020B0604030504040204" pitchFamily="50" charset="-128"/>
                <a:cs typeface="Meiryo UI" panose="020B0604030504040204" pitchFamily="50" charset="-128"/>
              </a:rPr>
              <a:t>　</a:t>
            </a:r>
            <a:r>
              <a:rPr lang="ja-JP" altLang="en-US" b="1" dirty="0" smtClean="0">
                <a:latin typeface="Meiryo UI" panose="020B0604030504040204" pitchFamily="50" charset="-128"/>
                <a:ea typeface="Meiryo UI" panose="020B0604030504040204" pitchFamily="50" charset="-128"/>
                <a:cs typeface="Meiryo UI" panose="020B0604030504040204" pitchFamily="50" charset="-128"/>
              </a:rPr>
              <a:t>個別学習</a:t>
            </a:r>
            <a:endParaRPr lang="ja-JP" altLang="en-US"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1" name="正方形/長方形 20"/>
          <p:cNvSpPr/>
          <p:nvPr/>
        </p:nvSpPr>
        <p:spPr>
          <a:xfrm>
            <a:off x="5578290" y="1377370"/>
            <a:ext cx="3492000" cy="432048"/>
          </a:xfrm>
          <a:prstGeom prst="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dirty="0" smtClean="0">
                <a:latin typeface="Meiryo UI" panose="020B0604030504040204" pitchFamily="50" charset="-128"/>
                <a:ea typeface="Meiryo UI" panose="020B0604030504040204" pitchFamily="50" charset="-128"/>
                <a:cs typeface="Meiryo UI" panose="020B0604030504040204" pitchFamily="50" charset="-128"/>
              </a:rPr>
              <a:t>Ｃ</a:t>
            </a:r>
            <a:r>
              <a:rPr lang="ja-JP" altLang="en-US" b="1" dirty="0">
                <a:latin typeface="Meiryo UI" panose="020B0604030504040204" pitchFamily="50" charset="-128"/>
                <a:ea typeface="Meiryo UI" panose="020B0604030504040204" pitchFamily="50" charset="-128"/>
                <a:cs typeface="Meiryo UI" panose="020B0604030504040204" pitchFamily="50" charset="-128"/>
              </a:rPr>
              <a:t>　</a:t>
            </a:r>
            <a:r>
              <a:rPr lang="ja-JP" altLang="en-US" b="1" dirty="0" smtClean="0">
                <a:latin typeface="Meiryo UI" panose="020B0604030504040204" pitchFamily="50" charset="-128"/>
                <a:ea typeface="Meiryo UI" panose="020B0604030504040204" pitchFamily="50" charset="-128"/>
                <a:cs typeface="Meiryo UI" panose="020B0604030504040204" pitchFamily="50" charset="-128"/>
              </a:rPr>
              <a:t>協働学習</a:t>
            </a:r>
            <a:endParaRPr lang="ja-JP" altLang="en-US"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8" name="テキスト ボックス 7"/>
          <p:cNvSpPr txBox="1"/>
          <p:nvPr/>
        </p:nvSpPr>
        <p:spPr>
          <a:xfrm>
            <a:off x="73616" y="1804566"/>
            <a:ext cx="1762080" cy="784830"/>
          </a:xfrm>
          <a:prstGeom prst="rect">
            <a:avLst/>
          </a:prstGeom>
          <a:noFill/>
        </p:spPr>
        <p:txBody>
          <a:bodyPr wrap="square" rtlCol="0">
            <a:spAutoFit/>
          </a:bodyPr>
          <a:lstStyle/>
          <a:p>
            <a:r>
              <a:rPr kumimoji="1" lang="ja-JP" altLang="en-US" sz="900" dirty="0" smtClean="0"/>
              <a:t>挿絵や写真等を拡大・縮小、画面への書き込み等を活用して分かりやすく説明することにより、子供たちの興味・関心を高めることが可能となる。</a:t>
            </a:r>
            <a:endParaRPr kumimoji="1" lang="ja-JP" altLang="en-US" sz="900" dirty="0"/>
          </a:p>
        </p:txBody>
      </p:sp>
      <p:sp>
        <p:nvSpPr>
          <p:cNvPr id="23" name="正方形/長方形 22"/>
          <p:cNvSpPr/>
          <p:nvPr/>
        </p:nvSpPr>
        <p:spPr>
          <a:xfrm>
            <a:off x="1911896" y="2564904"/>
            <a:ext cx="1764000" cy="2016224"/>
          </a:xfrm>
          <a:prstGeom prst="rect">
            <a:avLst/>
          </a:prstGeom>
          <a:solidFill>
            <a:schemeClr val="accent6">
              <a:lumMod val="20000"/>
              <a:lumOff val="80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 name="正方形/長方形 25"/>
          <p:cNvSpPr/>
          <p:nvPr/>
        </p:nvSpPr>
        <p:spPr>
          <a:xfrm>
            <a:off x="62960" y="2564904"/>
            <a:ext cx="1764000" cy="1944000"/>
          </a:xfrm>
          <a:prstGeom prst="rect">
            <a:avLst/>
          </a:prstGeom>
          <a:solidFill>
            <a:srgbClr val="CCFF99"/>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 name="正方形/長方形 27"/>
          <p:cNvSpPr/>
          <p:nvPr/>
        </p:nvSpPr>
        <p:spPr>
          <a:xfrm>
            <a:off x="3675896" y="2564904"/>
            <a:ext cx="1764000" cy="2016224"/>
          </a:xfrm>
          <a:prstGeom prst="rect">
            <a:avLst/>
          </a:prstGeom>
          <a:solidFill>
            <a:schemeClr val="accent6">
              <a:lumMod val="20000"/>
              <a:lumOff val="80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9" name="正方形/長方形 28"/>
          <p:cNvSpPr/>
          <p:nvPr/>
        </p:nvSpPr>
        <p:spPr>
          <a:xfrm>
            <a:off x="1911896" y="4581128"/>
            <a:ext cx="1764000" cy="2016224"/>
          </a:xfrm>
          <a:prstGeom prst="rect">
            <a:avLst/>
          </a:prstGeom>
          <a:solidFill>
            <a:schemeClr val="accent6">
              <a:lumMod val="20000"/>
              <a:lumOff val="80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0" name="正方形/長方形 29"/>
          <p:cNvSpPr/>
          <p:nvPr/>
        </p:nvSpPr>
        <p:spPr>
          <a:xfrm>
            <a:off x="3675896" y="4581128"/>
            <a:ext cx="1764000" cy="2016224"/>
          </a:xfrm>
          <a:prstGeom prst="rect">
            <a:avLst/>
          </a:prstGeom>
          <a:solidFill>
            <a:schemeClr val="accent6">
              <a:lumMod val="20000"/>
              <a:lumOff val="80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1" name="正方形/長方形 30"/>
          <p:cNvSpPr/>
          <p:nvPr/>
        </p:nvSpPr>
        <p:spPr>
          <a:xfrm>
            <a:off x="131319" y="4581128"/>
            <a:ext cx="1764000" cy="2016224"/>
          </a:xfrm>
          <a:prstGeom prst="rect">
            <a:avLst/>
          </a:prstGeom>
          <a:solidFill>
            <a:schemeClr val="accent6">
              <a:lumMod val="20000"/>
              <a:lumOff val="80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3" name="正方形/長方形 42"/>
          <p:cNvSpPr/>
          <p:nvPr/>
        </p:nvSpPr>
        <p:spPr>
          <a:xfrm>
            <a:off x="85985" y="2583956"/>
            <a:ext cx="1728000" cy="252000"/>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b="1" dirty="0" smtClean="0">
                <a:latin typeface="メイリオ" panose="020B0604030504040204" pitchFamily="50" charset="-128"/>
                <a:ea typeface="メイリオ" panose="020B0604030504040204" pitchFamily="50" charset="-128"/>
                <a:cs typeface="メイリオ" panose="020B0604030504040204" pitchFamily="50" charset="-128"/>
              </a:rPr>
              <a:t>Ａ</a:t>
            </a:r>
            <a:r>
              <a:rPr kumimoji="1" lang="en-US" altLang="ja-JP" sz="900" b="1" dirty="0" smtClean="0">
                <a:latin typeface="メイリオ" panose="020B0604030504040204" pitchFamily="50" charset="-128"/>
                <a:ea typeface="メイリオ" panose="020B0604030504040204" pitchFamily="50" charset="-128"/>
                <a:cs typeface="メイリオ" panose="020B0604030504040204" pitchFamily="50" charset="-128"/>
              </a:rPr>
              <a:t>-1</a:t>
            </a:r>
            <a:r>
              <a:rPr kumimoji="1" lang="ja-JP" altLang="en-US" sz="900" b="1" dirty="0" smtClean="0">
                <a:latin typeface="メイリオ" panose="020B0604030504040204" pitchFamily="50" charset="-128"/>
                <a:ea typeface="メイリオ" panose="020B0604030504040204" pitchFamily="50" charset="-128"/>
                <a:cs typeface="メイリオ" panose="020B0604030504040204" pitchFamily="50" charset="-128"/>
              </a:rPr>
              <a:t>　教員による教材の提示</a:t>
            </a:r>
            <a:endParaRPr kumimoji="1" lang="ja-JP" altLang="en-US" sz="9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4" name="正方形/長方形 43"/>
          <p:cNvSpPr/>
          <p:nvPr/>
        </p:nvSpPr>
        <p:spPr>
          <a:xfrm>
            <a:off x="1932146" y="2583956"/>
            <a:ext cx="1728000" cy="252000"/>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900" b="1" dirty="0">
                <a:latin typeface="メイリオ" panose="020B0604030504040204" pitchFamily="50" charset="-128"/>
                <a:ea typeface="メイリオ" panose="020B0604030504040204" pitchFamily="50" charset="-128"/>
                <a:cs typeface="メイリオ" panose="020B0604030504040204" pitchFamily="50" charset="-128"/>
              </a:rPr>
              <a:t>B</a:t>
            </a:r>
            <a:r>
              <a:rPr kumimoji="1" lang="en-US" altLang="ja-JP" sz="900" b="1" dirty="0" smtClean="0">
                <a:latin typeface="メイリオ" panose="020B0604030504040204" pitchFamily="50" charset="-128"/>
                <a:ea typeface="メイリオ" panose="020B0604030504040204" pitchFamily="50" charset="-128"/>
                <a:cs typeface="メイリオ" panose="020B0604030504040204" pitchFamily="50" charset="-128"/>
              </a:rPr>
              <a:t>-1</a:t>
            </a:r>
            <a:r>
              <a:rPr kumimoji="1" lang="ja-JP" altLang="en-US" sz="900" b="1" dirty="0" smtClean="0">
                <a:latin typeface="メイリオ" panose="020B0604030504040204" pitchFamily="50" charset="-128"/>
                <a:ea typeface="メイリオ" panose="020B0604030504040204" pitchFamily="50" charset="-128"/>
                <a:cs typeface="メイリオ" panose="020B0604030504040204" pitchFamily="50" charset="-128"/>
              </a:rPr>
              <a:t>　個に応じる学習</a:t>
            </a:r>
            <a:endParaRPr kumimoji="1" lang="ja-JP" altLang="en-US" sz="9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5" name="正方形/長方形 44"/>
          <p:cNvSpPr/>
          <p:nvPr/>
        </p:nvSpPr>
        <p:spPr>
          <a:xfrm>
            <a:off x="3693896" y="2583956"/>
            <a:ext cx="1728000" cy="252000"/>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900" b="1" dirty="0" smtClean="0">
                <a:latin typeface="メイリオ" panose="020B0604030504040204" pitchFamily="50" charset="-128"/>
                <a:ea typeface="メイリオ" panose="020B0604030504040204" pitchFamily="50" charset="-128"/>
                <a:cs typeface="メイリオ" panose="020B0604030504040204" pitchFamily="50" charset="-128"/>
              </a:rPr>
              <a:t>B</a:t>
            </a:r>
            <a:r>
              <a:rPr kumimoji="1" lang="en-US" altLang="ja-JP" sz="900" b="1" dirty="0" smtClean="0">
                <a:latin typeface="メイリオ" panose="020B0604030504040204" pitchFamily="50" charset="-128"/>
                <a:ea typeface="メイリオ" panose="020B0604030504040204" pitchFamily="50" charset="-128"/>
                <a:cs typeface="メイリオ" panose="020B0604030504040204" pitchFamily="50" charset="-128"/>
              </a:rPr>
              <a:t>-2</a:t>
            </a:r>
            <a:r>
              <a:rPr kumimoji="1" lang="ja-JP" altLang="en-US" sz="900" b="1" dirty="0" smtClean="0">
                <a:latin typeface="メイリオ" panose="020B0604030504040204" pitchFamily="50" charset="-128"/>
                <a:ea typeface="メイリオ" panose="020B0604030504040204" pitchFamily="50" charset="-128"/>
                <a:cs typeface="メイリオ" panose="020B0604030504040204" pitchFamily="50" charset="-128"/>
              </a:rPr>
              <a:t>　調査活動</a:t>
            </a:r>
            <a:endParaRPr kumimoji="1" lang="ja-JP" altLang="en-US" sz="9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6" name="正方形/長方形 45"/>
          <p:cNvSpPr/>
          <p:nvPr/>
        </p:nvSpPr>
        <p:spPr>
          <a:xfrm>
            <a:off x="1931916" y="4600180"/>
            <a:ext cx="1728000" cy="252000"/>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900" b="1" dirty="0" smtClean="0">
                <a:latin typeface="メイリオ" panose="020B0604030504040204" pitchFamily="50" charset="-128"/>
                <a:ea typeface="メイリオ" panose="020B0604030504040204" pitchFamily="50" charset="-128"/>
                <a:cs typeface="メイリオ" panose="020B0604030504040204" pitchFamily="50" charset="-128"/>
              </a:rPr>
              <a:t>B</a:t>
            </a:r>
            <a:r>
              <a:rPr kumimoji="1" lang="en-US" altLang="ja-JP" sz="900" b="1" dirty="0" smtClean="0">
                <a:latin typeface="メイリオ" panose="020B0604030504040204" pitchFamily="50" charset="-128"/>
                <a:ea typeface="メイリオ" panose="020B0604030504040204" pitchFamily="50" charset="-128"/>
                <a:cs typeface="メイリオ" panose="020B0604030504040204" pitchFamily="50" charset="-128"/>
              </a:rPr>
              <a:t>-4</a:t>
            </a:r>
            <a:r>
              <a:rPr kumimoji="1" lang="ja-JP" altLang="en-US" sz="900" b="1" dirty="0" smtClean="0">
                <a:latin typeface="メイリオ" panose="020B0604030504040204" pitchFamily="50" charset="-128"/>
                <a:ea typeface="メイリオ" panose="020B0604030504040204" pitchFamily="50" charset="-128"/>
                <a:cs typeface="メイリオ" panose="020B0604030504040204" pitchFamily="50" charset="-128"/>
              </a:rPr>
              <a:t>　表現・制作</a:t>
            </a:r>
            <a:endParaRPr kumimoji="1" lang="ja-JP" altLang="en-US" sz="9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7" name="正方形/長方形 46"/>
          <p:cNvSpPr/>
          <p:nvPr/>
        </p:nvSpPr>
        <p:spPr>
          <a:xfrm>
            <a:off x="3693666" y="4600180"/>
            <a:ext cx="1728000" cy="252000"/>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900" b="1" dirty="0" smtClean="0">
                <a:latin typeface="メイリオ" panose="020B0604030504040204" pitchFamily="50" charset="-128"/>
                <a:ea typeface="メイリオ" panose="020B0604030504040204" pitchFamily="50" charset="-128"/>
                <a:cs typeface="メイリオ" panose="020B0604030504040204" pitchFamily="50" charset="-128"/>
              </a:rPr>
              <a:t>B</a:t>
            </a:r>
            <a:r>
              <a:rPr kumimoji="1" lang="en-US" altLang="ja-JP" sz="900" b="1" dirty="0" smtClean="0">
                <a:latin typeface="メイリオ" panose="020B0604030504040204" pitchFamily="50" charset="-128"/>
                <a:ea typeface="メイリオ" panose="020B0604030504040204" pitchFamily="50" charset="-128"/>
                <a:cs typeface="メイリオ" panose="020B0604030504040204" pitchFamily="50" charset="-128"/>
              </a:rPr>
              <a:t>-5</a:t>
            </a:r>
            <a:r>
              <a:rPr kumimoji="1" lang="ja-JP" altLang="en-US" sz="900" b="1" dirty="0" smtClean="0">
                <a:latin typeface="メイリオ" panose="020B0604030504040204" pitchFamily="50" charset="-128"/>
                <a:ea typeface="メイリオ" panose="020B0604030504040204" pitchFamily="50" charset="-128"/>
                <a:cs typeface="メイリオ" panose="020B0604030504040204" pitchFamily="50" charset="-128"/>
              </a:rPr>
              <a:t>　家庭学習</a:t>
            </a:r>
            <a:endParaRPr kumimoji="1" lang="ja-JP" altLang="en-US" sz="9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8" name="正方形/長方形 47"/>
          <p:cNvSpPr/>
          <p:nvPr/>
        </p:nvSpPr>
        <p:spPr>
          <a:xfrm>
            <a:off x="143935" y="4599333"/>
            <a:ext cx="1728000" cy="252000"/>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900" b="1" dirty="0" smtClean="0">
                <a:latin typeface="メイリオ" panose="020B0604030504040204" pitchFamily="50" charset="-128"/>
                <a:ea typeface="メイリオ" panose="020B0604030504040204" pitchFamily="50" charset="-128"/>
                <a:cs typeface="メイリオ" panose="020B0604030504040204" pitchFamily="50" charset="-128"/>
              </a:rPr>
              <a:t>B</a:t>
            </a:r>
            <a:r>
              <a:rPr kumimoji="1" lang="en-US" altLang="ja-JP" sz="900" b="1" dirty="0" smtClean="0">
                <a:latin typeface="メイリオ" panose="020B0604030504040204" pitchFamily="50" charset="-128"/>
                <a:ea typeface="メイリオ" panose="020B0604030504040204" pitchFamily="50" charset="-128"/>
                <a:cs typeface="メイリオ" panose="020B0604030504040204" pitchFamily="50" charset="-128"/>
              </a:rPr>
              <a:t>-3</a:t>
            </a:r>
            <a:r>
              <a:rPr kumimoji="1" lang="ja-JP" altLang="en-US" sz="900" b="1" dirty="0" smtClean="0">
                <a:latin typeface="メイリオ" panose="020B0604030504040204" pitchFamily="50" charset="-128"/>
                <a:ea typeface="メイリオ" panose="020B0604030504040204" pitchFamily="50" charset="-128"/>
                <a:cs typeface="メイリオ" panose="020B0604030504040204" pitchFamily="50" charset="-128"/>
              </a:rPr>
              <a:t>　思考を深める学習</a:t>
            </a:r>
            <a:endParaRPr kumimoji="1" lang="ja-JP" altLang="en-US" sz="9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9" name="正方形/長方形 48"/>
          <p:cNvSpPr/>
          <p:nvPr/>
        </p:nvSpPr>
        <p:spPr>
          <a:xfrm>
            <a:off x="5574296" y="2583956"/>
            <a:ext cx="1728000" cy="252000"/>
          </a:xfrm>
          <a:prstGeom prst="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900" b="1" dirty="0" smtClean="0">
                <a:latin typeface="メイリオ" panose="020B0604030504040204" pitchFamily="50" charset="-128"/>
                <a:ea typeface="メイリオ" panose="020B0604030504040204" pitchFamily="50" charset="-128"/>
                <a:cs typeface="メイリオ" panose="020B0604030504040204" pitchFamily="50" charset="-128"/>
              </a:rPr>
              <a:t>C</a:t>
            </a:r>
            <a:r>
              <a:rPr kumimoji="1" lang="en-US" altLang="ja-JP" sz="900" b="1" dirty="0" smtClean="0">
                <a:latin typeface="メイリオ" panose="020B0604030504040204" pitchFamily="50" charset="-128"/>
                <a:ea typeface="メイリオ" panose="020B0604030504040204" pitchFamily="50" charset="-128"/>
                <a:cs typeface="メイリオ" panose="020B0604030504040204" pitchFamily="50" charset="-128"/>
              </a:rPr>
              <a:t>-1</a:t>
            </a:r>
            <a:r>
              <a:rPr kumimoji="1" lang="ja-JP" altLang="en-US" sz="900" b="1" dirty="0" smtClean="0">
                <a:latin typeface="メイリオ" panose="020B0604030504040204" pitchFamily="50" charset="-128"/>
                <a:ea typeface="メイリオ" panose="020B0604030504040204" pitchFamily="50" charset="-128"/>
                <a:cs typeface="メイリオ" panose="020B0604030504040204" pitchFamily="50" charset="-128"/>
              </a:rPr>
              <a:t>　発表や話し合い</a:t>
            </a:r>
            <a:endParaRPr kumimoji="1" lang="ja-JP" altLang="en-US" sz="9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0" name="正方形/長方形 49"/>
          <p:cNvSpPr/>
          <p:nvPr/>
        </p:nvSpPr>
        <p:spPr>
          <a:xfrm>
            <a:off x="7342396" y="2583956"/>
            <a:ext cx="1728000" cy="252000"/>
          </a:xfrm>
          <a:prstGeom prst="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900" b="1" dirty="0">
                <a:latin typeface="メイリオ" panose="020B0604030504040204" pitchFamily="50" charset="-128"/>
                <a:ea typeface="メイリオ" panose="020B0604030504040204" pitchFamily="50" charset="-128"/>
                <a:cs typeface="メイリオ" panose="020B0604030504040204" pitchFamily="50" charset="-128"/>
              </a:rPr>
              <a:t>C</a:t>
            </a:r>
            <a:r>
              <a:rPr kumimoji="1" lang="en-US" altLang="ja-JP" sz="900" b="1" dirty="0" smtClean="0">
                <a:latin typeface="メイリオ" panose="020B0604030504040204" pitchFamily="50" charset="-128"/>
                <a:ea typeface="メイリオ" panose="020B0604030504040204" pitchFamily="50" charset="-128"/>
                <a:cs typeface="メイリオ" panose="020B0604030504040204" pitchFamily="50" charset="-128"/>
              </a:rPr>
              <a:t>-2</a:t>
            </a:r>
            <a:r>
              <a:rPr kumimoji="1" lang="ja-JP" altLang="en-US" sz="900" b="1" dirty="0" smtClean="0">
                <a:latin typeface="メイリオ" panose="020B0604030504040204" pitchFamily="50" charset="-128"/>
                <a:ea typeface="メイリオ" panose="020B0604030504040204" pitchFamily="50" charset="-128"/>
                <a:cs typeface="メイリオ" panose="020B0604030504040204" pitchFamily="50" charset="-128"/>
              </a:rPr>
              <a:t>　協働での意見整理</a:t>
            </a:r>
            <a:endParaRPr kumimoji="1" lang="ja-JP" altLang="en-US" sz="9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1" name="正方形/長方形 50"/>
          <p:cNvSpPr/>
          <p:nvPr/>
        </p:nvSpPr>
        <p:spPr>
          <a:xfrm>
            <a:off x="5575040" y="4597684"/>
            <a:ext cx="1728000" cy="252000"/>
          </a:xfrm>
          <a:prstGeom prst="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900" b="1" dirty="0" smtClean="0">
                <a:latin typeface="メイリオ" panose="020B0604030504040204" pitchFamily="50" charset="-128"/>
                <a:ea typeface="メイリオ" panose="020B0604030504040204" pitchFamily="50" charset="-128"/>
                <a:cs typeface="メイリオ" panose="020B0604030504040204" pitchFamily="50" charset="-128"/>
              </a:rPr>
              <a:t>C</a:t>
            </a:r>
            <a:r>
              <a:rPr kumimoji="1" lang="en-US" altLang="ja-JP" sz="900" b="1" dirty="0" smtClean="0">
                <a:latin typeface="メイリオ" panose="020B0604030504040204" pitchFamily="50" charset="-128"/>
                <a:ea typeface="メイリオ" panose="020B0604030504040204" pitchFamily="50" charset="-128"/>
                <a:cs typeface="メイリオ" panose="020B0604030504040204" pitchFamily="50" charset="-128"/>
              </a:rPr>
              <a:t>-3</a:t>
            </a:r>
            <a:r>
              <a:rPr kumimoji="1" lang="ja-JP" altLang="en-US" sz="900" b="1" dirty="0" smtClean="0">
                <a:latin typeface="メイリオ" panose="020B0604030504040204" pitchFamily="50" charset="-128"/>
                <a:ea typeface="メイリオ" panose="020B0604030504040204" pitchFamily="50" charset="-128"/>
                <a:cs typeface="メイリオ" panose="020B0604030504040204" pitchFamily="50" charset="-128"/>
              </a:rPr>
              <a:t>　協働制作</a:t>
            </a:r>
            <a:endParaRPr kumimoji="1" lang="ja-JP" altLang="en-US" sz="9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2" name="正方形/長方形 51"/>
          <p:cNvSpPr/>
          <p:nvPr/>
        </p:nvSpPr>
        <p:spPr>
          <a:xfrm>
            <a:off x="7343140" y="4597684"/>
            <a:ext cx="1728000" cy="252000"/>
          </a:xfrm>
          <a:prstGeom prst="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900" b="1" dirty="0" smtClean="0">
                <a:latin typeface="メイリオ" panose="020B0604030504040204" pitchFamily="50" charset="-128"/>
                <a:ea typeface="メイリオ" panose="020B0604030504040204" pitchFamily="50" charset="-128"/>
                <a:cs typeface="メイリオ" panose="020B0604030504040204" pitchFamily="50" charset="-128"/>
              </a:rPr>
              <a:t>C</a:t>
            </a:r>
            <a:r>
              <a:rPr kumimoji="1" lang="en-US" altLang="ja-JP" sz="900" b="1" dirty="0" smtClean="0">
                <a:latin typeface="メイリオ" panose="020B0604030504040204" pitchFamily="50" charset="-128"/>
                <a:ea typeface="メイリオ" panose="020B0604030504040204" pitchFamily="50" charset="-128"/>
                <a:cs typeface="メイリオ" panose="020B0604030504040204" pitchFamily="50" charset="-128"/>
              </a:rPr>
              <a:t>-4</a:t>
            </a:r>
            <a:r>
              <a:rPr kumimoji="1" lang="ja-JP" altLang="en-US" sz="900" b="1" dirty="0" smtClean="0">
                <a:latin typeface="メイリオ" panose="020B0604030504040204" pitchFamily="50" charset="-128"/>
                <a:ea typeface="メイリオ" panose="020B0604030504040204" pitchFamily="50" charset="-128"/>
                <a:cs typeface="メイリオ" panose="020B0604030504040204" pitchFamily="50" charset="-128"/>
              </a:rPr>
              <a:t>　学校の壁を越えた学習</a:t>
            </a:r>
            <a:endParaRPr kumimoji="1" lang="ja-JP" altLang="en-US" sz="9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3" name="テキスト ボックス 52"/>
          <p:cNvSpPr txBox="1"/>
          <p:nvPr/>
        </p:nvSpPr>
        <p:spPr>
          <a:xfrm>
            <a:off x="1938164" y="1804566"/>
            <a:ext cx="3483501" cy="646331"/>
          </a:xfrm>
          <a:prstGeom prst="rect">
            <a:avLst/>
          </a:prstGeom>
          <a:noFill/>
        </p:spPr>
        <p:txBody>
          <a:bodyPr wrap="square" rtlCol="0">
            <a:spAutoFit/>
          </a:bodyPr>
          <a:lstStyle/>
          <a:p>
            <a:r>
              <a:rPr kumimoji="1" lang="ja-JP" altLang="en-US" sz="900" dirty="0" smtClean="0"/>
              <a:t>デジタル教材などの活用により、自らの疑問について深く調べることや、自分に合った進度で学習することが容易となる。また、一人一人の学習履歴を把握することにより、個々の理解や関心の程度に応じた学びを構築することが可能となる。</a:t>
            </a:r>
            <a:endParaRPr kumimoji="1" lang="ja-JP" altLang="en-US" sz="900" dirty="0"/>
          </a:p>
        </p:txBody>
      </p:sp>
      <p:sp>
        <p:nvSpPr>
          <p:cNvPr id="54" name="テキスト ボックス 53"/>
          <p:cNvSpPr txBox="1"/>
          <p:nvPr/>
        </p:nvSpPr>
        <p:spPr>
          <a:xfrm>
            <a:off x="5582539" y="1804565"/>
            <a:ext cx="3483501" cy="646331"/>
          </a:xfrm>
          <a:prstGeom prst="rect">
            <a:avLst/>
          </a:prstGeom>
          <a:noFill/>
        </p:spPr>
        <p:txBody>
          <a:bodyPr wrap="square" rtlCol="0">
            <a:spAutoFit/>
          </a:bodyPr>
          <a:lstStyle/>
          <a:p>
            <a:r>
              <a:rPr kumimoji="1" lang="ja-JP" altLang="en-US" sz="900" dirty="0" smtClean="0">
                <a:latin typeface="+mj-lt"/>
              </a:rPr>
              <a:t>タブレット</a:t>
            </a:r>
            <a:r>
              <a:rPr kumimoji="1" lang="en-US" altLang="ja-JP" sz="900" dirty="0" smtClean="0">
                <a:latin typeface="+mj-lt"/>
              </a:rPr>
              <a:t>PC</a:t>
            </a:r>
            <a:r>
              <a:rPr kumimoji="1" lang="ja-JP" altLang="en-US" sz="900" dirty="0" smtClean="0">
                <a:latin typeface="+mj-lt"/>
              </a:rPr>
              <a:t>や電子黒板等を活用し、教室内の授業や他地域・海外の学校との交流学習において子供同士による意見交換、発表などお互いを高めあう学びを通じて、思考力、判断力、表現力などを育成することが可能となる。</a:t>
            </a:r>
            <a:endParaRPr kumimoji="1" lang="ja-JP" altLang="en-US" sz="900" dirty="0">
              <a:latin typeface="+mj-lt"/>
            </a:endParaRPr>
          </a:p>
        </p:txBody>
      </p:sp>
      <p:pic>
        <p:nvPicPr>
          <p:cNvPr id="55" name="図 54"/>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143216" y="2913842"/>
            <a:ext cx="1584960" cy="1182624"/>
          </a:xfrm>
          <a:prstGeom prst="rect">
            <a:avLst/>
          </a:prstGeom>
        </p:spPr>
      </p:pic>
      <p:sp>
        <p:nvSpPr>
          <p:cNvPr id="56" name="テキスト ボックス 55"/>
          <p:cNvSpPr txBox="1"/>
          <p:nvPr/>
        </p:nvSpPr>
        <p:spPr>
          <a:xfrm>
            <a:off x="73616" y="4096466"/>
            <a:ext cx="1728000" cy="369332"/>
          </a:xfrm>
          <a:prstGeom prst="rect">
            <a:avLst/>
          </a:prstGeom>
          <a:noFill/>
        </p:spPr>
        <p:txBody>
          <a:bodyPr wrap="square" rtlCol="0">
            <a:spAutoFit/>
          </a:bodyPr>
          <a:lstStyle/>
          <a:p>
            <a:r>
              <a:rPr kumimoji="1" lang="ja-JP" altLang="en-US" sz="900" dirty="0" smtClean="0"/>
              <a:t>画像の拡大提示や書き込み、音声、</a:t>
            </a:r>
            <a:r>
              <a:rPr lang="ja-JP" altLang="en-US" sz="900" dirty="0" smtClean="0"/>
              <a:t>動画</a:t>
            </a:r>
            <a:r>
              <a:rPr lang="ja-JP" altLang="en-US" sz="900" dirty="0"/>
              <a:t>など</a:t>
            </a:r>
            <a:r>
              <a:rPr lang="ja-JP" altLang="en-US" sz="900" dirty="0" smtClean="0"/>
              <a:t>の活用</a:t>
            </a:r>
            <a:endParaRPr kumimoji="1" lang="ja-JP" altLang="en-US" sz="900" dirty="0"/>
          </a:p>
        </p:txBody>
      </p:sp>
      <p:pic>
        <p:nvPicPr>
          <p:cNvPr id="57" name="図 56"/>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1993786" y="2913842"/>
            <a:ext cx="1584960" cy="1182624"/>
          </a:xfrm>
          <a:prstGeom prst="rect">
            <a:avLst/>
          </a:prstGeom>
        </p:spPr>
      </p:pic>
      <p:sp>
        <p:nvSpPr>
          <p:cNvPr id="58" name="テキスト ボックス 57"/>
          <p:cNvSpPr txBox="1"/>
          <p:nvPr/>
        </p:nvSpPr>
        <p:spPr>
          <a:xfrm>
            <a:off x="1925886" y="4096466"/>
            <a:ext cx="1728000" cy="369332"/>
          </a:xfrm>
          <a:prstGeom prst="rect">
            <a:avLst/>
          </a:prstGeom>
          <a:noFill/>
        </p:spPr>
        <p:txBody>
          <a:bodyPr wrap="square" rtlCol="0">
            <a:spAutoFit/>
          </a:bodyPr>
          <a:lstStyle/>
          <a:p>
            <a:r>
              <a:rPr kumimoji="1" lang="ja-JP" altLang="en-US" sz="900" dirty="0" smtClean="0"/>
              <a:t>一人一人の習熟の程度等に応じた学習</a:t>
            </a:r>
            <a:endParaRPr kumimoji="1" lang="ja-JP" altLang="en-US" sz="900" dirty="0"/>
          </a:p>
        </p:txBody>
      </p:sp>
      <p:pic>
        <p:nvPicPr>
          <p:cNvPr id="59" name="図 58"/>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3753996" y="2913842"/>
            <a:ext cx="1584960" cy="1182624"/>
          </a:xfrm>
          <a:prstGeom prst="rect">
            <a:avLst/>
          </a:prstGeom>
        </p:spPr>
      </p:pic>
      <p:sp>
        <p:nvSpPr>
          <p:cNvPr id="60" name="テキスト ボックス 59"/>
          <p:cNvSpPr txBox="1"/>
          <p:nvPr/>
        </p:nvSpPr>
        <p:spPr>
          <a:xfrm>
            <a:off x="3694087" y="4096466"/>
            <a:ext cx="1728000" cy="369332"/>
          </a:xfrm>
          <a:prstGeom prst="rect">
            <a:avLst/>
          </a:prstGeom>
          <a:noFill/>
        </p:spPr>
        <p:txBody>
          <a:bodyPr wrap="square" rtlCol="0">
            <a:spAutoFit/>
          </a:bodyPr>
          <a:lstStyle/>
          <a:p>
            <a:r>
              <a:rPr lang="ja-JP" altLang="en-US" sz="900" dirty="0" smtClean="0"/>
              <a:t>インターネットを用いた情報収集、写真や動画等による記録</a:t>
            </a:r>
            <a:endParaRPr kumimoji="1" lang="ja-JP" altLang="en-US" sz="900" dirty="0"/>
          </a:p>
        </p:txBody>
      </p:sp>
      <p:pic>
        <p:nvPicPr>
          <p:cNvPr id="61" name="図 60"/>
          <p:cNvPicPr>
            <a:picLocks noChangeAspect="1"/>
          </p:cNvPicPr>
          <p:nvPr/>
        </p:nvPicPr>
        <p:blipFill>
          <a:blip r:embed="rId6" cstate="email">
            <a:extLst>
              <a:ext uri="{28A0092B-C50C-407E-A947-70E740481C1C}">
                <a14:useLocalDpi xmlns:a14="http://schemas.microsoft.com/office/drawing/2010/main"/>
              </a:ext>
            </a:extLst>
          </a:blip>
          <a:stretch>
            <a:fillRect/>
          </a:stretch>
        </p:blipFill>
        <p:spPr>
          <a:xfrm>
            <a:off x="215455" y="4906834"/>
            <a:ext cx="1584960" cy="1182624"/>
          </a:xfrm>
          <a:prstGeom prst="rect">
            <a:avLst/>
          </a:prstGeom>
        </p:spPr>
      </p:pic>
      <p:sp>
        <p:nvSpPr>
          <p:cNvPr id="62" name="テキスト ボックス 61"/>
          <p:cNvSpPr txBox="1"/>
          <p:nvPr/>
        </p:nvSpPr>
        <p:spPr>
          <a:xfrm>
            <a:off x="149319" y="6090174"/>
            <a:ext cx="1728000" cy="369332"/>
          </a:xfrm>
          <a:prstGeom prst="rect">
            <a:avLst/>
          </a:prstGeom>
          <a:noFill/>
        </p:spPr>
        <p:txBody>
          <a:bodyPr wrap="square" rtlCol="0">
            <a:spAutoFit/>
          </a:bodyPr>
          <a:lstStyle/>
          <a:p>
            <a:r>
              <a:rPr lang="ja-JP" altLang="en-US" sz="900" dirty="0" smtClean="0"/>
              <a:t>シミュレーションなどのデジタル教材を用いた思考を深める学習</a:t>
            </a:r>
            <a:endParaRPr kumimoji="1" lang="ja-JP" altLang="en-US" sz="900" dirty="0"/>
          </a:p>
        </p:txBody>
      </p:sp>
      <p:pic>
        <p:nvPicPr>
          <p:cNvPr id="63" name="図 62"/>
          <p:cNvPicPr>
            <a:picLocks noChangeAspect="1"/>
          </p:cNvPicPr>
          <p:nvPr/>
        </p:nvPicPr>
        <p:blipFill>
          <a:blip r:embed="rId7" cstate="email">
            <a:extLst>
              <a:ext uri="{28A0092B-C50C-407E-A947-70E740481C1C}">
                <a14:useLocalDpi xmlns:a14="http://schemas.microsoft.com/office/drawing/2010/main"/>
              </a:ext>
            </a:extLst>
          </a:blip>
          <a:stretch>
            <a:fillRect/>
          </a:stretch>
        </p:blipFill>
        <p:spPr>
          <a:xfrm>
            <a:off x="1997406" y="4907550"/>
            <a:ext cx="1584960" cy="1182624"/>
          </a:xfrm>
          <a:prstGeom prst="rect">
            <a:avLst/>
          </a:prstGeom>
        </p:spPr>
      </p:pic>
      <p:pic>
        <p:nvPicPr>
          <p:cNvPr id="64" name="図 63"/>
          <p:cNvPicPr>
            <a:picLocks noChangeAspect="1"/>
          </p:cNvPicPr>
          <p:nvPr/>
        </p:nvPicPr>
        <p:blipFill>
          <a:blip r:embed="rId8" cstate="email">
            <a:extLst>
              <a:ext uri="{28A0092B-C50C-407E-A947-70E740481C1C}">
                <a14:useLocalDpi xmlns:a14="http://schemas.microsoft.com/office/drawing/2010/main"/>
              </a:ext>
            </a:extLst>
          </a:blip>
          <a:stretch>
            <a:fillRect/>
          </a:stretch>
        </p:blipFill>
        <p:spPr>
          <a:xfrm>
            <a:off x="3753996" y="4907550"/>
            <a:ext cx="1584960" cy="1182624"/>
          </a:xfrm>
          <a:prstGeom prst="rect">
            <a:avLst/>
          </a:prstGeom>
        </p:spPr>
      </p:pic>
      <p:sp>
        <p:nvSpPr>
          <p:cNvPr id="65" name="テキスト ボックス 64"/>
          <p:cNvSpPr txBox="1"/>
          <p:nvPr/>
        </p:nvSpPr>
        <p:spPr>
          <a:xfrm>
            <a:off x="1911896" y="6090174"/>
            <a:ext cx="1728000" cy="369332"/>
          </a:xfrm>
          <a:prstGeom prst="rect">
            <a:avLst/>
          </a:prstGeom>
          <a:noFill/>
        </p:spPr>
        <p:txBody>
          <a:bodyPr wrap="square" rtlCol="0">
            <a:spAutoFit/>
          </a:bodyPr>
          <a:lstStyle/>
          <a:p>
            <a:r>
              <a:rPr lang="ja-JP" altLang="en-US" sz="900" dirty="0" smtClean="0"/>
              <a:t>マルチメディアを用いた資料、作品の制作</a:t>
            </a:r>
            <a:endParaRPr kumimoji="1" lang="ja-JP" altLang="en-US" sz="900" dirty="0"/>
          </a:p>
        </p:txBody>
      </p:sp>
      <p:sp>
        <p:nvSpPr>
          <p:cNvPr id="66" name="テキスト ボックス 65"/>
          <p:cNvSpPr txBox="1"/>
          <p:nvPr/>
        </p:nvSpPr>
        <p:spPr>
          <a:xfrm>
            <a:off x="3682476" y="6090174"/>
            <a:ext cx="1728000" cy="369332"/>
          </a:xfrm>
          <a:prstGeom prst="rect">
            <a:avLst/>
          </a:prstGeom>
          <a:noFill/>
        </p:spPr>
        <p:txBody>
          <a:bodyPr wrap="square" rtlCol="0">
            <a:spAutoFit/>
          </a:bodyPr>
          <a:lstStyle/>
          <a:p>
            <a:r>
              <a:rPr lang="ja-JP" altLang="en-US" sz="900" dirty="0" smtClean="0"/>
              <a:t>情報端末の持ち帰りによる家庭学習</a:t>
            </a:r>
            <a:endParaRPr kumimoji="1" lang="ja-JP" altLang="en-US" sz="900" dirty="0"/>
          </a:p>
        </p:txBody>
      </p:sp>
      <p:pic>
        <p:nvPicPr>
          <p:cNvPr id="67" name="図 66"/>
          <p:cNvPicPr>
            <a:picLocks noChangeAspect="1"/>
          </p:cNvPicPr>
          <p:nvPr/>
        </p:nvPicPr>
        <p:blipFill>
          <a:blip r:embed="rId9" cstate="email">
            <a:extLst>
              <a:ext uri="{28A0092B-C50C-407E-A947-70E740481C1C}">
                <a14:useLocalDpi xmlns:a14="http://schemas.microsoft.com/office/drawing/2010/main"/>
              </a:ext>
            </a:extLst>
          </a:blip>
          <a:stretch>
            <a:fillRect/>
          </a:stretch>
        </p:blipFill>
        <p:spPr>
          <a:xfrm>
            <a:off x="5645816" y="2913842"/>
            <a:ext cx="1584960" cy="1182624"/>
          </a:xfrm>
          <a:prstGeom prst="rect">
            <a:avLst/>
          </a:prstGeom>
        </p:spPr>
      </p:pic>
      <p:pic>
        <p:nvPicPr>
          <p:cNvPr id="68" name="図 67"/>
          <p:cNvPicPr>
            <a:picLocks noChangeAspect="1"/>
          </p:cNvPicPr>
          <p:nvPr/>
        </p:nvPicPr>
        <p:blipFill>
          <a:blip r:embed="rId10" cstate="email">
            <a:extLst>
              <a:ext uri="{28A0092B-C50C-407E-A947-70E740481C1C}">
                <a14:useLocalDpi xmlns:a14="http://schemas.microsoft.com/office/drawing/2010/main"/>
              </a:ext>
            </a:extLst>
          </a:blip>
          <a:stretch>
            <a:fillRect/>
          </a:stretch>
        </p:blipFill>
        <p:spPr>
          <a:xfrm>
            <a:off x="7414660" y="2904317"/>
            <a:ext cx="1584960" cy="1182624"/>
          </a:xfrm>
          <a:prstGeom prst="rect">
            <a:avLst/>
          </a:prstGeom>
        </p:spPr>
      </p:pic>
      <p:pic>
        <p:nvPicPr>
          <p:cNvPr id="69" name="図 68"/>
          <p:cNvPicPr>
            <a:picLocks noChangeAspect="1"/>
          </p:cNvPicPr>
          <p:nvPr/>
        </p:nvPicPr>
        <p:blipFill>
          <a:blip r:embed="rId11" cstate="email">
            <a:extLst>
              <a:ext uri="{28A0092B-C50C-407E-A947-70E740481C1C}">
                <a14:useLocalDpi xmlns:a14="http://schemas.microsoft.com/office/drawing/2010/main"/>
              </a:ext>
            </a:extLst>
          </a:blip>
          <a:stretch>
            <a:fillRect/>
          </a:stretch>
        </p:blipFill>
        <p:spPr>
          <a:xfrm>
            <a:off x="5645816" y="4907550"/>
            <a:ext cx="1584960" cy="1182624"/>
          </a:xfrm>
          <a:prstGeom prst="rect">
            <a:avLst/>
          </a:prstGeom>
        </p:spPr>
      </p:pic>
      <p:pic>
        <p:nvPicPr>
          <p:cNvPr id="70" name="図 69"/>
          <p:cNvPicPr>
            <a:picLocks noChangeAspect="1"/>
          </p:cNvPicPr>
          <p:nvPr/>
        </p:nvPicPr>
        <p:blipFill>
          <a:blip r:embed="rId12" cstate="email">
            <a:extLst>
              <a:ext uri="{28A0092B-C50C-407E-A947-70E740481C1C}">
                <a14:useLocalDpi xmlns:a14="http://schemas.microsoft.com/office/drawing/2010/main"/>
              </a:ext>
            </a:extLst>
          </a:blip>
          <a:stretch>
            <a:fillRect/>
          </a:stretch>
        </p:blipFill>
        <p:spPr>
          <a:xfrm>
            <a:off x="7412760" y="4906834"/>
            <a:ext cx="1584960" cy="1182624"/>
          </a:xfrm>
          <a:prstGeom prst="rect">
            <a:avLst/>
          </a:prstGeom>
        </p:spPr>
      </p:pic>
      <p:sp>
        <p:nvSpPr>
          <p:cNvPr id="71" name="テキスト ボックス 70"/>
          <p:cNvSpPr txBox="1"/>
          <p:nvPr/>
        </p:nvSpPr>
        <p:spPr>
          <a:xfrm>
            <a:off x="7341240" y="6093873"/>
            <a:ext cx="1728000" cy="369332"/>
          </a:xfrm>
          <a:prstGeom prst="rect">
            <a:avLst/>
          </a:prstGeom>
          <a:noFill/>
        </p:spPr>
        <p:txBody>
          <a:bodyPr wrap="square" rtlCol="0">
            <a:spAutoFit/>
          </a:bodyPr>
          <a:lstStyle/>
          <a:p>
            <a:r>
              <a:rPr kumimoji="1" lang="ja-JP" altLang="en-US" sz="900" dirty="0" smtClean="0"/>
              <a:t>遠隔地や海外の学校等の交流学習</a:t>
            </a:r>
            <a:endParaRPr kumimoji="1" lang="ja-JP" altLang="en-US" sz="900" dirty="0"/>
          </a:p>
        </p:txBody>
      </p:sp>
      <p:sp>
        <p:nvSpPr>
          <p:cNvPr id="72" name="テキスト ボックス 71"/>
          <p:cNvSpPr txBox="1"/>
          <p:nvPr/>
        </p:nvSpPr>
        <p:spPr>
          <a:xfrm>
            <a:off x="5562876" y="6090174"/>
            <a:ext cx="1728000" cy="369332"/>
          </a:xfrm>
          <a:prstGeom prst="rect">
            <a:avLst/>
          </a:prstGeom>
          <a:noFill/>
        </p:spPr>
        <p:txBody>
          <a:bodyPr wrap="square" rtlCol="0">
            <a:spAutoFit/>
          </a:bodyPr>
          <a:lstStyle/>
          <a:p>
            <a:r>
              <a:rPr kumimoji="1" lang="ja-JP" altLang="en-US" sz="900" dirty="0" smtClean="0"/>
              <a:t>グループでの分担、協働による作品の制作</a:t>
            </a:r>
            <a:endParaRPr kumimoji="1" lang="ja-JP" altLang="en-US" sz="900" dirty="0"/>
          </a:p>
        </p:txBody>
      </p:sp>
      <p:sp>
        <p:nvSpPr>
          <p:cNvPr id="73" name="テキスト ボックス 72"/>
          <p:cNvSpPr txBox="1"/>
          <p:nvPr/>
        </p:nvSpPr>
        <p:spPr>
          <a:xfrm>
            <a:off x="7359030" y="4086941"/>
            <a:ext cx="1728000" cy="369332"/>
          </a:xfrm>
          <a:prstGeom prst="rect">
            <a:avLst/>
          </a:prstGeom>
          <a:noFill/>
        </p:spPr>
        <p:txBody>
          <a:bodyPr wrap="square" rtlCol="0">
            <a:spAutoFit/>
          </a:bodyPr>
          <a:lstStyle/>
          <a:p>
            <a:r>
              <a:rPr lang="ja-JP" altLang="en-US" sz="900" dirty="0" smtClean="0"/>
              <a:t>複数の意見・考えを議論して整理</a:t>
            </a:r>
            <a:endParaRPr kumimoji="1" lang="ja-JP" altLang="en-US" sz="900" dirty="0"/>
          </a:p>
        </p:txBody>
      </p:sp>
      <p:sp>
        <p:nvSpPr>
          <p:cNvPr id="74" name="テキスト ボックス 73"/>
          <p:cNvSpPr txBox="1"/>
          <p:nvPr/>
        </p:nvSpPr>
        <p:spPr>
          <a:xfrm>
            <a:off x="5578290" y="4103856"/>
            <a:ext cx="1728000" cy="369332"/>
          </a:xfrm>
          <a:prstGeom prst="rect">
            <a:avLst/>
          </a:prstGeom>
          <a:noFill/>
        </p:spPr>
        <p:txBody>
          <a:bodyPr wrap="square" rtlCol="0">
            <a:spAutoFit/>
          </a:bodyPr>
          <a:lstStyle/>
          <a:p>
            <a:r>
              <a:rPr lang="ja-JP" altLang="en-US" sz="900" dirty="0" smtClean="0"/>
              <a:t>グループや学級全体での発表・話し合い</a:t>
            </a:r>
            <a:endParaRPr kumimoji="1" lang="ja-JP" altLang="en-US" sz="900" dirty="0"/>
          </a:p>
        </p:txBody>
      </p:sp>
      <p:sp>
        <p:nvSpPr>
          <p:cNvPr id="75" name="正方形/長方形 74"/>
          <p:cNvSpPr/>
          <p:nvPr/>
        </p:nvSpPr>
        <p:spPr>
          <a:xfrm>
            <a:off x="36226" y="348006"/>
            <a:ext cx="8144294" cy="646331"/>
          </a:xfrm>
          <a:prstGeom prst="rect">
            <a:avLst/>
          </a:prstGeom>
          <a:noFill/>
        </p:spPr>
        <p:txBody>
          <a:bodyPr wrap="square" lIns="91440" tIns="45720" rIns="91440" bIns="45720">
            <a:spAutoFit/>
          </a:bodyPr>
          <a:lstStyle/>
          <a:p>
            <a:r>
              <a:rPr lang="ja-JP" altLang="en-US" sz="3600" b="1" dirty="0" smtClean="0">
                <a:ln w="12700">
                  <a:noFill/>
                  <a:prstDash val="solid"/>
                </a:ln>
                <a:solidFill>
                  <a:schemeClr val="tx1">
                    <a:lumMod val="75000"/>
                    <a:lumOff val="25000"/>
                  </a:schemeClr>
                </a:solidFill>
              </a:rPr>
              <a:t>ＩＣＴを活用した指導方法の開発</a:t>
            </a:r>
            <a:endParaRPr lang="ja-JP" altLang="en-US" sz="4000" b="1" cap="none" spc="0" dirty="0">
              <a:ln w="12700">
                <a:noFill/>
                <a:prstDash val="solid"/>
              </a:ln>
              <a:solidFill>
                <a:schemeClr val="tx1">
                  <a:lumMod val="75000"/>
                  <a:lumOff val="25000"/>
                </a:schemeClr>
              </a:solidFill>
            </a:endParaRPr>
          </a:p>
        </p:txBody>
      </p:sp>
      <p:sp>
        <p:nvSpPr>
          <p:cNvPr id="76" name="正方形/長方形 75"/>
          <p:cNvSpPr/>
          <p:nvPr/>
        </p:nvSpPr>
        <p:spPr>
          <a:xfrm>
            <a:off x="4860032" y="942678"/>
            <a:ext cx="4254278" cy="369332"/>
          </a:xfrm>
          <a:prstGeom prst="rect">
            <a:avLst/>
          </a:prstGeom>
          <a:noFill/>
        </p:spPr>
        <p:txBody>
          <a:bodyPr wrap="square" lIns="91440" tIns="45720" rIns="91440" bIns="45720">
            <a:spAutoFit/>
          </a:bodyPr>
          <a:lstStyle/>
          <a:p>
            <a:pPr algn="r"/>
            <a:r>
              <a:rPr lang="ja-JP" altLang="en-US" cap="none" spc="0" dirty="0" smtClean="0">
                <a:ln w="12700">
                  <a:noFill/>
                  <a:prstDash val="solid"/>
                </a:ln>
                <a:solidFill>
                  <a:schemeClr val="tx1">
                    <a:lumMod val="75000"/>
                    <a:lumOff val="25000"/>
                  </a:schemeClr>
                </a:solidFill>
              </a:rPr>
              <a:t>学びのイノベーション事業（文部科学省）</a:t>
            </a:r>
            <a:endParaRPr lang="ja-JP" altLang="en-US" cap="none" spc="0" dirty="0">
              <a:ln w="12700">
                <a:noFill/>
                <a:prstDash val="solid"/>
              </a:ln>
              <a:solidFill>
                <a:schemeClr val="tx1">
                  <a:lumMod val="75000"/>
                  <a:lumOff val="25000"/>
                </a:schemeClr>
              </a:solidFill>
            </a:endParaRPr>
          </a:p>
        </p:txBody>
      </p:sp>
      <p:sp>
        <p:nvSpPr>
          <p:cNvPr id="77" name="正方形/長方形 76"/>
          <p:cNvSpPr/>
          <p:nvPr/>
        </p:nvSpPr>
        <p:spPr>
          <a:xfrm>
            <a:off x="3753996" y="6550460"/>
            <a:ext cx="5343639" cy="369332"/>
          </a:xfrm>
          <a:prstGeom prst="rect">
            <a:avLst/>
          </a:prstGeom>
          <a:noFill/>
        </p:spPr>
        <p:txBody>
          <a:bodyPr wrap="square" lIns="91440" tIns="45720" rIns="91440" bIns="45720">
            <a:spAutoFit/>
          </a:bodyPr>
          <a:lstStyle/>
          <a:p>
            <a:pPr algn="r"/>
            <a:r>
              <a:rPr lang="en-US" altLang="ja-JP" dirty="0">
                <a:ln w="12700">
                  <a:noFill/>
                  <a:prstDash val="solid"/>
                </a:ln>
                <a:solidFill>
                  <a:schemeClr val="tx1">
                    <a:lumMod val="75000"/>
                    <a:lumOff val="25000"/>
                  </a:schemeClr>
                </a:solidFill>
              </a:rPr>
              <a:t>http://jouhouka.mext.go.jp/school/innovation/</a:t>
            </a:r>
            <a:endParaRPr lang="ja-JP" altLang="en-US" cap="none" spc="0" dirty="0">
              <a:ln w="12700">
                <a:noFill/>
                <a:prstDash val="solid"/>
              </a:ln>
              <a:solidFill>
                <a:schemeClr val="tx1">
                  <a:lumMod val="75000"/>
                  <a:lumOff val="25000"/>
                </a:schemeClr>
              </a:solidFill>
            </a:endParaRPr>
          </a:p>
        </p:txBody>
      </p:sp>
    </p:spTree>
    <p:extLst>
      <p:ext uri="{BB962C8B-B14F-4D97-AF65-F5344CB8AC3E}">
        <p14:creationId xmlns:p14="http://schemas.microsoft.com/office/powerpoint/2010/main" val="48264816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ユーザー定義 2">
      <a:majorFont>
        <a:latin typeface="ＭＳ Ｐゴシック"/>
        <a:ea typeface="ＭＳ Ｐゴシック"/>
        <a:cs typeface=""/>
      </a:majorFont>
      <a:minorFont>
        <a:latin typeface="ＭＳ Ｐゴシック"/>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2267</TotalTime>
  <Words>843</Words>
  <Application>Microsoft Office PowerPoint</Application>
  <PresentationFormat>画面に合わせる (4:3)</PresentationFormat>
  <Paragraphs>141</Paragraphs>
  <Slides>9</Slides>
  <Notes>3</Notes>
  <HiddenSlides>0</HiddenSlides>
  <MMClips>0</MMClips>
  <ScaleCrop>false</ScaleCrop>
  <HeadingPairs>
    <vt:vector size="4" baseType="variant">
      <vt:variant>
        <vt:lpstr>テーマ</vt:lpstr>
      </vt:variant>
      <vt:variant>
        <vt:i4>1</vt:i4>
      </vt:variant>
      <vt:variant>
        <vt:lpstr>スライド タイトル</vt:lpstr>
      </vt:variant>
      <vt:variant>
        <vt:i4>9</vt:i4>
      </vt:variant>
    </vt:vector>
  </HeadingPairs>
  <TitlesOfParts>
    <vt:vector size="10" baseType="lpstr">
      <vt:lpstr>Office ​​テーマ</vt:lpstr>
      <vt:lpstr>授業での教員によるＩＣＴ活用</vt:lpstr>
      <vt:lpstr>PowerPoint プレゼンテーション</vt:lpstr>
      <vt:lpstr>ICT活用実践事例（猪名川町立白金小学校）</vt:lpstr>
      <vt:lpstr>ICT活用実践事例（猪名川町立白金小学校）</vt:lpstr>
      <vt:lpstr>ICT活用実践事例（淡路市立一宮中学校）</vt:lpstr>
      <vt:lpstr>ICT活用実践事例（兵庫県立明石城西高等学校）</vt:lpstr>
      <vt:lpstr>PowerPoint プレゼンテーション</vt:lpstr>
      <vt:lpstr>PowerPoint プレゼンテーション</vt:lpstr>
      <vt:lpstr>PowerPoint プレゼンテーション</vt:lpstr>
    </vt:vector>
  </TitlesOfParts>
  <Company>兵庫県</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ICT活用実践事例</dc:title>
  <dc:creator>兵庫県</dc:creator>
  <cp:lastModifiedBy>兵庫県</cp:lastModifiedBy>
  <cp:revision>128</cp:revision>
  <cp:lastPrinted>2018-01-10T08:07:36Z</cp:lastPrinted>
  <dcterms:created xsi:type="dcterms:W3CDTF">2016-01-08T07:45:39Z</dcterms:created>
  <dcterms:modified xsi:type="dcterms:W3CDTF">2018-01-11T10:42:33Z</dcterms:modified>
</cp:coreProperties>
</file>