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handoutMasterIdLst>
    <p:handoutMasterId r:id="rId12"/>
  </p:handoutMasterIdLst>
  <p:sldIdLst>
    <p:sldId id="466" r:id="rId2"/>
    <p:sldId id="289" r:id="rId3"/>
    <p:sldId id="318" r:id="rId4"/>
    <p:sldId id="465" r:id="rId5"/>
    <p:sldId id="464" r:id="rId6"/>
    <p:sldId id="463" r:id="rId7"/>
    <p:sldId id="462" r:id="rId8"/>
    <p:sldId id="459" r:id="rId9"/>
    <p:sldId id="453" r:id="rId10"/>
  </p:sldIdLst>
  <p:sldSz cx="9144000" cy="6858000" type="screen4x3"/>
  <p:notesSz cx="6735763" cy="986948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FF99"/>
    <a:srgbClr val="FF99FF"/>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5A111915-BE36-4E01-A7E5-04B1672EAD32}" styleName="淡色スタイル 2 - アクセント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493" autoAdjust="0"/>
    <p:restoredTop sz="89522" autoAdjust="0"/>
  </p:normalViewPr>
  <p:slideViewPr>
    <p:cSldViewPr>
      <p:cViewPr>
        <p:scale>
          <a:sx n="67" d="100"/>
          <a:sy n="67" d="100"/>
        </p:scale>
        <p:origin x="-756" y="-6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18621" cy="493396"/>
          </a:xfrm>
          <a:prstGeom prst="rect">
            <a:avLst/>
          </a:prstGeom>
        </p:spPr>
        <p:txBody>
          <a:bodyPr vert="horz" lIns="90663" tIns="45331" rIns="90663" bIns="45331"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15572" y="0"/>
            <a:ext cx="2918621" cy="493396"/>
          </a:xfrm>
          <a:prstGeom prst="rect">
            <a:avLst/>
          </a:prstGeom>
        </p:spPr>
        <p:txBody>
          <a:bodyPr vert="horz" lIns="90663" tIns="45331" rIns="90663" bIns="45331" rtlCol="0"/>
          <a:lstStyle>
            <a:lvl1pPr algn="r">
              <a:defRPr sz="1200"/>
            </a:lvl1pPr>
          </a:lstStyle>
          <a:p>
            <a:fld id="{5D76E1DA-2393-4C50-BFFA-06F45273BCFD}" type="datetimeFigureOut">
              <a:rPr kumimoji="1" lang="ja-JP" altLang="en-US" smtClean="0"/>
              <a:t>2018/1/11</a:t>
            </a:fld>
            <a:endParaRPr kumimoji="1" lang="ja-JP" altLang="en-US"/>
          </a:p>
        </p:txBody>
      </p:sp>
      <p:sp>
        <p:nvSpPr>
          <p:cNvPr id="4" name="フッター プレースホルダー 3"/>
          <p:cNvSpPr>
            <a:spLocks noGrp="1"/>
          </p:cNvSpPr>
          <p:nvPr>
            <p:ph type="ftr" sz="quarter" idx="2"/>
          </p:nvPr>
        </p:nvSpPr>
        <p:spPr>
          <a:xfrm>
            <a:off x="1" y="9374517"/>
            <a:ext cx="2918621" cy="493395"/>
          </a:xfrm>
          <a:prstGeom prst="rect">
            <a:avLst/>
          </a:prstGeom>
        </p:spPr>
        <p:txBody>
          <a:bodyPr vert="horz" lIns="90663" tIns="45331" rIns="90663" bIns="45331"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15572" y="9374517"/>
            <a:ext cx="2918621" cy="493395"/>
          </a:xfrm>
          <a:prstGeom prst="rect">
            <a:avLst/>
          </a:prstGeom>
        </p:spPr>
        <p:txBody>
          <a:bodyPr vert="horz" lIns="90663" tIns="45331" rIns="90663" bIns="45331" rtlCol="0" anchor="b"/>
          <a:lstStyle>
            <a:lvl1pPr algn="r">
              <a:defRPr sz="1200"/>
            </a:lvl1pPr>
          </a:lstStyle>
          <a:p>
            <a:fld id="{C33EFC55-2B36-4D87-BEF1-7A2C394811D7}" type="slidenum">
              <a:rPr kumimoji="1" lang="ja-JP" altLang="en-US" smtClean="0"/>
              <a:t>‹#›</a:t>
            </a:fld>
            <a:endParaRPr kumimoji="1" lang="ja-JP" altLang="en-US"/>
          </a:p>
        </p:txBody>
      </p:sp>
    </p:spTree>
    <p:extLst>
      <p:ext uri="{BB962C8B-B14F-4D97-AF65-F5344CB8AC3E}">
        <p14:creationId xmlns:p14="http://schemas.microsoft.com/office/powerpoint/2010/main" val="41824418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1"/>
            <a:ext cx="2919413" cy="493872"/>
          </a:xfrm>
          <a:prstGeom prst="rect">
            <a:avLst/>
          </a:prstGeom>
        </p:spPr>
        <p:txBody>
          <a:bodyPr vert="horz" lIns="91452" tIns="45726" rIns="91452" bIns="45726"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4763" y="1"/>
            <a:ext cx="2919412" cy="493872"/>
          </a:xfrm>
          <a:prstGeom prst="rect">
            <a:avLst/>
          </a:prstGeom>
        </p:spPr>
        <p:txBody>
          <a:bodyPr vert="horz" lIns="91452" tIns="45726" rIns="91452" bIns="45726" rtlCol="0"/>
          <a:lstStyle>
            <a:lvl1pPr algn="r">
              <a:defRPr sz="1200"/>
            </a:lvl1pPr>
          </a:lstStyle>
          <a:p>
            <a:fld id="{98C13A2F-19B8-42AE-81ED-39144DED35E2}" type="datetimeFigureOut">
              <a:rPr kumimoji="1" lang="ja-JP" altLang="en-US" smtClean="0"/>
              <a:t>2018/1/11</a:t>
            </a:fld>
            <a:endParaRPr kumimoji="1" lang="ja-JP" altLang="en-US"/>
          </a:p>
        </p:txBody>
      </p:sp>
      <p:sp>
        <p:nvSpPr>
          <p:cNvPr id="4" name="スライド イメージ プレースホルダー 3"/>
          <p:cNvSpPr>
            <a:spLocks noGrp="1" noRot="1" noChangeAspect="1"/>
          </p:cNvSpPr>
          <p:nvPr>
            <p:ph type="sldImg" idx="2"/>
          </p:nvPr>
        </p:nvSpPr>
        <p:spPr>
          <a:xfrm>
            <a:off x="900113" y="739775"/>
            <a:ext cx="4935537" cy="3702050"/>
          </a:xfrm>
          <a:prstGeom prst="rect">
            <a:avLst/>
          </a:prstGeom>
          <a:noFill/>
          <a:ln w="12700">
            <a:solidFill>
              <a:prstClr val="black"/>
            </a:solidFill>
          </a:ln>
        </p:spPr>
        <p:txBody>
          <a:bodyPr vert="horz" lIns="91452" tIns="45726" rIns="91452" bIns="45726" rtlCol="0" anchor="ctr"/>
          <a:lstStyle/>
          <a:p>
            <a:endParaRPr lang="ja-JP" altLang="en-US"/>
          </a:p>
        </p:txBody>
      </p:sp>
      <p:sp>
        <p:nvSpPr>
          <p:cNvPr id="5" name="ノート プレースホルダー 4"/>
          <p:cNvSpPr>
            <a:spLocks noGrp="1"/>
          </p:cNvSpPr>
          <p:nvPr>
            <p:ph type="body" sz="quarter" idx="3"/>
          </p:nvPr>
        </p:nvSpPr>
        <p:spPr>
          <a:xfrm>
            <a:off x="673101" y="4687808"/>
            <a:ext cx="5389563" cy="4441667"/>
          </a:xfrm>
          <a:prstGeom prst="rect">
            <a:avLst/>
          </a:prstGeom>
        </p:spPr>
        <p:txBody>
          <a:bodyPr vert="horz" lIns="91452" tIns="45726" rIns="91452" bIns="45726"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1" y="9374028"/>
            <a:ext cx="2919413" cy="493871"/>
          </a:xfrm>
          <a:prstGeom prst="rect">
            <a:avLst/>
          </a:prstGeom>
        </p:spPr>
        <p:txBody>
          <a:bodyPr vert="horz" lIns="91452" tIns="45726" rIns="91452" bIns="45726"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4763" y="9374028"/>
            <a:ext cx="2919412" cy="493871"/>
          </a:xfrm>
          <a:prstGeom prst="rect">
            <a:avLst/>
          </a:prstGeom>
        </p:spPr>
        <p:txBody>
          <a:bodyPr vert="horz" lIns="91452" tIns="45726" rIns="91452" bIns="45726" rtlCol="0" anchor="b"/>
          <a:lstStyle>
            <a:lvl1pPr algn="r">
              <a:defRPr sz="1200"/>
            </a:lvl1pPr>
          </a:lstStyle>
          <a:p>
            <a:fld id="{92E4AA27-2AAA-4389-8CC3-6EC829E4331F}" type="slidenum">
              <a:rPr kumimoji="1" lang="ja-JP" altLang="en-US" smtClean="0"/>
              <a:t>‹#›</a:t>
            </a:fld>
            <a:endParaRPr kumimoji="1" lang="ja-JP" altLang="en-US"/>
          </a:p>
        </p:txBody>
      </p:sp>
    </p:spTree>
    <p:extLst>
      <p:ext uri="{BB962C8B-B14F-4D97-AF65-F5344CB8AC3E}">
        <p14:creationId xmlns:p14="http://schemas.microsoft.com/office/powerpoint/2010/main" val="1281426104"/>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smtClean="0"/>
              <a:t>〈</a:t>
            </a:r>
            <a:r>
              <a:rPr kumimoji="1" lang="ja-JP" altLang="en-US" dirty="0" smtClean="0"/>
              <a:t>タイトル</a:t>
            </a:r>
            <a:r>
              <a:rPr kumimoji="1" lang="en-US" altLang="ja-JP" dirty="0" smtClean="0"/>
              <a:t>〉</a:t>
            </a:r>
            <a:endParaRPr kumimoji="1" lang="en-US" altLang="ja-JP" dirty="0" smtClean="0"/>
          </a:p>
        </p:txBody>
      </p:sp>
      <p:sp>
        <p:nvSpPr>
          <p:cNvPr id="4" name="スライド番号プレースホルダー 3"/>
          <p:cNvSpPr>
            <a:spLocks noGrp="1"/>
          </p:cNvSpPr>
          <p:nvPr>
            <p:ph type="sldNum" sz="quarter" idx="10"/>
          </p:nvPr>
        </p:nvSpPr>
        <p:spPr/>
        <p:txBody>
          <a:bodyPr/>
          <a:lstStyle/>
          <a:p>
            <a:fld id="{E3FC1DDD-E1FC-4685-BB65-C272BFCD2A79}" type="slidenum">
              <a:rPr kumimoji="1" lang="ja-JP" altLang="en-US" smtClean="0"/>
              <a:t>1</a:t>
            </a:fld>
            <a:endParaRPr kumimoji="1" lang="ja-JP" altLang="en-US"/>
          </a:p>
        </p:txBody>
      </p:sp>
    </p:spTree>
    <p:extLst>
      <p:ext uri="{BB962C8B-B14F-4D97-AF65-F5344CB8AC3E}">
        <p14:creationId xmlns:p14="http://schemas.microsoft.com/office/powerpoint/2010/main" val="13105071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92E4AA27-2AAA-4389-8CC3-6EC829E4331F}" type="slidenum">
              <a:rPr kumimoji="1" lang="ja-JP" altLang="en-US" smtClean="0"/>
              <a:t>2</a:t>
            </a:fld>
            <a:endParaRPr kumimoji="1" lang="ja-JP" altLang="en-US" dirty="0"/>
          </a:p>
        </p:txBody>
      </p:sp>
    </p:spTree>
    <p:extLst>
      <p:ext uri="{BB962C8B-B14F-4D97-AF65-F5344CB8AC3E}">
        <p14:creationId xmlns:p14="http://schemas.microsoft.com/office/powerpoint/2010/main" val="73287265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Ｉ</a:t>
            </a:r>
            <a:r>
              <a:rPr kumimoji="1" lang="en-US" altLang="ja-JP" dirty="0" smtClean="0"/>
              <a:t>CT</a:t>
            </a:r>
            <a:r>
              <a:rPr kumimoji="1" lang="ja-JP" altLang="en-US" dirty="0" smtClean="0"/>
              <a:t>を活用することにより「一斉指導による学び（一斉学習）」に加え、「子供たち一人一人の能力や特性に応じた学び（個別学習）」、「子供たち同士が教えあい学び合う協働的な学び（協働学習）」を推進していくことが重要です。</a:t>
            </a:r>
            <a:endParaRPr kumimoji="1" lang="en-US" altLang="ja-JP" dirty="0" smtClean="0"/>
          </a:p>
          <a:p>
            <a:r>
              <a:rPr kumimoji="1" lang="ja-JP" altLang="en-US" dirty="0" smtClean="0"/>
              <a:t>また、</a:t>
            </a:r>
            <a:r>
              <a:rPr kumimoji="1" lang="en-US" altLang="ja-JP" dirty="0" smtClean="0"/>
              <a:t>ICT</a:t>
            </a:r>
            <a:r>
              <a:rPr kumimoji="1" lang="ja-JP" altLang="en-US" dirty="0" smtClean="0"/>
              <a:t>を活用した授業においては、「一斉学習」、「個別学習」、「協働学習」それぞれの学習場面が相互に組み合わされた学びの場が形成され、ＩＣＴの特長を生かすことでより分かりやすく理解が深まる授業の実現が可能となります。</a:t>
            </a:r>
            <a:endParaRPr kumimoji="1" lang="en-US" altLang="ja-JP" dirty="0" smtClean="0"/>
          </a:p>
          <a:p>
            <a:r>
              <a:rPr kumimoji="1" lang="ja-JP" altLang="en-US" dirty="0" smtClean="0"/>
              <a:t>文部科学省の「学びのイノベーション事業」において、</a:t>
            </a:r>
            <a:r>
              <a:rPr kumimoji="1" lang="en-US" altLang="ja-JP" dirty="0" smtClean="0"/>
              <a:t>ICT</a:t>
            </a:r>
            <a:r>
              <a:rPr kumimoji="1" lang="ja-JP" altLang="en-US" dirty="0" smtClean="0"/>
              <a:t>を活用した学習場面を類型化し、類型に対応した実証校の実際の学習場面例を整理されてます。</a:t>
            </a:r>
            <a:endParaRPr kumimoji="1" lang="ja-JP" altLang="en-US" dirty="0"/>
          </a:p>
        </p:txBody>
      </p:sp>
      <p:sp>
        <p:nvSpPr>
          <p:cNvPr id="4" name="スライド番号プレースホルダー 3"/>
          <p:cNvSpPr>
            <a:spLocks noGrp="1"/>
          </p:cNvSpPr>
          <p:nvPr>
            <p:ph type="sldNum" sz="quarter" idx="10"/>
          </p:nvPr>
        </p:nvSpPr>
        <p:spPr/>
        <p:txBody>
          <a:bodyPr/>
          <a:lstStyle/>
          <a:p>
            <a:fld id="{92E4AA27-2AAA-4389-8CC3-6EC829E4331F}" type="slidenum">
              <a:rPr kumimoji="1" lang="ja-JP" altLang="en-US" smtClean="0"/>
              <a:t>9</a:t>
            </a:fld>
            <a:endParaRPr kumimoji="1" lang="ja-JP" altLang="en-US" dirty="0"/>
          </a:p>
        </p:txBody>
      </p:sp>
    </p:spTree>
    <p:extLst>
      <p:ext uri="{BB962C8B-B14F-4D97-AF65-F5344CB8AC3E}">
        <p14:creationId xmlns:p14="http://schemas.microsoft.com/office/powerpoint/2010/main" val="21137386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38773904-1994-43F8-BC64-9D8513E342DA}" type="datetimeFigureOut">
              <a:rPr kumimoji="1" lang="ja-JP" altLang="en-US" smtClean="0"/>
              <a:pPr/>
              <a:t>2018/1/11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45720D9-6406-4F1B-AF46-05A3AFD04668}" type="slidenum">
              <a:rPr kumimoji="1" lang="ja-JP" altLang="en-US" smtClean="0"/>
              <a:pPr/>
              <a:t>‹#›</a:t>
            </a:fld>
            <a:endParaRPr kumimoji="1" lang="ja-JP" altLang="en-US"/>
          </a:p>
        </p:txBody>
      </p:sp>
    </p:spTree>
    <p:extLst>
      <p:ext uri="{BB962C8B-B14F-4D97-AF65-F5344CB8AC3E}">
        <p14:creationId xmlns:p14="http://schemas.microsoft.com/office/powerpoint/2010/main" val="26378859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38773904-1994-43F8-BC64-9D8513E342DA}" type="datetimeFigureOut">
              <a:rPr kumimoji="1" lang="ja-JP" altLang="en-US" smtClean="0"/>
              <a:pPr/>
              <a:t>2018/1/11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45720D9-6406-4F1B-AF46-05A3AFD04668}" type="slidenum">
              <a:rPr kumimoji="1" lang="ja-JP" altLang="en-US" smtClean="0"/>
              <a:pPr/>
              <a:t>‹#›</a:t>
            </a:fld>
            <a:endParaRPr kumimoji="1" lang="ja-JP" altLang="en-US"/>
          </a:p>
        </p:txBody>
      </p:sp>
    </p:spTree>
    <p:extLst>
      <p:ext uri="{BB962C8B-B14F-4D97-AF65-F5344CB8AC3E}">
        <p14:creationId xmlns:p14="http://schemas.microsoft.com/office/powerpoint/2010/main" val="21042720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38773904-1994-43F8-BC64-9D8513E342DA}" type="datetimeFigureOut">
              <a:rPr kumimoji="1" lang="ja-JP" altLang="en-US" smtClean="0"/>
              <a:pPr/>
              <a:t>2018/1/11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45720D9-6406-4F1B-AF46-05A3AFD04668}" type="slidenum">
              <a:rPr kumimoji="1" lang="ja-JP" altLang="en-US" smtClean="0"/>
              <a:pPr/>
              <a:t>‹#›</a:t>
            </a:fld>
            <a:endParaRPr kumimoji="1" lang="ja-JP" altLang="en-US"/>
          </a:p>
        </p:txBody>
      </p:sp>
    </p:spTree>
    <p:extLst>
      <p:ext uri="{BB962C8B-B14F-4D97-AF65-F5344CB8AC3E}">
        <p14:creationId xmlns:p14="http://schemas.microsoft.com/office/powerpoint/2010/main" val="13676246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38773904-1994-43F8-BC64-9D8513E342DA}" type="datetimeFigureOut">
              <a:rPr kumimoji="1" lang="ja-JP" altLang="en-US" smtClean="0"/>
              <a:pPr/>
              <a:t>2018/1/11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45720D9-6406-4F1B-AF46-05A3AFD04668}" type="slidenum">
              <a:rPr kumimoji="1" lang="ja-JP" altLang="en-US" smtClean="0"/>
              <a:pPr/>
              <a:t>‹#›</a:t>
            </a:fld>
            <a:endParaRPr kumimoji="1" lang="ja-JP" altLang="en-US"/>
          </a:p>
        </p:txBody>
      </p:sp>
    </p:spTree>
    <p:extLst>
      <p:ext uri="{BB962C8B-B14F-4D97-AF65-F5344CB8AC3E}">
        <p14:creationId xmlns:p14="http://schemas.microsoft.com/office/powerpoint/2010/main" val="10113866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38773904-1994-43F8-BC64-9D8513E342DA}" type="datetimeFigureOut">
              <a:rPr kumimoji="1" lang="ja-JP" altLang="en-US" smtClean="0"/>
              <a:pPr/>
              <a:t>2018/1/11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45720D9-6406-4F1B-AF46-05A3AFD04668}" type="slidenum">
              <a:rPr kumimoji="1" lang="ja-JP" altLang="en-US" smtClean="0"/>
              <a:pPr/>
              <a:t>‹#›</a:t>
            </a:fld>
            <a:endParaRPr kumimoji="1" lang="ja-JP" altLang="en-US"/>
          </a:p>
        </p:txBody>
      </p:sp>
    </p:spTree>
    <p:extLst>
      <p:ext uri="{BB962C8B-B14F-4D97-AF65-F5344CB8AC3E}">
        <p14:creationId xmlns:p14="http://schemas.microsoft.com/office/powerpoint/2010/main" val="6533511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38773904-1994-43F8-BC64-9D8513E342DA}" type="datetimeFigureOut">
              <a:rPr kumimoji="1" lang="ja-JP" altLang="en-US" smtClean="0"/>
              <a:pPr/>
              <a:t>2018/1/11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45720D9-6406-4F1B-AF46-05A3AFD04668}" type="slidenum">
              <a:rPr kumimoji="1" lang="ja-JP" altLang="en-US" smtClean="0"/>
              <a:pPr/>
              <a:t>‹#›</a:t>
            </a:fld>
            <a:endParaRPr kumimoji="1" lang="ja-JP" altLang="en-US"/>
          </a:p>
        </p:txBody>
      </p:sp>
    </p:spTree>
    <p:extLst>
      <p:ext uri="{BB962C8B-B14F-4D97-AF65-F5344CB8AC3E}">
        <p14:creationId xmlns:p14="http://schemas.microsoft.com/office/powerpoint/2010/main" val="42173936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38773904-1994-43F8-BC64-9D8513E342DA}" type="datetimeFigureOut">
              <a:rPr kumimoji="1" lang="ja-JP" altLang="en-US" smtClean="0"/>
              <a:pPr/>
              <a:t>2018/1/11</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445720D9-6406-4F1B-AF46-05A3AFD04668}" type="slidenum">
              <a:rPr kumimoji="1" lang="ja-JP" altLang="en-US" smtClean="0"/>
              <a:pPr/>
              <a:t>‹#›</a:t>
            </a:fld>
            <a:endParaRPr kumimoji="1" lang="ja-JP" altLang="en-US"/>
          </a:p>
        </p:txBody>
      </p:sp>
    </p:spTree>
    <p:extLst>
      <p:ext uri="{BB962C8B-B14F-4D97-AF65-F5344CB8AC3E}">
        <p14:creationId xmlns:p14="http://schemas.microsoft.com/office/powerpoint/2010/main" val="29111281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38773904-1994-43F8-BC64-9D8513E342DA}" type="datetimeFigureOut">
              <a:rPr kumimoji="1" lang="ja-JP" altLang="en-US" smtClean="0"/>
              <a:pPr/>
              <a:t>2018/1/11</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445720D9-6406-4F1B-AF46-05A3AFD04668}" type="slidenum">
              <a:rPr kumimoji="1" lang="ja-JP" altLang="en-US" smtClean="0"/>
              <a:pPr/>
              <a:t>‹#›</a:t>
            </a:fld>
            <a:endParaRPr kumimoji="1" lang="ja-JP" altLang="en-US"/>
          </a:p>
        </p:txBody>
      </p:sp>
    </p:spTree>
    <p:extLst>
      <p:ext uri="{BB962C8B-B14F-4D97-AF65-F5344CB8AC3E}">
        <p14:creationId xmlns:p14="http://schemas.microsoft.com/office/powerpoint/2010/main" val="568302882"/>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38773904-1994-43F8-BC64-9D8513E342DA}" type="datetimeFigureOut">
              <a:rPr kumimoji="1" lang="ja-JP" altLang="en-US" smtClean="0"/>
              <a:pPr/>
              <a:t>2018/1/11</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445720D9-6406-4F1B-AF46-05A3AFD04668}" type="slidenum">
              <a:rPr kumimoji="1" lang="ja-JP" altLang="en-US" smtClean="0"/>
              <a:pPr/>
              <a:t>‹#›</a:t>
            </a:fld>
            <a:endParaRPr kumimoji="1" lang="ja-JP" altLang="en-US"/>
          </a:p>
        </p:txBody>
      </p:sp>
    </p:spTree>
    <p:extLst>
      <p:ext uri="{BB962C8B-B14F-4D97-AF65-F5344CB8AC3E}">
        <p14:creationId xmlns:p14="http://schemas.microsoft.com/office/powerpoint/2010/main" val="32533219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38773904-1994-43F8-BC64-9D8513E342DA}" type="datetimeFigureOut">
              <a:rPr kumimoji="1" lang="ja-JP" altLang="en-US" smtClean="0"/>
              <a:pPr/>
              <a:t>2018/1/11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45720D9-6406-4F1B-AF46-05A3AFD04668}" type="slidenum">
              <a:rPr kumimoji="1" lang="ja-JP" altLang="en-US" smtClean="0"/>
              <a:pPr/>
              <a:t>‹#›</a:t>
            </a:fld>
            <a:endParaRPr kumimoji="1" lang="ja-JP" altLang="en-US"/>
          </a:p>
        </p:txBody>
      </p:sp>
    </p:spTree>
    <p:extLst>
      <p:ext uri="{BB962C8B-B14F-4D97-AF65-F5344CB8AC3E}">
        <p14:creationId xmlns:p14="http://schemas.microsoft.com/office/powerpoint/2010/main" val="39041932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38773904-1994-43F8-BC64-9D8513E342DA}" type="datetimeFigureOut">
              <a:rPr kumimoji="1" lang="ja-JP" altLang="en-US" smtClean="0"/>
              <a:pPr/>
              <a:t>2018/1/11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45720D9-6406-4F1B-AF46-05A3AFD04668}" type="slidenum">
              <a:rPr kumimoji="1" lang="ja-JP" altLang="en-US" smtClean="0"/>
              <a:pPr/>
              <a:t>‹#›</a:t>
            </a:fld>
            <a:endParaRPr kumimoji="1" lang="ja-JP" altLang="en-US"/>
          </a:p>
        </p:txBody>
      </p:sp>
    </p:spTree>
    <p:extLst>
      <p:ext uri="{BB962C8B-B14F-4D97-AF65-F5344CB8AC3E}">
        <p14:creationId xmlns:p14="http://schemas.microsoft.com/office/powerpoint/2010/main" val="4741393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8773904-1994-43F8-BC64-9D8513E342DA}" type="datetimeFigureOut">
              <a:rPr kumimoji="1" lang="ja-JP" altLang="en-US" smtClean="0"/>
              <a:pPr/>
              <a:t>2018/1/11</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45720D9-6406-4F1B-AF46-05A3AFD04668}" type="slidenum">
              <a:rPr kumimoji="1" lang="ja-JP" altLang="en-US" smtClean="0"/>
              <a:pPr/>
              <a:t>‹#›</a:t>
            </a:fld>
            <a:endParaRPr kumimoji="1" lang="ja-JP" altLang="en-US"/>
          </a:p>
        </p:txBody>
      </p:sp>
    </p:spTree>
    <p:extLst>
      <p:ext uri="{BB962C8B-B14F-4D97-AF65-F5344CB8AC3E}">
        <p14:creationId xmlns:p14="http://schemas.microsoft.com/office/powerpoint/2010/main" val="149917264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8" Type="http://schemas.openxmlformats.org/officeDocument/2006/relationships/image" Target="../media/image11.jpeg"/><Relationship Id="rId3" Type="http://schemas.openxmlformats.org/officeDocument/2006/relationships/image" Target="../media/image6.jpeg"/><Relationship Id="rId7" Type="http://schemas.openxmlformats.org/officeDocument/2006/relationships/image" Target="../media/image10.jpeg"/><Relationship Id="rId12" Type="http://schemas.openxmlformats.org/officeDocument/2006/relationships/image" Target="../media/image15.jpeg"/><Relationship Id="rId2" Type="http://schemas.openxmlformats.org/officeDocument/2006/relationships/notesSlide" Target="../notesSlides/notesSlide3.xml"/><Relationship Id="rId1" Type="http://schemas.openxmlformats.org/officeDocument/2006/relationships/slideLayout" Target="../slideLayouts/slideLayout7.xml"/><Relationship Id="rId6" Type="http://schemas.openxmlformats.org/officeDocument/2006/relationships/image" Target="../media/image9.jpeg"/><Relationship Id="rId11" Type="http://schemas.openxmlformats.org/officeDocument/2006/relationships/image" Target="../media/image14.jpeg"/><Relationship Id="rId5" Type="http://schemas.openxmlformats.org/officeDocument/2006/relationships/image" Target="../media/image8.jpeg"/><Relationship Id="rId10" Type="http://schemas.openxmlformats.org/officeDocument/2006/relationships/image" Target="../media/image13.jpeg"/><Relationship Id="rId4" Type="http://schemas.openxmlformats.org/officeDocument/2006/relationships/image" Target="../media/image7.jpeg"/><Relationship Id="rId9" Type="http://schemas.openxmlformats.org/officeDocument/2006/relationships/image" Target="../media/image12.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730291" y="2492896"/>
            <a:ext cx="7772400" cy="1902073"/>
          </a:xfrm>
        </p:spPr>
        <p:txBody>
          <a:bodyPr>
            <a:normAutofit/>
          </a:bodyPr>
          <a:lstStyle/>
          <a:p>
            <a:r>
              <a:rPr lang="ja-JP" altLang="en-US" dirty="0">
                <a:latin typeface="Meiryo UI" panose="020B0604030504040204" pitchFamily="50" charset="-128"/>
                <a:ea typeface="Meiryo UI" panose="020B0604030504040204" pitchFamily="50" charset="-128"/>
                <a:cs typeface="Meiryo UI" panose="020B0604030504040204" pitchFamily="50" charset="-128"/>
              </a:rPr>
              <a:t>授業での教員によるＩＣＴ活用</a:t>
            </a:r>
            <a:endParaRPr kumimoji="1" lang="ja-JP" altLang="en-US" sz="48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 name="タイトル 1"/>
          <p:cNvSpPr txBox="1">
            <a:spLocks/>
          </p:cNvSpPr>
          <p:nvPr/>
        </p:nvSpPr>
        <p:spPr>
          <a:xfrm>
            <a:off x="5436096" y="6122988"/>
            <a:ext cx="3679304" cy="735012"/>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2400" dirty="0" smtClean="0">
                <a:latin typeface="メイリオ" panose="020B0604030504040204" pitchFamily="50" charset="-128"/>
                <a:ea typeface="メイリオ" panose="020B0604030504040204" pitchFamily="50" charset="-128"/>
                <a:cs typeface="メイリオ" panose="020B0604030504040204" pitchFamily="50" charset="-128"/>
              </a:rPr>
              <a:t>兵庫県版研修プログラム</a:t>
            </a:r>
            <a:endParaRPr lang="ja-JP" altLang="en-US" sz="24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 name="テキスト ボックス 3"/>
          <p:cNvSpPr txBox="1"/>
          <p:nvPr/>
        </p:nvSpPr>
        <p:spPr>
          <a:xfrm>
            <a:off x="1304123" y="1126097"/>
            <a:ext cx="6624736" cy="769441"/>
          </a:xfrm>
          <a:prstGeom prst="rect">
            <a:avLst/>
          </a:prstGeom>
          <a:noFill/>
        </p:spPr>
        <p:txBody>
          <a:bodyPr wrap="square" rtlCol="0">
            <a:spAutoFit/>
          </a:bodyPr>
          <a:lstStyle/>
          <a:p>
            <a:pPr algn="ctr"/>
            <a:r>
              <a:rPr kumimoji="1" lang="ja-JP" altLang="en-US" sz="4400" dirty="0" smtClean="0">
                <a:latin typeface="メイリオ" panose="020B0604030504040204" pitchFamily="50" charset="-128"/>
                <a:ea typeface="メイリオ" panose="020B0604030504040204" pitchFamily="50" charset="-128"/>
                <a:cs typeface="メイリオ" panose="020B0604030504040204" pitchFamily="50" charset="-128"/>
              </a:rPr>
              <a:t>スライド資料　</a:t>
            </a:r>
            <a:r>
              <a:rPr kumimoji="1" lang="en-US" altLang="ja-JP" sz="4400" dirty="0" smtClean="0">
                <a:latin typeface="メイリオ" panose="020B0604030504040204" pitchFamily="50" charset="-128"/>
                <a:ea typeface="メイリオ" panose="020B0604030504040204" pitchFamily="50" charset="-128"/>
                <a:cs typeface="メイリオ" panose="020B0604030504040204" pitchFamily="50" charset="-128"/>
              </a:rPr>
              <a:t>D4-2</a:t>
            </a:r>
            <a:endParaRPr kumimoji="1" lang="ja-JP" altLang="en-US" sz="44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 name="タイトル 1"/>
          <p:cNvSpPr txBox="1">
            <a:spLocks/>
          </p:cNvSpPr>
          <p:nvPr/>
        </p:nvSpPr>
        <p:spPr>
          <a:xfrm>
            <a:off x="875616" y="3861048"/>
            <a:ext cx="7772400" cy="1872208"/>
          </a:xfrm>
          <a:prstGeom prst="rect">
            <a:avLst/>
          </a:prstGeom>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3600" dirty="0">
                <a:latin typeface="Meiryo UI" panose="020B0604030504040204" pitchFamily="50" charset="-128"/>
                <a:ea typeface="Meiryo UI" panose="020B0604030504040204" pitchFamily="50" charset="-128"/>
                <a:cs typeface="Meiryo UI" panose="020B0604030504040204" pitchFamily="50" charset="-128"/>
              </a:rPr>
              <a:t>②児童生徒</a:t>
            </a:r>
            <a:r>
              <a:rPr lang="ja-JP" altLang="ja-JP" sz="3600" dirty="0"/>
              <a:t>一人一人に課題を明確につかませる</a:t>
            </a:r>
            <a:r>
              <a:rPr lang="ja-JP" altLang="en-US" sz="3600" dirty="0">
                <a:latin typeface="Meiryo UI" panose="020B0604030504040204" pitchFamily="50" charset="-128"/>
                <a:ea typeface="Meiryo UI" panose="020B0604030504040204" pitchFamily="50" charset="-128"/>
                <a:cs typeface="Meiryo UI" panose="020B0604030504040204" pitchFamily="50" charset="-128"/>
              </a:rPr>
              <a:t>ための教員によるＩＣＴ活用</a:t>
            </a:r>
            <a:endParaRPr lang="ja-JP" altLang="en-US" sz="3600"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3833922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460153" y="1447975"/>
            <a:ext cx="8144294" cy="1077218"/>
          </a:xfrm>
          <a:prstGeom prst="rect">
            <a:avLst/>
          </a:prstGeom>
          <a:noFill/>
        </p:spPr>
        <p:txBody>
          <a:bodyPr wrap="square" lIns="91440" tIns="45720" rIns="91440" bIns="45720">
            <a:spAutoFit/>
          </a:bodyPr>
          <a:lstStyle/>
          <a:p>
            <a:r>
              <a:rPr lang="ja-JP" altLang="en-US" sz="3200" dirty="0" smtClean="0">
                <a:latin typeface="Meiryo UI" panose="020B0604030504040204" pitchFamily="50" charset="-128"/>
                <a:ea typeface="Meiryo UI" panose="020B0604030504040204" pitchFamily="50" charset="-128"/>
                <a:cs typeface="Meiryo UI" panose="020B0604030504040204" pitchFamily="50" charset="-128"/>
              </a:rPr>
              <a:t>①　学習</a:t>
            </a:r>
            <a:r>
              <a:rPr lang="ja-JP" altLang="en-US" sz="3200" dirty="0">
                <a:latin typeface="Meiryo UI" panose="020B0604030504040204" pitchFamily="50" charset="-128"/>
                <a:ea typeface="Meiryo UI" panose="020B0604030504040204" pitchFamily="50" charset="-128"/>
                <a:cs typeface="Meiryo UI" panose="020B0604030504040204" pitchFamily="50" charset="-128"/>
              </a:rPr>
              <a:t>に対する児童生徒の</a:t>
            </a:r>
            <a:r>
              <a:rPr lang="ja-JP" altLang="en-US" sz="32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興味関心を高める</a:t>
            </a:r>
            <a:r>
              <a:rPr lang="ja-JP" altLang="en-US" sz="3200" dirty="0">
                <a:latin typeface="Meiryo UI" panose="020B0604030504040204" pitchFamily="50" charset="-128"/>
                <a:ea typeface="Meiryo UI" panose="020B0604030504040204" pitchFamily="50" charset="-128"/>
                <a:cs typeface="Meiryo UI" panose="020B0604030504040204" pitchFamily="50" charset="-128"/>
              </a:rPr>
              <a:t>ための教員によるＩＣＴ</a:t>
            </a:r>
            <a:r>
              <a:rPr lang="ja-JP" altLang="en-US" sz="3200" dirty="0" smtClean="0">
                <a:latin typeface="Meiryo UI" panose="020B0604030504040204" pitchFamily="50" charset="-128"/>
                <a:ea typeface="Meiryo UI" panose="020B0604030504040204" pitchFamily="50" charset="-128"/>
                <a:cs typeface="Meiryo UI" panose="020B0604030504040204" pitchFamily="50" charset="-128"/>
              </a:rPr>
              <a:t>活用</a:t>
            </a:r>
            <a:endParaRPr lang="ja-JP" altLang="en-US" sz="3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テキスト ボックス 6"/>
          <p:cNvSpPr txBox="1"/>
          <p:nvPr/>
        </p:nvSpPr>
        <p:spPr>
          <a:xfrm>
            <a:off x="0" y="0"/>
            <a:ext cx="9144000" cy="338554"/>
          </a:xfrm>
          <a:prstGeom prst="rect">
            <a:avLst/>
          </a:prstGeom>
          <a:solidFill>
            <a:schemeClr val="bg1">
              <a:lumMod val="85000"/>
            </a:schemeClr>
          </a:solidFill>
        </p:spPr>
        <p:txBody>
          <a:bodyPr wrap="square" rtlCol="0">
            <a:spAutoFit/>
          </a:bodyPr>
          <a:lstStyle/>
          <a:p>
            <a:r>
              <a:rPr lang="ja-JP" altLang="en-US" sz="1600" dirty="0" smtClean="0">
                <a:solidFill>
                  <a:schemeClr val="tx2"/>
                </a:solidFill>
                <a:latin typeface="Meiryo UI" panose="020B0604030504040204" pitchFamily="50" charset="-128"/>
                <a:ea typeface="Meiryo UI" panose="020B0604030504040204" pitchFamily="50" charset="-128"/>
                <a:cs typeface="Meiryo UI" panose="020B0604030504040204" pitchFamily="50" charset="-128"/>
              </a:rPr>
              <a:t>授業</a:t>
            </a:r>
            <a:r>
              <a:rPr lang="ja-JP" altLang="en-US" sz="1600" dirty="0">
                <a:solidFill>
                  <a:schemeClr val="tx2"/>
                </a:solidFill>
                <a:latin typeface="Meiryo UI" panose="020B0604030504040204" pitchFamily="50" charset="-128"/>
                <a:ea typeface="Meiryo UI" panose="020B0604030504040204" pitchFamily="50" charset="-128"/>
                <a:cs typeface="Meiryo UI" panose="020B0604030504040204" pitchFamily="50" charset="-128"/>
              </a:rPr>
              <a:t>で</a:t>
            </a:r>
            <a:r>
              <a:rPr lang="ja-JP" altLang="en-US" sz="1600" dirty="0" smtClean="0">
                <a:solidFill>
                  <a:schemeClr val="tx2"/>
                </a:solidFill>
                <a:latin typeface="Meiryo UI" panose="020B0604030504040204" pitchFamily="50" charset="-128"/>
                <a:ea typeface="Meiryo UI" panose="020B0604030504040204" pitchFamily="50" charset="-128"/>
                <a:cs typeface="Meiryo UI" panose="020B0604030504040204" pitchFamily="50" charset="-128"/>
              </a:rPr>
              <a:t>の教員</a:t>
            </a:r>
            <a:r>
              <a:rPr kumimoji="1" lang="ja-JP" altLang="en-US" sz="1600" dirty="0" smtClean="0">
                <a:solidFill>
                  <a:schemeClr val="tx2"/>
                </a:solidFill>
                <a:latin typeface="Meiryo UI" panose="020B0604030504040204" pitchFamily="50" charset="-128"/>
                <a:ea typeface="Meiryo UI" panose="020B0604030504040204" pitchFamily="50" charset="-128"/>
                <a:cs typeface="Meiryo UI" panose="020B0604030504040204" pitchFamily="50" charset="-128"/>
              </a:rPr>
              <a:t>によるＩＣＴ活用　②</a:t>
            </a:r>
            <a:r>
              <a:rPr lang="ja-JP" altLang="ja-JP" sz="1600" dirty="0">
                <a:solidFill>
                  <a:schemeClr val="tx2"/>
                </a:solidFill>
              </a:rPr>
              <a:t>一人一人に課題を明確につかませる</a:t>
            </a:r>
            <a:r>
              <a:rPr lang="ja-JP" altLang="en-US" sz="1600" dirty="0" smtClean="0">
                <a:solidFill>
                  <a:schemeClr val="tx2"/>
                </a:solidFill>
                <a:latin typeface="Meiryo UI" panose="020B0604030504040204" pitchFamily="50" charset="-128"/>
                <a:ea typeface="Meiryo UI" panose="020B0604030504040204" pitchFamily="50" charset="-128"/>
                <a:cs typeface="Meiryo UI" panose="020B0604030504040204" pitchFamily="50" charset="-128"/>
              </a:rPr>
              <a:t>ために</a:t>
            </a:r>
            <a:r>
              <a:rPr kumimoji="1" lang="ja-JP" altLang="en-US" sz="1600" dirty="0" smtClean="0">
                <a:solidFill>
                  <a:schemeClr val="tx2"/>
                </a:solidFill>
                <a:latin typeface="Meiryo UI" panose="020B0604030504040204" pitchFamily="50" charset="-128"/>
                <a:ea typeface="Meiryo UI" panose="020B0604030504040204" pitchFamily="50" charset="-128"/>
                <a:cs typeface="Meiryo UI" panose="020B0604030504040204" pitchFamily="50" charset="-128"/>
              </a:rPr>
              <a:t>　</a:t>
            </a:r>
            <a:endParaRPr kumimoji="1" lang="ja-JP" altLang="en-US" sz="1600" dirty="0">
              <a:solidFill>
                <a:schemeClr val="tx2"/>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8" name="正方形/長方形 7"/>
          <p:cNvSpPr/>
          <p:nvPr/>
        </p:nvSpPr>
        <p:spPr>
          <a:xfrm>
            <a:off x="460153" y="2636375"/>
            <a:ext cx="8144294" cy="1077218"/>
          </a:xfrm>
          <a:prstGeom prst="rect">
            <a:avLst/>
          </a:prstGeom>
          <a:noFill/>
        </p:spPr>
        <p:txBody>
          <a:bodyPr wrap="square" lIns="91440" tIns="45720" rIns="91440" bIns="45720">
            <a:spAutoFit/>
          </a:bodyPr>
          <a:lstStyle/>
          <a:p>
            <a:r>
              <a:rPr lang="ja-JP" altLang="en-US" sz="3200" dirty="0">
                <a:ln w="12700">
                  <a:noFill/>
                  <a:prstDash val="solid"/>
                </a:ln>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②</a:t>
            </a:r>
            <a:r>
              <a:rPr lang="ja-JP" altLang="en-US" sz="3200" dirty="0" smtClean="0">
                <a:ln w="12700">
                  <a:noFill/>
                  <a:prstDash val="solid"/>
                </a:ln>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3200" dirty="0">
                <a:ln w="12700">
                  <a:noFill/>
                  <a:prstDash val="solid"/>
                </a:ln>
                <a:latin typeface="Meiryo UI" panose="020B0604030504040204" pitchFamily="50" charset="-128"/>
                <a:ea typeface="Meiryo UI" panose="020B0604030504040204" pitchFamily="50" charset="-128"/>
                <a:cs typeface="Meiryo UI" panose="020B0604030504040204" pitchFamily="50" charset="-128"/>
              </a:rPr>
              <a:t>児童生徒一人一人に</a:t>
            </a:r>
            <a:r>
              <a:rPr lang="ja-JP" altLang="en-US" sz="3200" dirty="0">
                <a:ln w="12700">
                  <a:noFill/>
                  <a:prstDash val="solid"/>
                </a:ln>
                <a:solidFill>
                  <a:srgbClr val="FF0000"/>
                </a:solidFill>
                <a:latin typeface="Meiryo UI" panose="020B0604030504040204" pitchFamily="50" charset="-128"/>
                <a:ea typeface="Meiryo UI" panose="020B0604030504040204" pitchFamily="50" charset="-128"/>
                <a:cs typeface="Meiryo UI" panose="020B0604030504040204" pitchFamily="50" charset="-128"/>
              </a:rPr>
              <a:t>課題を明確につかませる</a:t>
            </a:r>
            <a:r>
              <a:rPr lang="ja-JP" altLang="en-US" sz="3200" dirty="0">
                <a:ln w="12700">
                  <a:noFill/>
                  <a:prstDash val="solid"/>
                </a:ln>
                <a:latin typeface="Meiryo UI" panose="020B0604030504040204" pitchFamily="50" charset="-128"/>
                <a:ea typeface="Meiryo UI" panose="020B0604030504040204" pitchFamily="50" charset="-128"/>
                <a:cs typeface="Meiryo UI" panose="020B0604030504040204" pitchFamily="50" charset="-128"/>
              </a:rPr>
              <a:t>ための教員による</a:t>
            </a:r>
            <a:r>
              <a:rPr lang="en-US" altLang="ja-JP" sz="3200" dirty="0">
                <a:ln w="12700">
                  <a:noFill/>
                  <a:prstDash val="solid"/>
                </a:ln>
                <a:latin typeface="Meiryo UI" panose="020B0604030504040204" pitchFamily="50" charset="-128"/>
                <a:ea typeface="Meiryo UI" panose="020B0604030504040204" pitchFamily="50" charset="-128"/>
                <a:cs typeface="Meiryo UI" panose="020B0604030504040204" pitchFamily="50" charset="-128"/>
              </a:rPr>
              <a:t>ICT</a:t>
            </a:r>
            <a:r>
              <a:rPr lang="ja-JP" altLang="en-US" sz="3200" dirty="0">
                <a:ln w="12700">
                  <a:noFill/>
                  <a:prstDash val="solid"/>
                </a:ln>
                <a:latin typeface="Meiryo UI" panose="020B0604030504040204" pitchFamily="50" charset="-128"/>
                <a:ea typeface="Meiryo UI" panose="020B0604030504040204" pitchFamily="50" charset="-128"/>
                <a:cs typeface="Meiryo UI" panose="020B0604030504040204" pitchFamily="50" charset="-128"/>
              </a:rPr>
              <a:t>活用</a:t>
            </a:r>
            <a:endParaRPr lang="ja-JP" altLang="en-US" sz="3600" cap="none" spc="0" dirty="0">
              <a:ln w="12700">
                <a:noFill/>
                <a:prstDash val="solid"/>
              </a:ln>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0" name="正方形/長方形 9"/>
          <p:cNvSpPr/>
          <p:nvPr/>
        </p:nvSpPr>
        <p:spPr>
          <a:xfrm>
            <a:off x="460153" y="3824775"/>
            <a:ext cx="8144294" cy="1077218"/>
          </a:xfrm>
          <a:prstGeom prst="rect">
            <a:avLst/>
          </a:prstGeom>
          <a:noFill/>
        </p:spPr>
        <p:txBody>
          <a:bodyPr wrap="square" lIns="91440" tIns="45720" rIns="91440" bIns="45720">
            <a:spAutoFit/>
          </a:bodyPr>
          <a:lstStyle/>
          <a:p>
            <a:r>
              <a:rPr lang="ja-JP" altLang="en-US" sz="3200" dirty="0">
                <a:ln w="12700">
                  <a:noFill/>
                  <a:prstDash val="solid"/>
                </a:ln>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③</a:t>
            </a:r>
            <a:r>
              <a:rPr lang="ja-JP" altLang="en-US" sz="3200" dirty="0" smtClean="0">
                <a:ln w="12700">
                  <a:noFill/>
                  <a:prstDash val="solid"/>
                </a:ln>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3200" dirty="0">
                <a:ln w="12700">
                  <a:noFill/>
                  <a:prstDash val="solid"/>
                </a:ln>
                <a:solidFill>
                  <a:srgbClr val="FF0000"/>
                </a:solidFill>
                <a:latin typeface="Meiryo UI" panose="020B0604030504040204" pitchFamily="50" charset="-128"/>
                <a:ea typeface="Meiryo UI" panose="020B0604030504040204" pitchFamily="50" charset="-128"/>
                <a:cs typeface="Meiryo UI" panose="020B0604030504040204" pitchFamily="50" charset="-128"/>
              </a:rPr>
              <a:t>わかりやすく説明</a:t>
            </a:r>
            <a:r>
              <a:rPr lang="ja-JP" altLang="en-US" sz="3200" dirty="0" smtClean="0">
                <a:ln w="12700">
                  <a:noFill/>
                  <a:prstDash val="solid"/>
                </a:ln>
                <a:solidFill>
                  <a:srgbClr val="FF0000"/>
                </a:solidFill>
                <a:latin typeface="Meiryo UI" panose="020B0604030504040204" pitchFamily="50" charset="-128"/>
                <a:ea typeface="Meiryo UI" panose="020B0604030504040204" pitchFamily="50" charset="-128"/>
                <a:cs typeface="Meiryo UI" panose="020B0604030504040204" pitchFamily="50" charset="-128"/>
              </a:rPr>
              <a:t>したり、児童</a:t>
            </a:r>
            <a:r>
              <a:rPr lang="ja-JP" altLang="en-US" sz="3200" dirty="0">
                <a:ln w="12700">
                  <a:noFill/>
                  <a:prstDash val="solid"/>
                </a:ln>
                <a:solidFill>
                  <a:srgbClr val="FF0000"/>
                </a:solidFill>
                <a:latin typeface="Meiryo UI" panose="020B0604030504040204" pitchFamily="50" charset="-128"/>
                <a:ea typeface="Meiryo UI" panose="020B0604030504040204" pitchFamily="50" charset="-128"/>
                <a:cs typeface="Meiryo UI" panose="020B0604030504040204" pitchFamily="50" charset="-128"/>
              </a:rPr>
              <a:t>生徒の思考や理解を深めたりする</a:t>
            </a:r>
            <a:r>
              <a:rPr lang="ja-JP" altLang="en-US" sz="3200" dirty="0">
                <a:ln w="12700">
                  <a:noFill/>
                  <a:prstDash val="solid"/>
                </a:ln>
                <a:latin typeface="Meiryo UI" panose="020B0604030504040204" pitchFamily="50" charset="-128"/>
                <a:ea typeface="Meiryo UI" panose="020B0604030504040204" pitchFamily="50" charset="-128"/>
                <a:cs typeface="Meiryo UI" panose="020B0604030504040204" pitchFamily="50" charset="-128"/>
              </a:rPr>
              <a:t>ための教員による</a:t>
            </a:r>
            <a:r>
              <a:rPr lang="en-US" altLang="ja-JP" sz="3200" dirty="0">
                <a:ln w="12700">
                  <a:noFill/>
                  <a:prstDash val="solid"/>
                </a:ln>
                <a:latin typeface="Meiryo UI" panose="020B0604030504040204" pitchFamily="50" charset="-128"/>
                <a:ea typeface="Meiryo UI" panose="020B0604030504040204" pitchFamily="50" charset="-128"/>
                <a:cs typeface="Meiryo UI" panose="020B0604030504040204" pitchFamily="50" charset="-128"/>
              </a:rPr>
              <a:t>ICT</a:t>
            </a:r>
            <a:r>
              <a:rPr lang="ja-JP" altLang="en-US" sz="3200" dirty="0">
                <a:ln w="12700">
                  <a:noFill/>
                  <a:prstDash val="solid"/>
                </a:ln>
                <a:latin typeface="Meiryo UI" panose="020B0604030504040204" pitchFamily="50" charset="-128"/>
                <a:ea typeface="Meiryo UI" panose="020B0604030504040204" pitchFamily="50" charset="-128"/>
                <a:cs typeface="Meiryo UI" panose="020B0604030504040204" pitchFamily="50" charset="-128"/>
              </a:rPr>
              <a:t>活用</a:t>
            </a:r>
            <a:endParaRPr lang="ja-JP" altLang="en-US" sz="3600" cap="none" spc="0" dirty="0">
              <a:ln w="12700">
                <a:noFill/>
                <a:prstDash val="solid"/>
              </a:ln>
              <a:latin typeface="Meiryo UI" panose="020B0604030504040204" pitchFamily="50" charset="-128"/>
              <a:ea typeface="Meiryo UI" panose="020B0604030504040204" pitchFamily="50" charset="-128"/>
              <a:cs typeface="Meiryo UI" panose="020B0604030504040204" pitchFamily="50" charset="-128"/>
            </a:endParaRPr>
          </a:p>
        </p:txBody>
      </p:sp>
      <p:sp>
        <p:nvSpPr>
          <p:cNvPr id="11" name="正方形/長方形 10"/>
          <p:cNvSpPr/>
          <p:nvPr/>
        </p:nvSpPr>
        <p:spPr>
          <a:xfrm>
            <a:off x="460153" y="5013176"/>
            <a:ext cx="8144294" cy="1077218"/>
          </a:xfrm>
          <a:prstGeom prst="rect">
            <a:avLst/>
          </a:prstGeom>
          <a:noFill/>
        </p:spPr>
        <p:txBody>
          <a:bodyPr wrap="square" lIns="91440" tIns="45720" rIns="91440" bIns="45720">
            <a:spAutoFit/>
          </a:bodyPr>
          <a:lstStyle/>
          <a:p>
            <a:r>
              <a:rPr lang="ja-JP" altLang="en-US" sz="3200" dirty="0">
                <a:ln w="12700">
                  <a:noFill/>
                  <a:prstDash val="solid"/>
                </a:ln>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④</a:t>
            </a:r>
            <a:r>
              <a:rPr lang="ja-JP" altLang="en-US" sz="3200" dirty="0" smtClean="0">
                <a:ln w="12700">
                  <a:noFill/>
                  <a:prstDash val="solid"/>
                </a:ln>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3200" dirty="0">
                <a:ln w="12700">
                  <a:noFill/>
                  <a:prstDash val="solid"/>
                </a:ln>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学習内容をまとめる際に</a:t>
            </a:r>
            <a:r>
              <a:rPr lang="ja-JP" altLang="en-US" sz="3200" dirty="0">
                <a:ln w="12700">
                  <a:noFill/>
                  <a:prstDash val="solid"/>
                </a:ln>
                <a:solidFill>
                  <a:srgbClr val="FF0000"/>
                </a:solidFill>
                <a:latin typeface="Meiryo UI" panose="020B0604030504040204" pitchFamily="50" charset="-128"/>
                <a:ea typeface="Meiryo UI" panose="020B0604030504040204" pitchFamily="50" charset="-128"/>
                <a:cs typeface="Meiryo UI" panose="020B0604030504040204" pitchFamily="50" charset="-128"/>
              </a:rPr>
              <a:t>児童生徒の知識の定着を図る</a:t>
            </a:r>
            <a:r>
              <a:rPr lang="ja-JP" altLang="en-US" sz="3200" dirty="0">
                <a:ln w="12700">
                  <a:noFill/>
                  <a:prstDash val="solid"/>
                </a:ln>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ための教員による</a:t>
            </a:r>
            <a:r>
              <a:rPr lang="en-US" altLang="ja-JP" sz="3200" dirty="0">
                <a:ln w="12700">
                  <a:noFill/>
                  <a:prstDash val="solid"/>
                </a:ln>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ICT</a:t>
            </a:r>
            <a:r>
              <a:rPr lang="ja-JP" altLang="en-US" sz="3200" dirty="0">
                <a:ln w="12700">
                  <a:noFill/>
                  <a:prstDash val="solid"/>
                </a:ln>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活用</a:t>
            </a:r>
            <a:endParaRPr lang="ja-JP" altLang="en-US" sz="3600" cap="none" spc="0" dirty="0">
              <a:ln w="12700">
                <a:noFill/>
                <a:prstDash val="solid"/>
              </a:ln>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2" name="正方形/長方形 11"/>
          <p:cNvSpPr/>
          <p:nvPr/>
        </p:nvSpPr>
        <p:spPr>
          <a:xfrm>
            <a:off x="323528" y="548680"/>
            <a:ext cx="8144294" cy="646331"/>
          </a:xfrm>
          <a:prstGeom prst="rect">
            <a:avLst/>
          </a:prstGeom>
          <a:noFill/>
        </p:spPr>
        <p:txBody>
          <a:bodyPr wrap="square" lIns="91440" tIns="45720" rIns="91440" bIns="45720">
            <a:spAutoFit/>
          </a:bodyPr>
          <a:lstStyle/>
          <a:p>
            <a:r>
              <a:rPr lang="ja-JP" altLang="en-US" sz="3600" cap="none" spc="0" dirty="0" smtClean="0">
                <a:ln w="12700">
                  <a:noFill/>
                  <a:prstDash val="solid"/>
                </a:ln>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授業での教員によるＩＣＴ活用の場面</a:t>
            </a:r>
            <a:endParaRPr lang="ja-JP" altLang="en-US" sz="3600" cap="none" spc="0" dirty="0">
              <a:ln w="12700">
                <a:noFill/>
                <a:prstDash val="solid"/>
              </a:ln>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3" name="正方形/長方形 12"/>
          <p:cNvSpPr/>
          <p:nvPr/>
        </p:nvSpPr>
        <p:spPr>
          <a:xfrm>
            <a:off x="4792311" y="6309320"/>
            <a:ext cx="4183854" cy="369332"/>
          </a:xfrm>
          <a:prstGeom prst="rect">
            <a:avLst/>
          </a:prstGeom>
          <a:noFill/>
        </p:spPr>
        <p:txBody>
          <a:bodyPr wrap="square" lIns="91440" tIns="45720" rIns="91440" bIns="45720">
            <a:spAutoFit/>
          </a:bodyPr>
          <a:lstStyle/>
          <a:p>
            <a:pPr algn="r"/>
            <a:r>
              <a:rPr lang="ja-JP" altLang="en-US" cap="none" spc="0" dirty="0" smtClean="0">
                <a:ln w="12700">
                  <a:noFill/>
                  <a:prstDash val="solid"/>
                </a:ln>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「教育の情報化に関する手引き」より</a:t>
            </a:r>
            <a:endParaRPr lang="ja-JP" altLang="en-US" cap="none" spc="0" dirty="0">
              <a:ln w="12700">
                <a:noFill/>
                <a:prstDash val="solid"/>
              </a:ln>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30920086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557564" y="4005064"/>
            <a:ext cx="5410944" cy="432048"/>
          </a:xfrm>
        </p:spPr>
        <p:txBody>
          <a:bodyPr>
            <a:noAutofit/>
          </a:bodyPr>
          <a:lstStyle/>
          <a:p>
            <a:pPr algn="r"/>
            <a:r>
              <a:rPr kumimoji="1" lang="en-US" altLang="ja-JP" sz="1800" dirty="0" smtClean="0">
                <a:latin typeface="Meiryo UI" panose="020B0604030504040204" pitchFamily="50" charset="-128"/>
                <a:ea typeface="Meiryo UI" panose="020B0604030504040204" pitchFamily="50" charset="-128"/>
                <a:cs typeface="Meiryo UI" panose="020B0604030504040204" pitchFamily="50" charset="-128"/>
              </a:rPr>
              <a:t>ICT</a:t>
            </a:r>
            <a:r>
              <a:rPr kumimoji="1" lang="ja-JP" altLang="en-US" sz="1800" dirty="0" smtClean="0">
                <a:latin typeface="Meiryo UI" panose="020B0604030504040204" pitchFamily="50" charset="-128"/>
                <a:ea typeface="Meiryo UI" panose="020B0604030504040204" pitchFamily="50" charset="-128"/>
                <a:cs typeface="Meiryo UI" panose="020B0604030504040204" pitchFamily="50" charset="-128"/>
              </a:rPr>
              <a:t>活用実践事例（</a:t>
            </a:r>
            <a:r>
              <a:rPr lang="ja-JP" altLang="en-US" sz="1800" dirty="0" smtClean="0">
                <a:latin typeface="Meiryo UI" panose="020B0604030504040204" pitchFamily="50" charset="-128"/>
                <a:ea typeface="Meiryo UI" panose="020B0604030504040204" pitchFamily="50" charset="-128"/>
                <a:cs typeface="Meiryo UI" panose="020B0604030504040204" pitchFamily="50" charset="-128"/>
              </a:rPr>
              <a:t>芦屋市</a:t>
            </a:r>
            <a:r>
              <a:rPr kumimoji="1" lang="ja-JP" altLang="en-US" sz="1800" dirty="0" smtClean="0">
                <a:latin typeface="Meiryo UI" panose="020B0604030504040204" pitchFamily="50" charset="-128"/>
                <a:ea typeface="Meiryo UI" panose="020B0604030504040204" pitchFamily="50" charset="-128"/>
                <a:cs typeface="Meiryo UI" panose="020B0604030504040204" pitchFamily="50" charset="-128"/>
              </a:rPr>
              <a:t>立精道小学校）</a:t>
            </a:r>
            <a:endParaRPr kumimoji="1" lang="ja-JP" altLang="en-US" sz="18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1" name="テキスト ボックス 10"/>
          <p:cNvSpPr txBox="1"/>
          <p:nvPr/>
        </p:nvSpPr>
        <p:spPr>
          <a:xfrm>
            <a:off x="0" y="0"/>
            <a:ext cx="9144000" cy="338554"/>
          </a:xfrm>
          <a:prstGeom prst="rect">
            <a:avLst/>
          </a:prstGeom>
          <a:solidFill>
            <a:schemeClr val="bg1">
              <a:lumMod val="85000"/>
            </a:schemeClr>
          </a:solidFill>
        </p:spPr>
        <p:txBody>
          <a:bodyPr wrap="square" rtlCol="0">
            <a:spAutoFit/>
          </a:bodyPr>
          <a:lstStyle/>
          <a:p>
            <a:r>
              <a:rPr lang="ja-JP" altLang="en-US" sz="1600" dirty="0">
                <a:solidFill>
                  <a:schemeClr val="tx2"/>
                </a:solidFill>
                <a:latin typeface="Meiryo UI" panose="020B0604030504040204" pitchFamily="50" charset="-128"/>
                <a:ea typeface="Meiryo UI" panose="020B0604030504040204" pitchFamily="50" charset="-128"/>
                <a:cs typeface="Meiryo UI" panose="020B0604030504040204" pitchFamily="50" charset="-128"/>
              </a:rPr>
              <a:t>授業での教員によるＩＣＴ活用　②</a:t>
            </a:r>
            <a:r>
              <a:rPr lang="ja-JP" altLang="ja-JP" sz="1600" dirty="0">
                <a:solidFill>
                  <a:schemeClr val="tx2"/>
                </a:solidFill>
              </a:rPr>
              <a:t>一人一人に課題を明確につかませる</a:t>
            </a:r>
            <a:r>
              <a:rPr lang="ja-JP" altLang="en-US" sz="1600" dirty="0">
                <a:solidFill>
                  <a:schemeClr val="tx2"/>
                </a:solidFill>
                <a:latin typeface="Meiryo UI" panose="020B0604030504040204" pitchFamily="50" charset="-128"/>
                <a:ea typeface="Meiryo UI" panose="020B0604030504040204" pitchFamily="50" charset="-128"/>
                <a:cs typeface="Meiryo UI" panose="020B0604030504040204" pitchFamily="50" charset="-128"/>
              </a:rPr>
              <a:t>ために　</a:t>
            </a:r>
          </a:p>
        </p:txBody>
      </p:sp>
      <p:graphicFrame>
        <p:nvGraphicFramePr>
          <p:cNvPr id="14" name="表 13"/>
          <p:cNvGraphicFramePr>
            <a:graphicFrameLocks noGrp="1"/>
          </p:cNvGraphicFramePr>
          <p:nvPr>
            <p:extLst>
              <p:ext uri="{D42A27DB-BD31-4B8C-83A1-F6EECF244321}">
                <p14:modId xmlns:p14="http://schemas.microsoft.com/office/powerpoint/2010/main" val="1751206763"/>
              </p:ext>
            </p:extLst>
          </p:nvPr>
        </p:nvGraphicFramePr>
        <p:xfrm>
          <a:off x="4283968" y="684741"/>
          <a:ext cx="4680521" cy="3176307"/>
        </p:xfrm>
        <a:graphic>
          <a:graphicData uri="http://schemas.openxmlformats.org/drawingml/2006/table">
            <a:tbl>
              <a:tblPr firstRow="1" bandRow="1">
                <a:tableStyleId>{5940675A-B579-460E-94D1-54222C63F5DA}</a:tableStyleId>
              </a:tblPr>
              <a:tblGrid>
                <a:gridCol w="1313830"/>
                <a:gridCol w="3366691"/>
              </a:tblGrid>
              <a:tr h="662469">
                <a:tc>
                  <a:txBody>
                    <a:bodyPr/>
                    <a:lstStyle/>
                    <a:p>
                      <a:r>
                        <a:rPr kumimoji="1" lang="ja-JP" altLang="en-US" dirty="0" smtClean="0">
                          <a:latin typeface="+mn-ea"/>
                          <a:ea typeface="+mn-ea"/>
                        </a:rPr>
                        <a:t>学年・教科など</a:t>
                      </a:r>
                      <a:endParaRPr kumimoji="1" lang="ja-JP" altLang="en-US" dirty="0">
                        <a:latin typeface="+mn-ea"/>
                        <a:ea typeface="+mn-ea"/>
                      </a:endParaRPr>
                    </a:p>
                  </a:txBody>
                  <a:tcPr/>
                </a:tc>
                <a:tc>
                  <a:txBody>
                    <a:bodyPr/>
                    <a:lstStyle/>
                    <a:p>
                      <a:pPr lvl="0"/>
                      <a:r>
                        <a:rPr kumimoji="1" lang="ja-JP" altLang="en-US" sz="1800" b="0" dirty="0" smtClean="0">
                          <a:latin typeface="+mn-ea"/>
                          <a:ea typeface="+mn-ea"/>
                          <a:cs typeface="メイリオ" panose="020B0604030504040204" pitchFamily="50" charset="-128"/>
                        </a:rPr>
                        <a:t>小３・理科</a:t>
                      </a:r>
                      <a:endParaRPr kumimoji="1" lang="en-US" altLang="ja-JP" sz="1800" b="0" dirty="0" smtClean="0">
                        <a:latin typeface="+mn-ea"/>
                        <a:ea typeface="+mn-ea"/>
                        <a:cs typeface="メイリオ" panose="020B0604030504040204" pitchFamily="50" charset="-128"/>
                      </a:endParaRPr>
                    </a:p>
                    <a:p>
                      <a:pPr lvl="0"/>
                      <a:r>
                        <a:rPr kumimoji="1" lang="ja-JP" altLang="en-US" sz="1800" b="0" dirty="0" smtClean="0">
                          <a:latin typeface="+mn-ea"/>
                          <a:ea typeface="+mn-ea"/>
                          <a:cs typeface="メイリオ" panose="020B0604030504040204" pitchFamily="50" charset="-128"/>
                        </a:rPr>
                        <a:t>かげのひみつをさぐろう</a:t>
                      </a:r>
                      <a:endParaRPr kumimoji="1" lang="ja-JP" altLang="en-US" sz="1800" b="0" dirty="0">
                        <a:latin typeface="+mn-ea"/>
                        <a:ea typeface="+mn-ea"/>
                        <a:cs typeface="メイリオ" panose="020B0604030504040204" pitchFamily="50" charset="-128"/>
                      </a:endParaRPr>
                    </a:p>
                  </a:txBody>
                  <a:tcPr/>
                </a:tc>
              </a:tr>
              <a:tr h="1107985">
                <a:tc>
                  <a:txBody>
                    <a:bodyPr/>
                    <a:lstStyle/>
                    <a:p>
                      <a:r>
                        <a:rPr kumimoji="1" lang="en-US" altLang="ja-JP" dirty="0" smtClean="0">
                          <a:latin typeface="+mn-ea"/>
                          <a:ea typeface="+mn-ea"/>
                        </a:rPr>
                        <a:t>ICT</a:t>
                      </a:r>
                      <a:r>
                        <a:rPr kumimoji="1" lang="ja-JP" altLang="en-US" dirty="0" smtClean="0">
                          <a:latin typeface="+mn-ea"/>
                          <a:ea typeface="+mn-ea"/>
                        </a:rPr>
                        <a:t>活用の意図</a:t>
                      </a:r>
                      <a:endParaRPr kumimoji="1" lang="ja-JP" altLang="en-US" dirty="0">
                        <a:latin typeface="+mn-ea"/>
                        <a:ea typeface="+mn-ea"/>
                      </a:endParaRPr>
                    </a:p>
                  </a:txBody>
                  <a:tcPr/>
                </a:tc>
                <a:tc>
                  <a:txBody>
                    <a:bodyPr/>
                    <a:lstStyle/>
                    <a:p>
                      <a:pPr lvl="0"/>
                      <a:r>
                        <a:rPr kumimoji="1" lang="ja-JP" altLang="en-US" sz="1800" b="0" dirty="0" smtClean="0">
                          <a:latin typeface="+mn-ea"/>
                          <a:ea typeface="+mn-ea"/>
                          <a:cs typeface="メイリオ" panose="020B0604030504040204" pitchFamily="50" charset="-128"/>
                        </a:rPr>
                        <a:t>視覚化した資料により、太陽の位置と日陰の位置を関連付けながら考えさせる。</a:t>
                      </a:r>
                      <a:endParaRPr kumimoji="1" lang="ja-JP" altLang="en-US" sz="1800" b="0" dirty="0">
                        <a:latin typeface="+mn-ea"/>
                        <a:ea typeface="+mn-ea"/>
                        <a:cs typeface="メイリオ" panose="020B0604030504040204" pitchFamily="50" charset="-128"/>
                      </a:endParaRPr>
                    </a:p>
                  </a:txBody>
                  <a:tcPr/>
                </a:tc>
              </a:tr>
              <a:tr h="925693">
                <a:tc>
                  <a:txBody>
                    <a:bodyPr/>
                    <a:lstStyle/>
                    <a:p>
                      <a:r>
                        <a:rPr kumimoji="1" lang="ja-JP" altLang="en-US" dirty="0" smtClean="0"/>
                        <a:t>主に使用した</a:t>
                      </a:r>
                      <a:r>
                        <a:rPr kumimoji="1" lang="en-US" altLang="ja-JP" dirty="0" smtClean="0"/>
                        <a:t>ICT</a:t>
                      </a:r>
                      <a:r>
                        <a:rPr kumimoji="1" lang="ja-JP" altLang="en-US" dirty="0" smtClean="0"/>
                        <a:t>機器</a:t>
                      </a:r>
                      <a:endParaRPr kumimoji="1" lang="ja-JP" altLang="en-US" dirty="0"/>
                    </a:p>
                  </a:txBody>
                  <a:tcPr/>
                </a:tc>
                <a:tc>
                  <a:txBody>
                    <a:bodyPr/>
                    <a:lstStyle/>
                    <a:p>
                      <a:r>
                        <a:rPr kumimoji="1" lang="ja-JP" altLang="en-US" dirty="0" smtClean="0"/>
                        <a:t>□ＰＣ　　　　  ■ﾀﾌﾞﾚｯﾄ</a:t>
                      </a:r>
                      <a:r>
                        <a:rPr kumimoji="1" lang="en-US" altLang="ja-JP" dirty="0" smtClean="0"/>
                        <a:t>PC</a:t>
                      </a:r>
                    </a:p>
                    <a:p>
                      <a:r>
                        <a:rPr kumimoji="1" lang="ja-JP" altLang="en-US" dirty="0" smtClean="0"/>
                        <a:t>■電子黒板　□実物投影機</a:t>
                      </a:r>
                      <a:endParaRPr kumimoji="1" lang="en-US" altLang="ja-JP" dirty="0" smtClean="0"/>
                    </a:p>
                    <a:p>
                      <a:r>
                        <a:rPr kumimoji="1" lang="ja-JP" altLang="en-US" dirty="0" smtClean="0"/>
                        <a:t>■ﾌﾟﾛｼﾞｪｸﾀ　 </a:t>
                      </a:r>
                      <a:endParaRPr kumimoji="1" lang="ja-JP" altLang="en-US" dirty="0"/>
                    </a:p>
                  </a:txBody>
                  <a:tcPr/>
                </a:tc>
              </a:tr>
              <a:tr h="480160">
                <a:tc>
                  <a:txBody>
                    <a:bodyPr/>
                    <a:lstStyle/>
                    <a:p>
                      <a:r>
                        <a:rPr kumimoji="1" lang="ja-JP" altLang="en-US" dirty="0" smtClean="0"/>
                        <a:t>活用場面</a:t>
                      </a:r>
                      <a:endParaRPr kumimoji="1" lang="ja-JP" altLang="en-US" dirty="0"/>
                    </a:p>
                  </a:txBody>
                  <a:tcPr/>
                </a:tc>
                <a:tc>
                  <a:txBody>
                    <a:bodyPr/>
                    <a:lstStyle/>
                    <a:p>
                      <a:r>
                        <a:rPr kumimoji="1" lang="ja-JP" altLang="en-US" dirty="0" smtClean="0"/>
                        <a:t>□導入　■展開　　□まとめ</a:t>
                      </a:r>
                      <a:endParaRPr kumimoji="1" lang="ja-JP" altLang="en-US" dirty="0"/>
                    </a:p>
                  </a:txBody>
                  <a:tcPr/>
                </a:tc>
              </a:tr>
            </a:tbl>
          </a:graphicData>
        </a:graphic>
      </p:graphicFrame>
      <p:sp>
        <p:nvSpPr>
          <p:cNvPr id="10" name="正方形/長方形 9"/>
          <p:cNvSpPr/>
          <p:nvPr/>
        </p:nvSpPr>
        <p:spPr>
          <a:xfrm>
            <a:off x="276396" y="4653136"/>
            <a:ext cx="8699608" cy="1682512"/>
          </a:xfrm>
          <a:prstGeom prst="rect">
            <a:avLst/>
          </a:prstGeom>
          <a:noFill/>
          <a:ln w="19050">
            <a:solidFill>
              <a:schemeClr val="tx1"/>
            </a:solidFill>
            <a:prstDash val="dash"/>
          </a:ln>
        </p:spPr>
        <p:txBody>
          <a:bodyPr wrap="square" lIns="91440" tIns="45720" rIns="91440" bIns="45720">
            <a:spAutoFit/>
          </a:bodyPr>
          <a:lstStyle/>
          <a:p>
            <a:r>
              <a:rPr lang="en-US" altLang="ja-JP" sz="2000" dirty="0">
                <a:latin typeface="Meiryo UI" panose="020B0604030504040204" pitchFamily="50" charset="-128"/>
                <a:ea typeface="Meiryo UI" panose="020B0604030504040204" pitchFamily="50" charset="-128"/>
                <a:cs typeface="Meiryo UI" panose="020B0604030504040204" pitchFamily="50" charset="-128"/>
              </a:rPr>
              <a:t>【</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具体例</a:t>
            </a:r>
            <a:r>
              <a:rPr lang="en-US" altLang="ja-JP" sz="2000" dirty="0">
                <a:latin typeface="Meiryo UI" panose="020B0604030504040204" pitchFamily="50" charset="-128"/>
                <a:ea typeface="Meiryo UI" panose="020B0604030504040204" pitchFamily="50" charset="-128"/>
                <a:cs typeface="Meiryo UI" panose="020B0604030504040204" pitchFamily="50" charset="-128"/>
              </a:rPr>
              <a:t>】</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　</a:t>
            </a:r>
            <a:r>
              <a:rPr lang="zh-CN" altLang="en-US" sz="2000" dirty="0">
                <a:latin typeface="Meiryo UI" panose="020B0604030504040204" pitchFamily="50" charset="-128"/>
                <a:ea typeface="Meiryo UI" panose="020B0604030504040204" pitchFamily="50" charset="-128"/>
                <a:cs typeface="Meiryo UI" panose="020B0604030504040204" pitchFamily="50" charset="-128"/>
              </a:rPr>
              <a:t>小学校 第</a:t>
            </a:r>
            <a:r>
              <a:rPr lang="en-US" altLang="zh-CN" sz="2000" dirty="0">
                <a:latin typeface="Meiryo UI" panose="020B0604030504040204" pitchFamily="50" charset="-128"/>
                <a:ea typeface="Meiryo UI" panose="020B0604030504040204" pitchFamily="50" charset="-128"/>
                <a:cs typeface="Meiryo UI" panose="020B0604030504040204" pitchFamily="50" charset="-128"/>
              </a:rPr>
              <a:t>5</a:t>
            </a:r>
            <a:r>
              <a:rPr lang="zh-CN" altLang="en-US" sz="2000" dirty="0">
                <a:latin typeface="Meiryo UI" panose="020B0604030504040204" pitchFamily="50" charset="-128"/>
                <a:ea typeface="Meiryo UI" panose="020B0604030504040204" pitchFamily="50" charset="-128"/>
                <a:cs typeface="Meiryo UI" panose="020B0604030504040204" pitchFamily="50" charset="-128"/>
              </a:rPr>
              <a:t>学年 理科 </a:t>
            </a:r>
          </a:p>
          <a:p>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天気の変化 雲の量や動き」に</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おいて、雲</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の量や動きを観察した際の画像と気象衛星の映像などを</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比べながら、実際</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に観察した結果と観察できない現象を関連付けながら考えさせるようにする</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2000" dirty="0">
              <a:ln w="12700">
                <a:noFill/>
                <a:prstDash val="solid"/>
              </a:ln>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a:p>
            <a:pPr algn="r">
              <a:lnSpc>
                <a:spcPts val="2800"/>
              </a:lnSpc>
            </a:pPr>
            <a:r>
              <a:rPr lang="ja-JP" altLang="en-US" sz="1600" dirty="0">
                <a:ln w="12700">
                  <a:noFill/>
                  <a:prstDash val="solid"/>
                </a:ln>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　「教育の情報化に関する手引き」より</a:t>
            </a:r>
          </a:p>
        </p:txBody>
      </p:sp>
      <p:pic>
        <p:nvPicPr>
          <p:cNvPr id="13" name="図 12" descr="s001.jpg"/>
          <p:cNvPicPr>
            <a:picLocks noChangeAspect="1"/>
          </p:cNvPicPr>
          <p:nvPr/>
        </p:nvPicPr>
        <p:blipFill>
          <a:blip r:embed="rId2" cstate="screen">
            <a:extLst>
              <a:ext uri="{28A0092B-C50C-407E-A947-70E740481C1C}">
                <a14:useLocalDpi xmlns:a14="http://schemas.microsoft.com/office/drawing/2010/main"/>
              </a:ext>
            </a:extLst>
          </a:blip>
          <a:srcRect/>
          <a:stretch>
            <a:fillRect/>
          </a:stretch>
        </p:blipFill>
        <p:spPr bwMode="auto">
          <a:xfrm>
            <a:off x="139036" y="692697"/>
            <a:ext cx="3960000" cy="2632437"/>
          </a:xfrm>
          <a:prstGeom prst="rect">
            <a:avLst/>
          </a:prstGeom>
          <a:noFill/>
          <a:ln w="9525">
            <a:solidFill>
              <a:schemeClr val="tx1"/>
            </a:solidFill>
            <a:miter lim="800000"/>
            <a:headEnd/>
            <a:tailEnd/>
          </a:ln>
        </p:spPr>
      </p:pic>
      <p:sp>
        <p:nvSpPr>
          <p:cNvPr id="15" name="タイトル 1"/>
          <p:cNvSpPr txBox="1">
            <a:spLocks/>
          </p:cNvSpPr>
          <p:nvPr/>
        </p:nvSpPr>
        <p:spPr>
          <a:xfrm>
            <a:off x="139036" y="3352032"/>
            <a:ext cx="3960000" cy="432048"/>
          </a:xfrm>
          <a:prstGeom prst="rect">
            <a:avLst/>
          </a:prstGeom>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1800" dirty="0" smtClean="0">
                <a:latin typeface="Meiryo UI" panose="020B0604030504040204" pitchFamily="50" charset="-128"/>
                <a:ea typeface="Meiryo UI" panose="020B0604030504040204" pitchFamily="50" charset="-128"/>
                <a:cs typeface="Meiryo UI" panose="020B0604030504040204" pitchFamily="50" charset="-128"/>
              </a:rPr>
              <a:t>教員作成のまとめ資料</a:t>
            </a:r>
            <a:endParaRPr lang="ja-JP" altLang="en-US" sz="1800"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21668963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557564" y="4005064"/>
            <a:ext cx="5410944" cy="432048"/>
          </a:xfrm>
        </p:spPr>
        <p:txBody>
          <a:bodyPr>
            <a:noAutofit/>
          </a:bodyPr>
          <a:lstStyle/>
          <a:p>
            <a:pPr algn="r"/>
            <a:r>
              <a:rPr kumimoji="1" lang="en-US" altLang="ja-JP" sz="1800" dirty="0" smtClean="0">
                <a:latin typeface="Meiryo UI" panose="020B0604030504040204" pitchFamily="50" charset="-128"/>
                <a:ea typeface="Meiryo UI" panose="020B0604030504040204" pitchFamily="50" charset="-128"/>
                <a:cs typeface="Meiryo UI" panose="020B0604030504040204" pitchFamily="50" charset="-128"/>
              </a:rPr>
              <a:t>ICT</a:t>
            </a:r>
            <a:r>
              <a:rPr kumimoji="1" lang="ja-JP" altLang="en-US" sz="1800" dirty="0" smtClean="0">
                <a:latin typeface="Meiryo UI" panose="020B0604030504040204" pitchFamily="50" charset="-128"/>
                <a:ea typeface="Meiryo UI" panose="020B0604030504040204" pitchFamily="50" charset="-128"/>
                <a:cs typeface="Meiryo UI" panose="020B0604030504040204" pitchFamily="50" charset="-128"/>
              </a:rPr>
              <a:t>活用実践事例（</a:t>
            </a:r>
            <a:r>
              <a:rPr lang="ja-JP" altLang="en-US" sz="1800" dirty="0" smtClean="0">
                <a:latin typeface="Meiryo UI" panose="020B0604030504040204" pitchFamily="50" charset="-128"/>
                <a:ea typeface="Meiryo UI" panose="020B0604030504040204" pitchFamily="50" charset="-128"/>
                <a:cs typeface="Meiryo UI" panose="020B0604030504040204" pitchFamily="50" charset="-128"/>
              </a:rPr>
              <a:t>芦屋市</a:t>
            </a:r>
            <a:r>
              <a:rPr kumimoji="1" lang="ja-JP" altLang="en-US" sz="1800" dirty="0" smtClean="0">
                <a:latin typeface="Meiryo UI" panose="020B0604030504040204" pitchFamily="50" charset="-128"/>
                <a:ea typeface="Meiryo UI" panose="020B0604030504040204" pitchFamily="50" charset="-128"/>
                <a:cs typeface="Meiryo UI" panose="020B0604030504040204" pitchFamily="50" charset="-128"/>
              </a:rPr>
              <a:t>立精道小学校）</a:t>
            </a:r>
            <a:endParaRPr kumimoji="1" lang="ja-JP" altLang="en-US" sz="18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1" name="テキスト ボックス 10"/>
          <p:cNvSpPr txBox="1"/>
          <p:nvPr/>
        </p:nvSpPr>
        <p:spPr>
          <a:xfrm>
            <a:off x="0" y="0"/>
            <a:ext cx="9144000" cy="338554"/>
          </a:xfrm>
          <a:prstGeom prst="rect">
            <a:avLst/>
          </a:prstGeom>
          <a:solidFill>
            <a:schemeClr val="bg1">
              <a:lumMod val="85000"/>
            </a:schemeClr>
          </a:solidFill>
        </p:spPr>
        <p:txBody>
          <a:bodyPr wrap="square" rtlCol="0">
            <a:spAutoFit/>
          </a:bodyPr>
          <a:lstStyle/>
          <a:p>
            <a:r>
              <a:rPr lang="ja-JP" altLang="en-US" sz="1600" dirty="0">
                <a:solidFill>
                  <a:schemeClr val="tx2"/>
                </a:solidFill>
                <a:latin typeface="Meiryo UI" panose="020B0604030504040204" pitchFamily="50" charset="-128"/>
                <a:ea typeface="Meiryo UI" panose="020B0604030504040204" pitchFamily="50" charset="-128"/>
                <a:cs typeface="Meiryo UI" panose="020B0604030504040204" pitchFamily="50" charset="-128"/>
              </a:rPr>
              <a:t>授業での教員によるＩＣＴ活用　②</a:t>
            </a:r>
            <a:r>
              <a:rPr lang="ja-JP" altLang="ja-JP" sz="1600" dirty="0">
                <a:solidFill>
                  <a:schemeClr val="tx2"/>
                </a:solidFill>
              </a:rPr>
              <a:t>一人一人に課題を明確につかませる</a:t>
            </a:r>
            <a:r>
              <a:rPr lang="ja-JP" altLang="en-US" sz="1600" dirty="0">
                <a:solidFill>
                  <a:schemeClr val="tx2"/>
                </a:solidFill>
                <a:latin typeface="Meiryo UI" panose="020B0604030504040204" pitchFamily="50" charset="-128"/>
                <a:ea typeface="Meiryo UI" panose="020B0604030504040204" pitchFamily="50" charset="-128"/>
                <a:cs typeface="Meiryo UI" panose="020B0604030504040204" pitchFamily="50" charset="-128"/>
              </a:rPr>
              <a:t>ために　</a:t>
            </a:r>
          </a:p>
        </p:txBody>
      </p:sp>
      <p:graphicFrame>
        <p:nvGraphicFramePr>
          <p:cNvPr id="14" name="表 13"/>
          <p:cNvGraphicFramePr>
            <a:graphicFrameLocks noGrp="1"/>
          </p:cNvGraphicFramePr>
          <p:nvPr>
            <p:extLst>
              <p:ext uri="{D42A27DB-BD31-4B8C-83A1-F6EECF244321}">
                <p14:modId xmlns:p14="http://schemas.microsoft.com/office/powerpoint/2010/main" val="1551985252"/>
              </p:ext>
            </p:extLst>
          </p:nvPr>
        </p:nvGraphicFramePr>
        <p:xfrm>
          <a:off x="4283968" y="684741"/>
          <a:ext cx="4680521" cy="3176307"/>
        </p:xfrm>
        <a:graphic>
          <a:graphicData uri="http://schemas.openxmlformats.org/drawingml/2006/table">
            <a:tbl>
              <a:tblPr firstRow="1" bandRow="1">
                <a:tableStyleId>{5940675A-B579-460E-94D1-54222C63F5DA}</a:tableStyleId>
              </a:tblPr>
              <a:tblGrid>
                <a:gridCol w="1313830"/>
                <a:gridCol w="3366691"/>
              </a:tblGrid>
              <a:tr h="662469">
                <a:tc>
                  <a:txBody>
                    <a:bodyPr/>
                    <a:lstStyle/>
                    <a:p>
                      <a:r>
                        <a:rPr kumimoji="1" lang="ja-JP" altLang="en-US" dirty="0" smtClean="0">
                          <a:latin typeface="+mn-ea"/>
                          <a:ea typeface="+mn-ea"/>
                        </a:rPr>
                        <a:t>学年・教科など</a:t>
                      </a:r>
                      <a:endParaRPr kumimoji="1" lang="ja-JP" altLang="en-US" dirty="0">
                        <a:latin typeface="+mn-ea"/>
                        <a:ea typeface="+mn-ea"/>
                      </a:endParaRPr>
                    </a:p>
                  </a:txBody>
                  <a:tcPr/>
                </a:tc>
                <a:tc>
                  <a:txBody>
                    <a:bodyPr/>
                    <a:lstStyle/>
                    <a:p>
                      <a:pPr lvl="0"/>
                      <a:r>
                        <a:rPr kumimoji="1" lang="ja-JP" altLang="en-US" sz="1800" b="0" dirty="0" smtClean="0">
                          <a:latin typeface="+mn-ea"/>
                          <a:ea typeface="+mn-ea"/>
                          <a:cs typeface="メイリオ" panose="020B0604030504040204" pitchFamily="50" charset="-128"/>
                        </a:rPr>
                        <a:t>小４・算数</a:t>
                      </a:r>
                      <a:endParaRPr kumimoji="1" lang="en-US" altLang="ja-JP" sz="1800" b="0" dirty="0" smtClean="0">
                        <a:latin typeface="+mn-ea"/>
                        <a:ea typeface="+mn-ea"/>
                        <a:cs typeface="メイリオ" panose="020B0604030504040204" pitchFamily="50" charset="-128"/>
                      </a:endParaRPr>
                    </a:p>
                    <a:p>
                      <a:pPr lvl="0"/>
                      <a:r>
                        <a:rPr kumimoji="1" lang="ja-JP" altLang="en-US" sz="1800" b="0" dirty="0" smtClean="0">
                          <a:latin typeface="+mn-ea"/>
                          <a:ea typeface="+mn-ea"/>
                          <a:cs typeface="メイリオ" panose="020B0604030504040204" pitchFamily="50" charset="-128"/>
                        </a:rPr>
                        <a:t>直方体と立方体</a:t>
                      </a:r>
                      <a:endParaRPr kumimoji="1" lang="ja-JP" altLang="en-US" sz="1800" b="0" dirty="0">
                        <a:latin typeface="+mn-ea"/>
                        <a:ea typeface="+mn-ea"/>
                        <a:cs typeface="メイリオ" panose="020B0604030504040204" pitchFamily="50" charset="-128"/>
                      </a:endParaRPr>
                    </a:p>
                  </a:txBody>
                  <a:tcPr/>
                </a:tc>
              </a:tr>
              <a:tr h="1107985">
                <a:tc>
                  <a:txBody>
                    <a:bodyPr/>
                    <a:lstStyle/>
                    <a:p>
                      <a:r>
                        <a:rPr kumimoji="1" lang="en-US" altLang="ja-JP" dirty="0" smtClean="0">
                          <a:latin typeface="+mn-ea"/>
                          <a:ea typeface="+mn-ea"/>
                        </a:rPr>
                        <a:t>ICT</a:t>
                      </a:r>
                      <a:r>
                        <a:rPr kumimoji="1" lang="ja-JP" altLang="en-US" dirty="0" smtClean="0">
                          <a:latin typeface="+mn-ea"/>
                          <a:ea typeface="+mn-ea"/>
                        </a:rPr>
                        <a:t>活用の意図</a:t>
                      </a:r>
                      <a:endParaRPr kumimoji="1" lang="ja-JP" altLang="en-US" dirty="0">
                        <a:latin typeface="+mn-ea"/>
                        <a:ea typeface="+mn-ea"/>
                      </a:endParaRPr>
                    </a:p>
                  </a:txBody>
                  <a:tcPr/>
                </a:tc>
                <a:tc>
                  <a:txBody>
                    <a:bodyPr/>
                    <a:lstStyle/>
                    <a:p>
                      <a:pPr lvl="0"/>
                      <a:r>
                        <a:rPr kumimoji="1" lang="ja-JP" altLang="en-US" sz="1800" b="0" dirty="0" smtClean="0">
                          <a:latin typeface="+mn-ea"/>
                          <a:ea typeface="+mn-ea"/>
                          <a:cs typeface="メイリオ" panose="020B0604030504040204" pitchFamily="50" charset="-128"/>
                        </a:rPr>
                        <a:t>児童が考えた立方体の展開図を分類して提示することで、多様な考え方を共有する。</a:t>
                      </a:r>
                      <a:endParaRPr kumimoji="1" lang="ja-JP" altLang="en-US" sz="1800" b="0" dirty="0">
                        <a:latin typeface="+mn-ea"/>
                        <a:ea typeface="+mn-ea"/>
                        <a:cs typeface="メイリオ" panose="020B0604030504040204" pitchFamily="50" charset="-128"/>
                      </a:endParaRPr>
                    </a:p>
                  </a:txBody>
                  <a:tcPr/>
                </a:tc>
              </a:tr>
              <a:tr h="925693">
                <a:tc>
                  <a:txBody>
                    <a:bodyPr/>
                    <a:lstStyle/>
                    <a:p>
                      <a:r>
                        <a:rPr kumimoji="1" lang="ja-JP" altLang="en-US" dirty="0" smtClean="0"/>
                        <a:t>主に使用した</a:t>
                      </a:r>
                      <a:r>
                        <a:rPr kumimoji="1" lang="en-US" altLang="ja-JP" dirty="0" smtClean="0"/>
                        <a:t>ICT</a:t>
                      </a:r>
                      <a:r>
                        <a:rPr kumimoji="1" lang="ja-JP" altLang="en-US" dirty="0" smtClean="0"/>
                        <a:t>機器</a:t>
                      </a:r>
                      <a:endParaRPr kumimoji="1" lang="ja-JP" altLang="en-US" dirty="0"/>
                    </a:p>
                  </a:txBody>
                  <a:tcPr/>
                </a:tc>
                <a:tc>
                  <a:txBody>
                    <a:bodyPr/>
                    <a:lstStyle/>
                    <a:p>
                      <a:r>
                        <a:rPr kumimoji="1" lang="ja-JP" altLang="en-US" dirty="0" smtClean="0"/>
                        <a:t>□ＰＣ　　　　  ■ﾀﾌﾞﾚｯﾄ</a:t>
                      </a:r>
                      <a:r>
                        <a:rPr kumimoji="1" lang="en-US" altLang="ja-JP" dirty="0" smtClean="0"/>
                        <a:t>PC</a:t>
                      </a:r>
                    </a:p>
                    <a:p>
                      <a:r>
                        <a:rPr kumimoji="1" lang="ja-JP" altLang="en-US" dirty="0" smtClean="0"/>
                        <a:t>□電子黒板　□実物投影機</a:t>
                      </a:r>
                      <a:endParaRPr kumimoji="1" lang="en-US" altLang="ja-JP" dirty="0" smtClean="0"/>
                    </a:p>
                    <a:p>
                      <a:r>
                        <a:rPr kumimoji="1" lang="ja-JP" altLang="en-US" dirty="0" smtClean="0"/>
                        <a:t>□ﾌﾟﾛｼﾞｪｸﾀ　 ■（大型</a:t>
                      </a:r>
                      <a:r>
                        <a:rPr kumimoji="1" lang="en-US" altLang="ja-JP" dirty="0" smtClean="0"/>
                        <a:t>TV</a:t>
                      </a:r>
                      <a:r>
                        <a:rPr kumimoji="1" lang="ja-JP" altLang="en-US" dirty="0" smtClean="0"/>
                        <a:t>）</a:t>
                      </a:r>
                      <a:endParaRPr kumimoji="1" lang="ja-JP" altLang="en-US" dirty="0"/>
                    </a:p>
                  </a:txBody>
                  <a:tcPr/>
                </a:tc>
              </a:tr>
              <a:tr h="480160">
                <a:tc>
                  <a:txBody>
                    <a:bodyPr/>
                    <a:lstStyle/>
                    <a:p>
                      <a:r>
                        <a:rPr kumimoji="1" lang="ja-JP" altLang="en-US" dirty="0" smtClean="0"/>
                        <a:t>活用場面</a:t>
                      </a:r>
                      <a:endParaRPr kumimoji="1" lang="ja-JP" altLang="en-US" dirty="0"/>
                    </a:p>
                  </a:txBody>
                  <a:tcPr/>
                </a:tc>
                <a:tc>
                  <a:txBody>
                    <a:bodyPr/>
                    <a:lstStyle/>
                    <a:p>
                      <a:r>
                        <a:rPr kumimoji="1" lang="ja-JP" altLang="en-US" dirty="0" smtClean="0"/>
                        <a:t>□導入　■展開　　□まとめ</a:t>
                      </a:r>
                      <a:endParaRPr kumimoji="1" lang="ja-JP" altLang="en-US" dirty="0"/>
                    </a:p>
                  </a:txBody>
                  <a:tcPr/>
                </a:tc>
              </a:tr>
            </a:tbl>
          </a:graphicData>
        </a:graphic>
      </p:graphicFrame>
      <p:sp>
        <p:nvSpPr>
          <p:cNvPr id="10" name="正方形/長方形 9"/>
          <p:cNvSpPr/>
          <p:nvPr/>
        </p:nvSpPr>
        <p:spPr>
          <a:xfrm>
            <a:off x="276396" y="4653136"/>
            <a:ext cx="8699608" cy="1374735"/>
          </a:xfrm>
          <a:prstGeom prst="rect">
            <a:avLst/>
          </a:prstGeom>
          <a:noFill/>
          <a:ln w="19050">
            <a:solidFill>
              <a:schemeClr val="tx1"/>
            </a:solidFill>
            <a:prstDash val="dash"/>
          </a:ln>
        </p:spPr>
        <p:txBody>
          <a:bodyPr wrap="square" lIns="91440" tIns="45720" rIns="91440" bIns="45720">
            <a:spAutoFit/>
          </a:bodyPr>
          <a:lstStyle/>
          <a:p>
            <a:r>
              <a:rPr lang="en-US" altLang="ja-JP" sz="2000" dirty="0">
                <a:latin typeface="Meiryo UI" panose="020B0604030504040204" pitchFamily="50" charset="-128"/>
                <a:ea typeface="Meiryo UI" panose="020B0604030504040204" pitchFamily="50" charset="-128"/>
                <a:cs typeface="Meiryo UI" panose="020B0604030504040204" pitchFamily="50" charset="-128"/>
              </a:rPr>
              <a:t>【</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具体例</a:t>
            </a:r>
            <a:r>
              <a:rPr lang="en-US" altLang="ja-JP" sz="2000" dirty="0">
                <a:latin typeface="Meiryo UI" panose="020B0604030504040204" pitchFamily="50" charset="-128"/>
                <a:ea typeface="Meiryo UI" panose="020B0604030504040204" pitchFamily="50" charset="-128"/>
                <a:cs typeface="Meiryo UI" panose="020B0604030504040204" pitchFamily="50" charset="-128"/>
              </a:rPr>
              <a:t>】</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　</a:t>
            </a:r>
            <a:r>
              <a:rPr lang="zh-CN" altLang="en-US" sz="2000" dirty="0">
                <a:latin typeface="Meiryo UI" panose="020B0604030504040204" pitchFamily="50" charset="-128"/>
                <a:ea typeface="Meiryo UI" panose="020B0604030504040204" pitchFamily="50" charset="-128"/>
                <a:cs typeface="Meiryo UI" panose="020B0604030504040204" pitchFamily="50" charset="-128"/>
              </a:rPr>
              <a:t>小学校 第</a:t>
            </a:r>
            <a:r>
              <a:rPr lang="en-US" altLang="zh-CN" sz="2000" dirty="0">
                <a:latin typeface="Meiryo UI" panose="020B0604030504040204" pitchFamily="50" charset="-128"/>
                <a:ea typeface="Meiryo UI" panose="020B0604030504040204" pitchFamily="50" charset="-128"/>
                <a:cs typeface="Meiryo UI" panose="020B0604030504040204" pitchFamily="50" charset="-128"/>
              </a:rPr>
              <a:t>5</a:t>
            </a:r>
            <a:r>
              <a:rPr lang="zh-CN" altLang="en-US" sz="2000" dirty="0">
                <a:latin typeface="Meiryo UI" panose="020B0604030504040204" pitchFamily="50" charset="-128"/>
                <a:ea typeface="Meiryo UI" panose="020B0604030504040204" pitchFamily="50" charset="-128"/>
                <a:cs typeface="Meiryo UI" panose="020B0604030504040204" pitchFamily="50" charset="-128"/>
              </a:rPr>
              <a:t>学年 算数 </a:t>
            </a:r>
          </a:p>
          <a:p>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立体図形」に</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おいて、児童</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がノートに描いた見取り図や展開図を</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プロジェクタ、実物</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投影機などで拡大提示</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し、いろいろ</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な考え方を共有する。 </a:t>
            </a:r>
            <a:endParaRPr lang="en-US" altLang="ja-JP" sz="2000" dirty="0">
              <a:ln w="12700">
                <a:noFill/>
                <a:prstDash val="solid"/>
              </a:ln>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a:p>
            <a:pPr algn="r">
              <a:lnSpc>
                <a:spcPts val="2800"/>
              </a:lnSpc>
            </a:pPr>
            <a:r>
              <a:rPr lang="ja-JP" altLang="en-US" sz="1600" dirty="0">
                <a:ln w="12700">
                  <a:noFill/>
                  <a:prstDash val="solid"/>
                </a:ln>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　「教育の情報化に関する手引き」より</a:t>
            </a:r>
          </a:p>
        </p:txBody>
      </p:sp>
      <p:pic>
        <p:nvPicPr>
          <p:cNvPr id="6" name="図 5" descr="IMG_6475.PNG"/>
          <p:cNvPicPr>
            <a:picLocks noChangeAspect="1"/>
          </p:cNvPicPr>
          <p:nvPr/>
        </p:nvPicPr>
        <p:blipFill>
          <a:blip r:embed="rId2" cstate="print"/>
          <a:srcRect l="23454" t="6827" r="34715" b="5586"/>
          <a:stretch>
            <a:fillRect/>
          </a:stretch>
        </p:blipFill>
        <p:spPr bwMode="auto">
          <a:xfrm rot="16200000">
            <a:off x="516670" y="363056"/>
            <a:ext cx="3123796" cy="3816000"/>
          </a:xfrm>
          <a:prstGeom prst="rect">
            <a:avLst/>
          </a:prstGeom>
          <a:noFill/>
          <a:ln w="9525">
            <a:solidFill>
              <a:schemeClr val="tx1"/>
            </a:solidFill>
            <a:miter lim="800000"/>
            <a:headEnd/>
            <a:tailEnd/>
          </a:ln>
        </p:spPr>
      </p:pic>
      <p:sp>
        <p:nvSpPr>
          <p:cNvPr id="7" name="タイトル 1"/>
          <p:cNvSpPr txBox="1">
            <a:spLocks/>
          </p:cNvSpPr>
          <p:nvPr/>
        </p:nvSpPr>
        <p:spPr>
          <a:xfrm>
            <a:off x="164264" y="3789040"/>
            <a:ext cx="3960000" cy="432048"/>
          </a:xfrm>
          <a:prstGeom prst="rect">
            <a:avLst/>
          </a:prstGeom>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1800" dirty="0" smtClean="0">
                <a:latin typeface="Meiryo UI" panose="020B0604030504040204" pitchFamily="50" charset="-128"/>
                <a:ea typeface="Meiryo UI" panose="020B0604030504040204" pitchFamily="50" charset="-128"/>
                <a:cs typeface="Meiryo UI" panose="020B0604030504040204" pitchFamily="50" charset="-128"/>
              </a:rPr>
              <a:t>児童の考えを分類して提示した画面</a:t>
            </a:r>
            <a:endParaRPr lang="ja-JP" altLang="en-US" sz="1800"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91894411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557564" y="3789040"/>
            <a:ext cx="5410944" cy="432048"/>
          </a:xfrm>
        </p:spPr>
        <p:txBody>
          <a:bodyPr>
            <a:noAutofit/>
          </a:bodyPr>
          <a:lstStyle/>
          <a:p>
            <a:pPr algn="r"/>
            <a:r>
              <a:rPr kumimoji="1" lang="en-US" altLang="ja-JP" sz="1800" dirty="0" smtClean="0">
                <a:latin typeface="Meiryo UI" panose="020B0604030504040204" pitchFamily="50" charset="-128"/>
                <a:ea typeface="Meiryo UI" panose="020B0604030504040204" pitchFamily="50" charset="-128"/>
                <a:cs typeface="Meiryo UI" panose="020B0604030504040204" pitchFamily="50" charset="-128"/>
              </a:rPr>
              <a:t>ICT</a:t>
            </a:r>
            <a:r>
              <a:rPr kumimoji="1" lang="ja-JP" altLang="en-US" sz="1800" dirty="0" smtClean="0">
                <a:latin typeface="Meiryo UI" panose="020B0604030504040204" pitchFamily="50" charset="-128"/>
                <a:ea typeface="Meiryo UI" panose="020B0604030504040204" pitchFamily="50" charset="-128"/>
                <a:cs typeface="Meiryo UI" panose="020B0604030504040204" pitchFamily="50" charset="-128"/>
              </a:rPr>
              <a:t>活用実践事例（猪名川町立白金小学校）</a:t>
            </a:r>
            <a:endParaRPr kumimoji="1" lang="ja-JP" altLang="en-US" sz="18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1" name="テキスト ボックス 10"/>
          <p:cNvSpPr txBox="1"/>
          <p:nvPr/>
        </p:nvSpPr>
        <p:spPr>
          <a:xfrm>
            <a:off x="0" y="0"/>
            <a:ext cx="9144000" cy="338554"/>
          </a:xfrm>
          <a:prstGeom prst="rect">
            <a:avLst/>
          </a:prstGeom>
          <a:solidFill>
            <a:schemeClr val="bg1">
              <a:lumMod val="85000"/>
            </a:schemeClr>
          </a:solidFill>
        </p:spPr>
        <p:txBody>
          <a:bodyPr wrap="square" rtlCol="0">
            <a:spAutoFit/>
          </a:bodyPr>
          <a:lstStyle/>
          <a:p>
            <a:r>
              <a:rPr lang="ja-JP" altLang="en-US" sz="1600" dirty="0">
                <a:solidFill>
                  <a:schemeClr val="tx2"/>
                </a:solidFill>
                <a:latin typeface="Meiryo UI" panose="020B0604030504040204" pitchFamily="50" charset="-128"/>
                <a:ea typeface="Meiryo UI" panose="020B0604030504040204" pitchFamily="50" charset="-128"/>
                <a:cs typeface="Meiryo UI" panose="020B0604030504040204" pitchFamily="50" charset="-128"/>
              </a:rPr>
              <a:t>授業での教員によるＩＣＴ活用　②</a:t>
            </a:r>
            <a:r>
              <a:rPr lang="ja-JP" altLang="ja-JP" sz="1600" dirty="0">
                <a:solidFill>
                  <a:schemeClr val="tx2"/>
                </a:solidFill>
              </a:rPr>
              <a:t>一人一人に課題を明確につかませる</a:t>
            </a:r>
            <a:r>
              <a:rPr lang="ja-JP" altLang="en-US" sz="1600" dirty="0">
                <a:solidFill>
                  <a:schemeClr val="tx2"/>
                </a:solidFill>
                <a:latin typeface="Meiryo UI" panose="020B0604030504040204" pitchFamily="50" charset="-128"/>
                <a:ea typeface="Meiryo UI" panose="020B0604030504040204" pitchFamily="50" charset="-128"/>
                <a:cs typeface="Meiryo UI" panose="020B0604030504040204" pitchFamily="50" charset="-128"/>
              </a:rPr>
              <a:t>ために　</a:t>
            </a:r>
          </a:p>
        </p:txBody>
      </p:sp>
      <p:graphicFrame>
        <p:nvGraphicFramePr>
          <p:cNvPr id="14" name="表 13"/>
          <p:cNvGraphicFramePr>
            <a:graphicFrameLocks noGrp="1"/>
          </p:cNvGraphicFramePr>
          <p:nvPr>
            <p:extLst>
              <p:ext uri="{D42A27DB-BD31-4B8C-83A1-F6EECF244321}">
                <p14:modId xmlns:p14="http://schemas.microsoft.com/office/powerpoint/2010/main" val="764960750"/>
              </p:ext>
            </p:extLst>
          </p:nvPr>
        </p:nvGraphicFramePr>
        <p:xfrm>
          <a:off x="4283968" y="684741"/>
          <a:ext cx="4680521" cy="3034085"/>
        </p:xfrm>
        <a:graphic>
          <a:graphicData uri="http://schemas.openxmlformats.org/drawingml/2006/table">
            <a:tbl>
              <a:tblPr firstRow="1" bandRow="1">
                <a:tableStyleId>{5940675A-B579-460E-94D1-54222C63F5DA}</a:tableStyleId>
              </a:tblPr>
              <a:tblGrid>
                <a:gridCol w="1313830"/>
                <a:gridCol w="3366691"/>
              </a:tblGrid>
              <a:tr h="662469">
                <a:tc>
                  <a:txBody>
                    <a:bodyPr/>
                    <a:lstStyle/>
                    <a:p>
                      <a:r>
                        <a:rPr kumimoji="1" lang="ja-JP" altLang="en-US" dirty="0" smtClean="0">
                          <a:latin typeface="+mn-ea"/>
                          <a:ea typeface="+mn-ea"/>
                        </a:rPr>
                        <a:t>学年・教科など</a:t>
                      </a:r>
                      <a:endParaRPr kumimoji="1" lang="ja-JP" altLang="en-US" dirty="0">
                        <a:latin typeface="+mn-ea"/>
                        <a:ea typeface="+mn-ea"/>
                      </a:endParaRPr>
                    </a:p>
                  </a:txBody>
                  <a:tcPr/>
                </a:tc>
                <a:tc>
                  <a:txBody>
                    <a:bodyPr/>
                    <a:lstStyle/>
                    <a:p>
                      <a:pPr lvl="0"/>
                      <a:r>
                        <a:rPr kumimoji="1" lang="ja-JP" altLang="en-US" sz="1800" b="0" dirty="0" smtClean="0">
                          <a:latin typeface="+mn-ea"/>
                          <a:ea typeface="+mn-ea"/>
                          <a:cs typeface="メイリオ" panose="020B0604030504040204" pitchFamily="50" charset="-128"/>
                        </a:rPr>
                        <a:t>小３・体育</a:t>
                      </a:r>
                      <a:endParaRPr kumimoji="1" lang="en-US" altLang="ja-JP" sz="1800" b="0" dirty="0" smtClean="0">
                        <a:latin typeface="+mn-ea"/>
                        <a:ea typeface="+mn-ea"/>
                        <a:cs typeface="メイリオ" panose="020B0604030504040204" pitchFamily="50" charset="-128"/>
                      </a:endParaRPr>
                    </a:p>
                    <a:p>
                      <a:pPr lvl="0"/>
                      <a:r>
                        <a:rPr kumimoji="1" lang="ja-JP" altLang="en-US" sz="1800" b="0" dirty="0" smtClean="0">
                          <a:latin typeface="+mn-ea"/>
                          <a:ea typeface="+mn-ea"/>
                          <a:cs typeface="メイリオ" panose="020B0604030504040204" pitchFamily="50" charset="-128"/>
                        </a:rPr>
                        <a:t>器械運動（マット運動・壁倒立）</a:t>
                      </a:r>
                      <a:endParaRPr kumimoji="1" lang="ja-JP" altLang="en-US" sz="1800" b="0" dirty="0">
                        <a:latin typeface="+mn-ea"/>
                        <a:ea typeface="+mn-ea"/>
                        <a:cs typeface="メイリオ" panose="020B0604030504040204" pitchFamily="50" charset="-128"/>
                      </a:endParaRPr>
                    </a:p>
                  </a:txBody>
                  <a:tcPr/>
                </a:tc>
              </a:tr>
              <a:tr h="965763">
                <a:tc>
                  <a:txBody>
                    <a:bodyPr/>
                    <a:lstStyle/>
                    <a:p>
                      <a:r>
                        <a:rPr kumimoji="1" lang="en-US" altLang="ja-JP" dirty="0" smtClean="0">
                          <a:latin typeface="+mn-ea"/>
                          <a:ea typeface="+mn-ea"/>
                        </a:rPr>
                        <a:t>ICT</a:t>
                      </a:r>
                      <a:r>
                        <a:rPr kumimoji="1" lang="ja-JP" altLang="en-US" dirty="0" smtClean="0">
                          <a:latin typeface="+mn-ea"/>
                          <a:ea typeface="+mn-ea"/>
                        </a:rPr>
                        <a:t>活用の意図</a:t>
                      </a:r>
                      <a:endParaRPr kumimoji="1" lang="ja-JP" altLang="en-US" dirty="0">
                        <a:latin typeface="+mn-ea"/>
                        <a:ea typeface="+mn-ea"/>
                      </a:endParaRPr>
                    </a:p>
                  </a:txBody>
                  <a:tcPr/>
                </a:tc>
                <a:tc>
                  <a:txBody>
                    <a:bodyPr/>
                    <a:lstStyle/>
                    <a:p>
                      <a:pPr lvl="0"/>
                      <a:r>
                        <a:rPr kumimoji="1" lang="ja-JP" altLang="en-US" sz="1800" b="0" dirty="0" smtClean="0">
                          <a:latin typeface="+mn-ea"/>
                          <a:ea typeface="+mn-ea"/>
                          <a:cs typeface="メイリオ" panose="020B0604030504040204" pitchFamily="50" charset="-128"/>
                        </a:rPr>
                        <a:t>仲間と技のポイントの確認をしながら運動を想起し、新しい目標をたてる。</a:t>
                      </a:r>
                      <a:endParaRPr kumimoji="1" lang="ja-JP" altLang="en-US" sz="1800" b="0" dirty="0">
                        <a:latin typeface="+mn-ea"/>
                        <a:ea typeface="+mn-ea"/>
                        <a:cs typeface="メイリオ" panose="020B0604030504040204" pitchFamily="50" charset="-128"/>
                      </a:endParaRPr>
                    </a:p>
                  </a:txBody>
                  <a:tcPr/>
                </a:tc>
              </a:tr>
              <a:tr h="925693">
                <a:tc>
                  <a:txBody>
                    <a:bodyPr/>
                    <a:lstStyle/>
                    <a:p>
                      <a:r>
                        <a:rPr kumimoji="1" lang="ja-JP" altLang="en-US" dirty="0" smtClean="0"/>
                        <a:t>主に使用した</a:t>
                      </a:r>
                      <a:r>
                        <a:rPr kumimoji="1" lang="en-US" altLang="ja-JP" dirty="0" smtClean="0"/>
                        <a:t>ICT</a:t>
                      </a:r>
                      <a:r>
                        <a:rPr kumimoji="1" lang="ja-JP" altLang="en-US" dirty="0" smtClean="0"/>
                        <a:t>機器</a:t>
                      </a:r>
                      <a:endParaRPr kumimoji="1" lang="ja-JP" altLang="en-US" dirty="0"/>
                    </a:p>
                  </a:txBody>
                  <a:tcPr/>
                </a:tc>
                <a:tc>
                  <a:txBody>
                    <a:bodyPr/>
                    <a:lstStyle/>
                    <a:p>
                      <a:r>
                        <a:rPr kumimoji="1" lang="ja-JP" altLang="en-US" dirty="0" smtClean="0"/>
                        <a:t>□ＰＣ　　　　  ■ﾀﾌﾞﾚｯﾄ</a:t>
                      </a:r>
                      <a:r>
                        <a:rPr kumimoji="1" lang="en-US" altLang="ja-JP" dirty="0" smtClean="0"/>
                        <a:t>PC</a:t>
                      </a:r>
                    </a:p>
                    <a:p>
                      <a:r>
                        <a:rPr kumimoji="1" lang="ja-JP" altLang="en-US" dirty="0" smtClean="0"/>
                        <a:t>■電子黒板　□実物投影機</a:t>
                      </a:r>
                      <a:endParaRPr kumimoji="1" lang="en-US" altLang="ja-JP" dirty="0" smtClean="0"/>
                    </a:p>
                    <a:p>
                      <a:r>
                        <a:rPr kumimoji="1" lang="ja-JP" altLang="en-US" dirty="0" smtClean="0"/>
                        <a:t>□ﾌﾟﾛｼﾞｪｸﾀ</a:t>
                      </a:r>
                      <a:endParaRPr kumimoji="1" lang="ja-JP" altLang="en-US" dirty="0"/>
                    </a:p>
                  </a:txBody>
                  <a:tcPr/>
                </a:tc>
              </a:tr>
              <a:tr h="480160">
                <a:tc>
                  <a:txBody>
                    <a:bodyPr/>
                    <a:lstStyle/>
                    <a:p>
                      <a:r>
                        <a:rPr kumimoji="1" lang="ja-JP" altLang="en-US" dirty="0" smtClean="0"/>
                        <a:t>活用場面</a:t>
                      </a:r>
                      <a:endParaRPr kumimoji="1" lang="ja-JP" altLang="en-US" dirty="0"/>
                    </a:p>
                  </a:txBody>
                  <a:tcPr/>
                </a:tc>
                <a:tc>
                  <a:txBody>
                    <a:bodyPr/>
                    <a:lstStyle/>
                    <a:p>
                      <a:r>
                        <a:rPr kumimoji="1" lang="ja-JP" altLang="en-US" dirty="0" smtClean="0"/>
                        <a:t>□導入　■展開　　□まとめ</a:t>
                      </a:r>
                      <a:endParaRPr kumimoji="1" lang="ja-JP" altLang="en-US" dirty="0"/>
                    </a:p>
                  </a:txBody>
                  <a:tcPr/>
                </a:tc>
              </a:tr>
            </a:tbl>
          </a:graphicData>
        </a:graphic>
      </p:graphicFrame>
      <p:sp>
        <p:nvSpPr>
          <p:cNvPr id="10" name="正方形/長方形 9"/>
          <p:cNvSpPr/>
          <p:nvPr/>
        </p:nvSpPr>
        <p:spPr>
          <a:xfrm>
            <a:off x="276396" y="4653136"/>
            <a:ext cx="8699608" cy="1528624"/>
          </a:xfrm>
          <a:prstGeom prst="rect">
            <a:avLst/>
          </a:prstGeom>
          <a:noFill/>
          <a:ln w="19050">
            <a:solidFill>
              <a:schemeClr val="tx1"/>
            </a:solidFill>
            <a:prstDash val="dash"/>
          </a:ln>
        </p:spPr>
        <p:txBody>
          <a:bodyPr wrap="square" lIns="91440" tIns="45720" rIns="91440" bIns="45720">
            <a:spAutoFit/>
          </a:bodyPr>
          <a:lstStyle/>
          <a:p>
            <a:pPr>
              <a:lnSpc>
                <a:spcPts val="2800"/>
              </a:lnSpc>
            </a:pPr>
            <a:r>
              <a:rPr lang="en-US" altLang="ja-JP" sz="20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具体例</a:t>
            </a:r>
            <a:r>
              <a:rPr lang="en-US" altLang="ja-JP" sz="20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　</a:t>
            </a:r>
            <a:r>
              <a:rPr lang="zh-CN" altLang="en-US" sz="2000" dirty="0" smtClean="0">
                <a:latin typeface="Meiryo UI" panose="020B0604030504040204" pitchFamily="50" charset="-128"/>
                <a:ea typeface="Meiryo UI" panose="020B0604030504040204" pitchFamily="50" charset="-128"/>
                <a:cs typeface="Meiryo UI" panose="020B0604030504040204" pitchFamily="50" charset="-128"/>
              </a:rPr>
              <a:t>小、中、高等</a:t>
            </a:r>
            <a:r>
              <a:rPr lang="zh-CN" altLang="en-US" sz="2000" dirty="0">
                <a:latin typeface="Meiryo UI" panose="020B0604030504040204" pitchFamily="50" charset="-128"/>
                <a:ea typeface="Meiryo UI" panose="020B0604030504040204" pitchFamily="50" charset="-128"/>
                <a:cs typeface="Meiryo UI" panose="020B0604030504040204" pitchFamily="50" charset="-128"/>
              </a:rPr>
              <a:t>学校 体育 </a:t>
            </a:r>
          </a:p>
          <a:p>
            <a:pPr>
              <a:lnSpc>
                <a:spcPts val="2800"/>
              </a:lnSpc>
            </a:pPr>
            <a:r>
              <a:rPr lang="ja-JP" altLang="en-US" sz="2000" dirty="0">
                <a:latin typeface="Meiryo UI" panose="020B0604030504040204" pitchFamily="50" charset="-128"/>
                <a:ea typeface="Meiryo UI" panose="020B0604030504040204" pitchFamily="50" charset="-128"/>
                <a:cs typeface="Meiryo UI" panose="020B0604030504040204" pitchFamily="50" charset="-128"/>
              </a:rPr>
              <a:t>デジタルビデオカメラなどで自分の動きを撮影</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し、模範</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演技と比較したり</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して、演技</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や運動での課題を</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見付けさせ、より</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良い動きができるように考えさせるようにする。 </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 </a:t>
            </a:r>
            <a:endParaRPr lang="en-US" altLang="ja-JP" sz="2000" dirty="0" smtClean="0">
              <a:ln w="12700">
                <a:noFill/>
                <a:prstDash val="solid"/>
              </a:ln>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a:p>
            <a:pPr algn="r">
              <a:lnSpc>
                <a:spcPts val="2800"/>
              </a:lnSpc>
            </a:pPr>
            <a:r>
              <a:rPr lang="ja-JP" altLang="en-US" sz="1600" dirty="0" smtClean="0">
                <a:ln w="12700">
                  <a:noFill/>
                  <a:prstDash val="solid"/>
                </a:ln>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　「教育の情報化に関する手引き」より</a:t>
            </a:r>
            <a:endParaRPr lang="ja-JP" altLang="en-US" sz="1600" dirty="0">
              <a:ln w="12700">
                <a:noFill/>
                <a:prstDash val="solid"/>
              </a:ln>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p:txBody>
      </p:sp>
      <p:pic>
        <p:nvPicPr>
          <p:cNvPr id="7" name="図 6"/>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07502" y="692696"/>
            <a:ext cx="3960000" cy="29644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91894411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557564" y="4005064"/>
            <a:ext cx="5410944" cy="432048"/>
          </a:xfrm>
        </p:spPr>
        <p:txBody>
          <a:bodyPr>
            <a:noAutofit/>
          </a:bodyPr>
          <a:lstStyle/>
          <a:p>
            <a:pPr algn="r"/>
            <a:r>
              <a:rPr lang="en-US" altLang="ja-JP" sz="1800" dirty="0">
                <a:latin typeface="Meiryo UI" panose="020B0604030504040204" pitchFamily="50" charset="-128"/>
                <a:ea typeface="Meiryo UI" panose="020B0604030504040204" pitchFamily="50" charset="-128"/>
                <a:cs typeface="Meiryo UI" panose="020B0604030504040204" pitchFamily="50" charset="-128"/>
              </a:rPr>
              <a:t>ICT</a:t>
            </a:r>
            <a:r>
              <a:rPr lang="ja-JP" altLang="en-US" sz="1800" dirty="0">
                <a:latin typeface="Meiryo UI" panose="020B0604030504040204" pitchFamily="50" charset="-128"/>
                <a:ea typeface="Meiryo UI" panose="020B0604030504040204" pitchFamily="50" charset="-128"/>
                <a:cs typeface="Meiryo UI" panose="020B0604030504040204" pitchFamily="50" charset="-128"/>
              </a:rPr>
              <a:t>活用実践事例（兵庫県立明石城西高等学校）</a:t>
            </a:r>
            <a:endParaRPr kumimoji="1" lang="ja-JP" altLang="en-US" sz="18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1" name="テキスト ボックス 10"/>
          <p:cNvSpPr txBox="1"/>
          <p:nvPr/>
        </p:nvSpPr>
        <p:spPr>
          <a:xfrm>
            <a:off x="0" y="0"/>
            <a:ext cx="9144000" cy="338554"/>
          </a:xfrm>
          <a:prstGeom prst="rect">
            <a:avLst/>
          </a:prstGeom>
          <a:solidFill>
            <a:schemeClr val="bg1">
              <a:lumMod val="85000"/>
            </a:schemeClr>
          </a:solidFill>
        </p:spPr>
        <p:txBody>
          <a:bodyPr wrap="square" rtlCol="0">
            <a:spAutoFit/>
          </a:bodyPr>
          <a:lstStyle/>
          <a:p>
            <a:r>
              <a:rPr lang="ja-JP" altLang="en-US" sz="1600" dirty="0">
                <a:solidFill>
                  <a:schemeClr val="tx2"/>
                </a:solidFill>
                <a:latin typeface="Meiryo UI" panose="020B0604030504040204" pitchFamily="50" charset="-128"/>
                <a:ea typeface="Meiryo UI" panose="020B0604030504040204" pitchFamily="50" charset="-128"/>
                <a:cs typeface="Meiryo UI" panose="020B0604030504040204" pitchFamily="50" charset="-128"/>
              </a:rPr>
              <a:t>授業での教員によるＩＣＴ活用　②</a:t>
            </a:r>
            <a:r>
              <a:rPr lang="ja-JP" altLang="ja-JP" sz="1600" dirty="0">
                <a:solidFill>
                  <a:schemeClr val="tx2"/>
                </a:solidFill>
              </a:rPr>
              <a:t>一人一人に課題を明確につかませる</a:t>
            </a:r>
            <a:r>
              <a:rPr lang="ja-JP" altLang="en-US" sz="1600" dirty="0">
                <a:solidFill>
                  <a:schemeClr val="tx2"/>
                </a:solidFill>
                <a:latin typeface="Meiryo UI" panose="020B0604030504040204" pitchFamily="50" charset="-128"/>
                <a:ea typeface="Meiryo UI" panose="020B0604030504040204" pitchFamily="50" charset="-128"/>
                <a:cs typeface="Meiryo UI" panose="020B0604030504040204" pitchFamily="50" charset="-128"/>
              </a:rPr>
              <a:t>ために　</a:t>
            </a:r>
          </a:p>
        </p:txBody>
      </p:sp>
      <p:graphicFrame>
        <p:nvGraphicFramePr>
          <p:cNvPr id="14" name="表 13"/>
          <p:cNvGraphicFramePr>
            <a:graphicFrameLocks noGrp="1"/>
          </p:cNvGraphicFramePr>
          <p:nvPr>
            <p:extLst>
              <p:ext uri="{D42A27DB-BD31-4B8C-83A1-F6EECF244321}">
                <p14:modId xmlns:p14="http://schemas.microsoft.com/office/powerpoint/2010/main" val="1427201534"/>
              </p:ext>
            </p:extLst>
          </p:nvPr>
        </p:nvGraphicFramePr>
        <p:xfrm>
          <a:off x="4283968" y="684741"/>
          <a:ext cx="4680521" cy="3257042"/>
        </p:xfrm>
        <a:graphic>
          <a:graphicData uri="http://schemas.openxmlformats.org/drawingml/2006/table">
            <a:tbl>
              <a:tblPr firstRow="1" bandRow="1">
                <a:tableStyleId>{5940675A-B579-460E-94D1-54222C63F5DA}</a:tableStyleId>
              </a:tblPr>
              <a:tblGrid>
                <a:gridCol w="1313830"/>
                <a:gridCol w="3366691"/>
              </a:tblGrid>
              <a:tr h="662469">
                <a:tc>
                  <a:txBody>
                    <a:bodyPr/>
                    <a:lstStyle/>
                    <a:p>
                      <a:r>
                        <a:rPr kumimoji="1" lang="ja-JP" altLang="en-US" dirty="0" smtClean="0">
                          <a:latin typeface="+mn-ea"/>
                          <a:ea typeface="+mn-ea"/>
                        </a:rPr>
                        <a:t>学年・教科など</a:t>
                      </a:r>
                      <a:endParaRPr kumimoji="1" lang="ja-JP" altLang="en-US" dirty="0">
                        <a:latin typeface="+mn-ea"/>
                        <a:ea typeface="+mn-ea"/>
                      </a:endParaRPr>
                    </a:p>
                  </a:txBody>
                  <a:tcPr/>
                </a:tc>
                <a:tc>
                  <a:txBody>
                    <a:bodyPr/>
                    <a:lstStyle/>
                    <a:p>
                      <a:pPr lvl="0"/>
                      <a:r>
                        <a:rPr kumimoji="1" lang="ja-JP" altLang="en-US" sz="1800" b="0" dirty="0" smtClean="0">
                          <a:latin typeface="+mn-ea"/>
                          <a:ea typeface="+mn-ea"/>
                          <a:cs typeface="メイリオ" panose="020B0604030504040204" pitchFamily="50" charset="-128"/>
                        </a:rPr>
                        <a:t>高１・数学</a:t>
                      </a:r>
                      <a:r>
                        <a:rPr kumimoji="1" lang="en-US" altLang="ja-JP" sz="1800" b="0" dirty="0" smtClean="0">
                          <a:latin typeface="+mn-ea"/>
                          <a:ea typeface="+mn-ea"/>
                          <a:cs typeface="メイリオ" panose="020B0604030504040204" pitchFamily="50" charset="-128"/>
                        </a:rPr>
                        <a:t>Ⅰ</a:t>
                      </a:r>
                    </a:p>
                    <a:p>
                      <a:pPr lvl="0"/>
                      <a:r>
                        <a:rPr kumimoji="1" lang="ja-JP" altLang="en-US" sz="1800" b="0" dirty="0" smtClean="0">
                          <a:latin typeface="+mn-ea"/>
                          <a:ea typeface="+mn-ea"/>
                          <a:cs typeface="メイリオ" panose="020B0604030504040204" pitchFamily="50" charset="-128"/>
                        </a:rPr>
                        <a:t>三角比</a:t>
                      </a:r>
                      <a:endParaRPr kumimoji="1" lang="ja-JP" altLang="en-US" sz="1800" b="0" dirty="0">
                        <a:latin typeface="+mn-ea"/>
                        <a:ea typeface="+mn-ea"/>
                        <a:cs typeface="メイリオ" panose="020B0604030504040204" pitchFamily="50" charset="-128"/>
                      </a:endParaRPr>
                    </a:p>
                  </a:txBody>
                  <a:tcPr/>
                </a:tc>
              </a:tr>
              <a:tr h="1107985">
                <a:tc>
                  <a:txBody>
                    <a:bodyPr/>
                    <a:lstStyle/>
                    <a:p>
                      <a:r>
                        <a:rPr kumimoji="1" lang="en-US" altLang="ja-JP" dirty="0" smtClean="0">
                          <a:latin typeface="+mn-ea"/>
                          <a:ea typeface="+mn-ea"/>
                        </a:rPr>
                        <a:t>ICT</a:t>
                      </a:r>
                      <a:r>
                        <a:rPr kumimoji="1" lang="ja-JP" altLang="en-US" dirty="0" smtClean="0">
                          <a:latin typeface="+mn-ea"/>
                          <a:ea typeface="+mn-ea"/>
                        </a:rPr>
                        <a:t>活用の意図</a:t>
                      </a:r>
                      <a:endParaRPr kumimoji="1" lang="ja-JP" altLang="en-US" dirty="0">
                        <a:latin typeface="+mn-ea"/>
                        <a:ea typeface="+mn-ea"/>
                      </a:endParaRPr>
                    </a:p>
                  </a:txBody>
                  <a:tcPr/>
                </a:tc>
                <a:tc>
                  <a:txBody>
                    <a:bodyPr/>
                    <a:lstStyle/>
                    <a:p>
                      <a:r>
                        <a:rPr kumimoji="1" lang="ja-JP" altLang="ja-JP" sz="1800" kern="1200" dirty="0" smtClean="0">
                          <a:solidFill>
                            <a:schemeClr val="tx1"/>
                          </a:solidFill>
                          <a:effectLst/>
                          <a:latin typeface="+mn-lt"/>
                          <a:ea typeface="+mn-ea"/>
                          <a:cs typeface="+mn-cs"/>
                        </a:rPr>
                        <a:t>正確なグラフをスピーディーに映し出すことで、より簡潔に、より視覚的に分かりやすく解説することができる。</a:t>
                      </a:r>
                      <a:endParaRPr kumimoji="1" lang="ja-JP" altLang="ja-JP" sz="1800" kern="1200" dirty="0">
                        <a:solidFill>
                          <a:schemeClr val="tx1"/>
                        </a:solidFill>
                        <a:effectLst/>
                        <a:latin typeface="+mn-lt"/>
                        <a:ea typeface="+mn-ea"/>
                        <a:cs typeface="+mn-cs"/>
                      </a:endParaRPr>
                    </a:p>
                  </a:txBody>
                  <a:tcPr/>
                </a:tc>
              </a:tr>
              <a:tr h="925693">
                <a:tc>
                  <a:txBody>
                    <a:bodyPr/>
                    <a:lstStyle/>
                    <a:p>
                      <a:r>
                        <a:rPr kumimoji="1" lang="ja-JP" altLang="en-US" dirty="0" smtClean="0"/>
                        <a:t>主に使用した</a:t>
                      </a:r>
                      <a:r>
                        <a:rPr kumimoji="1" lang="en-US" altLang="ja-JP" dirty="0" smtClean="0"/>
                        <a:t>ICT</a:t>
                      </a:r>
                      <a:r>
                        <a:rPr kumimoji="1" lang="ja-JP" altLang="en-US" dirty="0" smtClean="0"/>
                        <a:t>機器</a:t>
                      </a:r>
                      <a:endParaRPr kumimoji="1" lang="ja-JP" altLang="en-US" dirty="0"/>
                    </a:p>
                  </a:txBody>
                  <a:tcPr/>
                </a:tc>
                <a:tc>
                  <a:txBody>
                    <a:bodyPr/>
                    <a:lstStyle/>
                    <a:p>
                      <a:r>
                        <a:rPr kumimoji="1" lang="ja-JP" altLang="en-US" dirty="0" smtClean="0"/>
                        <a:t>□ＰＣ　　　　  ■ﾀﾌﾞﾚｯﾄ</a:t>
                      </a:r>
                      <a:r>
                        <a:rPr kumimoji="1" lang="en-US" altLang="ja-JP" dirty="0" smtClean="0"/>
                        <a:t>PC</a:t>
                      </a:r>
                    </a:p>
                    <a:p>
                      <a:r>
                        <a:rPr kumimoji="1" lang="ja-JP" altLang="en-US" dirty="0" smtClean="0"/>
                        <a:t>□電子黒板　■ﾌﾟﾛｼﾞｪｸﾀ</a:t>
                      </a:r>
                      <a:endParaRPr kumimoji="1" lang="en-US" altLang="ja-JP" dirty="0" smtClean="0"/>
                    </a:p>
                    <a:p>
                      <a:r>
                        <a:rPr kumimoji="1" lang="ja-JP" altLang="en-US" dirty="0" smtClean="0"/>
                        <a:t> ■（</a:t>
                      </a:r>
                      <a:r>
                        <a:rPr kumimoji="1" lang="en-US" altLang="ja-JP" dirty="0" err="1" smtClean="0"/>
                        <a:t>AngleMeter</a:t>
                      </a:r>
                      <a:r>
                        <a:rPr kumimoji="1" lang="ja-JP" altLang="en-US" dirty="0" err="1" smtClean="0"/>
                        <a:t>、</a:t>
                      </a:r>
                      <a:r>
                        <a:rPr kumimoji="1" lang="ja-JP" altLang="en-US" dirty="0" smtClean="0"/>
                        <a:t>カクシキリ）</a:t>
                      </a:r>
                      <a:endParaRPr kumimoji="1" lang="ja-JP" altLang="en-US" dirty="0"/>
                    </a:p>
                  </a:txBody>
                  <a:tcPr/>
                </a:tc>
              </a:tr>
              <a:tr h="480160">
                <a:tc>
                  <a:txBody>
                    <a:bodyPr/>
                    <a:lstStyle/>
                    <a:p>
                      <a:r>
                        <a:rPr kumimoji="1" lang="ja-JP" altLang="en-US" dirty="0" smtClean="0"/>
                        <a:t>活用場面</a:t>
                      </a:r>
                      <a:endParaRPr kumimoji="1" lang="ja-JP" altLang="en-US" dirty="0"/>
                    </a:p>
                  </a:txBody>
                  <a:tcPr/>
                </a:tc>
                <a:tc>
                  <a:txBody>
                    <a:bodyPr/>
                    <a:lstStyle/>
                    <a:p>
                      <a:r>
                        <a:rPr kumimoji="1" lang="ja-JP" altLang="en-US" dirty="0" smtClean="0"/>
                        <a:t>□導入　■展開　　□まとめ</a:t>
                      </a:r>
                      <a:endParaRPr kumimoji="1" lang="ja-JP" altLang="en-US" dirty="0"/>
                    </a:p>
                  </a:txBody>
                  <a:tcPr/>
                </a:tc>
              </a:tr>
            </a:tbl>
          </a:graphicData>
        </a:graphic>
      </p:graphicFrame>
      <p:sp>
        <p:nvSpPr>
          <p:cNvPr id="10" name="正方形/長方形 9"/>
          <p:cNvSpPr/>
          <p:nvPr/>
        </p:nvSpPr>
        <p:spPr>
          <a:xfrm>
            <a:off x="276396" y="4653136"/>
            <a:ext cx="8699608" cy="1887696"/>
          </a:xfrm>
          <a:prstGeom prst="rect">
            <a:avLst/>
          </a:prstGeom>
          <a:noFill/>
          <a:ln w="19050">
            <a:solidFill>
              <a:schemeClr val="tx1"/>
            </a:solidFill>
            <a:prstDash val="dash"/>
          </a:ln>
        </p:spPr>
        <p:txBody>
          <a:bodyPr wrap="square" lIns="91440" tIns="45720" rIns="91440" bIns="45720">
            <a:spAutoFit/>
          </a:bodyPr>
          <a:lstStyle/>
          <a:p>
            <a:pPr>
              <a:lnSpc>
                <a:spcPts val="2800"/>
              </a:lnSpc>
            </a:pPr>
            <a:r>
              <a:rPr lang="en-US" altLang="ja-JP" sz="2000" dirty="0">
                <a:latin typeface="Meiryo UI" panose="020B0604030504040204" pitchFamily="50" charset="-128"/>
                <a:ea typeface="Meiryo UI" panose="020B0604030504040204" pitchFamily="50" charset="-128"/>
                <a:cs typeface="Meiryo UI" panose="020B0604030504040204" pitchFamily="50" charset="-128"/>
              </a:rPr>
              <a:t>【</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具体例</a:t>
            </a:r>
            <a:r>
              <a:rPr lang="en-US" altLang="ja-JP" sz="2000" dirty="0">
                <a:latin typeface="Meiryo UI" panose="020B0604030504040204" pitchFamily="50" charset="-128"/>
                <a:ea typeface="Meiryo UI" panose="020B0604030504040204" pitchFamily="50" charset="-128"/>
                <a:cs typeface="Meiryo UI" panose="020B0604030504040204" pitchFamily="50" charset="-128"/>
              </a:rPr>
              <a:t>】</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　</a:t>
            </a:r>
            <a:r>
              <a:rPr lang="zh-CN" altLang="en-US" sz="2000" dirty="0">
                <a:latin typeface="Meiryo UI" panose="020B0604030504040204" pitchFamily="50" charset="-128"/>
                <a:ea typeface="Meiryo UI" panose="020B0604030504040204" pitchFamily="50" charset="-128"/>
                <a:cs typeface="Meiryo UI" panose="020B0604030504040204" pitchFamily="50" charset="-128"/>
              </a:rPr>
              <a:t>中学校 第</a:t>
            </a:r>
            <a:r>
              <a:rPr lang="en-US" altLang="zh-CN" sz="2000" dirty="0">
                <a:latin typeface="Meiryo UI" panose="020B0604030504040204" pitchFamily="50" charset="-128"/>
                <a:ea typeface="Meiryo UI" panose="020B0604030504040204" pitchFamily="50" charset="-128"/>
                <a:cs typeface="Meiryo UI" panose="020B0604030504040204" pitchFamily="50" charset="-128"/>
              </a:rPr>
              <a:t>2</a:t>
            </a:r>
            <a:r>
              <a:rPr lang="zh-CN" altLang="en-US" sz="2000" dirty="0">
                <a:latin typeface="Meiryo UI" panose="020B0604030504040204" pitchFamily="50" charset="-128"/>
                <a:ea typeface="Meiryo UI" panose="020B0604030504040204" pitchFamily="50" charset="-128"/>
                <a:cs typeface="Meiryo UI" panose="020B0604030504040204" pitchFamily="50" charset="-128"/>
              </a:rPr>
              <a:t>学年 数学 </a:t>
            </a:r>
          </a:p>
          <a:p>
            <a:pPr>
              <a:lnSpc>
                <a:spcPts val="2800"/>
              </a:lnSpc>
            </a:pPr>
            <a:r>
              <a:rPr lang="ja-JP" altLang="en-US" sz="2000" dirty="0">
                <a:latin typeface="Meiryo UI" panose="020B0604030504040204" pitchFamily="50" charset="-128"/>
                <a:ea typeface="Meiryo UI" panose="020B0604030504040204" pitchFamily="50" charset="-128"/>
                <a:cs typeface="Meiryo UI" panose="020B0604030504040204" pitchFamily="50" charset="-128"/>
              </a:rPr>
              <a:t>「一次関数」に</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おいて、シミュレーションソフト</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などを活用</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して、一次</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関数のグラフを提示</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して、表</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や</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式、グラフ</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を関連付けて考えさせるようにする。</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また、グラフ</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作成機能を</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用いて、生徒</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がグラフを作成</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して、学習</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を深めることも考えられる。 </a:t>
            </a:r>
            <a:endParaRPr lang="en-US" altLang="ja-JP" sz="2000" dirty="0">
              <a:ln w="12700">
                <a:noFill/>
                <a:prstDash val="solid"/>
              </a:ln>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a:p>
            <a:pPr algn="r">
              <a:lnSpc>
                <a:spcPts val="2800"/>
              </a:lnSpc>
            </a:pPr>
            <a:r>
              <a:rPr lang="ja-JP" altLang="en-US" sz="1600" dirty="0">
                <a:ln w="12700">
                  <a:noFill/>
                  <a:prstDash val="solid"/>
                </a:ln>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　「教育の情報化に関する手引き」より</a:t>
            </a:r>
          </a:p>
        </p:txBody>
      </p:sp>
      <p:pic>
        <p:nvPicPr>
          <p:cNvPr id="8" name="図 7" descr="C:\Users\ike\AppData\Local\Microsoft\Windows\INetCache\Content.Word\③⑫⑮上河.jpg"/>
          <p:cNvPicPr/>
          <p:nvPr/>
        </p:nvPicPr>
        <p:blipFill rotWithShape="1">
          <a:blip r:embed="rId2" cstate="print">
            <a:extLst>
              <a:ext uri="{28A0092B-C50C-407E-A947-70E740481C1C}">
                <a14:useLocalDpi xmlns:a14="http://schemas.microsoft.com/office/drawing/2010/main" val="0"/>
              </a:ext>
            </a:extLst>
          </a:blip>
          <a:srcRect t="886" b="7152"/>
          <a:stretch/>
        </p:blipFill>
        <p:spPr bwMode="auto">
          <a:xfrm>
            <a:off x="139036" y="709448"/>
            <a:ext cx="3996000" cy="2603010"/>
          </a:xfrm>
          <a:prstGeom prst="rect">
            <a:avLst/>
          </a:prstGeom>
          <a:noFill/>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291894411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557564" y="4005064"/>
            <a:ext cx="5410944" cy="432048"/>
          </a:xfrm>
        </p:spPr>
        <p:txBody>
          <a:bodyPr>
            <a:noAutofit/>
          </a:bodyPr>
          <a:lstStyle/>
          <a:p>
            <a:pPr algn="r"/>
            <a:r>
              <a:rPr kumimoji="1" lang="en-US" altLang="ja-JP" sz="1800" dirty="0" smtClean="0">
                <a:latin typeface="Meiryo UI" panose="020B0604030504040204" pitchFamily="50" charset="-128"/>
                <a:ea typeface="Meiryo UI" panose="020B0604030504040204" pitchFamily="50" charset="-128"/>
                <a:cs typeface="Meiryo UI" panose="020B0604030504040204" pitchFamily="50" charset="-128"/>
              </a:rPr>
              <a:t>ICT</a:t>
            </a:r>
            <a:r>
              <a:rPr kumimoji="1" lang="ja-JP" altLang="en-US" sz="1800" dirty="0" smtClean="0">
                <a:latin typeface="Meiryo UI" panose="020B0604030504040204" pitchFamily="50" charset="-128"/>
                <a:ea typeface="Meiryo UI" panose="020B0604030504040204" pitchFamily="50" charset="-128"/>
                <a:cs typeface="Meiryo UI" panose="020B0604030504040204" pitchFamily="50" charset="-128"/>
              </a:rPr>
              <a:t>活用実践事例（兵庫県立明石城西高等学校）</a:t>
            </a:r>
            <a:endParaRPr kumimoji="1" lang="ja-JP" altLang="en-US" sz="18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1" name="テキスト ボックス 10"/>
          <p:cNvSpPr txBox="1"/>
          <p:nvPr/>
        </p:nvSpPr>
        <p:spPr>
          <a:xfrm>
            <a:off x="0" y="0"/>
            <a:ext cx="9144000" cy="338554"/>
          </a:xfrm>
          <a:prstGeom prst="rect">
            <a:avLst/>
          </a:prstGeom>
          <a:solidFill>
            <a:schemeClr val="bg1">
              <a:lumMod val="85000"/>
            </a:schemeClr>
          </a:solidFill>
        </p:spPr>
        <p:txBody>
          <a:bodyPr wrap="square" rtlCol="0">
            <a:spAutoFit/>
          </a:bodyPr>
          <a:lstStyle/>
          <a:p>
            <a:r>
              <a:rPr lang="ja-JP" altLang="en-US" sz="1600" dirty="0">
                <a:solidFill>
                  <a:schemeClr val="tx2"/>
                </a:solidFill>
                <a:latin typeface="Meiryo UI" panose="020B0604030504040204" pitchFamily="50" charset="-128"/>
                <a:ea typeface="Meiryo UI" panose="020B0604030504040204" pitchFamily="50" charset="-128"/>
                <a:cs typeface="Meiryo UI" panose="020B0604030504040204" pitchFamily="50" charset="-128"/>
              </a:rPr>
              <a:t>授業での教員によるＩＣＴ活用　②</a:t>
            </a:r>
            <a:r>
              <a:rPr lang="ja-JP" altLang="ja-JP" sz="1600" dirty="0">
                <a:solidFill>
                  <a:schemeClr val="tx2"/>
                </a:solidFill>
              </a:rPr>
              <a:t>一人一人に課題を明確につかませる</a:t>
            </a:r>
            <a:r>
              <a:rPr lang="ja-JP" altLang="en-US" sz="1600" dirty="0">
                <a:solidFill>
                  <a:schemeClr val="tx2"/>
                </a:solidFill>
                <a:latin typeface="Meiryo UI" panose="020B0604030504040204" pitchFamily="50" charset="-128"/>
                <a:ea typeface="Meiryo UI" panose="020B0604030504040204" pitchFamily="50" charset="-128"/>
                <a:cs typeface="Meiryo UI" panose="020B0604030504040204" pitchFamily="50" charset="-128"/>
              </a:rPr>
              <a:t>ために　</a:t>
            </a:r>
          </a:p>
        </p:txBody>
      </p:sp>
      <p:graphicFrame>
        <p:nvGraphicFramePr>
          <p:cNvPr id="14" name="表 13"/>
          <p:cNvGraphicFramePr>
            <a:graphicFrameLocks noGrp="1"/>
          </p:cNvGraphicFramePr>
          <p:nvPr>
            <p:extLst>
              <p:ext uri="{D42A27DB-BD31-4B8C-83A1-F6EECF244321}">
                <p14:modId xmlns:p14="http://schemas.microsoft.com/office/powerpoint/2010/main" val="4173070585"/>
              </p:ext>
            </p:extLst>
          </p:nvPr>
        </p:nvGraphicFramePr>
        <p:xfrm>
          <a:off x="4283968" y="684741"/>
          <a:ext cx="4680521" cy="3176307"/>
        </p:xfrm>
        <a:graphic>
          <a:graphicData uri="http://schemas.openxmlformats.org/drawingml/2006/table">
            <a:tbl>
              <a:tblPr firstRow="1" bandRow="1">
                <a:tableStyleId>{5940675A-B579-460E-94D1-54222C63F5DA}</a:tableStyleId>
              </a:tblPr>
              <a:tblGrid>
                <a:gridCol w="1313830"/>
                <a:gridCol w="3366691"/>
              </a:tblGrid>
              <a:tr h="662469">
                <a:tc>
                  <a:txBody>
                    <a:bodyPr/>
                    <a:lstStyle/>
                    <a:p>
                      <a:r>
                        <a:rPr kumimoji="1" lang="ja-JP" altLang="en-US" dirty="0" smtClean="0">
                          <a:latin typeface="+mn-ea"/>
                          <a:ea typeface="+mn-ea"/>
                        </a:rPr>
                        <a:t>学年・教科など</a:t>
                      </a:r>
                      <a:endParaRPr kumimoji="1" lang="ja-JP" altLang="en-US" dirty="0">
                        <a:latin typeface="+mn-ea"/>
                        <a:ea typeface="+mn-ea"/>
                      </a:endParaRPr>
                    </a:p>
                  </a:txBody>
                  <a:tcPr/>
                </a:tc>
                <a:tc>
                  <a:txBody>
                    <a:bodyPr/>
                    <a:lstStyle/>
                    <a:p>
                      <a:pPr lvl="0"/>
                      <a:r>
                        <a:rPr kumimoji="1" lang="ja-JP" altLang="en-US" sz="1800" b="0" dirty="0" smtClean="0">
                          <a:latin typeface="+mn-ea"/>
                          <a:ea typeface="+mn-ea"/>
                          <a:cs typeface="メイリオ" panose="020B0604030504040204" pitchFamily="50" charset="-128"/>
                        </a:rPr>
                        <a:t>高１・体育</a:t>
                      </a:r>
                      <a:endParaRPr kumimoji="1" lang="en-US" altLang="ja-JP" sz="1800" b="0" dirty="0" smtClean="0">
                        <a:latin typeface="+mn-ea"/>
                        <a:ea typeface="+mn-ea"/>
                        <a:cs typeface="メイリオ" panose="020B0604030504040204" pitchFamily="50" charset="-128"/>
                      </a:endParaRPr>
                    </a:p>
                    <a:p>
                      <a:pPr lvl="0"/>
                      <a:r>
                        <a:rPr kumimoji="1" lang="ja-JP" altLang="en-US" sz="1800" b="0" dirty="0" smtClean="0">
                          <a:latin typeface="+mn-ea"/>
                          <a:ea typeface="+mn-ea"/>
                          <a:cs typeface="メイリオ" panose="020B0604030504040204" pitchFamily="50" charset="-128"/>
                        </a:rPr>
                        <a:t>ダンス</a:t>
                      </a:r>
                      <a:endParaRPr kumimoji="1" lang="ja-JP" altLang="en-US" sz="1800" b="0" dirty="0">
                        <a:latin typeface="+mn-ea"/>
                        <a:ea typeface="+mn-ea"/>
                        <a:cs typeface="メイリオ" panose="020B0604030504040204" pitchFamily="50" charset="-128"/>
                      </a:endParaRPr>
                    </a:p>
                  </a:txBody>
                  <a:tcPr/>
                </a:tc>
              </a:tr>
              <a:tr h="1107985">
                <a:tc>
                  <a:txBody>
                    <a:bodyPr/>
                    <a:lstStyle/>
                    <a:p>
                      <a:r>
                        <a:rPr kumimoji="1" lang="en-US" altLang="ja-JP" dirty="0" smtClean="0">
                          <a:latin typeface="+mn-ea"/>
                          <a:ea typeface="+mn-ea"/>
                        </a:rPr>
                        <a:t>ICT</a:t>
                      </a:r>
                      <a:r>
                        <a:rPr kumimoji="1" lang="ja-JP" altLang="en-US" dirty="0" smtClean="0">
                          <a:latin typeface="+mn-ea"/>
                          <a:ea typeface="+mn-ea"/>
                        </a:rPr>
                        <a:t>活用の意図</a:t>
                      </a:r>
                      <a:endParaRPr kumimoji="1" lang="ja-JP" altLang="en-US" dirty="0">
                        <a:latin typeface="+mn-ea"/>
                        <a:ea typeface="+mn-ea"/>
                      </a:endParaRPr>
                    </a:p>
                  </a:txBody>
                  <a:tcPr/>
                </a:tc>
                <a:tc>
                  <a:txBody>
                    <a:bodyPr/>
                    <a:lstStyle/>
                    <a:p>
                      <a:pPr lvl="0"/>
                      <a:r>
                        <a:rPr kumimoji="1" lang="ja-JP" altLang="en-US" sz="1800" b="0" dirty="0" smtClean="0">
                          <a:latin typeface="+mn-ea"/>
                          <a:ea typeface="+mn-ea"/>
                          <a:cs typeface="メイリオ" panose="020B0604030504040204" pitchFamily="50" charset="-128"/>
                        </a:rPr>
                        <a:t>自分たちのダンスを視聴することで、課題に応じた表現ができているか考える。</a:t>
                      </a:r>
                      <a:endParaRPr kumimoji="1" lang="ja-JP" altLang="en-US" sz="1800" b="0" dirty="0">
                        <a:latin typeface="+mn-ea"/>
                        <a:ea typeface="+mn-ea"/>
                        <a:cs typeface="メイリオ" panose="020B0604030504040204" pitchFamily="50" charset="-128"/>
                      </a:endParaRPr>
                    </a:p>
                  </a:txBody>
                  <a:tcPr/>
                </a:tc>
              </a:tr>
              <a:tr h="925693">
                <a:tc>
                  <a:txBody>
                    <a:bodyPr/>
                    <a:lstStyle/>
                    <a:p>
                      <a:r>
                        <a:rPr kumimoji="1" lang="ja-JP" altLang="en-US" dirty="0" smtClean="0"/>
                        <a:t>主に使用した</a:t>
                      </a:r>
                      <a:r>
                        <a:rPr kumimoji="1" lang="en-US" altLang="ja-JP" dirty="0" smtClean="0"/>
                        <a:t>ICT</a:t>
                      </a:r>
                      <a:r>
                        <a:rPr kumimoji="1" lang="ja-JP" altLang="en-US" dirty="0" smtClean="0"/>
                        <a:t>機器</a:t>
                      </a:r>
                      <a:endParaRPr kumimoji="1" lang="ja-JP" altLang="en-US" dirty="0"/>
                    </a:p>
                  </a:txBody>
                  <a:tcPr/>
                </a:tc>
                <a:tc>
                  <a:txBody>
                    <a:bodyPr/>
                    <a:lstStyle/>
                    <a:p>
                      <a:r>
                        <a:rPr kumimoji="1" lang="ja-JP" altLang="en-US" dirty="0" smtClean="0"/>
                        <a:t>□ＰＣ　　　　  ■ﾀﾌﾞﾚｯﾄ</a:t>
                      </a:r>
                      <a:r>
                        <a:rPr kumimoji="1" lang="en-US" altLang="ja-JP" dirty="0" smtClean="0"/>
                        <a:t>PC</a:t>
                      </a:r>
                    </a:p>
                    <a:p>
                      <a:r>
                        <a:rPr kumimoji="1" lang="ja-JP" altLang="en-US" dirty="0" smtClean="0"/>
                        <a:t>□電子黒板　□実物投影機</a:t>
                      </a:r>
                      <a:endParaRPr kumimoji="1" lang="en-US" altLang="ja-JP" dirty="0" smtClean="0"/>
                    </a:p>
                    <a:p>
                      <a:r>
                        <a:rPr kumimoji="1" lang="ja-JP" altLang="en-US" dirty="0" smtClean="0"/>
                        <a:t>■ﾌﾟﾛｼﾞｪｸﾀ　 □（ＣＤデッキ）</a:t>
                      </a:r>
                      <a:endParaRPr kumimoji="1" lang="ja-JP" altLang="en-US" dirty="0"/>
                    </a:p>
                  </a:txBody>
                  <a:tcPr/>
                </a:tc>
              </a:tr>
              <a:tr h="480160">
                <a:tc>
                  <a:txBody>
                    <a:bodyPr/>
                    <a:lstStyle/>
                    <a:p>
                      <a:r>
                        <a:rPr kumimoji="1" lang="ja-JP" altLang="en-US" dirty="0" smtClean="0"/>
                        <a:t>活用場面</a:t>
                      </a:r>
                      <a:endParaRPr kumimoji="1" lang="ja-JP" altLang="en-US" dirty="0"/>
                    </a:p>
                  </a:txBody>
                  <a:tcPr/>
                </a:tc>
                <a:tc>
                  <a:txBody>
                    <a:bodyPr/>
                    <a:lstStyle/>
                    <a:p>
                      <a:r>
                        <a:rPr kumimoji="1" lang="ja-JP" altLang="en-US" dirty="0" smtClean="0"/>
                        <a:t>■導入　■展開　　□まとめ</a:t>
                      </a:r>
                      <a:endParaRPr kumimoji="1" lang="ja-JP" altLang="en-US" dirty="0"/>
                    </a:p>
                  </a:txBody>
                  <a:tcPr/>
                </a:tc>
              </a:tr>
            </a:tbl>
          </a:graphicData>
        </a:graphic>
      </p:graphicFrame>
      <p:sp>
        <p:nvSpPr>
          <p:cNvPr id="10" name="正方形/長方形 9"/>
          <p:cNvSpPr/>
          <p:nvPr/>
        </p:nvSpPr>
        <p:spPr>
          <a:xfrm>
            <a:off x="276396" y="4653136"/>
            <a:ext cx="8699608" cy="1528624"/>
          </a:xfrm>
          <a:prstGeom prst="rect">
            <a:avLst/>
          </a:prstGeom>
          <a:noFill/>
          <a:ln w="19050">
            <a:solidFill>
              <a:schemeClr val="tx1"/>
            </a:solidFill>
            <a:prstDash val="dash"/>
          </a:ln>
        </p:spPr>
        <p:txBody>
          <a:bodyPr wrap="square" lIns="91440" tIns="45720" rIns="91440" bIns="45720">
            <a:spAutoFit/>
          </a:bodyPr>
          <a:lstStyle/>
          <a:p>
            <a:pPr>
              <a:lnSpc>
                <a:spcPts val="2800"/>
              </a:lnSpc>
            </a:pPr>
            <a:r>
              <a:rPr lang="en-US" altLang="ja-JP" sz="2000" dirty="0">
                <a:latin typeface="Meiryo UI" panose="020B0604030504040204" pitchFamily="50" charset="-128"/>
                <a:ea typeface="Meiryo UI" panose="020B0604030504040204" pitchFamily="50" charset="-128"/>
                <a:cs typeface="Meiryo UI" panose="020B0604030504040204" pitchFamily="50" charset="-128"/>
              </a:rPr>
              <a:t>【</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具体例</a:t>
            </a:r>
            <a:r>
              <a:rPr lang="en-US" altLang="ja-JP" sz="2000" dirty="0">
                <a:latin typeface="Meiryo UI" panose="020B0604030504040204" pitchFamily="50" charset="-128"/>
                <a:ea typeface="Meiryo UI" panose="020B0604030504040204" pitchFamily="50" charset="-128"/>
                <a:cs typeface="Meiryo UI" panose="020B0604030504040204" pitchFamily="50" charset="-128"/>
              </a:rPr>
              <a:t>】</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　</a:t>
            </a:r>
            <a:r>
              <a:rPr lang="zh-CN" altLang="en-US" sz="2000" dirty="0">
                <a:latin typeface="Meiryo UI" panose="020B0604030504040204" pitchFamily="50" charset="-128"/>
                <a:ea typeface="Meiryo UI" panose="020B0604030504040204" pitchFamily="50" charset="-128"/>
                <a:cs typeface="Meiryo UI" panose="020B0604030504040204" pitchFamily="50" charset="-128"/>
              </a:rPr>
              <a:t>高等学校 保健体育（体育） </a:t>
            </a:r>
          </a:p>
          <a:p>
            <a:pPr>
              <a:lnSpc>
                <a:spcPts val="2800"/>
              </a:lnSpc>
            </a:pPr>
            <a:r>
              <a:rPr lang="ja-JP" altLang="en-US" sz="2000" dirty="0">
                <a:latin typeface="Meiryo UI" panose="020B0604030504040204" pitchFamily="50" charset="-128"/>
                <a:ea typeface="Meiryo UI" panose="020B0604030504040204" pitchFamily="50" charset="-128"/>
                <a:cs typeface="Meiryo UI" panose="020B0604030504040204" pitchFamily="50" charset="-128"/>
              </a:rPr>
              <a:t>ゲームや練習の場面</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で、実施者</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の様子をデジタルビデオカメラなどで撮影</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し、その</a:t>
            </a:r>
            <a:r>
              <a:rPr lang="en-US" altLang="ja-JP" sz="2000" dirty="0">
                <a:latin typeface="Meiryo UI" panose="020B0604030504040204" pitchFamily="50" charset="-128"/>
                <a:ea typeface="Meiryo UI" panose="020B0604030504040204" pitchFamily="50" charset="-128"/>
                <a:cs typeface="Meiryo UI" panose="020B0604030504040204" pitchFamily="50" charset="-128"/>
              </a:rPr>
              <a:t>｢</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動き」に関する解説や情報をあたえることに</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よって、効果的</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に動きを修正できるようにする。 </a:t>
            </a:r>
            <a:endParaRPr lang="en-US" altLang="ja-JP" sz="2000" dirty="0">
              <a:ln w="12700">
                <a:noFill/>
                <a:prstDash val="solid"/>
              </a:ln>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a:p>
            <a:pPr algn="r">
              <a:lnSpc>
                <a:spcPts val="2800"/>
              </a:lnSpc>
            </a:pPr>
            <a:r>
              <a:rPr lang="ja-JP" altLang="en-US" sz="1600" dirty="0">
                <a:ln w="12700">
                  <a:noFill/>
                  <a:prstDash val="solid"/>
                </a:ln>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　「教育の情報化に関する手引き」より</a:t>
            </a:r>
          </a:p>
        </p:txBody>
      </p:sp>
      <p:pic>
        <p:nvPicPr>
          <p:cNvPr id="3" name="図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79512" y="692696"/>
            <a:ext cx="3960000" cy="2970000"/>
          </a:xfrm>
          <a:prstGeom prst="rect">
            <a:avLst/>
          </a:prstGeom>
        </p:spPr>
      </p:pic>
    </p:spTree>
    <p:extLst>
      <p:ext uri="{BB962C8B-B14F-4D97-AF65-F5344CB8AC3E}">
        <p14:creationId xmlns:p14="http://schemas.microsoft.com/office/powerpoint/2010/main" val="291894411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テキスト ボックス 10"/>
          <p:cNvSpPr txBox="1"/>
          <p:nvPr/>
        </p:nvSpPr>
        <p:spPr>
          <a:xfrm>
            <a:off x="0" y="0"/>
            <a:ext cx="9144000" cy="338554"/>
          </a:xfrm>
          <a:prstGeom prst="rect">
            <a:avLst/>
          </a:prstGeom>
          <a:solidFill>
            <a:schemeClr val="bg1">
              <a:lumMod val="85000"/>
            </a:schemeClr>
          </a:solidFill>
        </p:spPr>
        <p:txBody>
          <a:bodyPr wrap="square" rtlCol="0">
            <a:spAutoFit/>
          </a:bodyPr>
          <a:lstStyle/>
          <a:p>
            <a:r>
              <a:rPr lang="ja-JP" altLang="en-US" sz="1600" dirty="0">
                <a:solidFill>
                  <a:schemeClr val="tx2"/>
                </a:solidFill>
                <a:latin typeface="Meiryo UI" panose="020B0604030504040204" pitchFamily="50" charset="-128"/>
                <a:ea typeface="Meiryo UI" panose="020B0604030504040204" pitchFamily="50" charset="-128"/>
                <a:cs typeface="Meiryo UI" panose="020B0604030504040204" pitchFamily="50" charset="-128"/>
              </a:rPr>
              <a:t>授業での教員によるＩＣＴ活用　②</a:t>
            </a:r>
            <a:r>
              <a:rPr lang="ja-JP" altLang="ja-JP" sz="1600" dirty="0">
                <a:solidFill>
                  <a:schemeClr val="tx2"/>
                </a:solidFill>
              </a:rPr>
              <a:t>一人一人に課題を明確につかませる</a:t>
            </a:r>
            <a:r>
              <a:rPr lang="ja-JP" altLang="en-US" sz="1600" dirty="0">
                <a:solidFill>
                  <a:schemeClr val="tx2"/>
                </a:solidFill>
                <a:latin typeface="Meiryo UI" panose="020B0604030504040204" pitchFamily="50" charset="-128"/>
                <a:ea typeface="Meiryo UI" panose="020B0604030504040204" pitchFamily="50" charset="-128"/>
                <a:cs typeface="Meiryo UI" panose="020B0604030504040204" pitchFamily="50" charset="-128"/>
              </a:rPr>
              <a:t>ために　</a:t>
            </a:r>
          </a:p>
        </p:txBody>
      </p:sp>
      <p:sp>
        <p:nvSpPr>
          <p:cNvPr id="9" name="正方形/長方形 8"/>
          <p:cNvSpPr/>
          <p:nvPr/>
        </p:nvSpPr>
        <p:spPr>
          <a:xfrm>
            <a:off x="222196" y="548680"/>
            <a:ext cx="8699608" cy="6186309"/>
          </a:xfrm>
          <a:prstGeom prst="rect">
            <a:avLst/>
          </a:prstGeom>
          <a:noFill/>
          <a:ln w="19050">
            <a:solidFill>
              <a:schemeClr val="tx1"/>
            </a:solidFill>
            <a:prstDash val="dash"/>
          </a:ln>
        </p:spPr>
        <p:txBody>
          <a:bodyPr wrap="square" lIns="91440" tIns="45720" rIns="91440" bIns="45720">
            <a:spAutoFit/>
          </a:bodyPr>
          <a:lstStyle/>
          <a:p>
            <a:r>
              <a:rPr lang="en-US" altLang="ja-JP" sz="20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その他の具体例</a:t>
            </a:r>
            <a:r>
              <a:rPr lang="en-US" altLang="ja-JP" sz="2000" dirty="0" smtClean="0">
                <a:latin typeface="Meiryo UI" panose="020B0604030504040204" pitchFamily="50" charset="-128"/>
                <a:ea typeface="Meiryo UI" panose="020B0604030504040204" pitchFamily="50" charset="-128"/>
                <a:cs typeface="Meiryo UI" panose="020B0604030504040204" pitchFamily="50" charset="-128"/>
              </a:rPr>
              <a:t>】</a:t>
            </a:r>
          </a:p>
          <a:p>
            <a:endParaRPr lang="en-US" altLang="ja-JP" sz="20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a:t>
            </a:r>
            <a:r>
              <a:rPr lang="zh-CN" altLang="en-US" sz="2000" dirty="0" smtClean="0">
                <a:latin typeface="Meiryo UI" panose="020B0604030504040204" pitchFamily="50" charset="-128"/>
                <a:ea typeface="Meiryo UI" panose="020B0604030504040204" pitchFamily="50" charset="-128"/>
                <a:cs typeface="Meiryo UI" panose="020B0604030504040204" pitchFamily="50" charset="-128"/>
              </a:rPr>
              <a:t>小学校 算数、中学校 </a:t>
            </a:r>
            <a:r>
              <a:rPr lang="zh-CN" altLang="en-US" sz="2000" dirty="0">
                <a:latin typeface="Meiryo UI" panose="020B0604030504040204" pitchFamily="50" charset="-128"/>
                <a:ea typeface="Meiryo UI" panose="020B0604030504040204" pitchFamily="50" charset="-128"/>
                <a:cs typeface="Meiryo UI" panose="020B0604030504040204" pitchFamily="50" charset="-128"/>
              </a:rPr>
              <a:t>数学 </a:t>
            </a:r>
          </a:p>
          <a:p>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　大型ディスプレイ、教科書</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準拠デジタルコンテンツなどを活用</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して、教科書</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の問題文を拡大提示</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し、学習</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のねらいを確実につかませるようにする。 </a:t>
            </a:r>
            <a:endParaRPr lang="en-US" altLang="ja-JP" sz="20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○小、中、高等</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学校 体育 </a:t>
            </a:r>
          </a:p>
          <a:p>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　デジタルビデオカメラ</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などで自分の動きを撮影</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し、模範</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演技と比較したり</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して、演技</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や運動での課題を</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見付けさせ、より</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良い動きができるように考えさせるようにする。 </a:t>
            </a:r>
            <a:endParaRPr lang="en-US" altLang="ja-JP" sz="20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a:t>
            </a:r>
            <a:r>
              <a:rPr lang="zh-CN" altLang="en-US" sz="2000" dirty="0" smtClean="0">
                <a:latin typeface="Meiryo UI" panose="020B0604030504040204" pitchFamily="50" charset="-128"/>
                <a:ea typeface="Meiryo UI" panose="020B0604030504040204" pitchFamily="50" charset="-128"/>
                <a:cs typeface="Meiryo UI" panose="020B0604030504040204" pitchFamily="50" charset="-128"/>
              </a:rPr>
              <a:t>中学校 </a:t>
            </a:r>
            <a:r>
              <a:rPr lang="zh-CN" altLang="en-US" sz="2000" dirty="0">
                <a:latin typeface="Meiryo UI" panose="020B0604030504040204" pitchFamily="50" charset="-128"/>
                <a:ea typeface="Meiryo UI" panose="020B0604030504040204" pitchFamily="50" charset="-128"/>
                <a:cs typeface="Meiryo UI" panose="020B0604030504040204" pitchFamily="50" charset="-128"/>
              </a:rPr>
              <a:t>第</a:t>
            </a:r>
            <a:r>
              <a:rPr lang="en-US" altLang="zh-CN" sz="2000" dirty="0">
                <a:latin typeface="Meiryo UI" panose="020B0604030504040204" pitchFamily="50" charset="-128"/>
                <a:ea typeface="Meiryo UI" panose="020B0604030504040204" pitchFamily="50" charset="-128"/>
                <a:cs typeface="Meiryo UI" panose="020B0604030504040204" pitchFamily="50" charset="-128"/>
              </a:rPr>
              <a:t>2</a:t>
            </a:r>
            <a:r>
              <a:rPr lang="zh-CN" altLang="en-US" sz="2000" dirty="0" smtClean="0">
                <a:latin typeface="Meiryo UI" panose="020B0604030504040204" pitchFamily="50" charset="-128"/>
                <a:ea typeface="Meiryo UI" panose="020B0604030504040204" pitchFamily="50" charset="-128"/>
                <a:cs typeface="Meiryo UI" panose="020B0604030504040204" pitchFamily="50" charset="-128"/>
              </a:rPr>
              <a:t>学年、高等</a:t>
            </a:r>
            <a:r>
              <a:rPr lang="zh-CN" altLang="en-US" sz="2000" dirty="0">
                <a:latin typeface="Meiryo UI" panose="020B0604030504040204" pitchFamily="50" charset="-128"/>
                <a:ea typeface="Meiryo UI" panose="020B0604030504040204" pitchFamily="50" charset="-128"/>
                <a:cs typeface="Meiryo UI" panose="020B0604030504040204" pitchFamily="50" charset="-128"/>
              </a:rPr>
              <a:t>学校 外国語（英語） </a:t>
            </a:r>
          </a:p>
          <a:p>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　身近</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な場面における出来事や体験に</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ついて、プロジェクタ、教科書</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準拠デジタルコンテンツなどを活用して映像や</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静止画、イラスト</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を提示</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して、自分</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の考えや気持ちなどを英語で書かせるようにする。 </a:t>
            </a:r>
          </a:p>
          <a:p>
            <a:r>
              <a:rPr lang="ja-JP" altLang="en-US" sz="2000" dirty="0">
                <a:latin typeface="Meiryo UI" panose="020B0604030504040204" pitchFamily="50" charset="-128"/>
                <a:ea typeface="Meiryo UI" panose="020B0604030504040204" pitchFamily="50" charset="-128"/>
                <a:cs typeface="Meiryo UI" panose="020B0604030504040204" pitchFamily="50" charset="-128"/>
              </a:rPr>
              <a:t>○</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高等学校 </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地理歴史（世界史</a:t>
            </a:r>
            <a:r>
              <a:rPr lang="en-US" altLang="ja-JP" sz="2000" dirty="0" smtClean="0">
                <a:latin typeface="Meiryo UI" panose="020B0604030504040204" pitchFamily="50" charset="-128"/>
                <a:ea typeface="Meiryo UI" panose="020B0604030504040204" pitchFamily="50" charset="-128"/>
                <a:cs typeface="Meiryo UI" panose="020B0604030504040204" pitchFamily="50" charset="-128"/>
              </a:rPr>
              <a:t>A</a:t>
            </a:r>
            <a:r>
              <a:rPr lang="ja-JP" altLang="en-US" sz="2000" dirty="0" err="1"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2000" dirty="0" smtClean="0">
                <a:latin typeface="Meiryo UI" panose="020B0604030504040204" pitchFamily="50" charset="-128"/>
                <a:ea typeface="Meiryo UI" panose="020B0604030504040204" pitchFamily="50" charset="-128"/>
                <a:cs typeface="Meiryo UI" panose="020B0604030504040204" pitchFamily="50" charset="-128"/>
              </a:rPr>
              <a:t>B</a:t>
            </a:r>
            <a:r>
              <a:rPr lang="ja-JP" altLang="en-US" sz="2000" dirty="0" err="1"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日本史</a:t>
            </a:r>
            <a:r>
              <a:rPr lang="en-US" altLang="ja-JP" sz="2000" dirty="0" smtClean="0">
                <a:latin typeface="Meiryo UI" panose="020B0604030504040204" pitchFamily="50" charset="-128"/>
                <a:ea typeface="Meiryo UI" panose="020B0604030504040204" pitchFamily="50" charset="-128"/>
                <a:cs typeface="Meiryo UI" panose="020B0604030504040204" pitchFamily="50" charset="-128"/>
              </a:rPr>
              <a:t>A</a:t>
            </a:r>
            <a:r>
              <a:rPr lang="ja-JP" altLang="en-US" sz="2000" dirty="0" err="1"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2000" dirty="0" smtClean="0">
                <a:latin typeface="Meiryo UI" panose="020B0604030504040204" pitchFamily="50" charset="-128"/>
                <a:ea typeface="Meiryo UI" panose="020B0604030504040204" pitchFamily="50" charset="-128"/>
                <a:cs typeface="Meiryo UI" panose="020B0604030504040204" pitchFamily="50" charset="-128"/>
              </a:rPr>
              <a:t>B</a:t>
            </a:r>
            <a:r>
              <a:rPr lang="ja-JP" altLang="en-US" sz="2000" dirty="0" err="1"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地理</a:t>
            </a:r>
            <a:r>
              <a:rPr lang="en-US" altLang="ja-JP" sz="2000" dirty="0" smtClean="0">
                <a:latin typeface="Meiryo UI" panose="020B0604030504040204" pitchFamily="50" charset="-128"/>
                <a:ea typeface="Meiryo UI" panose="020B0604030504040204" pitchFamily="50" charset="-128"/>
                <a:cs typeface="Meiryo UI" panose="020B0604030504040204" pitchFamily="50" charset="-128"/>
              </a:rPr>
              <a:t>A</a:t>
            </a:r>
            <a:r>
              <a:rPr lang="ja-JP" altLang="en-US" sz="2000" dirty="0" err="1"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2000" dirty="0" smtClean="0">
                <a:latin typeface="Meiryo UI" panose="020B0604030504040204" pitchFamily="50" charset="-128"/>
                <a:ea typeface="Meiryo UI" panose="020B0604030504040204" pitchFamily="50" charset="-128"/>
                <a:cs typeface="Meiryo UI" panose="020B0604030504040204" pitchFamily="50" charset="-128"/>
              </a:rPr>
              <a:t>B</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 </a:t>
            </a:r>
          </a:p>
          <a:p>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　地理</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情報システム（</a:t>
            </a:r>
            <a:r>
              <a:rPr lang="en-US" altLang="ja-JP" dirty="0">
                <a:latin typeface="Meiryo UI" panose="020B0604030504040204" pitchFamily="50" charset="-128"/>
                <a:ea typeface="Meiryo UI" panose="020B0604030504040204" pitchFamily="50" charset="-128"/>
                <a:cs typeface="Meiryo UI" panose="020B0604030504040204" pitchFamily="50" charset="-128"/>
              </a:rPr>
              <a:t>Geographic Information System </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以下、「</a:t>
            </a:r>
            <a:r>
              <a:rPr lang="en-US" altLang="ja-JP" sz="2000" dirty="0">
                <a:latin typeface="Meiryo UI" panose="020B0604030504040204" pitchFamily="50" charset="-128"/>
                <a:ea typeface="Meiryo UI" panose="020B0604030504040204" pitchFamily="50" charset="-128"/>
                <a:cs typeface="Meiryo UI" panose="020B0604030504040204" pitchFamily="50" charset="-128"/>
              </a:rPr>
              <a:t>GIS</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」と略す）などを利用して統計資料や歴史資料などを地図に表現することに</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よって、現代</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日本・世界の形成と現代日本・世界が抱える問題点や対象地域を明確にする。 </a:t>
            </a:r>
          </a:p>
          <a:p>
            <a:r>
              <a:rPr lang="ja-JP" altLang="en-US" sz="2000" dirty="0">
                <a:latin typeface="Meiryo UI" panose="020B0604030504040204" pitchFamily="50" charset="-128"/>
                <a:ea typeface="Meiryo UI" panose="020B0604030504040204" pitchFamily="50" charset="-128"/>
                <a:cs typeface="Meiryo UI" panose="020B0604030504040204" pitchFamily="50" charset="-128"/>
              </a:rPr>
              <a:t>○</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高等学校 </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数学 </a:t>
            </a:r>
          </a:p>
          <a:p>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二次関数」の指導に</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おいて、グラフ</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作成ソフトなどを</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用い、</a:t>
            </a:r>
            <a:r>
              <a:rPr lang="en-US" altLang="ja-JP" sz="2000" dirty="0" smtClean="0">
                <a:latin typeface="Meiryo UI" panose="020B0604030504040204" pitchFamily="50" charset="-128"/>
                <a:ea typeface="Meiryo UI" panose="020B0604030504040204" pitchFamily="50" charset="-128"/>
                <a:cs typeface="Meiryo UI" panose="020B0604030504040204" pitchFamily="50" charset="-128"/>
              </a:rPr>
              <a:t>y=a(x-p)2+q</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や</a:t>
            </a:r>
            <a:r>
              <a:rPr lang="en-US" altLang="ja-JP" sz="2000" dirty="0">
                <a:latin typeface="Meiryo UI" panose="020B0604030504040204" pitchFamily="50" charset="-128"/>
                <a:ea typeface="Meiryo UI" panose="020B0604030504040204" pitchFamily="50" charset="-128"/>
                <a:cs typeface="Meiryo UI" panose="020B0604030504040204" pitchFamily="50" charset="-128"/>
              </a:rPr>
              <a:t>y=ax2+bx+c</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のグラフ</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から、頂点</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や対称軸の特徴を帰納的に見いださせる</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2000" dirty="0" smtClean="0">
              <a:ln w="12700">
                <a:noFill/>
                <a:prstDash val="solid"/>
              </a:ln>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a:p>
            <a:pPr algn="r"/>
            <a:r>
              <a:rPr lang="ja-JP" altLang="en-US" sz="1600" dirty="0" smtClean="0">
                <a:ln w="12700">
                  <a:noFill/>
                  <a:prstDash val="solid"/>
                </a:ln>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600" dirty="0">
                <a:ln w="12700">
                  <a:noFill/>
                  <a:prstDash val="solid"/>
                </a:ln>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教育の情報化に関する手引き」</a:t>
            </a:r>
            <a:r>
              <a:rPr lang="ja-JP" altLang="en-US" sz="1600" dirty="0" smtClean="0">
                <a:ln w="12700">
                  <a:noFill/>
                  <a:prstDash val="solid"/>
                </a:ln>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より</a:t>
            </a:r>
            <a:endParaRPr lang="ja-JP" altLang="en-US" sz="1600" cap="none" spc="0" dirty="0">
              <a:ln w="12700">
                <a:noFill/>
                <a:prstDash val="solid"/>
              </a:ln>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64933797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正方形/長方形 31"/>
          <p:cNvSpPr/>
          <p:nvPr/>
        </p:nvSpPr>
        <p:spPr>
          <a:xfrm>
            <a:off x="5559240" y="1358320"/>
            <a:ext cx="3528000" cy="1206584"/>
          </a:xfrm>
          <a:prstGeom prst="rect">
            <a:avLst/>
          </a:prstGeom>
          <a:solidFill>
            <a:schemeClr val="accent2">
              <a:lumMod val="20000"/>
              <a:lumOff val="80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3" name="正方形/長方形 32"/>
          <p:cNvSpPr/>
          <p:nvPr/>
        </p:nvSpPr>
        <p:spPr>
          <a:xfrm>
            <a:off x="5559240" y="2564904"/>
            <a:ext cx="1764000" cy="2016224"/>
          </a:xfrm>
          <a:prstGeom prst="rect">
            <a:avLst/>
          </a:prstGeom>
          <a:solidFill>
            <a:schemeClr val="accent2">
              <a:lumMod val="20000"/>
              <a:lumOff val="80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4" name="正方形/長方形 33"/>
          <p:cNvSpPr/>
          <p:nvPr/>
        </p:nvSpPr>
        <p:spPr>
          <a:xfrm>
            <a:off x="7323240" y="2564904"/>
            <a:ext cx="1764000" cy="2016224"/>
          </a:xfrm>
          <a:prstGeom prst="rect">
            <a:avLst/>
          </a:prstGeom>
          <a:solidFill>
            <a:schemeClr val="accent2">
              <a:lumMod val="20000"/>
              <a:lumOff val="80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5" name="正方形/長方形 34"/>
          <p:cNvSpPr/>
          <p:nvPr/>
        </p:nvSpPr>
        <p:spPr>
          <a:xfrm>
            <a:off x="5559240" y="4581128"/>
            <a:ext cx="1764000" cy="2016224"/>
          </a:xfrm>
          <a:prstGeom prst="rect">
            <a:avLst/>
          </a:prstGeom>
          <a:solidFill>
            <a:schemeClr val="accent2">
              <a:lumMod val="20000"/>
              <a:lumOff val="80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6" name="正方形/長方形 35"/>
          <p:cNvSpPr/>
          <p:nvPr/>
        </p:nvSpPr>
        <p:spPr>
          <a:xfrm>
            <a:off x="7323240" y="4581128"/>
            <a:ext cx="1764000" cy="2016224"/>
          </a:xfrm>
          <a:prstGeom prst="rect">
            <a:avLst/>
          </a:prstGeom>
          <a:solidFill>
            <a:schemeClr val="accent2">
              <a:lumMod val="20000"/>
              <a:lumOff val="80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正方形/長方形 21"/>
          <p:cNvSpPr/>
          <p:nvPr/>
        </p:nvSpPr>
        <p:spPr>
          <a:xfrm>
            <a:off x="1911896" y="1358320"/>
            <a:ext cx="3528000" cy="1206584"/>
          </a:xfrm>
          <a:prstGeom prst="rect">
            <a:avLst/>
          </a:prstGeom>
          <a:solidFill>
            <a:schemeClr val="accent6">
              <a:lumMod val="20000"/>
              <a:lumOff val="80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 name="正方形/長方形 24"/>
          <p:cNvSpPr/>
          <p:nvPr/>
        </p:nvSpPr>
        <p:spPr>
          <a:xfrm>
            <a:off x="62960" y="1358320"/>
            <a:ext cx="1764000" cy="1206584"/>
          </a:xfrm>
          <a:prstGeom prst="rect">
            <a:avLst/>
          </a:prstGeom>
          <a:solidFill>
            <a:srgbClr val="CCFF99"/>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テキスト ボックス 13"/>
          <p:cNvSpPr txBox="1"/>
          <p:nvPr/>
        </p:nvSpPr>
        <p:spPr>
          <a:xfrm>
            <a:off x="0" y="0"/>
            <a:ext cx="9144000" cy="338554"/>
          </a:xfrm>
          <a:prstGeom prst="rect">
            <a:avLst/>
          </a:prstGeom>
          <a:solidFill>
            <a:schemeClr val="bg1">
              <a:lumMod val="85000"/>
            </a:schemeClr>
          </a:solidFill>
        </p:spPr>
        <p:txBody>
          <a:bodyPr wrap="square" rtlCol="0">
            <a:spAutoFit/>
          </a:bodyPr>
          <a:lstStyle/>
          <a:p>
            <a:r>
              <a:rPr lang="ja-JP" altLang="en-US" sz="1600" dirty="0">
                <a:solidFill>
                  <a:schemeClr val="tx2"/>
                </a:solidFill>
                <a:latin typeface="Meiryo UI" panose="020B0604030504040204" pitchFamily="50" charset="-128"/>
                <a:ea typeface="Meiryo UI" panose="020B0604030504040204" pitchFamily="50" charset="-128"/>
                <a:cs typeface="Meiryo UI" panose="020B0604030504040204" pitchFamily="50" charset="-128"/>
              </a:rPr>
              <a:t>授業での教員によるＩＣＴ活用　②</a:t>
            </a:r>
            <a:r>
              <a:rPr lang="ja-JP" altLang="ja-JP" sz="1600" dirty="0">
                <a:solidFill>
                  <a:schemeClr val="tx2"/>
                </a:solidFill>
              </a:rPr>
              <a:t>一人一人に課題を明確につかませる</a:t>
            </a:r>
            <a:r>
              <a:rPr lang="ja-JP" altLang="en-US" sz="1600" dirty="0">
                <a:solidFill>
                  <a:schemeClr val="tx2"/>
                </a:solidFill>
                <a:latin typeface="Meiryo UI" panose="020B0604030504040204" pitchFamily="50" charset="-128"/>
                <a:ea typeface="Meiryo UI" panose="020B0604030504040204" pitchFamily="50" charset="-128"/>
                <a:cs typeface="Meiryo UI" panose="020B0604030504040204" pitchFamily="50" charset="-128"/>
              </a:rPr>
              <a:t>ために　</a:t>
            </a:r>
          </a:p>
        </p:txBody>
      </p:sp>
      <p:sp>
        <p:nvSpPr>
          <p:cNvPr id="6" name="正方形/長方形 5"/>
          <p:cNvSpPr/>
          <p:nvPr/>
        </p:nvSpPr>
        <p:spPr>
          <a:xfrm>
            <a:off x="81221" y="1385218"/>
            <a:ext cx="1728000" cy="432000"/>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smtClean="0">
                <a:latin typeface="Meiryo UI" panose="020B0604030504040204" pitchFamily="50" charset="-128"/>
                <a:ea typeface="Meiryo UI" panose="020B0604030504040204" pitchFamily="50" charset="-128"/>
                <a:cs typeface="Meiryo UI" panose="020B0604030504040204" pitchFamily="50" charset="-128"/>
              </a:rPr>
              <a:t>Ａ　一斉学習</a:t>
            </a:r>
            <a:endParaRPr kumimoji="1" lang="ja-JP" altLang="en-US"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7" name="正方形/長方形 16"/>
          <p:cNvSpPr/>
          <p:nvPr/>
        </p:nvSpPr>
        <p:spPr>
          <a:xfrm>
            <a:off x="1930946" y="1381180"/>
            <a:ext cx="3492000" cy="432048"/>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dirty="0" smtClean="0">
                <a:latin typeface="Meiryo UI" panose="020B0604030504040204" pitchFamily="50" charset="-128"/>
                <a:ea typeface="Meiryo UI" panose="020B0604030504040204" pitchFamily="50" charset="-128"/>
                <a:cs typeface="Meiryo UI" panose="020B0604030504040204" pitchFamily="50" charset="-128"/>
              </a:rPr>
              <a:t>Ｂ</a:t>
            </a:r>
            <a:r>
              <a:rPr lang="ja-JP" altLang="en-US" b="1" dirty="0">
                <a:latin typeface="Meiryo UI" panose="020B0604030504040204" pitchFamily="50" charset="-128"/>
                <a:ea typeface="Meiryo UI" panose="020B0604030504040204" pitchFamily="50" charset="-128"/>
                <a:cs typeface="Meiryo UI" panose="020B0604030504040204" pitchFamily="50" charset="-128"/>
              </a:rPr>
              <a:t>　</a:t>
            </a:r>
            <a:r>
              <a:rPr lang="ja-JP" altLang="en-US" b="1" dirty="0" smtClean="0">
                <a:latin typeface="Meiryo UI" panose="020B0604030504040204" pitchFamily="50" charset="-128"/>
                <a:ea typeface="Meiryo UI" panose="020B0604030504040204" pitchFamily="50" charset="-128"/>
                <a:cs typeface="Meiryo UI" panose="020B0604030504040204" pitchFamily="50" charset="-128"/>
              </a:rPr>
              <a:t>個別学習</a:t>
            </a:r>
            <a:endParaRPr lang="ja-JP" altLang="en-US"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1" name="正方形/長方形 20"/>
          <p:cNvSpPr/>
          <p:nvPr/>
        </p:nvSpPr>
        <p:spPr>
          <a:xfrm>
            <a:off x="5578290" y="1377370"/>
            <a:ext cx="3492000" cy="432048"/>
          </a:xfrm>
          <a:prstGeom prst="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dirty="0" smtClean="0">
                <a:latin typeface="Meiryo UI" panose="020B0604030504040204" pitchFamily="50" charset="-128"/>
                <a:ea typeface="Meiryo UI" panose="020B0604030504040204" pitchFamily="50" charset="-128"/>
                <a:cs typeface="Meiryo UI" panose="020B0604030504040204" pitchFamily="50" charset="-128"/>
              </a:rPr>
              <a:t>Ｃ</a:t>
            </a:r>
            <a:r>
              <a:rPr lang="ja-JP" altLang="en-US" b="1" dirty="0">
                <a:latin typeface="Meiryo UI" panose="020B0604030504040204" pitchFamily="50" charset="-128"/>
                <a:ea typeface="Meiryo UI" panose="020B0604030504040204" pitchFamily="50" charset="-128"/>
                <a:cs typeface="Meiryo UI" panose="020B0604030504040204" pitchFamily="50" charset="-128"/>
              </a:rPr>
              <a:t>　</a:t>
            </a:r>
            <a:r>
              <a:rPr lang="ja-JP" altLang="en-US" b="1" dirty="0" smtClean="0">
                <a:latin typeface="Meiryo UI" panose="020B0604030504040204" pitchFamily="50" charset="-128"/>
                <a:ea typeface="Meiryo UI" panose="020B0604030504040204" pitchFamily="50" charset="-128"/>
                <a:cs typeface="Meiryo UI" panose="020B0604030504040204" pitchFamily="50" charset="-128"/>
              </a:rPr>
              <a:t>協働学習</a:t>
            </a:r>
            <a:endParaRPr lang="ja-JP" altLang="en-US"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8" name="テキスト ボックス 7"/>
          <p:cNvSpPr txBox="1"/>
          <p:nvPr/>
        </p:nvSpPr>
        <p:spPr>
          <a:xfrm>
            <a:off x="73616" y="1804566"/>
            <a:ext cx="1762080" cy="784830"/>
          </a:xfrm>
          <a:prstGeom prst="rect">
            <a:avLst/>
          </a:prstGeom>
          <a:noFill/>
        </p:spPr>
        <p:txBody>
          <a:bodyPr wrap="square" rtlCol="0">
            <a:spAutoFit/>
          </a:bodyPr>
          <a:lstStyle/>
          <a:p>
            <a:r>
              <a:rPr kumimoji="1" lang="ja-JP" altLang="en-US" sz="900" dirty="0" smtClean="0"/>
              <a:t>挿絵や写真等を拡大・縮小、画面への書き込み等を活用して分かりやすく説明することにより、子供たちの興味・関心を高めることが可能となる。</a:t>
            </a:r>
            <a:endParaRPr kumimoji="1" lang="ja-JP" altLang="en-US" sz="900" dirty="0"/>
          </a:p>
        </p:txBody>
      </p:sp>
      <p:sp>
        <p:nvSpPr>
          <p:cNvPr id="23" name="正方形/長方形 22"/>
          <p:cNvSpPr/>
          <p:nvPr/>
        </p:nvSpPr>
        <p:spPr>
          <a:xfrm>
            <a:off x="1911896" y="2564904"/>
            <a:ext cx="1764000" cy="2016224"/>
          </a:xfrm>
          <a:prstGeom prst="rect">
            <a:avLst/>
          </a:prstGeom>
          <a:solidFill>
            <a:schemeClr val="accent6">
              <a:lumMod val="20000"/>
              <a:lumOff val="80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 name="正方形/長方形 25"/>
          <p:cNvSpPr/>
          <p:nvPr/>
        </p:nvSpPr>
        <p:spPr>
          <a:xfrm>
            <a:off x="62960" y="2564904"/>
            <a:ext cx="1764000" cy="1944000"/>
          </a:xfrm>
          <a:prstGeom prst="rect">
            <a:avLst/>
          </a:prstGeom>
          <a:solidFill>
            <a:srgbClr val="CCFF99"/>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 name="正方形/長方形 27"/>
          <p:cNvSpPr/>
          <p:nvPr/>
        </p:nvSpPr>
        <p:spPr>
          <a:xfrm>
            <a:off x="3675896" y="2564904"/>
            <a:ext cx="1764000" cy="2016224"/>
          </a:xfrm>
          <a:prstGeom prst="rect">
            <a:avLst/>
          </a:prstGeom>
          <a:solidFill>
            <a:schemeClr val="accent6">
              <a:lumMod val="20000"/>
              <a:lumOff val="80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9" name="正方形/長方形 28"/>
          <p:cNvSpPr/>
          <p:nvPr/>
        </p:nvSpPr>
        <p:spPr>
          <a:xfrm>
            <a:off x="1911896" y="4581128"/>
            <a:ext cx="1764000" cy="2016224"/>
          </a:xfrm>
          <a:prstGeom prst="rect">
            <a:avLst/>
          </a:prstGeom>
          <a:solidFill>
            <a:schemeClr val="accent6">
              <a:lumMod val="20000"/>
              <a:lumOff val="80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0" name="正方形/長方形 29"/>
          <p:cNvSpPr/>
          <p:nvPr/>
        </p:nvSpPr>
        <p:spPr>
          <a:xfrm>
            <a:off x="3675896" y="4581128"/>
            <a:ext cx="1764000" cy="2016224"/>
          </a:xfrm>
          <a:prstGeom prst="rect">
            <a:avLst/>
          </a:prstGeom>
          <a:solidFill>
            <a:schemeClr val="accent6">
              <a:lumMod val="20000"/>
              <a:lumOff val="80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1" name="正方形/長方形 30"/>
          <p:cNvSpPr/>
          <p:nvPr/>
        </p:nvSpPr>
        <p:spPr>
          <a:xfrm>
            <a:off x="131319" y="4581128"/>
            <a:ext cx="1764000" cy="2016224"/>
          </a:xfrm>
          <a:prstGeom prst="rect">
            <a:avLst/>
          </a:prstGeom>
          <a:solidFill>
            <a:schemeClr val="accent6">
              <a:lumMod val="20000"/>
              <a:lumOff val="80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3" name="正方形/長方形 42"/>
          <p:cNvSpPr/>
          <p:nvPr/>
        </p:nvSpPr>
        <p:spPr>
          <a:xfrm>
            <a:off x="85985" y="2583956"/>
            <a:ext cx="1728000" cy="252000"/>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b="1" dirty="0" smtClean="0">
                <a:latin typeface="メイリオ" panose="020B0604030504040204" pitchFamily="50" charset="-128"/>
                <a:ea typeface="メイリオ" panose="020B0604030504040204" pitchFamily="50" charset="-128"/>
                <a:cs typeface="メイリオ" panose="020B0604030504040204" pitchFamily="50" charset="-128"/>
              </a:rPr>
              <a:t>Ａ</a:t>
            </a:r>
            <a:r>
              <a:rPr kumimoji="1" lang="en-US" altLang="ja-JP" sz="900" b="1" dirty="0" smtClean="0">
                <a:latin typeface="メイリオ" panose="020B0604030504040204" pitchFamily="50" charset="-128"/>
                <a:ea typeface="メイリオ" panose="020B0604030504040204" pitchFamily="50" charset="-128"/>
                <a:cs typeface="メイリオ" panose="020B0604030504040204" pitchFamily="50" charset="-128"/>
              </a:rPr>
              <a:t>-1</a:t>
            </a:r>
            <a:r>
              <a:rPr kumimoji="1" lang="ja-JP" altLang="en-US" sz="900" b="1" dirty="0" smtClean="0">
                <a:latin typeface="メイリオ" panose="020B0604030504040204" pitchFamily="50" charset="-128"/>
                <a:ea typeface="メイリオ" panose="020B0604030504040204" pitchFamily="50" charset="-128"/>
                <a:cs typeface="メイリオ" panose="020B0604030504040204" pitchFamily="50" charset="-128"/>
              </a:rPr>
              <a:t>　教員による教材の提示</a:t>
            </a:r>
            <a:endParaRPr kumimoji="1" lang="ja-JP" altLang="en-US" sz="9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4" name="正方形/長方形 43"/>
          <p:cNvSpPr/>
          <p:nvPr/>
        </p:nvSpPr>
        <p:spPr>
          <a:xfrm>
            <a:off x="1932146" y="2583956"/>
            <a:ext cx="1728000" cy="252000"/>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900" b="1" dirty="0">
                <a:latin typeface="メイリオ" panose="020B0604030504040204" pitchFamily="50" charset="-128"/>
                <a:ea typeface="メイリオ" panose="020B0604030504040204" pitchFamily="50" charset="-128"/>
                <a:cs typeface="メイリオ" panose="020B0604030504040204" pitchFamily="50" charset="-128"/>
              </a:rPr>
              <a:t>B</a:t>
            </a:r>
            <a:r>
              <a:rPr kumimoji="1" lang="en-US" altLang="ja-JP" sz="900" b="1" dirty="0" smtClean="0">
                <a:latin typeface="メイリオ" panose="020B0604030504040204" pitchFamily="50" charset="-128"/>
                <a:ea typeface="メイリオ" panose="020B0604030504040204" pitchFamily="50" charset="-128"/>
                <a:cs typeface="メイリオ" panose="020B0604030504040204" pitchFamily="50" charset="-128"/>
              </a:rPr>
              <a:t>-1</a:t>
            </a:r>
            <a:r>
              <a:rPr kumimoji="1" lang="ja-JP" altLang="en-US" sz="900" b="1" dirty="0" smtClean="0">
                <a:latin typeface="メイリオ" panose="020B0604030504040204" pitchFamily="50" charset="-128"/>
                <a:ea typeface="メイリオ" panose="020B0604030504040204" pitchFamily="50" charset="-128"/>
                <a:cs typeface="メイリオ" panose="020B0604030504040204" pitchFamily="50" charset="-128"/>
              </a:rPr>
              <a:t>　個に応じる学習</a:t>
            </a:r>
            <a:endParaRPr kumimoji="1" lang="ja-JP" altLang="en-US" sz="9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5" name="正方形/長方形 44"/>
          <p:cNvSpPr/>
          <p:nvPr/>
        </p:nvSpPr>
        <p:spPr>
          <a:xfrm>
            <a:off x="3693896" y="2583956"/>
            <a:ext cx="1728000" cy="252000"/>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900" b="1" dirty="0" smtClean="0">
                <a:latin typeface="メイリオ" panose="020B0604030504040204" pitchFamily="50" charset="-128"/>
                <a:ea typeface="メイリオ" panose="020B0604030504040204" pitchFamily="50" charset="-128"/>
                <a:cs typeface="メイリオ" panose="020B0604030504040204" pitchFamily="50" charset="-128"/>
              </a:rPr>
              <a:t>B</a:t>
            </a:r>
            <a:r>
              <a:rPr kumimoji="1" lang="en-US" altLang="ja-JP" sz="900" b="1" dirty="0" smtClean="0">
                <a:latin typeface="メイリオ" panose="020B0604030504040204" pitchFamily="50" charset="-128"/>
                <a:ea typeface="メイリオ" panose="020B0604030504040204" pitchFamily="50" charset="-128"/>
                <a:cs typeface="メイリオ" panose="020B0604030504040204" pitchFamily="50" charset="-128"/>
              </a:rPr>
              <a:t>-2</a:t>
            </a:r>
            <a:r>
              <a:rPr kumimoji="1" lang="ja-JP" altLang="en-US" sz="900" b="1" dirty="0" smtClean="0">
                <a:latin typeface="メイリオ" panose="020B0604030504040204" pitchFamily="50" charset="-128"/>
                <a:ea typeface="メイリオ" panose="020B0604030504040204" pitchFamily="50" charset="-128"/>
                <a:cs typeface="メイリオ" panose="020B0604030504040204" pitchFamily="50" charset="-128"/>
              </a:rPr>
              <a:t>　調査活動</a:t>
            </a:r>
            <a:endParaRPr kumimoji="1" lang="ja-JP" altLang="en-US" sz="9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6" name="正方形/長方形 45"/>
          <p:cNvSpPr/>
          <p:nvPr/>
        </p:nvSpPr>
        <p:spPr>
          <a:xfrm>
            <a:off x="1931916" y="4600180"/>
            <a:ext cx="1728000" cy="252000"/>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900" b="1" dirty="0" smtClean="0">
                <a:latin typeface="メイリオ" panose="020B0604030504040204" pitchFamily="50" charset="-128"/>
                <a:ea typeface="メイリオ" panose="020B0604030504040204" pitchFamily="50" charset="-128"/>
                <a:cs typeface="メイリオ" panose="020B0604030504040204" pitchFamily="50" charset="-128"/>
              </a:rPr>
              <a:t>B</a:t>
            </a:r>
            <a:r>
              <a:rPr kumimoji="1" lang="en-US" altLang="ja-JP" sz="900" b="1" dirty="0" smtClean="0">
                <a:latin typeface="メイリオ" panose="020B0604030504040204" pitchFamily="50" charset="-128"/>
                <a:ea typeface="メイリオ" panose="020B0604030504040204" pitchFamily="50" charset="-128"/>
                <a:cs typeface="メイリオ" panose="020B0604030504040204" pitchFamily="50" charset="-128"/>
              </a:rPr>
              <a:t>-4</a:t>
            </a:r>
            <a:r>
              <a:rPr kumimoji="1" lang="ja-JP" altLang="en-US" sz="900" b="1" dirty="0" smtClean="0">
                <a:latin typeface="メイリオ" panose="020B0604030504040204" pitchFamily="50" charset="-128"/>
                <a:ea typeface="メイリオ" panose="020B0604030504040204" pitchFamily="50" charset="-128"/>
                <a:cs typeface="メイリオ" panose="020B0604030504040204" pitchFamily="50" charset="-128"/>
              </a:rPr>
              <a:t>　表現・制作</a:t>
            </a:r>
            <a:endParaRPr kumimoji="1" lang="ja-JP" altLang="en-US" sz="9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7" name="正方形/長方形 46"/>
          <p:cNvSpPr/>
          <p:nvPr/>
        </p:nvSpPr>
        <p:spPr>
          <a:xfrm>
            <a:off x="3693666" y="4600180"/>
            <a:ext cx="1728000" cy="252000"/>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900" b="1" dirty="0" smtClean="0">
                <a:latin typeface="メイリオ" panose="020B0604030504040204" pitchFamily="50" charset="-128"/>
                <a:ea typeface="メイリオ" panose="020B0604030504040204" pitchFamily="50" charset="-128"/>
                <a:cs typeface="メイリオ" panose="020B0604030504040204" pitchFamily="50" charset="-128"/>
              </a:rPr>
              <a:t>B</a:t>
            </a:r>
            <a:r>
              <a:rPr kumimoji="1" lang="en-US" altLang="ja-JP" sz="900" b="1" dirty="0" smtClean="0">
                <a:latin typeface="メイリオ" panose="020B0604030504040204" pitchFamily="50" charset="-128"/>
                <a:ea typeface="メイリオ" panose="020B0604030504040204" pitchFamily="50" charset="-128"/>
                <a:cs typeface="メイリオ" panose="020B0604030504040204" pitchFamily="50" charset="-128"/>
              </a:rPr>
              <a:t>-5</a:t>
            </a:r>
            <a:r>
              <a:rPr kumimoji="1" lang="ja-JP" altLang="en-US" sz="900" b="1" dirty="0" smtClean="0">
                <a:latin typeface="メイリオ" panose="020B0604030504040204" pitchFamily="50" charset="-128"/>
                <a:ea typeface="メイリオ" panose="020B0604030504040204" pitchFamily="50" charset="-128"/>
                <a:cs typeface="メイリオ" panose="020B0604030504040204" pitchFamily="50" charset="-128"/>
              </a:rPr>
              <a:t>　家庭学習</a:t>
            </a:r>
            <a:endParaRPr kumimoji="1" lang="ja-JP" altLang="en-US" sz="9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8" name="正方形/長方形 47"/>
          <p:cNvSpPr/>
          <p:nvPr/>
        </p:nvSpPr>
        <p:spPr>
          <a:xfrm>
            <a:off x="143935" y="4599333"/>
            <a:ext cx="1728000" cy="252000"/>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900" b="1" dirty="0" smtClean="0">
                <a:latin typeface="メイリオ" panose="020B0604030504040204" pitchFamily="50" charset="-128"/>
                <a:ea typeface="メイリオ" panose="020B0604030504040204" pitchFamily="50" charset="-128"/>
                <a:cs typeface="メイリオ" panose="020B0604030504040204" pitchFamily="50" charset="-128"/>
              </a:rPr>
              <a:t>B</a:t>
            </a:r>
            <a:r>
              <a:rPr kumimoji="1" lang="en-US" altLang="ja-JP" sz="900" b="1" dirty="0" smtClean="0">
                <a:latin typeface="メイリオ" panose="020B0604030504040204" pitchFamily="50" charset="-128"/>
                <a:ea typeface="メイリオ" panose="020B0604030504040204" pitchFamily="50" charset="-128"/>
                <a:cs typeface="メイリオ" panose="020B0604030504040204" pitchFamily="50" charset="-128"/>
              </a:rPr>
              <a:t>-3</a:t>
            </a:r>
            <a:r>
              <a:rPr kumimoji="1" lang="ja-JP" altLang="en-US" sz="900" b="1" dirty="0" smtClean="0">
                <a:latin typeface="メイリオ" panose="020B0604030504040204" pitchFamily="50" charset="-128"/>
                <a:ea typeface="メイリオ" panose="020B0604030504040204" pitchFamily="50" charset="-128"/>
                <a:cs typeface="メイリオ" panose="020B0604030504040204" pitchFamily="50" charset="-128"/>
              </a:rPr>
              <a:t>　思考を深める学習</a:t>
            </a:r>
            <a:endParaRPr kumimoji="1" lang="ja-JP" altLang="en-US" sz="9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9" name="正方形/長方形 48"/>
          <p:cNvSpPr/>
          <p:nvPr/>
        </p:nvSpPr>
        <p:spPr>
          <a:xfrm>
            <a:off x="5574296" y="2583956"/>
            <a:ext cx="1728000" cy="252000"/>
          </a:xfrm>
          <a:prstGeom prst="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900" b="1" dirty="0" smtClean="0">
                <a:latin typeface="メイリオ" panose="020B0604030504040204" pitchFamily="50" charset="-128"/>
                <a:ea typeface="メイリオ" panose="020B0604030504040204" pitchFamily="50" charset="-128"/>
                <a:cs typeface="メイリオ" panose="020B0604030504040204" pitchFamily="50" charset="-128"/>
              </a:rPr>
              <a:t>C</a:t>
            </a:r>
            <a:r>
              <a:rPr kumimoji="1" lang="en-US" altLang="ja-JP" sz="900" b="1" dirty="0" smtClean="0">
                <a:latin typeface="メイリオ" panose="020B0604030504040204" pitchFamily="50" charset="-128"/>
                <a:ea typeface="メイリオ" panose="020B0604030504040204" pitchFamily="50" charset="-128"/>
                <a:cs typeface="メイリオ" panose="020B0604030504040204" pitchFamily="50" charset="-128"/>
              </a:rPr>
              <a:t>-1</a:t>
            </a:r>
            <a:r>
              <a:rPr kumimoji="1" lang="ja-JP" altLang="en-US" sz="900" b="1" dirty="0" smtClean="0">
                <a:latin typeface="メイリオ" panose="020B0604030504040204" pitchFamily="50" charset="-128"/>
                <a:ea typeface="メイリオ" panose="020B0604030504040204" pitchFamily="50" charset="-128"/>
                <a:cs typeface="メイリオ" panose="020B0604030504040204" pitchFamily="50" charset="-128"/>
              </a:rPr>
              <a:t>　発表や話し合い</a:t>
            </a:r>
            <a:endParaRPr kumimoji="1" lang="ja-JP" altLang="en-US" sz="9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0" name="正方形/長方形 49"/>
          <p:cNvSpPr/>
          <p:nvPr/>
        </p:nvSpPr>
        <p:spPr>
          <a:xfrm>
            <a:off x="7342396" y="2583956"/>
            <a:ext cx="1728000" cy="252000"/>
          </a:xfrm>
          <a:prstGeom prst="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900" b="1" dirty="0">
                <a:latin typeface="メイリオ" panose="020B0604030504040204" pitchFamily="50" charset="-128"/>
                <a:ea typeface="メイリオ" panose="020B0604030504040204" pitchFamily="50" charset="-128"/>
                <a:cs typeface="メイリオ" panose="020B0604030504040204" pitchFamily="50" charset="-128"/>
              </a:rPr>
              <a:t>C</a:t>
            </a:r>
            <a:r>
              <a:rPr kumimoji="1" lang="en-US" altLang="ja-JP" sz="900" b="1" dirty="0" smtClean="0">
                <a:latin typeface="メイリオ" panose="020B0604030504040204" pitchFamily="50" charset="-128"/>
                <a:ea typeface="メイリオ" panose="020B0604030504040204" pitchFamily="50" charset="-128"/>
                <a:cs typeface="メイリオ" panose="020B0604030504040204" pitchFamily="50" charset="-128"/>
              </a:rPr>
              <a:t>-2</a:t>
            </a:r>
            <a:r>
              <a:rPr kumimoji="1" lang="ja-JP" altLang="en-US" sz="900" b="1" dirty="0" smtClean="0">
                <a:latin typeface="メイリオ" panose="020B0604030504040204" pitchFamily="50" charset="-128"/>
                <a:ea typeface="メイリオ" panose="020B0604030504040204" pitchFamily="50" charset="-128"/>
                <a:cs typeface="メイリオ" panose="020B0604030504040204" pitchFamily="50" charset="-128"/>
              </a:rPr>
              <a:t>　協働での意見整理</a:t>
            </a:r>
            <a:endParaRPr kumimoji="1" lang="ja-JP" altLang="en-US" sz="9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1" name="正方形/長方形 50"/>
          <p:cNvSpPr/>
          <p:nvPr/>
        </p:nvSpPr>
        <p:spPr>
          <a:xfrm>
            <a:off x="5575040" y="4597684"/>
            <a:ext cx="1728000" cy="252000"/>
          </a:xfrm>
          <a:prstGeom prst="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900" b="1" dirty="0" smtClean="0">
                <a:latin typeface="メイリオ" panose="020B0604030504040204" pitchFamily="50" charset="-128"/>
                <a:ea typeface="メイリオ" panose="020B0604030504040204" pitchFamily="50" charset="-128"/>
                <a:cs typeface="メイリオ" panose="020B0604030504040204" pitchFamily="50" charset="-128"/>
              </a:rPr>
              <a:t>C</a:t>
            </a:r>
            <a:r>
              <a:rPr kumimoji="1" lang="en-US" altLang="ja-JP" sz="900" b="1" dirty="0" smtClean="0">
                <a:latin typeface="メイリオ" panose="020B0604030504040204" pitchFamily="50" charset="-128"/>
                <a:ea typeface="メイリオ" panose="020B0604030504040204" pitchFamily="50" charset="-128"/>
                <a:cs typeface="メイリオ" panose="020B0604030504040204" pitchFamily="50" charset="-128"/>
              </a:rPr>
              <a:t>-3</a:t>
            </a:r>
            <a:r>
              <a:rPr kumimoji="1" lang="ja-JP" altLang="en-US" sz="900" b="1" dirty="0" smtClean="0">
                <a:latin typeface="メイリオ" panose="020B0604030504040204" pitchFamily="50" charset="-128"/>
                <a:ea typeface="メイリオ" panose="020B0604030504040204" pitchFamily="50" charset="-128"/>
                <a:cs typeface="メイリオ" panose="020B0604030504040204" pitchFamily="50" charset="-128"/>
              </a:rPr>
              <a:t>　協働制作</a:t>
            </a:r>
            <a:endParaRPr kumimoji="1" lang="ja-JP" altLang="en-US" sz="9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2" name="正方形/長方形 51"/>
          <p:cNvSpPr/>
          <p:nvPr/>
        </p:nvSpPr>
        <p:spPr>
          <a:xfrm>
            <a:off x="7343140" y="4597684"/>
            <a:ext cx="1728000" cy="252000"/>
          </a:xfrm>
          <a:prstGeom prst="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900" b="1" dirty="0" smtClean="0">
                <a:latin typeface="メイリオ" panose="020B0604030504040204" pitchFamily="50" charset="-128"/>
                <a:ea typeface="メイリオ" panose="020B0604030504040204" pitchFamily="50" charset="-128"/>
                <a:cs typeface="メイリオ" panose="020B0604030504040204" pitchFamily="50" charset="-128"/>
              </a:rPr>
              <a:t>C</a:t>
            </a:r>
            <a:r>
              <a:rPr kumimoji="1" lang="en-US" altLang="ja-JP" sz="900" b="1" dirty="0" smtClean="0">
                <a:latin typeface="メイリオ" panose="020B0604030504040204" pitchFamily="50" charset="-128"/>
                <a:ea typeface="メイリオ" panose="020B0604030504040204" pitchFamily="50" charset="-128"/>
                <a:cs typeface="メイリオ" panose="020B0604030504040204" pitchFamily="50" charset="-128"/>
              </a:rPr>
              <a:t>-4</a:t>
            </a:r>
            <a:r>
              <a:rPr kumimoji="1" lang="ja-JP" altLang="en-US" sz="900" b="1" dirty="0" smtClean="0">
                <a:latin typeface="メイリオ" panose="020B0604030504040204" pitchFamily="50" charset="-128"/>
                <a:ea typeface="メイリオ" panose="020B0604030504040204" pitchFamily="50" charset="-128"/>
                <a:cs typeface="メイリオ" panose="020B0604030504040204" pitchFamily="50" charset="-128"/>
              </a:rPr>
              <a:t>　学校の壁を越えた学習</a:t>
            </a:r>
            <a:endParaRPr kumimoji="1" lang="ja-JP" altLang="en-US" sz="9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3" name="テキスト ボックス 52"/>
          <p:cNvSpPr txBox="1"/>
          <p:nvPr/>
        </p:nvSpPr>
        <p:spPr>
          <a:xfrm>
            <a:off x="1938164" y="1804566"/>
            <a:ext cx="3483501" cy="646331"/>
          </a:xfrm>
          <a:prstGeom prst="rect">
            <a:avLst/>
          </a:prstGeom>
          <a:noFill/>
        </p:spPr>
        <p:txBody>
          <a:bodyPr wrap="square" rtlCol="0">
            <a:spAutoFit/>
          </a:bodyPr>
          <a:lstStyle/>
          <a:p>
            <a:r>
              <a:rPr kumimoji="1" lang="ja-JP" altLang="en-US" sz="900" dirty="0" smtClean="0"/>
              <a:t>デジタル教材などの活用により、自らの疑問について深く調べることや、自分に合った進度で学習することが容易となる。また、一人一人の学習履歴を把握することにより、個々の理解や関心の程度に応じた学びを構築することが可能となる。</a:t>
            </a:r>
            <a:endParaRPr kumimoji="1" lang="ja-JP" altLang="en-US" sz="900" dirty="0"/>
          </a:p>
        </p:txBody>
      </p:sp>
      <p:sp>
        <p:nvSpPr>
          <p:cNvPr id="54" name="テキスト ボックス 53"/>
          <p:cNvSpPr txBox="1"/>
          <p:nvPr/>
        </p:nvSpPr>
        <p:spPr>
          <a:xfrm>
            <a:off x="5582539" y="1804565"/>
            <a:ext cx="3483501" cy="646331"/>
          </a:xfrm>
          <a:prstGeom prst="rect">
            <a:avLst/>
          </a:prstGeom>
          <a:noFill/>
        </p:spPr>
        <p:txBody>
          <a:bodyPr wrap="square" rtlCol="0">
            <a:spAutoFit/>
          </a:bodyPr>
          <a:lstStyle/>
          <a:p>
            <a:r>
              <a:rPr kumimoji="1" lang="ja-JP" altLang="en-US" sz="900" dirty="0" smtClean="0">
                <a:latin typeface="+mj-lt"/>
              </a:rPr>
              <a:t>タブレット</a:t>
            </a:r>
            <a:r>
              <a:rPr kumimoji="1" lang="en-US" altLang="ja-JP" sz="900" dirty="0" smtClean="0">
                <a:latin typeface="+mj-lt"/>
              </a:rPr>
              <a:t>PC</a:t>
            </a:r>
            <a:r>
              <a:rPr kumimoji="1" lang="ja-JP" altLang="en-US" sz="900" dirty="0" smtClean="0">
                <a:latin typeface="+mj-lt"/>
              </a:rPr>
              <a:t>や電子黒板等を活用し、教室内の授業や他地域・海外の学校との交流学習において子供同士による意見交換、発表などお互いを高めあう学びを通じて、思考力、判断力、表現力などを育成することが可能となる。</a:t>
            </a:r>
            <a:endParaRPr kumimoji="1" lang="ja-JP" altLang="en-US" sz="900" dirty="0">
              <a:latin typeface="+mj-lt"/>
            </a:endParaRPr>
          </a:p>
        </p:txBody>
      </p:sp>
      <p:pic>
        <p:nvPicPr>
          <p:cNvPr id="55" name="図 54"/>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143216" y="2913842"/>
            <a:ext cx="1584960" cy="1182624"/>
          </a:xfrm>
          <a:prstGeom prst="rect">
            <a:avLst/>
          </a:prstGeom>
        </p:spPr>
      </p:pic>
      <p:sp>
        <p:nvSpPr>
          <p:cNvPr id="56" name="テキスト ボックス 55"/>
          <p:cNvSpPr txBox="1"/>
          <p:nvPr/>
        </p:nvSpPr>
        <p:spPr>
          <a:xfrm>
            <a:off x="73616" y="4096466"/>
            <a:ext cx="1728000" cy="369332"/>
          </a:xfrm>
          <a:prstGeom prst="rect">
            <a:avLst/>
          </a:prstGeom>
          <a:noFill/>
        </p:spPr>
        <p:txBody>
          <a:bodyPr wrap="square" rtlCol="0">
            <a:spAutoFit/>
          </a:bodyPr>
          <a:lstStyle/>
          <a:p>
            <a:r>
              <a:rPr kumimoji="1" lang="ja-JP" altLang="en-US" sz="900" dirty="0" smtClean="0"/>
              <a:t>画像の拡大提示や書き込み、音声、</a:t>
            </a:r>
            <a:r>
              <a:rPr lang="ja-JP" altLang="en-US" sz="900" dirty="0" smtClean="0"/>
              <a:t>動画</a:t>
            </a:r>
            <a:r>
              <a:rPr lang="ja-JP" altLang="en-US" sz="900" dirty="0"/>
              <a:t>など</a:t>
            </a:r>
            <a:r>
              <a:rPr lang="ja-JP" altLang="en-US" sz="900" dirty="0" smtClean="0"/>
              <a:t>の活用</a:t>
            </a:r>
            <a:endParaRPr kumimoji="1" lang="ja-JP" altLang="en-US" sz="900" dirty="0"/>
          </a:p>
        </p:txBody>
      </p:sp>
      <p:pic>
        <p:nvPicPr>
          <p:cNvPr id="57" name="図 56"/>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1993786" y="2913842"/>
            <a:ext cx="1584960" cy="1182624"/>
          </a:xfrm>
          <a:prstGeom prst="rect">
            <a:avLst/>
          </a:prstGeom>
        </p:spPr>
      </p:pic>
      <p:sp>
        <p:nvSpPr>
          <p:cNvPr id="58" name="テキスト ボックス 57"/>
          <p:cNvSpPr txBox="1"/>
          <p:nvPr/>
        </p:nvSpPr>
        <p:spPr>
          <a:xfrm>
            <a:off x="1925886" y="4096466"/>
            <a:ext cx="1728000" cy="369332"/>
          </a:xfrm>
          <a:prstGeom prst="rect">
            <a:avLst/>
          </a:prstGeom>
          <a:noFill/>
        </p:spPr>
        <p:txBody>
          <a:bodyPr wrap="square" rtlCol="0">
            <a:spAutoFit/>
          </a:bodyPr>
          <a:lstStyle/>
          <a:p>
            <a:r>
              <a:rPr kumimoji="1" lang="ja-JP" altLang="en-US" sz="900" dirty="0" smtClean="0"/>
              <a:t>一人一人の習熟の程度等に応じた学習</a:t>
            </a:r>
            <a:endParaRPr kumimoji="1" lang="ja-JP" altLang="en-US" sz="900" dirty="0"/>
          </a:p>
        </p:txBody>
      </p:sp>
      <p:pic>
        <p:nvPicPr>
          <p:cNvPr id="59" name="図 58"/>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3753996" y="2913842"/>
            <a:ext cx="1584960" cy="1182624"/>
          </a:xfrm>
          <a:prstGeom prst="rect">
            <a:avLst/>
          </a:prstGeom>
        </p:spPr>
      </p:pic>
      <p:sp>
        <p:nvSpPr>
          <p:cNvPr id="60" name="テキスト ボックス 59"/>
          <p:cNvSpPr txBox="1"/>
          <p:nvPr/>
        </p:nvSpPr>
        <p:spPr>
          <a:xfrm>
            <a:off x="3694087" y="4096466"/>
            <a:ext cx="1728000" cy="369332"/>
          </a:xfrm>
          <a:prstGeom prst="rect">
            <a:avLst/>
          </a:prstGeom>
          <a:noFill/>
        </p:spPr>
        <p:txBody>
          <a:bodyPr wrap="square" rtlCol="0">
            <a:spAutoFit/>
          </a:bodyPr>
          <a:lstStyle/>
          <a:p>
            <a:r>
              <a:rPr lang="ja-JP" altLang="en-US" sz="900" dirty="0" smtClean="0"/>
              <a:t>インターネットを用いた情報収集、写真や動画等による記録</a:t>
            </a:r>
            <a:endParaRPr kumimoji="1" lang="ja-JP" altLang="en-US" sz="900" dirty="0"/>
          </a:p>
        </p:txBody>
      </p:sp>
      <p:pic>
        <p:nvPicPr>
          <p:cNvPr id="61" name="図 60"/>
          <p:cNvPicPr>
            <a:picLocks noChangeAspect="1"/>
          </p:cNvPicPr>
          <p:nvPr/>
        </p:nvPicPr>
        <p:blipFill>
          <a:blip r:embed="rId6" cstate="email">
            <a:extLst>
              <a:ext uri="{28A0092B-C50C-407E-A947-70E740481C1C}">
                <a14:useLocalDpi xmlns:a14="http://schemas.microsoft.com/office/drawing/2010/main"/>
              </a:ext>
            </a:extLst>
          </a:blip>
          <a:stretch>
            <a:fillRect/>
          </a:stretch>
        </p:blipFill>
        <p:spPr>
          <a:xfrm>
            <a:off x="215455" y="4906834"/>
            <a:ext cx="1584960" cy="1182624"/>
          </a:xfrm>
          <a:prstGeom prst="rect">
            <a:avLst/>
          </a:prstGeom>
        </p:spPr>
      </p:pic>
      <p:sp>
        <p:nvSpPr>
          <p:cNvPr id="62" name="テキスト ボックス 61"/>
          <p:cNvSpPr txBox="1"/>
          <p:nvPr/>
        </p:nvSpPr>
        <p:spPr>
          <a:xfrm>
            <a:off x="149319" y="6090174"/>
            <a:ext cx="1728000" cy="369332"/>
          </a:xfrm>
          <a:prstGeom prst="rect">
            <a:avLst/>
          </a:prstGeom>
          <a:noFill/>
        </p:spPr>
        <p:txBody>
          <a:bodyPr wrap="square" rtlCol="0">
            <a:spAutoFit/>
          </a:bodyPr>
          <a:lstStyle/>
          <a:p>
            <a:r>
              <a:rPr lang="ja-JP" altLang="en-US" sz="900" dirty="0" smtClean="0"/>
              <a:t>シミュレーションなどのデジタル教材を用いた思考を深める学習</a:t>
            </a:r>
            <a:endParaRPr kumimoji="1" lang="ja-JP" altLang="en-US" sz="900" dirty="0"/>
          </a:p>
        </p:txBody>
      </p:sp>
      <p:pic>
        <p:nvPicPr>
          <p:cNvPr id="63" name="図 62"/>
          <p:cNvPicPr>
            <a:picLocks noChangeAspect="1"/>
          </p:cNvPicPr>
          <p:nvPr/>
        </p:nvPicPr>
        <p:blipFill>
          <a:blip r:embed="rId7" cstate="email">
            <a:extLst>
              <a:ext uri="{28A0092B-C50C-407E-A947-70E740481C1C}">
                <a14:useLocalDpi xmlns:a14="http://schemas.microsoft.com/office/drawing/2010/main"/>
              </a:ext>
            </a:extLst>
          </a:blip>
          <a:stretch>
            <a:fillRect/>
          </a:stretch>
        </p:blipFill>
        <p:spPr>
          <a:xfrm>
            <a:off x="1997406" y="4907550"/>
            <a:ext cx="1584960" cy="1182624"/>
          </a:xfrm>
          <a:prstGeom prst="rect">
            <a:avLst/>
          </a:prstGeom>
        </p:spPr>
      </p:pic>
      <p:pic>
        <p:nvPicPr>
          <p:cNvPr id="64" name="図 63"/>
          <p:cNvPicPr>
            <a:picLocks noChangeAspect="1"/>
          </p:cNvPicPr>
          <p:nvPr/>
        </p:nvPicPr>
        <p:blipFill>
          <a:blip r:embed="rId8" cstate="email">
            <a:extLst>
              <a:ext uri="{28A0092B-C50C-407E-A947-70E740481C1C}">
                <a14:useLocalDpi xmlns:a14="http://schemas.microsoft.com/office/drawing/2010/main"/>
              </a:ext>
            </a:extLst>
          </a:blip>
          <a:stretch>
            <a:fillRect/>
          </a:stretch>
        </p:blipFill>
        <p:spPr>
          <a:xfrm>
            <a:off x="3753996" y="4907550"/>
            <a:ext cx="1584960" cy="1182624"/>
          </a:xfrm>
          <a:prstGeom prst="rect">
            <a:avLst/>
          </a:prstGeom>
        </p:spPr>
      </p:pic>
      <p:sp>
        <p:nvSpPr>
          <p:cNvPr id="65" name="テキスト ボックス 64"/>
          <p:cNvSpPr txBox="1"/>
          <p:nvPr/>
        </p:nvSpPr>
        <p:spPr>
          <a:xfrm>
            <a:off x="1911896" y="6090174"/>
            <a:ext cx="1728000" cy="369332"/>
          </a:xfrm>
          <a:prstGeom prst="rect">
            <a:avLst/>
          </a:prstGeom>
          <a:noFill/>
        </p:spPr>
        <p:txBody>
          <a:bodyPr wrap="square" rtlCol="0">
            <a:spAutoFit/>
          </a:bodyPr>
          <a:lstStyle/>
          <a:p>
            <a:r>
              <a:rPr lang="ja-JP" altLang="en-US" sz="900" dirty="0" smtClean="0"/>
              <a:t>マルチメディアを用いた資料、作品の制作</a:t>
            </a:r>
            <a:endParaRPr kumimoji="1" lang="ja-JP" altLang="en-US" sz="900" dirty="0"/>
          </a:p>
        </p:txBody>
      </p:sp>
      <p:sp>
        <p:nvSpPr>
          <p:cNvPr id="66" name="テキスト ボックス 65"/>
          <p:cNvSpPr txBox="1"/>
          <p:nvPr/>
        </p:nvSpPr>
        <p:spPr>
          <a:xfrm>
            <a:off x="3682476" y="6090174"/>
            <a:ext cx="1728000" cy="369332"/>
          </a:xfrm>
          <a:prstGeom prst="rect">
            <a:avLst/>
          </a:prstGeom>
          <a:noFill/>
        </p:spPr>
        <p:txBody>
          <a:bodyPr wrap="square" rtlCol="0">
            <a:spAutoFit/>
          </a:bodyPr>
          <a:lstStyle/>
          <a:p>
            <a:r>
              <a:rPr lang="ja-JP" altLang="en-US" sz="900" dirty="0" smtClean="0"/>
              <a:t>情報端末の持ち帰りによる家庭学習</a:t>
            </a:r>
            <a:endParaRPr kumimoji="1" lang="ja-JP" altLang="en-US" sz="900" dirty="0"/>
          </a:p>
        </p:txBody>
      </p:sp>
      <p:pic>
        <p:nvPicPr>
          <p:cNvPr id="67" name="図 66"/>
          <p:cNvPicPr>
            <a:picLocks noChangeAspect="1"/>
          </p:cNvPicPr>
          <p:nvPr/>
        </p:nvPicPr>
        <p:blipFill>
          <a:blip r:embed="rId9" cstate="email">
            <a:extLst>
              <a:ext uri="{28A0092B-C50C-407E-A947-70E740481C1C}">
                <a14:useLocalDpi xmlns:a14="http://schemas.microsoft.com/office/drawing/2010/main"/>
              </a:ext>
            </a:extLst>
          </a:blip>
          <a:stretch>
            <a:fillRect/>
          </a:stretch>
        </p:blipFill>
        <p:spPr>
          <a:xfrm>
            <a:off x="5645816" y="2913842"/>
            <a:ext cx="1584960" cy="1182624"/>
          </a:xfrm>
          <a:prstGeom prst="rect">
            <a:avLst/>
          </a:prstGeom>
        </p:spPr>
      </p:pic>
      <p:pic>
        <p:nvPicPr>
          <p:cNvPr id="68" name="図 67"/>
          <p:cNvPicPr>
            <a:picLocks noChangeAspect="1"/>
          </p:cNvPicPr>
          <p:nvPr/>
        </p:nvPicPr>
        <p:blipFill>
          <a:blip r:embed="rId10" cstate="email">
            <a:extLst>
              <a:ext uri="{28A0092B-C50C-407E-A947-70E740481C1C}">
                <a14:useLocalDpi xmlns:a14="http://schemas.microsoft.com/office/drawing/2010/main"/>
              </a:ext>
            </a:extLst>
          </a:blip>
          <a:stretch>
            <a:fillRect/>
          </a:stretch>
        </p:blipFill>
        <p:spPr>
          <a:xfrm>
            <a:off x="7414660" y="2904317"/>
            <a:ext cx="1584960" cy="1182624"/>
          </a:xfrm>
          <a:prstGeom prst="rect">
            <a:avLst/>
          </a:prstGeom>
        </p:spPr>
      </p:pic>
      <p:pic>
        <p:nvPicPr>
          <p:cNvPr id="69" name="図 68"/>
          <p:cNvPicPr>
            <a:picLocks noChangeAspect="1"/>
          </p:cNvPicPr>
          <p:nvPr/>
        </p:nvPicPr>
        <p:blipFill>
          <a:blip r:embed="rId11" cstate="email">
            <a:extLst>
              <a:ext uri="{28A0092B-C50C-407E-A947-70E740481C1C}">
                <a14:useLocalDpi xmlns:a14="http://schemas.microsoft.com/office/drawing/2010/main"/>
              </a:ext>
            </a:extLst>
          </a:blip>
          <a:stretch>
            <a:fillRect/>
          </a:stretch>
        </p:blipFill>
        <p:spPr>
          <a:xfrm>
            <a:off x="5645816" y="4907550"/>
            <a:ext cx="1584960" cy="1182624"/>
          </a:xfrm>
          <a:prstGeom prst="rect">
            <a:avLst/>
          </a:prstGeom>
        </p:spPr>
      </p:pic>
      <p:pic>
        <p:nvPicPr>
          <p:cNvPr id="70" name="図 69"/>
          <p:cNvPicPr>
            <a:picLocks noChangeAspect="1"/>
          </p:cNvPicPr>
          <p:nvPr/>
        </p:nvPicPr>
        <p:blipFill>
          <a:blip r:embed="rId12" cstate="email">
            <a:extLst>
              <a:ext uri="{28A0092B-C50C-407E-A947-70E740481C1C}">
                <a14:useLocalDpi xmlns:a14="http://schemas.microsoft.com/office/drawing/2010/main"/>
              </a:ext>
            </a:extLst>
          </a:blip>
          <a:stretch>
            <a:fillRect/>
          </a:stretch>
        </p:blipFill>
        <p:spPr>
          <a:xfrm>
            <a:off x="7412760" y="4906834"/>
            <a:ext cx="1584960" cy="1182624"/>
          </a:xfrm>
          <a:prstGeom prst="rect">
            <a:avLst/>
          </a:prstGeom>
        </p:spPr>
      </p:pic>
      <p:sp>
        <p:nvSpPr>
          <p:cNvPr id="71" name="テキスト ボックス 70"/>
          <p:cNvSpPr txBox="1"/>
          <p:nvPr/>
        </p:nvSpPr>
        <p:spPr>
          <a:xfrm>
            <a:off x="7341240" y="6093873"/>
            <a:ext cx="1728000" cy="369332"/>
          </a:xfrm>
          <a:prstGeom prst="rect">
            <a:avLst/>
          </a:prstGeom>
          <a:noFill/>
        </p:spPr>
        <p:txBody>
          <a:bodyPr wrap="square" rtlCol="0">
            <a:spAutoFit/>
          </a:bodyPr>
          <a:lstStyle/>
          <a:p>
            <a:r>
              <a:rPr kumimoji="1" lang="ja-JP" altLang="en-US" sz="900" dirty="0" smtClean="0"/>
              <a:t>遠隔地や海外の学校等の交流学習</a:t>
            </a:r>
            <a:endParaRPr kumimoji="1" lang="ja-JP" altLang="en-US" sz="900" dirty="0"/>
          </a:p>
        </p:txBody>
      </p:sp>
      <p:sp>
        <p:nvSpPr>
          <p:cNvPr id="72" name="テキスト ボックス 71"/>
          <p:cNvSpPr txBox="1"/>
          <p:nvPr/>
        </p:nvSpPr>
        <p:spPr>
          <a:xfrm>
            <a:off x="5562876" y="6090174"/>
            <a:ext cx="1728000" cy="369332"/>
          </a:xfrm>
          <a:prstGeom prst="rect">
            <a:avLst/>
          </a:prstGeom>
          <a:noFill/>
        </p:spPr>
        <p:txBody>
          <a:bodyPr wrap="square" rtlCol="0">
            <a:spAutoFit/>
          </a:bodyPr>
          <a:lstStyle/>
          <a:p>
            <a:r>
              <a:rPr kumimoji="1" lang="ja-JP" altLang="en-US" sz="900" dirty="0" smtClean="0"/>
              <a:t>グループでの分担、協働による作品の制作</a:t>
            </a:r>
            <a:endParaRPr kumimoji="1" lang="ja-JP" altLang="en-US" sz="900" dirty="0"/>
          </a:p>
        </p:txBody>
      </p:sp>
      <p:sp>
        <p:nvSpPr>
          <p:cNvPr id="73" name="テキスト ボックス 72"/>
          <p:cNvSpPr txBox="1"/>
          <p:nvPr/>
        </p:nvSpPr>
        <p:spPr>
          <a:xfrm>
            <a:off x="7359030" y="4086941"/>
            <a:ext cx="1728000" cy="369332"/>
          </a:xfrm>
          <a:prstGeom prst="rect">
            <a:avLst/>
          </a:prstGeom>
          <a:noFill/>
        </p:spPr>
        <p:txBody>
          <a:bodyPr wrap="square" rtlCol="0">
            <a:spAutoFit/>
          </a:bodyPr>
          <a:lstStyle/>
          <a:p>
            <a:r>
              <a:rPr lang="ja-JP" altLang="en-US" sz="900" dirty="0" smtClean="0"/>
              <a:t>複数の意見・考えを議論して整理</a:t>
            </a:r>
            <a:endParaRPr kumimoji="1" lang="ja-JP" altLang="en-US" sz="900" dirty="0"/>
          </a:p>
        </p:txBody>
      </p:sp>
      <p:sp>
        <p:nvSpPr>
          <p:cNvPr id="74" name="テキスト ボックス 73"/>
          <p:cNvSpPr txBox="1"/>
          <p:nvPr/>
        </p:nvSpPr>
        <p:spPr>
          <a:xfrm>
            <a:off x="5578290" y="4103856"/>
            <a:ext cx="1728000" cy="369332"/>
          </a:xfrm>
          <a:prstGeom prst="rect">
            <a:avLst/>
          </a:prstGeom>
          <a:noFill/>
        </p:spPr>
        <p:txBody>
          <a:bodyPr wrap="square" rtlCol="0">
            <a:spAutoFit/>
          </a:bodyPr>
          <a:lstStyle/>
          <a:p>
            <a:r>
              <a:rPr lang="ja-JP" altLang="en-US" sz="900" dirty="0" smtClean="0"/>
              <a:t>グループや学級全体での発表・話し合い</a:t>
            </a:r>
            <a:endParaRPr kumimoji="1" lang="ja-JP" altLang="en-US" sz="900" dirty="0"/>
          </a:p>
        </p:txBody>
      </p:sp>
      <p:sp>
        <p:nvSpPr>
          <p:cNvPr id="75" name="正方形/長方形 74"/>
          <p:cNvSpPr/>
          <p:nvPr/>
        </p:nvSpPr>
        <p:spPr>
          <a:xfrm>
            <a:off x="36226" y="348006"/>
            <a:ext cx="8144294" cy="646331"/>
          </a:xfrm>
          <a:prstGeom prst="rect">
            <a:avLst/>
          </a:prstGeom>
          <a:noFill/>
        </p:spPr>
        <p:txBody>
          <a:bodyPr wrap="square" lIns="91440" tIns="45720" rIns="91440" bIns="45720">
            <a:spAutoFit/>
          </a:bodyPr>
          <a:lstStyle/>
          <a:p>
            <a:r>
              <a:rPr lang="ja-JP" altLang="en-US" sz="3600" b="1" dirty="0" smtClean="0">
                <a:ln w="12700">
                  <a:noFill/>
                  <a:prstDash val="solid"/>
                </a:ln>
                <a:solidFill>
                  <a:schemeClr val="tx1">
                    <a:lumMod val="75000"/>
                    <a:lumOff val="25000"/>
                  </a:schemeClr>
                </a:solidFill>
              </a:rPr>
              <a:t>ＩＣＴを活用した指導方法の開発</a:t>
            </a:r>
            <a:endParaRPr lang="ja-JP" altLang="en-US" sz="4000" b="1" cap="none" spc="0" dirty="0">
              <a:ln w="12700">
                <a:noFill/>
                <a:prstDash val="solid"/>
              </a:ln>
              <a:solidFill>
                <a:schemeClr val="tx1">
                  <a:lumMod val="75000"/>
                  <a:lumOff val="25000"/>
                </a:schemeClr>
              </a:solidFill>
            </a:endParaRPr>
          </a:p>
        </p:txBody>
      </p:sp>
      <p:sp>
        <p:nvSpPr>
          <p:cNvPr id="76" name="正方形/長方形 75"/>
          <p:cNvSpPr/>
          <p:nvPr/>
        </p:nvSpPr>
        <p:spPr>
          <a:xfrm>
            <a:off x="4860032" y="942678"/>
            <a:ext cx="4254278" cy="369332"/>
          </a:xfrm>
          <a:prstGeom prst="rect">
            <a:avLst/>
          </a:prstGeom>
          <a:noFill/>
        </p:spPr>
        <p:txBody>
          <a:bodyPr wrap="square" lIns="91440" tIns="45720" rIns="91440" bIns="45720">
            <a:spAutoFit/>
          </a:bodyPr>
          <a:lstStyle/>
          <a:p>
            <a:pPr algn="r"/>
            <a:r>
              <a:rPr lang="ja-JP" altLang="en-US" cap="none" spc="0" dirty="0" smtClean="0">
                <a:ln w="12700">
                  <a:noFill/>
                  <a:prstDash val="solid"/>
                </a:ln>
                <a:solidFill>
                  <a:schemeClr val="tx1">
                    <a:lumMod val="75000"/>
                    <a:lumOff val="25000"/>
                  </a:schemeClr>
                </a:solidFill>
              </a:rPr>
              <a:t>学びのイノベーション事業（文部科学省）</a:t>
            </a:r>
            <a:endParaRPr lang="ja-JP" altLang="en-US" cap="none" spc="0" dirty="0">
              <a:ln w="12700">
                <a:noFill/>
                <a:prstDash val="solid"/>
              </a:ln>
              <a:solidFill>
                <a:schemeClr val="tx1">
                  <a:lumMod val="75000"/>
                  <a:lumOff val="25000"/>
                </a:schemeClr>
              </a:solidFill>
            </a:endParaRPr>
          </a:p>
        </p:txBody>
      </p:sp>
      <p:sp>
        <p:nvSpPr>
          <p:cNvPr id="77" name="正方形/長方形 76"/>
          <p:cNvSpPr/>
          <p:nvPr/>
        </p:nvSpPr>
        <p:spPr>
          <a:xfrm>
            <a:off x="3753996" y="6550460"/>
            <a:ext cx="5343639" cy="369332"/>
          </a:xfrm>
          <a:prstGeom prst="rect">
            <a:avLst/>
          </a:prstGeom>
          <a:noFill/>
        </p:spPr>
        <p:txBody>
          <a:bodyPr wrap="square" lIns="91440" tIns="45720" rIns="91440" bIns="45720">
            <a:spAutoFit/>
          </a:bodyPr>
          <a:lstStyle/>
          <a:p>
            <a:pPr algn="r"/>
            <a:r>
              <a:rPr lang="en-US" altLang="ja-JP" dirty="0">
                <a:ln w="12700">
                  <a:noFill/>
                  <a:prstDash val="solid"/>
                </a:ln>
                <a:solidFill>
                  <a:schemeClr val="tx1">
                    <a:lumMod val="75000"/>
                    <a:lumOff val="25000"/>
                  </a:schemeClr>
                </a:solidFill>
              </a:rPr>
              <a:t>http://jouhouka.mext.go.jp/school/innovation/</a:t>
            </a:r>
            <a:endParaRPr lang="ja-JP" altLang="en-US" cap="none" spc="0" dirty="0">
              <a:ln w="12700">
                <a:noFill/>
                <a:prstDash val="solid"/>
              </a:ln>
              <a:solidFill>
                <a:schemeClr val="tx1">
                  <a:lumMod val="75000"/>
                  <a:lumOff val="25000"/>
                </a:schemeClr>
              </a:solidFill>
            </a:endParaRPr>
          </a:p>
        </p:txBody>
      </p:sp>
    </p:spTree>
    <p:extLst>
      <p:ext uri="{BB962C8B-B14F-4D97-AF65-F5344CB8AC3E}">
        <p14:creationId xmlns:p14="http://schemas.microsoft.com/office/powerpoint/2010/main" val="48264816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ユーザー定義 2">
      <a:majorFont>
        <a:latin typeface="ＭＳ Ｐゴシック"/>
        <a:ea typeface="ＭＳ Ｐゴシック"/>
        <a:cs typeface=""/>
      </a:majorFont>
      <a:minorFont>
        <a:latin typeface="ＭＳ Ｐゴシック"/>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2171</TotalTime>
  <Words>903</Words>
  <Application>Microsoft Office PowerPoint</Application>
  <PresentationFormat>画面に合わせる (4:3)</PresentationFormat>
  <Paragraphs>144</Paragraphs>
  <Slides>9</Slides>
  <Notes>3</Notes>
  <HiddenSlides>0</HiddenSlides>
  <MMClips>0</MMClips>
  <ScaleCrop>false</ScaleCrop>
  <HeadingPairs>
    <vt:vector size="4" baseType="variant">
      <vt:variant>
        <vt:lpstr>テーマ</vt:lpstr>
      </vt:variant>
      <vt:variant>
        <vt:i4>1</vt:i4>
      </vt:variant>
      <vt:variant>
        <vt:lpstr>スライド タイトル</vt:lpstr>
      </vt:variant>
      <vt:variant>
        <vt:i4>9</vt:i4>
      </vt:variant>
    </vt:vector>
  </HeadingPairs>
  <TitlesOfParts>
    <vt:vector size="10" baseType="lpstr">
      <vt:lpstr>Office ​​テーマ</vt:lpstr>
      <vt:lpstr>授業での教員によるＩＣＴ活用</vt:lpstr>
      <vt:lpstr>PowerPoint プレゼンテーション</vt:lpstr>
      <vt:lpstr>ICT活用実践事例（芦屋市立精道小学校）</vt:lpstr>
      <vt:lpstr>ICT活用実践事例（芦屋市立精道小学校）</vt:lpstr>
      <vt:lpstr>ICT活用実践事例（猪名川町立白金小学校）</vt:lpstr>
      <vt:lpstr>ICT活用実践事例（兵庫県立明石城西高等学校）</vt:lpstr>
      <vt:lpstr>ICT活用実践事例（兵庫県立明石城西高等学校）</vt:lpstr>
      <vt:lpstr>PowerPoint プレゼンテーション</vt:lpstr>
      <vt:lpstr>PowerPoint プレゼンテーション</vt:lpstr>
    </vt:vector>
  </TitlesOfParts>
  <Company>兵庫県</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ICT活用実践事例</dc:title>
  <dc:creator>兵庫県</dc:creator>
  <cp:lastModifiedBy>兵庫県</cp:lastModifiedBy>
  <cp:revision>124</cp:revision>
  <cp:lastPrinted>2018-01-10T08:07:36Z</cp:lastPrinted>
  <dcterms:created xsi:type="dcterms:W3CDTF">2016-01-08T07:45:39Z</dcterms:created>
  <dcterms:modified xsi:type="dcterms:W3CDTF">2018-01-11T10:41:42Z</dcterms:modified>
</cp:coreProperties>
</file>