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461" r:id="rId2"/>
    <p:sldId id="289" r:id="rId3"/>
    <p:sldId id="318" r:id="rId4"/>
    <p:sldId id="454" r:id="rId5"/>
    <p:sldId id="455" r:id="rId6"/>
    <p:sldId id="456" r:id="rId7"/>
    <p:sldId id="457" r:id="rId8"/>
    <p:sldId id="458" r:id="rId9"/>
    <p:sldId id="459" r:id="rId10"/>
    <p:sldId id="460" r:id="rId11"/>
    <p:sldId id="453" r:id="rId1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93" autoAdjust="0"/>
    <p:restoredTop sz="89522" autoAdjust="0"/>
  </p:normalViewPr>
  <p:slideViewPr>
    <p:cSldViewPr>
      <p:cViewPr>
        <p:scale>
          <a:sx n="67" d="100"/>
          <a:sy n="67" d="100"/>
        </p:scale>
        <p:origin x="-7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4306737" cy="340306"/>
          </a:xfrm>
          <a:prstGeom prst="rect">
            <a:avLst/>
          </a:prstGeom>
        </p:spPr>
        <p:txBody>
          <a:bodyPr vert="horz" lIns="91434" tIns="45716" rIns="91434" bIns="457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5" y="1"/>
            <a:ext cx="4306737" cy="340306"/>
          </a:xfrm>
          <a:prstGeom prst="rect">
            <a:avLst/>
          </a:prstGeom>
        </p:spPr>
        <p:txBody>
          <a:bodyPr vert="horz" lIns="91434" tIns="45716" rIns="91434" bIns="45716" rtlCol="0"/>
          <a:lstStyle>
            <a:lvl1pPr algn="r">
              <a:defRPr sz="1200"/>
            </a:lvl1pPr>
          </a:lstStyle>
          <a:p>
            <a:fld id="{5D76E1DA-2393-4C50-BFFA-06F45273BCFD}" type="datetimeFigureOut">
              <a:rPr kumimoji="1" lang="ja-JP" altLang="en-US" smtClean="0"/>
              <a:t>2018/1/11</a:t>
            </a:fld>
            <a:endParaRPr kumimoji="1" lang="ja-JP" altLang="en-US"/>
          </a:p>
        </p:txBody>
      </p:sp>
      <p:sp>
        <p:nvSpPr>
          <p:cNvPr id="4" name="フッター プレースホルダー 3"/>
          <p:cNvSpPr>
            <a:spLocks noGrp="1"/>
          </p:cNvSpPr>
          <p:nvPr>
            <p:ph type="ftr" sz="quarter" idx="2"/>
          </p:nvPr>
        </p:nvSpPr>
        <p:spPr>
          <a:xfrm>
            <a:off x="3" y="6465808"/>
            <a:ext cx="4306737" cy="340305"/>
          </a:xfrm>
          <a:prstGeom prst="rect">
            <a:avLst/>
          </a:prstGeom>
        </p:spPr>
        <p:txBody>
          <a:bodyPr vert="horz" lIns="91434" tIns="45716" rIns="91434"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5" y="6465808"/>
            <a:ext cx="4306737" cy="340305"/>
          </a:xfrm>
          <a:prstGeom prst="rect">
            <a:avLst/>
          </a:prstGeom>
        </p:spPr>
        <p:txBody>
          <a:bodyPr vert="horz" lIns="91434" tIns="45716" rIns="91434" bIns="45716" rtlCol="0" anchor="b"/>
          <a:lstStyle>
            <a:lvl1pPr algn="r">
              <a:defRPr sz="1200"/>
            </a:lvl1pPr>
          </a:lstStyle>
          <a:p>
            <a:fld id="{C33EFC55-2B36-4D87-BEF1-7A2C394811D7}" type="slidenum">
              <a:rPr kumimoji="1" lang="ja-JP" altLang="en-US" smtClean="0"/>
              <a:t>‹#›</a:t>
            </a:fld>
            <a:endParaRPr kumimoji="1" lang="ja-JP" altLang="en-US"/>
          </a:p>
        </p:txBody>
      </p:sp>
    </p:spTree>
    <p:extLst>
      <p:ext uri="{BB962C8B-B14F-4D97-AF65-F5344CB8AC3E}">
        <p14:creationId xmlns:p14="http://schemas.microsoft.com/office/powerpoint/2010/main" val="418244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7905" cy="340635"/>
          </a:xfrm>
          <a:prstGeom prst="rect">
            <a:avLst/>
          </a:prstGeom>
        </p:spPr>
        <p:txBody>
          <a:bodyPr vert="horz" lIns="92229" tIns="46115" rIns="92229" bIns="4611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090" y="0"/>
            <a:ext cx="4307904" cy="340635"/>
          </a:xfrm>
          <a:prstGeom prst="rect">
            <a:avLst/>
          </a:prstGeom>
        </p:spPr>
        <p:txBody>
          <a:bodyPr vert="horz" lIns="92229" tIns="46115" rIns="92229" bIns="46115" rtlCol="0"/>
          <a:lstStyle>
            <a:lvl1pPr algn="r">
              <a:defRPr sz="1200"/>
            </a:lvl1pPr>
          </a:lstStyle>
          <a:p>
            <a:fld id="{98C13A2F-19B8-42AE-81ED-39144DED35E2}" type="datetimeFigureOut">
              <a:rPr kumimoji="1" lang="ja-JP" altLang="en-US" smtClean="0"/>
              <a:t>2018/1/11</a:t>
            </a:fld>
            <a:endParaRPr kumimoji="1" lang="ja-JP" altLang="en-US"/>
          </a:p>
        </p:txBody>
      </p:sp>
      <p:sp>
        <p:nvSpPr>
          <p:cNvPr id="4" name="スライド イメージ プレースホルダー 3"/>
          <p:cNvSpPr>
            <a:spLocks noGrp="1" noRot="1" noChangeAspect="1"/>
          </p:cNvSpPr>
          <p:nvPr>
            <p:ph type="sldImg" idx="2"/>
          </p:nvPr>
        </p:nvSpPr>
        <p:spPr>
          <a:xfrm>
            <a:off x="3267075" y="509588"/>
            <a:ext cx="3405188" cy="2554287"/>
          </a:xfrm>
          <a:prstGeom prst="rect">
            <a:avLst/>
          </a:prstGeom>
          <a:noFill/>
          <a:ln w="12700">
            <a:solidFill>
              <a:prstClr val="black"/>
            </a:solidFill>
          </a:ln>
        </p:spPr>
        <p:txBody>
          <a:bodyPr vert="horz" lIns="92229" tIns="46115" rIns="92229" bIns="46115" rtlCol="0" anchor="ctr"/>
          <a:lstStyle/>
          <a:p>
            <a:endParaRPr lang="ja-JP" altLang="en-US"/>
          </a:p>
        </p:txBody>
      </p:sp>
      <p:sp>
        <p:nvSpPr>
          <p:cNvPr id="5" name="ノート プレースホルダー 4"/>
          <p:cNvSpPr>
            <a:spLocks noGrp="1"/>
          </p:cNvSpPr>
          <p:nvPr>
            <p:ph type="body" sz="quarter" idx="3"/>
          </p:nvPr>
        </p:nvSpPr>
        <p:spPr>
          <a:xfrm>
            <a:off x="993233" y="3233283"/>
            <a:ext cx="7952876" cy="3063515"/>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465471"/>
            <a:ext cx="4307905" cy="340634"/>
          </a:xfrm>
          <a:prstGeom prst="rect">
            <a:avLst/>
          </a:prstGeom>
        </p:spPr>
        <p:txBody>
          <a:bodyPr vert="horz" lIns="92229" tIns="46115" rIns="92229" bIns="461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090" y="6465471"/>
            <a:ext cx="4307904" cy="340634"/>
          </a:xfrm>
          <a:prstGeom prst="rect">
            <a:avLst/>
          </a:prstGeom>
        </p:spPr>
        <p:txBody>
          <a:bodyPr vert="horz" lIns="92229" tIns="46115" rIns="92229" bIns="46115" rtlCol="0" anchor="b"/>
          <a:lstStyle>
            <a:lvl1pPr algn="r">
              <a:defRPr sz="1200"/>
            </a:lvl1pPr>
          </a:lstStyle>
          <a:p>
            <a:fld id="{92E4AA27-2AAA-4389-8CC3-6EC829E4331F}" type="slidenum">
              <a:rPr kumimoji="1" lang="ja-JP" altLang="en-US" smtClean="0"/>
              <a:t>‹#›</a:t>
            </a:fld>
            <a:endParaRPr kumimoji="1" lang="ja-JP" altLang="en-US"/>
          </a:p>
        </p:txBody>
      </p:sp>
    </p:spTree>
    <p:extLst>
      <p:ext uri="{BB962C8B-B14F-4D97-AF65-F5344CB8AC3E}">
        <p14:creationId xmlns:p14="http://schemas.microsoft.com/office/powerpoint/2010/main" val="12814261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タイトル</a:t>
            </a:r>
            <a:r>
              <a:rPr kumimoji="1" lang="en-US" altLang="ja-JP" dirty="0" smtClean="0"/>
              <a:t>〉</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3FC1DDD-E1FC-4685-BB65-C272BFCD2A79}" type="slidenum">
              <a:rPr kumimoji="1" lang="ja-JP" altLang="en-US" smtClean="0"/>
              <a:t>1</a:t>
            </a:fld>
            <a:endParaRPr kumimoji="1" lang="ja-JP" altLang="en-US"/>
          </a:p>
        </p:txBody>
      </p:sp>
    </p:spTree>
    <p:extLst>
      <p:ext uri="{BB962C8B-B14F-4D97-AF65-F5344CB8AC3E}">
        <p14:creationId xmlns:p14="http://schemas.microsoft.com/office/powerpoint/2010/main" val="131050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2</a:t>
            </a:fld>
            <a:endParaRPr kumimoji="1" lang="ja-JP" altLang="en-US" dirty="0"/>
          </a:p>
        </p:txBody>
      </p:sp>
    </p:spTree>
    <p:extLst>
      <p:ext uri="{BB962C8B-B14F-4D97-AF65-F5344CB8AC3E}">
        <p14:creationId xmlns:p14="http://schemas.microsoft.com/office/powerpoint/2010/main" val="732872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a:t>
            </a:r>
            <a:r>
              <a:rPr kumimoji="1" lang="en-US" altLang="ja-JP" dirty="0" smtClean="0"/>
              <a:t>CT</a:t>
            </a:r>
            <a:r>
              <a:rPr kumimoji="1" lang="ja-JP" altLang="en-US" dirty="0" smtClean="0"/>
              <a:t>を活用することにより「一斉指導による学び（一斉学習）」に加え、「子供たち一人一人の能力や特性に応じた学び（個別学習）」、「子供たち同士が教えあい学び合う協働的な学び（協働学習）」を推進していくことが重要です。</a:t>
            </a:r>
            <a:endParaRPr kumimoji="1" lang="en-US" altLang="ja-JP" dirty="0" smtClean="0"/>
          </a:p>
          <a:p>
            <a:r>
              <a:rPr kumimoji="1" lang="ja-JP" altLang="en-US" dirty="0" smtClean="0"/>
              <a:t>また、</a:t>
            </a:r>
            <a:r>
              <a:rPr kumimoji="1" lang="en-US" altLang="ja-JP" dirty="0" smtClean="0"/>
              <a:t>ICT</a:t>
            </a:r>
            <a:r>
              <a:rPr kumimoji="1" lang="ja-JP" altLang="en-US" dirty="0" smtClean="0"/>
              <a:t>を活用した授業においては、「一斉学習」、「個別学習」、「協働学習」それぞれの学習場面が相互に組み合わされた学びの場が形成され、ＩＣＴの特長を生かすことでより分かりやすく理解が深まる授業の実現が可能となります。</a:t>
            </a:r>
            <a:endParaRPr kumimoji="1" lang="en-US" altLang="ja-JP" dirty="0" smtClean="0"/>
          </a:p>
          <a:p>
            <a:r>
              <a:rPr kumimoji="1" lang="ja-JP" altLang="en-US" dirty="0" smtClean="0"/>
              <a:t>文部科学省の「学びのイノベーション事業」において、</a:t>
            </a:r>
            <a:r>
              <a:rPr kumimoji="1" lang="en-US" altLang="ja-JP" dirty="0" smtClean="0"/>
              <a:t>ICT</a:t>
            </a:r>
            <a:r>
              <a:rPr kumimoji="1" lang="ja-JP" altLang="en-US" dirty="0" smtClean="0"/>
              <a:t>を活用した学習場面を類型化し、類型に対応した実証校の実際の学習場面例を整理されてます。</a:t>
            </a:r>
            <a:endParaRPr kumimoji="1" lang="ja-JP" altLang="en-US" dirty="0"/>
          </a:p>
        </p:txBody>
      </p:sp>
      <p:sp>
        <p:nvSpPr>
          <p:cNvPr id="4" name="スライド番号プレースホルダー 3"/>
          <p:cNvSpPr>
            <a:spLocks noGrp="1"/>
          </p:cNvSpPr>
          <p:nvPr>
            <p:ph type="sldNum" sz="quarter" idx="10"/>
          </p:nvPr>
        </p:nvSpPr>
        <p:spPr/>
        <p:txBody>
          <a:bodyPr/>
          <a:lstStyle/>
          <a:p>
            <a:fld id="{92E4AA27-2AAA-4389-8CC3-6EC829E4331F}" type="slidenum">
              <a:rPr kumimoji="1" lang="ja-JP" altLang="en-US" smtClean="0"/>
              <a:t>11</a:t>
            </a:fld>
            <a:endParaRPr kumimoji="1" lang="ja-JP" altLang="en-US" dirty="0"/>
          </a:p>
        </p:txBody>
      </p:sp>
    </p:spTree>
    <p:extLst>
      <p:ext uri="{BB962C8B-B14F-4D97-AF65-F5344CB8AC3E}">
        <p14:creationId xmlns:p14="http://schemas.microsoft.com/office/powerpoint/2010/main" val="2113738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96C44ED-0E42-4913-A441-F13A67175DB7}" type="datetime1">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63788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BEFF653-FF85-4700-B10A-5437EC963DA1}" type="datetime1">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1042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ABB64F8-3D1D-4BD5-89D1-EF0AF321EDAB}" type="datetime1">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36762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8640E07-073F-4ECB-9652-341CC998FD4D}" type="datetime1">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01138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3E38557-6235-4ACA-B965-E4F479D7E62F}" type="datetime1">
              <a:rPr kumimoji="1" lang="ja-JP" altLang="en-US" smtClean="0"/>
              <a:t>2018/1/11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65335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66EBD12-8AF6-4733-B067-7C9242F81A5B}" type="datetime1">
              <a:rPr kumimoji="1" lang="ja-JP" altLang="en-US" smtClean="0"/>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217393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E397A1A-A608-4A18-A1BA-A6ACB9D71149}" type="datetime1">
              <a:rPr kumimoji="1" lang="ja-JP" altLang="en-US" smtClean="0"/>
              <a:t>2018/1/11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291112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3C21F4D-3E62-436E-A36E-D03E590ACD0B}" type="datetime1">
              <a:rPr kumimoji="1" lang="ja-JP" altLang="en-US" smtClean="0"/>
              <a:t>2018/1/11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568302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DF1CF76-3C13-4B53-948A-88D349200C8F}" type="datetime1">
              <a:rPr kumimoji="1" lang="ja-JP" altLang="en-US" smtClean="0"/>
              <a:t>2018/1/11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2533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2162303-A6F2-4C65-A344-BF6A22DFA6E8}" type="datetime1">
              <a:rPr kumimoji="1" lang="ja-JP" altLang="en-US" smtClean="0"/>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390419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1D001B4-E34D-4119-8876-260600B0BC60}" type="datetime1">
              <a:rPr kumimoji="1" lang="ja-JP" altLang="en-US" smtClean="0"/>
              <a:t>2018/1/11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47413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20A08-F069-4815-8FAD-71D062703D37}" type="datetime1">
              <a:rPr kumimoji="1" lang="ja-JP" altLang="en-US" smtClean="0"/>
              <a:t>2018/1/11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720D9-6406-4F1B-AF46-05A3AFD04668}" type="slidenum">
              <a:rPr kumimoji="1" lang="ja-JP" altLang="en-US" smtClean="0"/>
              <a:pPr/>
              <a:t>‹#›</a:t>
            </a:fld>
            <a:endParaRPr kumimoji="1" lang="ja-JP" altLang="en-US"/>
          </a:p>
        </p:txBody>
      </p:sp>
    </p:spTree>
    <p:extLst>
      <p:ext uri="{BB962C8B-B14F-4D97-AF65-F5344CB8AC3E}">
        <p14:creationId xmlns:p14="http://schemas.microsoft.com/office/powerpoint/2010/main" val="1499172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12" Type="http://schemas.openxmlformats.org/officeDocument/2006/relationships/image" Target="../media/image16.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30291" y="2492896"/>
            <a:ext cx="7772400" cy="1902073"/>
          </a:xfrm>
        </p:spPr>
        <p:txBody>
          <a:bodyPr>
            <a:norm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授業での教員によるＩＣＴ活用</a:t>
            </a:r>
            <a:endParaRPr kumimoji="1" lang="ja-JP" altLang="en-US" sz="4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タイトル 1"/>
          <p:cNvSpPr txBox="1">
            <a:spLocks/>
          </p:cNvSpPr>
          <p:nvPr/>
        </p:nvSpPr>
        <p:spPr>
          <a:xfrm>
            <a:off x="5436096" y="6122988"/>
            <a:ext cx="3679304" cy="73501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兵庫県版研修プログラム</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1304123" y="1126097"/>
            <a:ext cx="6624736" cy="769441"/>
          </a:xfrm>
          <a:prstGeom prst="rect">
            <a:avLst/>
          </a:prstGeom>
          <a:noFill/>
        </p:spPr>
        <p:txBody>
          <a:bodyPr wrap="square" rtlCol="0">
            <a:spAutoFit/>
          </a:bodyPr>
          <a:lstStyle/>
          <a:p>
            <a:pPr algn="ctr"/>
            <a:r>
              <a:rPr kumimoji="1" lang="ja-JP" altLang="en-US" sz="4400" dirty="0" smtClean="0">
                <a:latin typeface="メイリオ" panose="020B0604030504040204" pitchFamily="50" charset="-128"/>
                <a:ea typeface="メイリオ" panose="020B0604030504040204" pitchFamily="50" charset="-128"/>
                <a:cs typeface="メイリオ" panose="020B0604030504040204" pitchFamily="50" charset="-128"/>
              </a:rPr>
              <a:t>スライド資料　</a:t>
            </a:r>
            <a:r>
              <a:rPr kumimoji="1" lang="en-US" altLang="ja-JP" sz="4400" dirty="0" smtClean="0">
                <a:latin typeface="メイリオ" panose="020B0604030504040204" pitchFamily="50" charset="-128"/>
                <a:ea typeface="メイリオ" panose="020B0604030504040204" pitchFamily="50" charset="-128"/>
                <a:cs typeface="メイリオ" panose="020B0604030504040204" pitchFamily="50" charset="-128"/>
              </a:rPr>
              <a:t>D4-2</a:t>
            </a:r>
            <a:endParaRPr kumimoji="1" lang="ja-JP" altLang="en-US" sz="4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875616" y="3861048"/>
            <a:ext cx="7772400" cy="18722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a:latin typeface="Meiryo UI" panose="020B0604030504040204" pitchFamily="50" charset="-128"/>
                <a:ea typeface="Meiryo UI" panose="020B0604030504040204" pitchFamily="50" charset="-128"/>
                <a:cs typeface="Meiryo UI" panose="020B0604030504040204" pitchFamily="50" charset="-128"/>
              </a:rPr>
              <a:t>①学習に対する児童生徒の興味関心を高めるための教員によるＩＣＴ</a:t>
            </a:r>
            <a:r>
              <a:rPr lang="ja-JP" altLang="en-US" sz="36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51751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sp>
        <p:nvSpPr>
          <p:cNvPr id="9" name="正方形/長方形 8"/>
          <p:cNvSpPr/>
          <p:nvPr/>
        </p:nvSpPr>
        <p:spPr>
          <a:xfrm>
            <a:off x="222196" y="548680"/>
            <a:ext cx="8699608" cy="464742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その他の具体例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数学 </a:t>
            </a:r>
            <a:endParaRPr lang="zh-CN"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物体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が放物運動する様々な事例を動画で提示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し、二次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関数のグラフが身近に見つかることに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気付かせ、数学</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への関心を高める。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理科（物理） </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ジェットコースター</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の動画を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示して、運動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の法則についての関心を高める。 </a:t>
            </a: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理科 </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安全性、場所、時間、費用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などの関係で授業中に行うことのできない実験や観察などをデジタルコンテンツを用いて提示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し、科学的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事象への関心を高める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smtClean="0">
                <a:latin typeface="Meiryo UI" panose="020B0604030504040204" pitchFamily="50" charset="-128"/>
                <a:ea typeface="Meiryo UI" panose="020B0604030504040204" pitchFamily="50" charset="-128"/>
                <a:cs typeface="Meiryo UI" panose="020B0604030504040204" pitchFamily="50" charset="-128"/>
              </a:rPr>
              <a:t>家庭 </a:t>
            </a:r>
            <a:endParaRPr lang="zh-CN" altLang="en-US"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各地</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の特産物や郷土料理などについてデジタル画像を提示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し、日本</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や世界の食文化への関心を高める。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445720D9-6406-4F1B-AF46-05A3AFD04668}" type="slidenum">
              <a:rPr kumimoji="1" lang="ja-JP" altLang="en-US" smtClean="0"/>
              <a:pPr/>
              <a:t>10</a:t>
            </a:fld>
            <a:endParaRPr kumimoji="1" lang="ja-JP" altLang="en-US"/>
          </a:p>
        </p:txBody>
      </p:sp>
    </p:spTree>
    <p:extLst>
      <p:ext uri="{BB962C8B-B14F-4D97-AF65-F5344CB8AC3E}">
        <p14:creationId xmlns:p14="http://schemas.microsoft.com/office/powerpoint/2010/main" val="1550896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5559240" y="1358320"/>
            <a:ext cx="3528000" cy="120658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5559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7323240" y="2564904"/>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5559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7323240" y="4581128"/>
            <a:ext cx="1764000" cy="2016224"/>
          </a:xfrm>
          <a:prstGeom prst="rect">
            <a:avLst/>
          </a:prstGeom>
          <a:solidFill>
            <a:schemeClr val="accent2">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1911896" y="1358320"/>
            <a:ext cx="3528000" cy="120658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2960" y="1358320"/>
            <a:ext cx="1764000" cy="1206584"/>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sp>
        <p:nvSpPr>
          <p:cNvPr id="6" name="正方形/長方形 5"/>
          <p:cNvSpPr/>
          <p:nvPr/>
        </p:nvSpPr>
        <p:spPr>
          <a:xfrm>
            <a:off x="81221" y="1385218"/>
            <a:ext cx="1728000" cy="43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Ａ　一斉学習</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930946" y="1381180"/>
            <a:ext cx="3492000" cy="43204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個別学習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5578290" y="1377370"/>
            <a:ext cx="3492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Ｃ</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協働学習</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3616" y="1804566"/>
            <a:ext cx="1762080" cy="784830"/>
          </a:xfrm>
          <a:prstGeom prst="rect">
            <a:avLst/>
          </a:prstGeom>
          <a:noFill/>
        </p:spPr>
        <p:txBody>
          <a:bodyPr wrap="square" rtlCol="0">
            <a:spAutoFit/>
          </a:bodyPr>
          <a:lstStyle/>
          <a:p>
            <a:r>
              <a:rPr kumimoji="1" lang="ja-JP" altLang="en-US" sz="900" dirty="0" smtClean="0"/>
              <a:t>挿絵や写真等を拡大・縮小、画面への書き込み等を活用して分かりやすく説明することにより、子供たちの興味・関心を高めることが可能となる。</a:t>
            </a:r>
            <a:endParaRPr kumimoji="1" lang="ja-JP" altLang="en-US" sz="900" dirty="0"/>
          </a:p>
        </p:txBody>
      </p:sp>
      <p:sp>
        <p:nvSpPr>
          <p:cNvPr id="23" name="正方形/長方形 22"/>
          <p:cNvSpPr/>
          <p:nvPr/>
        </p:nvSpPr>
        <p:spPr>
          <a:xfrm>
            <a:off x="1911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2960" y="2564904"/>
            <a:ext cx="1764000" cy="1944000"/>
          </a:xfrm>
          <a:prstGeom prst="rect">
            <a:avLst/>
          </a:prstGeom>
          <a:solidFill>
            <a:srgbClr val="CCFF99"/>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675896" y="2564904"/>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911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675896"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31319" y="4581128"/>
            <a:ext cx="1764000" cy="2016224"/>
          </a:xfrm>
          <a:prstGeom prst="rect">
            <a:avLst/>
          </a:prstGeom>
          <a:solidFill>
            <a:schemeClr val="accent6">
              <a:lumMod val="20000"/>
              <a:lumOff val="80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85985" y="2583956"/>
            <a:ext cx="1728000" cy="2520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Ａ</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教員による教材の提示</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193214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個に応じる学習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3693896" y="2583956"/>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調査活動</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p:cNvSpPr/>
          <p:nvPr/>
        </p:nvSpPr>
        <p:spPr>
          <a:xfrm>
            <a:off x="193191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表現・制作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3693666" y="4600180"/>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家庭学習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143935" y="4599333"/>
            <a:ext cx="1728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思考を深める学習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55742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発表や話し合い</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7342396" y="2583956"/>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協働での意見整理</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55750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協働制作</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7343140" y="4597684"/>
            <a:ext cx="1728000" cy="25200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C</a:t>
            </a:r>
            <a:r>
              <a:rPr kumimoji="1"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　学校の壁を越えた学習</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テキスト ボックス 52"/>
          <p:cNvSpPr txBox="1"/>
          <p:nvPr/>
        </p:nvSpPr>
        <p:spPr>
          <a:xfrm>
            <a:off x="1938164" y="1804566"/>
            <a:ext cx="3483501" cy="646331"/>
          </a:xfrm>
          <a:prstGeom prst="rect">
            <a:avLst/>
          </a:prstGeom>
          <a:noFill/>
        </p:spPr>
        <p:txBody>
          <a:bodyPr wrap="square" rtlCol="0">
            <a:spAutoFit/>
          </a:bodyPr>
          <a:lstStyle/>
          <a:p>
            <a:r>
              <a:rPr kumimoji="1" lang="ja-JP" altLang="en-US" sz="900" dirty="0" smtClean="0"/>
              <a:t>デジタル教材などの活用により、自らの疑問について深く調べることや、自分に合った進度で学習することが容易となる。また、一人一人の学習履歴を把握することにより、個々の理解や関心の程度に応じた学びを構築することが可能となる。</a:t>
            </a:r>
            <a:endParaRPr kumimoji="1" lang="ja-JP" altLang="en-US" sz="900" dirty="0"/>
          </a:p>
        </p:txBody>
      </p:sp>
      <p:sp>
        <p:nvSpPr>
          <p:cNvPr id="54" name="テキスト ボックス 53"/>
          <p:cNvSpPr txBox="1"/>
          <p:nvPr/>
        </p:nvSpPr>
        <p:spPr>
          <a:xfrm>
            <a:off x="5582539" y="1804565"/>
            <a:ext cx="3483501" cy="646331"/>
          </a:xfrm>
          <a:prstGeom prst="rect">
            <a:avLst/>
          </a:prstGeom>
          <a:noFill/>
        </p:spPr>
        <p:txBody>
          <a:bodyPr wrap="square" rtlCol="0">
            <a:spAutoFit/>
          </a:bodyPr>
          <a:lstStyle/>
          <a:p>
            <a:r>
              <a:rPr kumimoji="1" lang="ja-JP" altLang="en-US" sz="900" dirty="0" smtClean="0">
                <a:latin typeface="+mj-lt"/>
              </a:rPr>
              <a:t>タブレット</a:t>
            </a:r>
            <a:r>
              <a:rPr kumimoji="1" lang="en-US" altLang="ja-JP" sz="900" dirty="0" smtClean="0">
                <a:latin typeface="+mj-lt"/>
              </a:rPr>
              <a:t>PC</a:t>
            </a:r>
            <a:r>
              <a:rPr kumimoji="1" lang="ja-JP" altLang="en-US" sz="900" dirty="0" smtClean="0">
                <a:latin typeface="+mj-lt"/>
              </a:rPr>
              <a:t>や電子黒板等を活用し、教室内の授業や他地域・海外の学校との交流学習において子供同士による意見交換、発表などお互いを高めあう学びを通じて、思考力、判断力、表現力などを育成することが可能となる。</a:t>
            </a:r>
            <a:endParaRPr kumimoji="1" lang="ja-JP" altLang="en-US" sz="900" dirty="0">
              <a:latin typeface="+mj-lt"/>
            </a:endParaRPr>
          </a:p>
        </p:txBody>
      </p:sp>
      <p:pic>
        <p:nvPicPr>
          <p:cNvPr id="55" name="図 5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3216" y="2913842"/>
            <a:ext cx="1584960" cy="1182624"/>
          </a:xfrm>
          <a:prstGeom prst="rect">
            <a:avLst/>
          </a:prstGeom>
        </p:spPr>
      </p:pic>
      <p:sp>
        <p:nvSpPr>
          <p:cNvPr id="56" name="テキスト ボックス 55"/>
          <p:cNvSpPr txBox="1"/>
          <p:nvPr/>
        </p:nvSpPr>
        <p:spPr>
          <a:xfrm>
            <a:off x="73616" y="4096466"/>
            <a:ext cx="1728000" cy="369332"/>
          </a:xfrm>
          <a:prstGeom prst="rect">
            <a:avLst/>
          </a:prstGeom>
          <a:noFill/>
        </p:spPr>
        <p:txBody>
          <a:bodyPr wrap="square" rtlCol="0">
            <a:spAutoFit/>
          </a:bodyPr>
          <a:lstStyle/>
          <a:p>
            <a:r>
              <a:rPr kumimoji="1" lang="ja-JP" altLang="en-US" sz="900" dirty="0" smtClean="0"/>
              <a:t>画像の拡大提示や書き込み、音声、</a:t>
            </a:r>
            <a:r>
              <a:rPr lang="ja-JP" altLang="en-US" sz="900" dirty="0" smtClean="0"/>
              <a:t>動画</a:t>
            </a:r>
            <a:r>
              <a:rPr lang="ja-JP" altLang="en-US" sz="900" dirty="0"/>
              <a:t>など</a:t>
            </a:r>
            <a:r>
              <a:rPr lang="ja-JP" altLang="en-US" sz="900" dirty="0" smtClean="0"/>
              <a:t>の活用</a:t>
            </a:r>
            <a:endParaRPr kumimoji="1" lang="ja-JP" altLang="en-US" sz="900" dirty="0"/>
          </a:p>
        </p:txBody>
      </p:sp>
      <p:pic>
        <p:nvPicPr>
          <p:cNvPr id="57" name="図 5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993786" y="2913842"/>
            <a:ext cx="1584960" cy="1182624"/>
          </a:xfrm>
          <a:prstGeom prst="rect">
            <a:avLst/>
          </a:prstGeom>
        </p:spPr>
      </p:pic>
      <p:sp>
        <p:nvSpPr>
          <p:cNvPr id="58" name="テキスト ボックス 57"/>
          <p:cNvSpPr txBox="1"/>
          <p:nvPr/>
        </p:nvSpPr>
        <p:spPr>
          <a:xfrm>
            <a:off x="1925886" y="4096466"/>
            <a:ext cx="1728000" cy="369332"/>
          </a:xfrm>
          <a:prstGeom prst="rect">
            <a:avLst/>
          </a:prstGeom>
          <a:noFill/>
        </p:spPr>
        <p:txBody>
          <a:bodyPr wrap="square" rtlCol="0">
            <a:spAutoFit/>
          </a:bodyPr>
          <a:lstStyle/>
          <a:p>
            <a:r>
              <a:rPr kumimoji="1" lang="ja-JP" altLang="en-US" sz="900" dirty="0" smtClean="0"/>
              <a:t>一人一人の習熟の程度等に応じた学習</a:t>
            </a:r>
            <a:endParaRPr kumimoji="1" lang="ja-JP" altLang="en-US" sz="900" dirty="0"/>
          </a:p>
        </p:txBody>
      </p:sp>
      <p:pic>
        <p:nvPicPr>
          <p:cNvPr id="59" name="図 5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53996" y="2913842"/>
            <a:ext cx="1584960" cy="1182624"/>
          </a:xfrm>
          <a:prstGeom prst="rect">
            <a:avLst/>
          </a:prstGeom>
        </p:spPr>
      </p:pic>
      <p:sp>
        <p:nvSpPr>
          <p:cNvPr id="60" name="テキスト ボックス 59"/>
          <p:cNvSpPr txBox="1"/>
          <p:nvPr/>
        </p:nvSpPr>
        <p:spPr>
          <a:xfrm>
            <a:off x="3694087" y="4096466"/>
            <a:ext cx="1728000" cy="369332"/>
          </a:xfrm>
          <a:prstGeom prst="rect">
            <a:avLst/>
          </a:prstGeom>
          <a:noFill/>
        </p:spPr>
        <p:txBody>
          <a:bodyPr wrap="square" rtlCol="0">
            <a:spAutoFit/>
          </a:bodyPr>
          <a:lstStyle/>
          <a:p>
            <a:r>
              <a:rPr lang="ja-JP" altLang="en-US" sz="900" dirty="0" smtClean="0"/>
              <a:t>インターネットを用いた情報収集、写真や動画等による記録</a:t>
            </a:r>
            <a:endParaRPr kumimoji="1" lang="ja-JP" altLang="en-US" sz="900" dirty="0"/>
          </a:p>
        </p:txBody>
      </p:sp>
      <p:pic>
        <p:nvPicPr>
          <p:cNvPr id="61" name="図 6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5455" y="4906834"/>
            <a:ext cx="1584960" cy="1182624"/>
          </a:xfrm>
          <a:prstGeom prst="rect">
            <a:avLst/>
          </a:prstGeom>
        </p:spPr>
      </p:pic>
      <p:sp>
        <p:nvSpPr>
          <p:cNvPr id="62" name="テキスト ボックス 61"/>
          <p:cNvSpPr txBox="1"/>
          <p:nvPr/>
        </p:nvSpPr>
        <p:spPr>
          <a:xfrm>
            <a:off x="149319" y="6090174"/>
            <a:ext cx="1728000" cy="369332"/>
          </a:xfrm>
          <a:prstGeom prst="rect">
            <a:avLst/>
          </a:prstGeom>
          <a:noFill/>
        </p:spPr>
        <p:txBody>
          <a:bodyPr wrap="square" rtlCol="0">
            <a:spAutoFit/>
          </a:bodyPr>
          <a:lstStyle/>
          <a:p>
            <a:r>
              <a:rPr lang="ja-JP" altLang="en-US" sz="900" dirty="0" smtClean="0"/>
              <a:t>シミュレーションなどのデジタル教材を用いた思考を深める学習</a:t>
            </a:r>
            <a:endParaRPr kumimoji="1" lang="ja-JP" altLang="en-US" sz="900" dirty="0"/>
          </a:p>
        </p:txBody>
      </p:sp>
      <p:pic>
        <p:nvPicPr>
          <p:cNvPr id="63" name="図 6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997406" y="4907550"/>
            <a:ext cx="1584960" cy="1182624"/>
          </a:xfrm>
          <a:prstGeom prst="rect">
            <a:avLst/>
          </a:prstGeom>
        </p:spPr>
      </p:pic>
      <p:pic>
        <p:nvPicPr>
          <p:cNvPr id="64" name="図 63"/>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753996" y="4907550"/>
            <a:ext cx="1584960" cy="1182624"/>
          </a:xfrm>
          <a:prstGeom prst="rect">
            <a:avLst/>
          </a:prstGeom>
        </p:spPr>
      </p:pic>
      <p:sp>
        <p:nvSpPr>
          <p:cNvPr id="65" name="テキスト ボックス 64"/>
          <p:cNvSpPr txBox="1"/>
          <p:nvPr/>
        </p:nvSpPr>
        <p:spPr>
          <a:xfrm>
            <a:off x="1911896" y="6090174"/>
            <a:ext cx="1728000" cy="369332"/>
          </a:xfrm>
          <a:prstGeom prst="rect">
            <a:avLst/>
          </a:prstGeom>
          <a:noFill/>
        </p:spPr>
        <p:txBody>
          <a:bodyPr wrap="square" rtlCol="0">
            <a:spAutoFit/>
          </a:bodyPr>
          <a:lstStyle/>
          <a:p>
            <a:r>
              <a:rPr lang="ja-JP" altLang="en-US" sz="900" dirty="0" smtClean="0"/>
              <a:t>マルチメディアを用いた資料、作品の制作</a:t>
            </a:r>
            <a:endParaRPr kumimoji="1" lang="ja-JP" altLang="en-US" sz="900" dirty="0"/>
          </a:p>
        </p:txBody>
      </p:sp>
      <p:sp>
        <p:nvSpPr>
          <p:cNvPr id="66" name="テキスト ボックス 65"/>
          <p:cNvSpPr txBox="1"/>
          <p:nvPr/>
        </p:nvSpPr>
        <p:spPr>
          <a:xfrm>
            <a:off x="3682476" y="6090174"/>
            <a:ext cx="1728000" cy="369332"/>
          </a:xfrm>
          <a:prstGeom prst="rect">
            <a:avLst/>
          </a:prstGeom>
          <a:noFill/>
        </p:spPr>
        <p:txBody>
          <a:bodyPr wrap="square" rtlCol="0">
            <a:spAutoFit/>
          </a:bodyPr>
          <a:lstStyle/>
          <a:p>
            <a:r>
              <a:rPr lang="ja-JP" altLang="en-US" sz="900" dirty="0" smtClean="0"/>
              <a:t>情報端末の持ち帰りによる家庭学習</a:t>
            </a:r>
            <a:endParaRPr kumimoji="1" lang="ja-JP" altLang="en-US" sz="900" dirty="0"/>
          </a:p>
        </p:txBody>
      </p:sp>
      <p:pic>
        <p:nvPicPr>
          <p:cNvPr id="67" name="図 66"/>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5645816" y="2913842"/>
            <a:ext cx="1584960" cy="1182624"/>
          </a:xfrm>
          <a:prstGeom prst="rect">
            <a:avLst/>
          </a:prstGeom>
        </p:spPr>
      </p:pic>
      <p:pic>
        <p:nvPicPr>
          <p:cNvPr id="68" name="図 67"/>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7414660" y="2904317"/>
            <a:ext cx="1584960" cy="1182624"/>
          </a:xfrm>
          <a:prstGeom prst="rect">
            <a:avLst/>
          </a:prstGeom>
        </p:spPr>
      </p:pic>
      <p:pic>
        <p:nvPicPr>
          <p:cNvPr id="69" name="図 68"/>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5645816" y="4907550"/>
            <a:ext cx="1584960" cy="1182624"/>
          </a:xfrm>
          <a:prstGeom prst="rect">
            <a:avLst/>
          </a:prstGeom>
        </p:spPr>
      </p:pic>
      <p:pic>
        <p:nvPicPr>
          <p:cNvPr id="70" name="図 69"/>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7412760" y="4906834"/>
            <a:ext cx="1584960" cy="1182624"/>
          </a:xfrm>
          <a:prstGeom prst="rect">
            <a:avLst/>
          </a:prstGeom>
        </p:spPr>
      </p:pic>
      <p:sp>
        <p:nvSpPr>
          <p:cNvPr id="71" name="テキスト ボックス 70"/>
          <p:cNvSpPr txBox="1"/>
          <p:nvPr/>
        </p:nvSpPr>
        <p:spPr>
          <a:xfrm>
            <a:off x="7341240" y="6093873"/>
            <a:ext cx="1728000" cy="369332"/>
          </a:xfrm>
          <a:prstGeom prst="rect">
            <a:avLst/>
          </a:prstGeom>
          <a:noFill/>
        </p:spPr>
        <p:txBody>
          <a:bodyPr wrap="square" rtlCol="0">
            <a:spAutoFit/>
          </a:bodyPr>
          <a:lstStyle/>
          <a:p>
            <a:r>
              <a:rPr kumimoji="1" lang="ja-JP" altLang="en-US" sz="900" dirty="0" smtClean="0"/>
              <a:t>遠隔地や海外の学校等の交流学習</a:t>
            </a:r>
            <a:endParaRPr kumimoji="1" lang="ja-JP" altLang="en-US" sz="900" dirty="0"/>
          </a:p>
        </p:txBody>
      </p:sp>
      <p:sp>
        <p:nvSpPr>
          <p:cNvPr id="72" name="テキスト ボックス 71"/>
          <p:cNvSpPr txBox="1"/>
          <p:nvPr/>
        </p:nvSpPr>
        <p:spPr>
          <a:xfrm>
            <a:off x="5562876" y="6090174"/>
            <a:ext cx="1728000" cy="369332"/>
          </a:xfrm>
          <a:prstGeom prst="rect">
            <a:avLst/>
          </a:prstGeom>
          <a:noFill/>
        </p:spPr>
        <p:txBody>
          <a:bodyPr wrap="square" rtlCol="0">
            <a:spAutoFit/>
          </a:bodyPr>
          <a:lstStyle/>
          <a:p>
            <a:r>
              <a:rPr kumimoji="1" lang="ja-JP" altLang="en-US" sz="900" dirty="0" smtClean="0"/>
              <a:t>グループでの分担、協働による作品の制作</a:t>
            </a:r>
            <a:endParaRPr kumimoji="1" lang="ja-JP" altLang="en-US" sz="900" dirty="0"/>
          </a:p>
        </p:txBody>
      </p:sp>
      <p:sp>
        <p:nvSpPr>
          <p:cNvPr id="73" name="テキスト ボックス 72"/>
          <p:cNvSpPr txBox="1"/>
          <p:nvPr/>
        </p:nvSpPr>
        <p:spPr>
          <a:xfrm>
            <a:off x="7359030" y="4086941"/>
            <a:ext cx="1728000" cy="369332"/>
          </a:xfrm>
          <a:prstGeom prst="rect">
            <a:avLst/>
          </a:prstGeom>
          <a:noFill/>
        </p:spPr>
        <p:txBody>
          <a:bodyPr wrap="square" rtlCol="0">
            <a:spAutoFit/>
          </a:bodyPr>
          <a:lstStyle/>
          <a:p>
            <a:r>
              <a:rPr lang="ja-JP" altLang="en-US" sz="900" dirty="0" smtClean="0"/>
              <a:t>複数の意見・考えを議論して整理</a:t>
            </a:r>
            <a:endParaRPr kumimoji="1" lang="ja-JP" altLang="en-US" sz="900" dirty="0"/>
          </a:p>
        </p:txBody>
      </p:sp>
      <p:sp>
        <p:nvSpPr>
          <p:cNvPr id="74" name="テキスト ボックス 73"/>
          <p:cNvSpPr txBox="1"/>
          <p:nvPr/>
        </p:nvSpPr>
        <p:spPr>
          <a:xfrm>
            <a:off x="5578290" y="4103856"/>
            <a:ext cx="1728000" cy="369332"/>
          </a:xfrm>
          <a:prstGeom prst="rect">
            <a:avLst/>
          </a:prstGeom>
          <a:noFill/>
        </p:spPr>
        <p:txBody>
          <a:bodyPr wrap="square" rtlCol="0">
            <a:spAutoFit/>
          </a:bodyPr>
          <a:lstStyle/>
          <a:p>
            <a:r>
              <a:rPr lang="ja-JP" altLang="en-US" sz="900" dirty="0" smtClean="0"/>
              <a:t>グループや学級全体での発表・話し合い</a:t>
            </a:r>
            <a:endParaRPr kumimoji="1" lang="ja-JP" altLang="en-US" sz="900" dirty="0"/>
          </a:p>
        </p:txBody>
      </p:sp>
      <p:sp>
        <p:nvSpPr>
          <p:cNvPr id="75" name="正方形/長方形 74"/>
          <p:cNvSpPr/>
          <p:nvPr/>
        </p:nvSpPr>
        <p:spPr>
          <a:xfrm>
            <a:off x="36226" y="348006"/>
            <a:ext cx="8144294" cy="646331"/>
          </a:xfrm>
          <a:prstGeom prst="rect">
            <a:avLst/>
          </a:prstGeom>
          <a:noFill/>
        </p:spPr>
        <p:txBody>
          <a:bodyPr wrap="square" lIns="91440" tIns="45720" rIns="91440" bIns="45720">
            <a:spAutoFit/>
          </a:bodyPr>
          <a:lstStyle/>
          <a:p>
            <a:r>
              <a:rPr lang="ja-JP" altLang="en-US" sz="3600" b="1" dirty="0" smtClean="0">
                <a:ln w="12700">
                  <a:noFill/>
                  <a:prstDash val="solid"/>
                </a:ln>
                <a:solidFill>
                  <a:schemeClr val="tx1">
                    <a:lumMod val="75000"/>
                    <a:lumOff val="25000"/>
                  </a:schemeClr>
                </a:solidFill>
              </a:rPr>
              <a:t>ＩＣＴを活用した指導方法の開発</a:t>
            </a:r>
            <a:endParaRPr lang="ja-JP" altLang="en-US" sz="4000" b="1" cap="none" spc="0" dirty="0">
              <a:ln w="12700">
                <a:noFill/>
                <a:prstDash val="solid"/>
              </a:ln>
              <a:solidFill>
                <a:schemeClr val="tx1">
                  <a:lumMod val="75000"/>
                  <a:lumOff val="25000"/>
                </a:schemeClr>
              </a:solidFill>
            </a:endParaRPr>
          </a:p>
        </p:txBody>
      </p:sp>
      <p:sp>
        <p:nvSpPr>
          <p:cNvPr id="76" name="正方形/長方形 75"/>
          <p:cNvSpPr/>
          <p:nvPr/>
        </p:nvSpPr>
        <p:spPr>
          <a:xfrm>
            <a:off x="4860032" y="942678"/>
            <a:ext cx="4254278"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rPr>
              <a:t>学びのイノベーション事業（文部科学省）</a:t>
            </a:r>
            <a:endParaRPr lang="ja-JP" altLang="en-US" cap="none" spc="0" dirty="0">
              <a:ln w="12700">
                <a:noFill/>
                <a:prstDash val="solid"/>
              </a:ln>
              <a:solidFill>
                <a:schemeClr val="tx1">
                  <a:lumMod val="75000"/>
                  <a:lumOff val="25000"/>
                </a:schemeClr>
              </a:solidFill>
            </a:endParaRPr>
          </a:p>
        </p:txBody>
      </p:sp>
      <p:sp>
        <p:nvSpPr>
          <p:cNvPr id="77" name="正方形/長方形 76"/>
          <p:cNvSpPr/>
          <p:nvPr/>
        </p:nvSpPr>
        <p:spPr>
          <a:xfrm>
            <a:off x="3753996" y="6550460"/>
            <a:ext cx="5343639" cy="369332"/>
          </a:xfrm>
          <a:prstGeom prst="rect">
            <a:avLst/>
          </a:prstGeom>
          <a:noFill/>
        </p:spPr>
        <p:txBody>
          <a:bodyPr wrap="square" lIns="91440" tIns="45720" rIns="91440" bIns="45720">
            <a:spAutoFit/>
          </a:bodyPr>
          <a:lstStyle/>
          <a:p>
            <a:pPr algn="r"/>
            <a:r>
              <a:rPr lang="en-US" altLang="ja-JP" dirty="0">
                <a:ln w="12700">
                  <a:noFill/>
                  <a:prstDash val="solid"/>
                </a:ln>
                <a:solidFill>
                  <a:schemeClr val="tx1">
                    <a:lumMod val="75000"/>
                    <a:lumOff val="25000"/>
                  </a:schemeClr>
                </a:solidFill>
              </a:rPr>
              <a:t>http://jouhouka.mext.go.jp/school/innovation/</a:t>
            </a:r>
            <a:endParaRPr lang="ja-JP" altLang="en-US" cap="none" spc="0" dirty="0">
              <a:ln w="12700">
                <a:noFill/>
                <a:prstDash val="solid"/>
              </a:ln>
              <a:solidFill>
                <a:schemeClr val="tx1">
                  <a:lumMod val="75000"/>
                  <a:lumOff val="25000"/>
                </a:schemeClr>
              </a:solidFill>
            </a:endParaRPr>
          </a:p>
        </p:txBody>
      </p:sp>
      <p:sp>
        <p:nvSpPr>
          <p:cNvPr id="2" name="スライド番号プレースホルダー 1"/>
          <p:cNvSpPr>
            <a:spLocks noGrp="1"/>
          </p:cNvSpPr>
          <p:nvPr>
            <p:ph type="sldNum" sz="quarter" idx="12"/>
          </p:nvPr>
        </p:nvSpPr>
        <p:spPr/>
        <p:txBody>
          <a:bodyPr/>
          <a:lstStyle/>
          <a:p>
            <a:fld id="{445720D9-6406-4F1B-AF46-05A3AFD04668}" type="slidenum">
              <a:rPr kumimoji="1" lang="ja-JP" altLang="en-US" smtClean="0"/>
              <a:pPr/>
              <a:t>11</a:t>
            </a:fld>
            <a:endParaRPr kumimoji="1" lang="ja-JP" altLang="en-US"/>
          </a:p>
        </p:txBody>
      </p:sp>
    </p:spTree>
    <p:extLst>
      <p:ext uri="{BB962C8B-B14F-4D97-AF65-F5344CB8AC3E}">
        <p14:creationId xmlns:p14="http://schemas.microsoft.com/office/powerpoint/2010/main" val="482648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0153" y="1447975"/>
            <a:ext cx="8144294" cy="1077218"/>
          </a:xfrm>
          <a:prstGeom prst="rect">
            <a:avLst/>
          </a:prstGeom>
          <a:noFill/>
        </p:spPr>
        <p:txBody>
          <a:bodyPr wrap="square" lIns="91440" tIns="45720" rIns="91440" bIns="45720">
            <a:spAutoFit/>
          </a:body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①　学習</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に対する児童生徒の</a:t>
            </a:r>
            <a:r>
              <a:rPr lang="ja-JP" altLang="en-US" sz="3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興味関心を高める</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ための教員によるＩＣＴ</a:t>
            </a:r>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の教員</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によるＩＣＴ活用　①</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学習</a:t>
            </a:r>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に対する児童生徒の興味関心を高める</a:t>
            </a: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ために</a:t>
            </a:r>
            <a:r>
              <a:rPr kumimoji="1"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60153" y="26363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児童生徒一人一人に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課題を明確につかませる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460153" y="3824775"/>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わかりやすく説明</a:t>
            </a:r>
            <a:r>
              <a:rPr lang="ja-JP" altLang="en-US" sz="3200" dirty="0" smtClean="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したり、児童</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生徒の思考や理解を深めたりする</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460153" y="5013176"/>
            <a:ext cx="8144294" cy="1077218"/>
          </a:xfrm>
          <a:prstGeom prst="rect">
            <a:avLst/>
          </a:prstGeom>
          <a:noFill/>
        </p:spPr>
        <p:txBody>
          <a:bodyPr wrap="square" lIns="91440" tIns="45720" rIns="91440" bIns="45720">
            <a:spAutoFit/>
          </a:bodyPr>
          <a:lstStyle/>
          <a:p>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32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学習内容をまとめる際に</a:t>
            </a:r>
            <a:r>
              <a:rPr lang="ja-JP" altLang="en-US" sz="3200" dirty="0">
                <a:ln w="12700">
                  <a:noFill/>
                  <a:prstDash val="solid"/>
                </a:ln>
                <a:solidFill>
                  <a:srgbClr val="FF0000"/>
                </a:solidFill>
                <a:latin typeface="Meiryo UI" panose="020B0604030504040204" pitchFamily="50" charset="-128"/>
                <a:ea typeface="Meiryo UI" panose="020B0604030504040204" pitchFamily="50" charset="-128"/>
                <a:cs typeface="Meiryo UI" panose="020B0604030504040204" pitchFamily="50" charset="-128"/>
              </a:rPr>
              <a:t>児童生徒の知識の定着を図る</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ための教員による</a:t>
            </a:r>
            <a:r>
              <a:rPr lang="en-US" altLang="ja-JP"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32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23528" y="548680"/>
            <a:ext cx="8144294" cy="646331"/>
          </a:xfrm>
          <a:prstGeom prst="rect">
            <a:avLst/>
          </a:prstGeom>
          <a:noFill/>
        </p:spPr>
        <p:txBody>
          <a:bodyPr wrap="square" lIns="91440" tIns="45720" rIns="91440" bIns="45720">
            <a:spAutoFit/>
          </a:bodyPr>
          <a:lstStyle/>
          <a:p>
            <a:r>
              <a:rPr lang="ja-JP" altLang="en-US" sz="3600"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授業での教員によるＩＣＴ活用の場面</a:t>
            </a:r>
            <a:endParaRPr lang="ja-JP" altLang="en-US" sz="3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92311" y="6309320"/>
            <a:ext cx="4183854" cy="369332"/>
          </a:xfrm>
          <a:prstGeom prst="rect">
            <a:avLst/>
          </a:prstGeom>
          <a:noFill/>
        </p:spPr>
        <p:txBody>
          <a:bodyPr wrap="square" lIns="91440" tIns="45720" rIns="91440" bIns="45720">
            <a:spAutoFit/>
          </a:bodyPr>
          <a:lstStyle/>
          <a:p>
            <a:pPr algn="r"/>
            <a:r>
              <a:rPr lang="ja-JP" altLang="en-US" cap="none" spc="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「教育の情報化に関する手引き」より</a:t>
            </a:r>
            <a:endParaRPr lang="ja-JP" altLang="en-US"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445720D9-6406-4F1B-AF46-05A3AFD04668}" type="slidenum">
              <a:rPr kumimoji="1" lang="ja-JP" altLang="en-US" smtClean="0"/>
              <a:pPr/>
              <a:t>2</a:t>
            </a:fld>
            <a:endParaRPr kumimoji="1" lang="ja-JP" altLang="en-US"/>
          </a:p>
        </p:txBody>
      </p:sp>
    </p:spTree>
    <p:extLst>
      <p:ext uri="{BB962C8B-B14F-4D97-AF65-F5344CB8AC3E}">
        <p14:creationId xmlns:p14="http://schemas.microsoft.com/office/powerpoint/2010/main" val="1309200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4005064"/>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芦屋市</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立精道小学校）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graphicFrame>
        <p:nvGraphicFramePr>
          <p:cNvPr id="14" name="表 13"/>
          <p:cNvGraphicFramePr>
            <a:graphicFrameLocks noGrp="1"/>
          </p:cNvGraphicFramePr>
          <p:nvPr>
            <p:extLst>
              <p:ext uri="{D42A27DB-BD31-4B8C-83A1-F6EECF244321}">
                <p14:modId xmlns:p14="http://schemas.microsoft.com/office/powerpoint/2010/main" val="1616639993"/>
              </p:ext>
            </p:extLst>
          </p:nvPr>
        </p:nvGraphicFramePr>
        <p:xfrm>
          <a:off x="4283968" y="684741"/>
          <a:ext cx="4680521" cy="3257042"/>
        </p:xfrm>
        <a:graphic>
          <a:graphicData uri="http://schemas.openxmlformats.org/drawingml/2006/table">
            <a:tbl>
              <a:tblPr firstRow="1" bandRow="1">
                <a:tableStyleId>{5940675A-B579-460E-94D1-54222C63F5DA}</a:tableStyleId>
              </a:tblPr>
              <a:tblGrid>
                <a:gridCol w="1313830"/>
                <a:gridCol w="3366691"/>
              </a:tblGrid>
              <a:tr h="662469">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小６・社会</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むらからくにへ</a:t>
                      </a:r>
                      <a:endParaRPr kumimoji="1" lang="ja-JP" altLang="en-US" sz="1800" b="0" dirty="0">
                        <a:latin typeface="+mn-ea"/>
                        <a:ea typeface="+mn-ea"/>
                        <a:cs typeface="メイリオ" panose="020B0604030504040204" pitchFamily="50" charset="-128"/>
                      </a:endParaRPr>
                    </a:p>
                  </a:txBody>
                  <a:tcPr/>
                </a:tc>
              </a:tr>
              <a:tr h="1107985">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大仙古墳の大きさを、自分たちの町である芦屋市と比べることにより、仁徳天皇の権力の大きさを知ることができる。</a:t>
                      </a:r>
                      <a:endParaRPr kumimoji="1" lang="ja-JP" altLang="en-US" sz="1800" b="0" dirty="0">
                        <a:latin typeface="+mn-ea"/>
                        <a:ea typeface="+mn-ea"/>
                        <a:cs typeface="メイリオ" panose="020B0604030504040204" pitchFamily="50" charset="-128"/>
                      </a:endParaRPr>
                    </a:p>
                  </a:txBody>
                  <a:tcPr/>
                </a:tc>
              </a:tr>
              <a:tr h="925693">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■（大型</a:t>
                      </a:r>
                      <a:r>
                        <a:rPr kumimoji="1" lang="en-US" altLang="ja-JP" dirty="0" smtClean="0"/>
                        <a:t>TV</a:t>
                      </a:r>
                      <a:r>
                        <a:rPr kumimoji="1" lang="ja-JP" altLang="en-US" dirty="0" smtClean="0"/>
                        <a:t>）</a:t>
                      </a:r>
                      <a:endParaRPr kumimoji="1" lang="ja-JP" altLang="en-US" dirty="0"/>
                    </a:p>
                  </a:txBody>
                  <a:tcPr/>
                </a:tc>
              </a:tr>
              <a:tr h="480160">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Picture 1"/>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r="35375"/>
          <a:stretch/>
        </p:blipFill>
        <p:spPr bwMode="auto">
          <a:xfrm>
            <a:off x="207351" y="620688"/>
            <a:ext cx="3457377" cy="2094096"/>
          </a:xfrm>
          <a:prstGeom prst="rect">
            <a:avLst/>
          </a:prstGeom>
          <a:noFill/>
          <a:ln w="1">
            <a:noFill/>
            <a:miter lim="800000"/>
            <a:headEnd/>
            <a:tailEnd/>
          </a:ln>
        </p:spPr>
      </p:pic>
      <p:pic>
        <p:nvPicPr>
          <p:cNvPr id="9" name="Picture 1"/>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l="66918"/>
          <a:stretch/>
        </p:blipFill>
        <p:spPr bwMode="auto">
          <a:xfrm>
            <a:off x="2267744" y="2341999"/>
            <a:ext cx="1775669" cy="2100977"/>
          </a:xfrm>
          <a:prstGeom prst="rect">
            <a:avLst/>
          </a:prstGeom>
          <a:noFill/>
          <a:ln w="1">
            <a:noFill/>
            <a:miter lim="800000"/>
            <a:headEnd/>
            <a:tailEnd/>
          </a:ln>
        </p:spPr>
      </p:pic>
      <p:sp>
        <p:nvSpPr>
          <p:cNvPr id="10" name="正方形/長方形 9"/>
          <p:cNvSpPr/>
          <p:nvPr/>
        </p:nvSpPr>
        <p:spPr>
          <a:xfrm>
            <a:off x="276396" y="4653136"/>
            <a:ext cx="8699608" cy="1838645"/>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小、中、高等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学校 全学年 国語 </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プロジェクタ、教科書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準拠デジタルコンテンツなどを活用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して、教科書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や図書資料などの挿絵や写真を拡大提示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し、説明的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な文章や文学的な文章を読む際</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に、内容</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への関心を高めるようにする。</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sp>
        <p:nvSpPr>
          <p:cNvPr id="3" name="スライド番号プレースホルダー 2"/>
          <p:cNvSpPr>
            <a:spLocks noGrp="1"/>
          </p:cNvSpPr>
          <p:nvPr>
            <p:ph type="sldNum" sz="quarter" idx="12"/>
          </p:nvPr>
        </p:nvSpPr>
        <p:spPr/>
        <p:txBody>
          <a:bodyPr/>
          <a:lstStyle/>
          <a:p>
            <a:fld id="{445720D9-6406-4F1B-AF46-05A3AFD04668}" type="slidenum">
              <a:rPr kumimoji="1" lang="ja-JP" altLang="en-US" smtClean="0"/>
              <a:pPr/>
              <a:t>3</a:t>
            </a:fld>
            <a:endParaRPr kumimoji="1" lang="ja-JP" altLang="en-US"/>
          </a:p>
        </p:txBody>
      </p:sp>
    </p:spTree>
    <p:extLst>
      <p:ext uri="{BB962C8B-B14F-4D97-AF65-F5344CB8AC3E}">
        <p14:creationId xmlns:p14="http://schemas.microsoft.com/office/powerpoint/2010/main" val="1216689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789040"/>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活用実践事例（猪名川町立白金小学校）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sp>
        <p:nvSpPr>
          <p:cNvPr id="12" name="正方形/長方形 11"/>
          <p:cNvSpPr/>
          <p:nvPr/>
        </p:nvSpPr>
        <p:spPr>
          <a:xfrm>
            <a:off x="276396" y="4653136"/>
            <a:ext cx="8699608" cy="1528624"/>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小学校 第</a:t>
            </a:r>
            <a:r>
              <a:rPr lang="en-US" altLang="zh-CN" sz="2000" dirty="0">
                <a:latin typeface="Meiryo UI" panose="020B0604030504040204" pitchFamily="50" charset="-128"/>
                <a:ea typeface="Meiryo UI" panose="020B0604030504040204" pitchFamily="50" charset="-128"/>
                <a:cs typeface="Meiryo UI" panose="020B0604030504040204" pitchFamily="50" charset="-128"/>
              </a:rPr>
              <a:t>6</a:t>
            </a:r>
            <a:r>
              <a:rPr lang="zh-CN" altLang="en-US" sz="2000" dirty="0">
                <a:latin typeface="Meiryo UI" panose="020B0604030504040204" pitchFamily="50" charset="-128"/>
                <a:ea typeface="Meiryo UI" panose="020B0604030504040204" pitchFamily="50" charset="-128"/>
                <a:cs typeface="Meiryo UI" panose="020B0604030504040204" pitchFamily="50" charset="-128"/>
              </a:rPr>
              <a:t>学年 理科 </a:t>
            </a:r>
          </a:p>
          <a:p>
            <a:pPr>
              <a:lnSpc>
                <a:spcPts val="28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「月と太陽」に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おいて、月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の表面の様子に</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ついて、児童</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に驚きや感動を与えるよう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に、デジタルテレビ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して、大画面</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で鮮明な映像を拡大提示する。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graphicFrame>
        <p:nvGraphicFramePr>
          <p:cNvPr id="14" name="表 13"/>
          <p:cNvGraphicFramePr>
            <a:graphicFrameLocks noGrp="1"/>
          </p:cNvGraphicFramePr>
          <p:nvPr>
            <p:extLst>
              <p:ext uri="{D42A27DB-BD31-4B8C-83A1-F6EECF244321}">
                <p14:modId xmlns:p14="http://schemas.microsoft.com/office/powerpoint/2010/main" val="1299735414"/>
              </p:ext>
            </p:extLst>
          </p:nvPr>
        </p:nvGraphicFramePr>
        <p:xfrm>
          <a:off x="4284488" y="684741"/>
          <a:ext cx="4680000" cy="3046003"/>
        </p:xfrm>
        <a:graphic>
          <a:graphicData uri="http://schemas.openxmlformats.org/drawingml/2006/table">
            <a:tbl>
              <a:tblPr firstRow="1" bandRow="1">
                <a:tableStyleId>{5940675A-B579-460E-94D1-54222C63F5DA}</a:tableStyleId>
              </a:tblPr>
              <a:tblGrid>
                <a:gridCol w="1313684"/>
                <a:gridCol w="3366316"/>
              </a:tblGrid>
              <a:tr h="720081">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小３・理科</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ちょうを育てよう</a:t>
                      </a:r>
                      <a:endParaRPr kumimoji="1" lang="ja-JP" altLang="en-US" sz="1800" b="0" dirty="0">
                        <a:latin typeface="+mn-ea"/>
                        <a:ea typeface="+mn-ea"/>
                        <a:cs typeface="メイリオ" panose="020B0604030504040204" pitchFamily="50" charset="-128"/>
                      </a:endParaRPr>
                    </a:p>
                  </a:txBody>
                  <a:tcPr/>
                </a:tc>
              </a:tr>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幼虫の生まれる様子を見ることを通して、疑問や驚きを持ち、後の学習への関心を高める。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□実物投影機□ﾌﾟﾛｼﾞｪｸﾀ　□■（大型</a:t>
                      </a:r>
                      <a:r>
                        <a:rPr kumimoji="1" lang="en-US" altLang="ja-JP" dirty="0" smtClean="0"/>
                        <a:t>TV</a:t>
                      </a:r>
                      <a:r>
                        <a:rPr kumimoji="1" lang="ja-JP" altLang="en-US" dirty="0" smtClean="0"/>
                        <a:t>）</a:t>
                      </a:r>
                      <a:endParaRPr kumimoji="1" lang="ja-JP" altLang="en-US" dirty="0"/>
                    </a:p>
                  </a:txBody>
                  <a:tcPr/>
                </a:tc>
              </a:tr>
              <a:tr h="405325">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図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4676" y="692694"/>
            <a:ext cx="3960000" cy="296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p:txBody>
          <a:bodyPr/>
          <a:lstStyle/>
          <a:p>
            <a:fld id="{445720D9-6406-4F1B-AF46-05A3AFD04668}" type="slidenum">
              <a:rPr kumimoji="1" lang="ja-JP" altLang="en-US" smtClean="0"/>
              <a:pPr/>
              <a:t>4</a:t>
            </a:fld>
            <a:endParaRPr kumimoji="1" lang="ja-JP" altLang="en-US"/>
          </a:p>
        </p:txBody>
      </p:sp>
    </p:spTree>
    <p:extLst>
      <p:ext uri="{BB962C8B-B14F-4D97-AF65-F5344CB8AC3E}">
        <p14:creationId xmlns:p14="http://schemas.microsoft.com/office/powerpoint/2010/main" val="829550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573016"/>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淡路市立一宮中</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graphicFrame>
        <p:nvGraphicFramePr>
          <p:cNvPr id="14" name="表 13"/>
          <p:cNvGraphicFramePr>
            <a:graphicFrameLocks noGrp="1"/>
          </p:cNvGraphicFramePr>
          <p:nvPr>
            <p:extLst>
              <p:ext uri="{D42A27DB-BD31-4B8C-83A1-F6EECF244321}">
                <p14:modId xmlns:p14="http://schemas.microsoft.com/office/powerpoint/2010/main" val="318508542"/>
              </p:ext>
            </p:extLst>
          </p:nvPr>
        </p:nvGraphicFramePr>
        <p:xfrm>
          <a:off x="4355976" y="684741"/>
          <a:ext cx="4680000" cy="2851684"/>
        </p:xfrm>
        <a:graphic>
          <a:graphicData uri="http://schemas.openxmlformats.org/drawingml/2006/table">
            <a:tbl>
              <a:tblPr firstRow="1" bandRow="1">
                <a:tableStyleId>{5940675A-B579-460E-94D1-54222C63F5DA}</a:tableStyleId>
              </a:tblPr>
              <a:tblGrid>
                <a:gridCol w="1313682"/>
                <a:gridCol w="3366318"/>
              </a:tblGrid>
              <a:tr h="720081">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中２・美術</a:t>
                      </a:r>
                      <a:endParaRPr kumimoji="1" lang="ja-JP" altLang="en-US" sz="1800" b="0" dirty="0">
                        <a:latin typeface="+mn-ea"/>
                        <a:ea typeface="+mn-ea"/>
                        <a:cs typeface="メイリオ" panose="020B0604030504040204" pitchFamily="50" charset="-128"/>
                      </a:endParaRPr>
                    </a:p>
                  </a:txBody>
                  <a:tcPr/>
                </a:tc>
              </a:tr>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映像作品「森の木琴」を鑑賞し、生徒の琴への興味を高める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05325">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図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512" y="692696"/>
            <a:ext cx="3960000" cy="2954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正方形/長方形 6"/>
          <p:cNvSpPr/>
          <p:nvPr/>
        </p:nvSpPr>
        <p:spPr>
          <a:xfrm>
            <a:off x="276396" y="4509120"/>
            <a:ext cx="8699608" cy="2197718"/>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小学校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学年、中学校 音楽、高等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学校 芸術（音楽）</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和楽器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などの演奏の様子をデジタルコンテンツなどで視聴</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させ、奏法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や姿勢などについて学習する際</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に、実際</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の演奏への意欲付けを行う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。我が国</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の音楽や諸外国の音楽</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など、いろいろ</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な種類の楽曲を鑑賞</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させ、演</a:t>
            </a:r>
            <a:r>
              <a:rPr lang="ja-JP" altLang="en-US" sz="2000" dirty="0" smtClean="0"/>
              <a:t>奏</a:t>
            </a:r>
            <a:r>
              <a:rPr lang="ja-JP" altLang="en-US" sz="2000" dirty="0"/>
              <a:t>形態や様子などから文化的な違いを感じ取らせる際</a:t>
            </a:r>
            <a:r>
              <a:rPr lang="ja-JP" altLang="en-US" sz="2000" dirty="0" smtClean="0"/>
              <a:t>に、楽曲</a:t>
            </a:r>
            <a:r>
              <a:rPr lang="ja-JP" altLang="en-US" sz="2000" dirty="0"/>
              <a:t>について興味をもたせるようにする。 </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sp>
        <p:nvSpPr>
          <p:cNvPr id="3" name="スライド番号プレースホルダー 2"/>
          <p:cNvSpPr>
            <a:spLocks noGrp="1"/>
          </p:cNvSpPr>
          <p:nvPr>
            <p:ph type="sldNum" sz="quarter" idx="12"/>
          </p:nvPr>
        </p:nvSpPr>
        <p:spPr/>
        <p:txBody>
          <a:bodyPr/>
          <a:lstStyle/>
          <a:p>
            <a:fld id="{445720D9-6406-4F1B-AF46-05A3AFD04668}" type="slidenum">
              <a:rPr kumimoji="1" lang="ja-JP" altLang="en-US" smtClean="0"/>
              <a:pPr/>
              <a:t>5</a:t>
            </a:fld>
            <a:endParaRPr kumimoji="1" lang="ja-JP" altLang="en-US"/>
          </a:p>
        </p:txBody>
      </p:sp>
    </p:spTree>
    <p:extLst>
      <p:ext uri="{BB962C8B-B14F-4D97-AF65-F5344CB8AC3E}">
        <p14:creationId xmlns:p14="http://schemas.microsoft.com/office/powerpoint/2010/main" val="109610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789040"/>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淡路市立一宮中</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sp>
        <p:nvSpPr>
          <p:cNvPr id="12" name="正方形/長方形 11"/>
          <p:cNvSpPr/>
          <p:nvPr/>
        </p:nvSpPr>
        <p:spPr>
          <a:xfrm>
            <a:off x="276396" y="4653136"/>
            <a:ext cx="8699608" cy="1479572"/>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小学校第</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学年、中学校社会、高等学校地理</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歴史（地理</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大型ディスプレイ、コンピュータ</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などを活用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して、衛星</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画像や空中写真を拡大提示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して、日本</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や世界の諸地域の地理的事象に対する関心を高めるようにする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graphicFrame>
        <p:nvGraphicFramePr>
          <p:cNvPr id="14" name="表 13"/>
          <p:cNvGraphicFramePr>
            <a:graphicFrameLocks noGrp="1"/>
          </p:cNvGraphicFramePr>
          <p:nvPr>
            <p:extLst>
              <p:ext uri="{D42A27DB-BD31-4B8C-83A1-F6EECF244321}">
                <p14:modId xmlns:p14="http://schemas.microsoft.com/office/powerpoint/2010/main" val="2204474508"/>
              </p:ext>
            </p:extLst>
          </p:nvPr>
        </p:nvGraphicFramePr>
        <p:xfrm>
          <a:off x="4355976" y="684741"/>
          <a:ext cx="4680000" cy="3046003"/>
        </p:xfrm>
        <a:graphic>
          <a:graphicData uri="http://schemas.openxmlformats.org/drawingml/2006/table">
            <a:tbl>
              <a:tblPr firstRow="1" bandRow="1">
                <a:tableStyleId>{5940675A-B579-460E-94D1-54222C63F5DA}</a:tableStyleId>
              </a:tblPr>
              <a:tblGrid>
                <a:gridCol w="1313682"/>
                <a:gridCol w="3366318"/>
              </a:tblGrid>
              <a:tr h="720081">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中１・社会</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アジア州</a:t>
                      </a:r>
                      <a:endParaRPr kumimoji="1" lang="ja-JP" altLang="en-US" sz="1800" b="0" dirty="0">
                        <a:latin typeface="+mn-ea"/>
                        <a:ea typeface="+mn-ea"/>
                        <a:cs typeface="メイリオ" panose="020B0604030504040204" pitchFamily="50" charset="-128"/>
                      </a:endParaRPr>
                    </a:p>
                  </a:txBody>
                  <a:tcPr/>
                </a:tc>
              </a:tr>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導入としてアジア州をまとめた動画をメモをとりながら視聴し、授業への関心を高める。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a:t>
                      </a:r>
                      <a:r>
                        <a:rPr kumimoji="1" lang="ja-JP" altLang="en-US" baseline="0" dirty="0" smtClean="0"/>
                        <a:t> </a:t>
                      </a:r>
                      <a:r>
                        <a:rPr kumimoji="1" lang="ja-JP" altLang="en-US" dirty="0" smtClean="0"/>
                        <a:t>□ﾀﾌﾞﾚｯﾄ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05325">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8" name="図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7716" y="692696"/>
            <a:ext cx="3960000" cy="29728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p:txBody>
          <a:bodyPr/>
          <a:lstStyle/>
          <a:p>
            <a:fld id="{445720D9-6406-4F1B-AF46-05A3AFD04668}" type="slidenum">
              <a:rPr kumimoji="1" lang="ja-JP" altLang="en-US" smtClean="0"/>
              <a:pPr/>
              <a:t>6</a:t>
            </a:fld>
            <a:endParaRPr kumimoji="1" lang="ja-JP" altLang="en-US"/>
          </a:p>
        </p:txBody>
      </p:sp>
    </p:spTree>
    <p:extLst>
      <p:ext uri="{BB962C8B-B14F-4D97-AF65-F5344CB8AC3E}">
        <p14:creationId xmlns:p14="http://schemas.microsoft.com/office/powerpoint/2010/main" val="1146860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789040"/>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graphicFrame>
        <p:nvGraphicFramePr>
          <p:cNvPr id="14" name="表 13"/>
          <p:cNvGraphicFramePr>
            <a:graphicFrameLocks noGrp="1"/>
          </p:cNvGraphicFramePr>
          <p:nvPr>
            <p:extLst>
              <p:ext uri="{D42A27DB-BD31-4B8C-83A1-F6EECF244321}">
                <p14:modId xmlns:p14="http://schemas.microsoft.com/office/powerpoint/2010/main" val="2734555123"/>
              </p:ext>
            </p:extLst>
          </p:nvPr>
        </p:nvGraphicFramePr>
        <p:xfrm>
          <a:off x="4355976" y="684741"/>
          <a:ext cx="4680000" cy="3046003"/>
        </p:xfrm>
        <a:graphic>
          <a:graphicData uri="http://schemas.openxmlformats.org/drawingml/2006/table">
            <a:tbl>
              <a:tblPr firstRow="1" bandRow="1">
                <a:tableStyleId>{5940675A-B579-460E-94D1-54222C63F5DA}</a:tableStyleId>
              </a:tblPr>
              <a:tblGrid>
                <a:gridCol w="1313682"/>
                <a:gridCol w="3366318"/>
              </a:tblGrid>
              <a:tr h="720081">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高２・日本史Ｂ</a:t>
                      </a:r>
                      <a:endParaRPr kumimoji="1" lang="en-US" altLang="ja-JP" sz="1800" b="0" dirty="0" smtClean="0">
                        <a:latin typeface="+mn-ea"/>
                        <a:ea typeface="+mn-ea"/>
                        <a:cs typeface="メイリオ" panose="020B0604030504040204" pitchFamily="50" charset="-128"/>
                      </a:endParaRPr>
                    </a:p>
                    <a:p>
                      <a:pPr lvl="0"/>
                      <a:r>
                        <a:rPr kumimoji="1" lang="ja-JP" altLang="en-US" sz="1800" b="0" dirty="0" smtClean="0">
                          <a:latin typeface="+mn-ea"/>
                          <a:ea typeface="+mn-ea"/>
                          <a:cs typeface="メイリオ" panose="020B0604030504040204" pitchFamily="50" charset="-128"/>
                        </a:rPr>
                        <a:t>近世江戸時代「寛永期の文化」</a:t>
                      </a:r>
                      <a:endParaRPr kumimoji="1" lang="ja-JP" altLang="en-US" sz="1800" b="0" dirty="0">
                        <a:latin typeface="+mn-ea"/>
                        <a:ea typeface="+mn-ea"/>
                        <a:cs typeface="メイリオ" panose="020B0604030504040204" pitchFamily="50" charset="-128"/>
                      </a:endParaRPr>
                    </a:p>
                  </a:txBody>
                  <a:tcPr/>
                </a:tc>
              </a:tr>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関連する動画を提示し、生徒の興味を高めるとともに、文化財などを視覚で的確にとらえさせる。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a:t>
                      </a:r>
                      <a:r>
                        <a:rPr kumimoji="1" lang="ja-JP" altLang="en-US" baseline="0" dirty="0" smtClean="0"/>
                        <a:t> ■</a:t>
                      </a:r>
                      <a:r>
                        <a:rPr kumimoji="1" lang="ja-JP" altLang="en-US" dirty="0" smtClean="0"/>
                        <a:t>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05325">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796" y="692696"/>
            <a:ext cx="3960000" cy="2970001"/>
          </a:xfrm>
          <a:prstGeom prst="rect">
            <a:avLst/>
          </a:prstGeom>
        </p:spPr>
      </p:pic>
      <p:sp>
        <p:nvSpPr>
          <p:cNvPr id="9" name="正方形/長方形 8"/>
          <p:cNvSpPr/>
          <p:nvPr/>
        </p:nvSpPr>
        <p:spPr>
          <a:xfrm>
            <a:off x="276396" y="4653136"/>
            <a:ext cx="8699608" cy="1479572"/>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高等学校 地理歴史（世界史</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世界史</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世界史</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に関する楽曲などを視聴</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させたり、絵画</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・写真などを鑑賞させたり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して、その</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時代の社会的背景をつかませるととも</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に、歴史</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事象に関する多面的な関心を高める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7</a:t>
            </a:fld>
            <a:endParaRPr kumimoji="1" lang="ja-JP" altLang="en-US"/>
          </a:p>
        </p:txBody>
      </p:sp>
    </p:spTree>
    <p:extLst>
      <p:ext uri="{BB962C8B-B14F-4D97-AF65-F5344CB8AC3E}">
        <p14:creationId xmlns:p14="http://schemas.microsoft.com/office/powerpoint/2010/main" val="1502368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57564" y="3789040"/>
            <a:ext cx="5410944" cy="432048"/>
          </a:xfrm>
        </p:spPr>
        <p:txBody>
          <a:bodyPr>
            <a:noAutofit/>
          </a:bodyPr>
          <a:lstStyle/>
          <a:p>
            <a:pPr algn="r"/>
            <a:r>
              <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活用実践事例（県立明石城西高等学校）</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graphicFrame>
        <p:nvGraphicFramePr>
          <p:cNvPr id="14" name="表 13"/>
          <p:cNvGraphicFramePr>
            <a:graphicFrameLocks noGrp="1"/>
          </p:cNvGraphicFramePr>
          <p:nvPr>
            <p:extLst>
              <p:ext uri="{D42A27DB-BD31-4B8C-83A1-F6EECF244321}">
                <p14:modId xmlns:p14="http://schemas.microsoft.com/office/powerpoint/2010/main" val="2043318208"/>
              </p:ext>
            </p:extLst>
          </p:nvPr>
        </p:nvGraphicFramePr>
        <p:xfrm>
          <a:off x="4355976" y="684741"/>
          <a:ext cx="4680000" cy="3046003"/>
        </p:xfrm>
        <a:graphic>
          <a:graphicData uri="http://schemas.openxmlformats.org/drawingml/2006/table">
            <a:tbl>
              <a:tblPr firstRow="1" bandRow="1">
                <a:tableStyleId>{5940675A-B579-460E-94D1-54222C63F5DA}</a:tableStyleId>
              </a:tblPr>
              <a:tblGrid>
                <a:gridCol w="1313682"/>
                <a:gridCol w="3366318"/>
              </a:tblGrid>
              <a:tr h="720081">
                <a:tc>
                  <a:txBody>
                    <a:bodyPr/>
                    <a:lstStyle/>
                    <a:p>
                      <a:r>
                        <a:rPr kumimoji="1" lang="ja-JP" altLang="en-US" dirty="0" smtClean="0">
                          <a:latin typeface="+mn-ea"/>
                          <a:ea typeface="+mn-ea"/>
                        </a:rPr>
                        <a:t>学年・教科など</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高１・コミニュケーション英語</a:t>
                      </a:r>
                      <a:r>
                        <a:rPr kumimoji="1" lang="en-US" altLang="ja-JP" sz="1800" b="0" dirty="0" smtClean="0">
                          <a:latin typeface="+mn-ea"/>
                          <a:ea typeface="+mn-ea"/>
                          <a:cs typeface="メイリオ" panose="020B0604030504040204" pitchFamily="50" charset="-128"/>
                        </a:rPr>
                        <a:t>Ⅰ</a:t>
                      </a:r>
                    </a:p>
                  </a:txBody>
                  <a:tcPr/>
                </a:tc>
              </a:tr>
              <a:tr h="720081">
                <a:tc>
                  <a:txBody>
                    <a:bodyPr/>
                    <a:lstStyle/>
                    <a:p>
                      <a:r>
                        <a:rPr kumimoji="1" lang="en-US" altLang="ja-JP" dirty="0" smtClean="0">
                          <a:latin typeface="+mn-ea"/>
                          <a:ea typeface="+mn-ea"/>
                        </a:rPr>
                        <a:t>ICT</a:t>
                      </a:r>
                      <a:r>
                        <a:rPr kumimoji="1" lang="ja-JP" altLang="en-US" dirty="0" smtClean="0">
                          <a:latin typeface="+mn-ea"/>
                          <a:ea typeface="+mn-ea"/>
                        </a:rPr>
                        <a:t>活用の意図</a:t>
                      </a:r>
                      <a:endParaRPr kumimoji="1" lang="ja-JP" altLang="en-US" dirty="0">
                        <a:latin typeface="+mn-ea"/>
                        <a:ea typeface="+mn-ea"/>
                      </a:endParaRPr>
                    </a:p>
                  </a:txBody>
                  <a:tcPr/>
                </a:tc>
                <a:tc>
                  <a:txBody>
                    <a:bodyPr/>
                    <a:lstStyle/>
                    <a:p>
                      <a:pPr lvl="0"/>
                      <a:r>
                        <a:rPr kumimoji="1" lang="ja-JP" altLang="en-US" sz="1800" b="0" dirty="0" smtClean="0">
                          <a:latin typeface="+mn-ea"/>
                          <a:ea typeface="+mn-ea"/>
                          <a:cs typeface="メイリオ" panose="020B0604030504040204" pitchFamily="50" charset="-128"/>
                        </a:rPr>
                        <a:t>ＡＬＴが自国についてプレゼンテーションをし、生徒の関心を高める。</a:t>
                      </a:r>
                      <a:endParaRPr kumimoji="1" lang="ja-JP" altLang="en-US" sz="1800" b="0" dirty="0">
                        <a:latin typeface="+mn-ea"/>
                        <a:ea typeface="+mn-ea"/>
                        <a:cs typeface="メイリオ" panose="020B0604030504040204" pitchFamily="50" charset="-128"/>
                      </a:endParaRPr>
                    </a:p>
                  </a:txBody>
                  <a:tcPr/>
                </a:tc>
              </a:tr>
              <a:tr h="1006197">
                <a:tc>
                  <a:txBody>
                    <a:bodyPr/>
                    <a:lstStyle/>
                    <a:p>
                      <a:r>
                        <a:rPr kumimoji="1" lang="ja-JP" altLang="en-US" dirty="0" smtClean="0"/>
                        <a:t>主に使用した</a:t>
                      </a:r>
                      <a:r>
                        <a:rPr kumimoji="1" lang="en-US" altLang="ja-JP" dirty="0" smtClean="0"/>
                        <a:t>ICT</a:t>
                      </a:r>
                      <a:r>
                        <a:rPr kumimoji="1" lang="ja-JP" altLang="en-US" dirty="0" smtClean="0"/>
                        <a:t>機器</a:t>
                      </a:r>
                      <a:endParaRPr kumimoji="1" lang="ja-JP" altLang="en-US" dirty="0"/>
                    </a:p>
                  </a:txBody>
                  <a:tcPr/>
                </a:tc>
                <a:tc>
                  <a:txBody>
                    <a:bodyPr/>
                    <a:lstStyle/>
                    <a:p>
                      <a:r>
                        <a:rPr kumimoji="1" lang="ja-JP" altLang="en-US" dirty="0" smtClean="0"/>
                        <a:t>□ＰＣ　　　　 </a:t>
                      </a:r>
                      <a:r>
                        <a:rPr kumimoji="1" lang="ja-JP" altLang="en-US" baseline="0" dirty="0" smtClean="0"/>
                        <a:t> ■</a:t>
                      </a:r>
                      <a:r>
                        <a:rPr kumimoji="1" lang="ja-JP" altLang="en-US" dirty="0" smtClean="0"/>
                        <a:t>ﾀﾌﾞﾚｯﾄ</a:t>
                      </a:r>
                      <a:r>
                        <a:rPr kumimoji="1" lang="en-US" altLang="ja-JP" dirty="0" smtClean="0"/>
                        <a:t>PC</a:t>
                      </a:r>
                    </a:p>
                    <a:p>
                      <a:r>
                        <a:rPr kumimoji="1" lang="ja-JP" altLang="en-US" dirty="0" smtClean="0"/>
                        <a:t>□電子黒板　□実物投影機</a:t>
                      </a:r>
                      <a:endParaRPr kumimoji="1" lang="en-US" altLang="ja-JP" dirty="0" smtClean="0"/>
                    </a:p>
                    <a:p>
                      <a:r>
                        <a:rPr kumimoji="1" lang="ja-JP" altLang="en-US" dirty="0" smtClean="0"/>
                        <a:t>■ﾌﾟﾛｼﾞｪｸﾀ　</a:t>
                      </a:r>
                      <a:endParaRPr kumimoji="1" lang="ja-JP" altLang="en-US" dirty="0"/>
                    </a:p>
                  </a:txBody>
                  <a:tcPr/>
                </a:tc>
              </a:tr>
              <a:tr h="405325">
                <a:tc>
                  <a:txBody>
                    <a:bodyPr/>
                    <a:lstStyle/>
                    <a:p>
                      <a:r>
                        <a:rPr kumimoji="1" lang="ja-JP" altLang="en-US" dirty="0" smtClean="0"/>
                        <a:t>活用場面</a:t>
                      </a:r>
                      <a:endParaRPr kumimoji="1" lang="ja-JP" altLang="en-US" dirty="0"/>
                    </a:p>
                  </a:txBody>
                  <a:tcPr/>
                </a:tc>
                <a:tc>
                  <a:txBody>
                    <a:bodyPr/>
                    <a:lstStyle/>
                    <a:p>
                      <a:r>
                        <a:rPr kumimoji="1" lang="ja-JP" altLang="en-US" dirty="0" smtClean="0"/>
                        <a:t>■導入　□展開　　□まとめ</a:t>
                      </a:r>
                      <a:endParaRPr kumimoji="1" lang="ja-JP" altLang="en-US" dirty="0"/>
                    </a:p>
                  </a:txBody>
                  <a:tcPr/>
                </a:tc>
              </a:tr>
            </a:tbl>
          </a:graphicData>
        </a:graphic>
      </p:graphicFrame>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116" y="670600"/>
            <a:ext cx="3960000" cy="2970000"/>
          </a:xfrm>
          <a:prstGeom prst="rect">
            <a:avLst/>
          </a:prstGeom>
        </p:spPr>
      </p:pic>
      <p:sp>
        <p:nvSpPr>
          <p:cNvPr id="7" name="正方形/長方形 6"/>
          <p:cNvSpPr/>
          <p:nvPr/>
        </p:nvSpPr>
        <p:spPr>
          <a:xfrm>
            <a:off x="276396" y="4653136"/>
            <a:ext cx="8699608" cy="1169551"/>
          </a:xfrm>
          <a:prstGeom prst="rect">
            <a:avLst/>
          </a:prstGeom>
          <a:noFill/>
          <a:ln w="19050">
            <a:solidFill>
              <a:schemeClr val="tx1"/>
            </a:solidFill>
            <a:prstDash val="dash"/>
          </a:ln>
        </p:spPr>
        <p:txBody>
          <a:bodyPr wrap="square" lIns="91440" tIns="45720" rIns="91440" bIns="45720">
            <a:spAutoFit/>
          </a:bodyPr>
          <a:lstStyle/>
          <a:p>
            <a:pPr>
              <a:lnSpc>
                <a:spcPts val="28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具体例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学校 外国語（英語）</a:t>
            </a:r>
          </a:p>
          <a:p>
            <a:pPr>
              <a:lnSpc>
                <a:spcPts val="28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外国</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のテレビ番組などを</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見せ、英語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によるコミュニケーションに興味・関心を持たせる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2800"/>
              </a:lnSpc>
            </a:pP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「教育の情報化に関する手引き」より</a:t>
            </a:r>
          </a:p>
        </p:txBody>
      </p:sp>
      <p:sp>
        <p:nvSpPr>
          <p:cNvPr id="4" name="スライド番号プレースホルダー 3"/>
          <p:cNvSpPr>
            <a:spLocks noGrp="1"/>
          </p:cNvSpPr>
          <p:nvPr>
            <p:ph type="sldNum" sz="quarter" idx="12"/>
          </p:nvPr>
        </p:nvSpPr>
        <p:spPr/>
        <p:txBody>
          <a:bodyPr/>
          <a:lstStyle/>
          <a:p>
            <a:fld id="{445720D9-6406-4F1B-AF46-05A3AFD04668}" type="slidenum">
              <a:rPr kumimoji="1" lang="ja-JP" altLang="en-US" smtClean="0"/>
              <a:pPr/>
              <a:t>8</a:t>
            </a:fld>
            <a:endParaRPr kumimoji="1" lang="ja-JP" altLang="en-US"/>
          </a:p>
        </p:txBody>
      </p:sp>
    </p:spTree>
    <p:extLst>
      <p:ext uri="{BB962C8B-B14F-4D97-AF65-F5344CB8AC3E}">
        <p14:creationId xmlns:p14="http://schemas.microsoft.com/office/powerpoint/2010/main" val="2576225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0"/>
            <a:ext cx="9144000" cy="338554"/>
          </a:xfrm>
          <a:prstGeom prst="rect">
            <a:avLst/>
          </a:prstGeom>
          <a:solidFill>
            <a:schemeClr val="bg1">
              <a:lumMod val="85000"/>
            </a:schemeClr>
          </a:solidFill>
        </p:spPr>
        <p:txBody>
          <a:bodyPr wrap="square" rtlCol="0">
            <a:spAutoFit/>
          </a:bodyPr>
          <a:lstStyle/>
          <a:p>
            <a:r>
              <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rPr>
              <a:t>授業での教員によるＩＣＴ活用　①学習に対する児童生徒の興味関心を高めるために　</a:t>
            </a:r>
          </a:p>
        </p:txBody>
      </p:sp>
      <p:sp>
        <p:nvSpPr>
          <p:cNvPr id="9" name="正方形/長方形 8"/>
          <p:cNvSpPr/>
          <p:nvPr/>
        </p:nvSpPr>
        <p:spPr>
          <a:xfrm>
            <a:off x="222196" y="548680"/>
            <a:ext cx="8699608" cy="5570756"/>
          </a:xfrm>
          <a:prstGeom prst="rect">
            <a:avLst/>
          </a:prstGeom>
          <a:noFill/>
          <a:ln w="19050">
            <a:solidFill>
              <a:schemeClr val="tx1"/>
            </a:solidFill>
            <a:prstDash val="dash"/>
          </a:ln>
        </p:spPr>
        <p:txBody>
          <a:bodyPr wrap="square" lIns="91440" tIns="45720" rIns="91440" bIns="45720">
            <a:spAutoFit/>
          </a:bodyPr>
          <a:lstStyle/>
          <a:p>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その他の具体例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○中学校　美術、高等</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学校 芸術（美術・書道・工芸）</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身近</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な地域や日本及び諸外国の美術・書道・工芸の文化遺産などのデジタルコンテンツなどを拡大提示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して、美術</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文化に対する関心を高めるようにする。</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　国語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（国語</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総合、国語表現、現代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文</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発表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や講演などのデジタルコンテンツ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を、話し方</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言葉遣い、資料</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の活用の仕方などに注意しながら視聴</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させ、話し方</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によって伝わり方が大きく変わることを気付かせるとともに言語による表現活動への関心を高める。</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国語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（国語</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総合、古典</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古典</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現代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文</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現代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文</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古典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や文学教材を扱う授業においてインターネットなどを活用して様々な作品と</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出会わせ、興味</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・関心を高める。</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○高等学校　国語</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（国語</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総合、古典</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古典</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B</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古典</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に関する絵画などで博物館・美術館のウェブサイトで閲覧可能なデジタル画像（</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例えば、源氏</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物語絵巻や紫式部日記絵巻）を提示</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し、時代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背景や風俗など</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を読み取らせ</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古典に関する関心を高める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r"/>
            <a:endParaRPr lang="en-US" altLang="ja-JP" sz="20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教育の情報化に関する手引き」</a:t>
            </a:r>
            <a:r>
              <a:rPr lang="ja-JP" altLang="en-US" sz="1600" dirty="0" smtClean="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cap="none" spc="0" dirty="0">
              <a:ln w="12700">
                <a:noFill/>
                <a:prstDash val="solid"/>
              </a:ln>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445720D9-6406-4F1B-AF46-05A3AFD04668}" type="slidenum">
              <a:rPr kumimoji="1" lang="ja-JP" altLang="en-US" smtClean="0"/>
              <a:pPr/>
              <a:t>9</a:t>
            </a:fld>
            <a:endParaRPr kumimoji="1" lang="ja-JP" altLang="en-US"/>
          </a:p>
        </p:txBody>
      </p:sp>
    </p:spTree>
    <p:extLst>
      <p:ext uri="{BB962C8B-B14F-4D97-AF65-F5344CB8AC3E}">
        <p14:creationId xmlns:p14="http://schemas.microsoft.com/office/powerpoint/2010/main" val="1649337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2108</TotalTime>
  <Words>989</Words>
  <Application>Microsoft Office PowerPoint</Application>
  <PresentationFormat>画面に合わせる (4:3)</PresentationFormat>
  <Paragraphs>177</Paragraphs>
  <Slides>11</Slides>
  <Notes>3</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授業での教員によるＩＣＴ活用</vt:lpstr>
      <vt:lpstr>PowerPoint プレゼンテーション</vt:lpstr>
      <vt:lpstr>ICT活用実践事例（芦屋市立精道小学校）</vt:lpstr>
      <vt:lpstr>ICT活用実践事例（猪名川町立白金小学校）</vt:lpstr>
      <vt:lpstr>ICT活用実践事例（淡路市立一宮中学校）</vt:lpstr>
      <vt:lpstr>ICT活用実践事例（淡路市立一宮中学校）</vt:lpstr>
      <vt:lpstr>ICT活用実践事例（県立明石城西高等学校）</vt:lpstr>
      <vt:lpstr>ICT活用実践事例（県立明石城西高等学校）</vt:lpstr>
      <vt:lpstr>PowerPoint プレゼンテーション</vt:lpstr>
      <vt:lpstr>PowerPoint プレゼンテーション</vt:lpstr>
      <vt:lpstr>PowerPoint プレゼンテーション</vt:lpstr>
    </vt:vector>
  </TitlesOfParts>
  <Company>兵庫県</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ICT活用実践事例</dc:title>
  <dc:creator>兵庫県</dc:creator>
  <cp:lastModifiedBy>兵庫県</cp:lastModifiedBy>
  <cp:revision>122</cp:revision>
  <cp:lastPrinted>2018-01-11T09:35:42Z</cp:lastPrinted>
  <dcterms:created xsi:type="dcterms:W3CDTF">2016-01-08T07:45:39Z</dcterms:created>
  <dcterms:modified xsi:type="dcterms:W3CDTF">2018-01-11T10:41:56Z</dcterms:modified>
</cp:coreProperties>
</file>