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50" r:id="rId1"/>
    <p:sldMasterId id="2147483652" r:id="rId2"/>
    <p:sldMasterId id="2147483653" r:id="rId3"/>
  </p:sldMasterIdLst>
  <p:notesMasterIdLst>
    <p:notesMasterId r:id="rId12"/>
  </p:notesMasterIdLst>
  <p:sldIdLst>
    <p:sldId id="359" r:id="rId4"/>
    <p:sldId id="350" r:id="rId5"/>
    <p:sldId id="267" r:id="rId6"/>
    <p:sldId id="276" r:id="rId7"/>
    <p:sldId id="352" r:id="rId8"/>
    <p:sldId id="353" r:id="rId9"/>
    <p:sldId id="345" r:id="rId10"/>
    <p:sldId id="358" r:id="rId11"/>
  </p:sldIdLst>
  <p:sldSz cx="9144000" cy="6858000" type="screen4x3"/>
  <p:notesSz cx="6807200" cy="9939338"/>
  <p:defaultTextStyle>
    <a:defPPr>
      <a:defRPr lang="ja-JP"/>
    </a:defPPr>
    <a:lvl1pPr algn="l" defTabSz="457200" rtl="0" eaLnBrk="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1pPr>
    <a:lvl2pPr marL="228600" indent="228600" algn="l" defTabSz="457200" rtl="0" eaLnBrk="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2pPr>
    <a:lvl3pPr marL="457200" indent="457200" algn="l" defTabSz="457200" rtl="0" eaLnBrk="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3pPr>
    <a:lvl4pPr marL="685800" indent="685800" algn="l" defTabSz="457200" rtl="0" eaLnBrk="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4pPr>
    <a:lvl5pPr marL="914400" indent="914400" algn="l" defTabSz="457200" rtl="0" eaLnBrk="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5pPr>
    <a:lvl6pPr marL="2286000" algn="l" defTabSz="914400" rtl="0" eaLnBrk="1" latinLnBrk="0" hangingPunct="1">
      <a:defRPr sz="1200" kern="1200">
        <a:solidFill>
          <a:srgbClr val="000000"/>
        </a:solidFill>
        <a:latin typeface="Helvetica" charset="0"/>
        <a:ea typeface="Helvetica" charset="0"/>
        <a:cs typeface="Helvetica" charset="0"/>
        <a:sym typeface="Helvetica" charset="0"/>
      </a:defRPr>
    </a:lvl6pPr>
    <a:lvl7pPr marL="2743200" algn="l" defTabSz="914400" rtl="0" eaLnBrk="1" latinLnBrk="0" hangingPunct="1">
      <a:defRPr sz="1200" kern="1200">
        <a:solidFill>
          <a:srgbClr val="000000"/>
        </a:solidFill>
        <a:latin typeface="Helvetica" charset="0"/>
        <a:ea typeface="Helvetica" charset="0"/>
        <a:cs typeface="Helvetica" charset="0"/>
        <a:sym typeface="Helvetica" charset="0"/>
      </a:defRPr>
    </a:lvl7pPr>
    <a:lvl8pPr marL="3200400" algn="l" defTabSz="914400" rtl="0" eaLnBrk="1" latinLnBrk="0" hangingPunct="1">
      <a:defRPr sz="1200" kern="1200">
        <a:solidFill>
          <a:srgbClr val="000000"/>
        </a:solidFill>
        <a:latin typeface="Helvetica" charset="0"/>
        <a:ea typeface="Helvetica" charset="0"/>
        <a:cs typeface="Helvetica" charset="0"/>
        <a:sym typeface="Helvetica" charset="0"/>
      </a:defRPr>
    </a:lvl8pPr>
    <a:lvl9pPr marL="3657600" algn="l" defTabSz="914400" rtl="0" eaLnBrk="1" latinLnBrk="0" hangingPunct="1">
      <a:defRPr sz="1200" kern="1200">
        <a:solidFill>
          <a:srgbClr val="000000"/>
        </a:solidFill>
        <a:latin typeface="Helvetica" charset="0"/>
        <a:ea typeface="Helvetica" charset="0"/>
        <a:cs typeface="Helvetica"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506" autoAdjust="0"/>
  </p:normalViewPr>
  <p:slideViewPr>
    <p:cSldViewPr>
      <p:cViewPr>
        <p:scale>
          <a:sx n="41" d="100"/>
          <a:sy n="41" d="100"/>
        </p:scale>
        <p:origin x="-1488" y="-7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p:cNvSpPr>
          <p:nvPr>
            <p:ph type="sldImg" idx="2"/>
          </p:nvPr>
        </p:nvSpPr>
        <p:spPr bwMode="auto">
          <a:xfrm>
            <a:off x="920750" y="746125"/>
            <a:ext cx="4965700" cy="372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p:cNvSpPr>
            <a:spLocks noGrp="1"/>
          </p:cNvSpPr>
          <p:nvPr>
            <p:ph type="body" sz="quarter" idx="3"/>
          </p:nvPr>
        </p:nvSpPr>
        <p:spPr bwMode="auto">
          <a:xfrm>
            <a:off x="906463" y="4721225"/>
            <a:ext cx="499427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690" tIns="47845" rIns="95690" bIns="47845" numCol="1" anchor="t" anchorCtr="0" compatLnSpc="1">
            <a:prstTxWarp prst="textNoShape">
              <a:avLst/>
            </a:prstTxWarp>
          </a:bodyPr>
          <a:lstStyle/>
          <a:p>
            <a:pPr lvl="0"/>
            <a:r>
              <a:rPr lang="ja-JP" altLang="ja-JP" noProof="0" smtClean="0">
                <a:sym typeface="Noteworthy Bold" charset="0"/>
              </a:rPr>
              <a:t>Click to edit Master text styles</a:t>
            </a:r>
          </a:p>
          <a:p>
            <a:pPr lvl="1"/>
            <a:r>
              <a:rPr lang="ja-JP" altLang="ja-JP" noProof="0" smtClean="0">
                <a:sym typeface="Noteworthy Bold" charset="0"/>
              </a:rPr>
              <a:t>Second level</a:t>
            </a:r>
          </a:p>
          <a:p>
            <a:pPr lvl="2"/>
            <a:r>
              <a:rPr lang="ja-JP" altLang="ja-JP" noProof="0" smtClean="0">
                <a:sym typeface="Noteworthy Bold" charset="0"/>
              </a:rPr>
              <a:t>Third level</a:t>
            </a:r>
          </a:p>
          <a:p>
            <a:pPr lvl="3"/>
            <a:r>
              <a:rPr lang="ja-JP" altLang="ja-JP" noProof="0" smtClean="0">
                <a:sym typeface="Noteworthy Bold" charset="0"/>
              </a:rPr>
              <a:t>Fourth level</a:t>
            </a:r>
          </a:p>
          <a:p>
            <a:pPr lvl="4"/>
            <a:r>
              <a:rPr lang="ja-JP" altLang="ja-JP" noProof="0" smtClean="0">
                <a:sym typeface="Noteworthy Bold" charset="0"/>
              </a:rPr>
              <a:t>Fifth level</a:t>
            </a:r>
          </a:p>
        </p:txBody>
      </p:sp>
    </p:spTree>
    <p:extLst>
      <p:ext uri="{BB962C8B-B14F-4D97-AF65-F5344CB8AC3E}">
        <p14:creationId xmlns:p14="http://schemas.microsoft.com/office/powerpoint/2010/main" val="1596207298"/>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228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4572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9144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p:sp>
      <p:sp>
        <p:nvSpPr>
          <p:cNvPr id="25603" name="ノート プレースホルダー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kumimoji="1" lang="ja-JP" altLang="en-US" smtClean="0">
              <a:ea typeface="ＭＳ Ｐゴシック" pitchFamily="50" charset="-128"/>
            </a:endParaRPr>
          </a:p>
        </p:txBody>
      </p:sp>
      <p:sp>
        <p:nvSpPr>
          <p:cNvPr id="2560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CC1636-671B-4A34-9F49-0780D871A3A7}" type="slidenum">
              <a:rPr kumimoji="1" lang="ja-JP" altLang="en-US">
                <a:ea typeface="ＭＳ Ｐゴシック" pitchFamily="50" charset="-128"/>
              </a:rPr>
              <a:pPr/>
              <a:t>1</a:t>
            </a:fld>
            <a:endParaRPr kumimoji="1" lang="ja-JP" altLang="en-US">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p:sp>
      <p:sp>
        <p:nvSpPr>
          <p:cNvPr id="29699" name="ノート プレースホルダー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pPr>
              <a:defRPr/>
            </a:pPr>
            <a:r>
              <a:rPr kumimoji="1" lang="ja-JP" altLang="en-US" sz="1400" dirty="0" smtClean="0">
                <a:latin typeface="+mn-ea"/>
                <a:ea typeface="+mn-ea"/>
              </a:rPr>
              <a:t>では、ここで県内で行われた実践事例を見て見ましょう。</a:t>
            </a:r>
            <a:endParaRPr kumimoji="1" lang="en-US" altLang="ja-JP" sz="1400" dirty="0" smtClean="0">
              <a:latin typeface="+mn-ea"/>
              <a:ea typeface="+mn-ea"/>
            </a:endParaRPr>
          </a:p>
          <a:p>
            <a:pPr>
              <a:defRPr/>
            </a:pPr>
            <a:endParaRPr kumimoji="1" lang="ja-JP" altLang="en-US" sz="1400" dirty="0" smtClean="0">
              <a:latin typeface="+mn-ea"/>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p:sp>
      <p:sp>
        <p:nvSpPr>
          <p:cNvPr id="31747" name="ノート プレースホルダー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defRPr/>
            </a:pPr>
            <a:r>
              <a:rPr kumimoji="1" lang="ja-JP" altLang="en-US" sz="1400" dirty="0" smtClean="0">
                <a:latin typeface="+mn-ea"/>
                <a:ea typeface="+mn-ea"/>
              </a:rPr>
              <a:t>これは、提示の例です。小学校の英語活動の帯活動で、タブレット端末を用いてフラッシュカードを</a:t>
            </a:r>
            <a:r>
              <a:rPr kumimoji="1" lang="ja-JP" altLang="en-US" sz="1400" dirty="0" err="1" smtClean="0">
                <a:latin typeface="+mn-ea"/>
                <a:ea typeface="+mn-ea"/>
              </a:rPr>
              <a:t>さ</a:t>
            </a:r>
            <a:r>
              <a:rPr kumimoji="1" lang="ja-JP" altLang="en-US" sz="1400" dirty="0" smtClean="0">
                <a:latin typeface="+mn-ea"/>
                <a:ea typeface="+mn-ea"/>
              </a:rPr>
              <a:t>さっと提示し、テンポよく導入を進めている様子です。</a:t>
            </a:r>
            <a:endParaRPr kumimoji="1" lang="en-US" altLang="ja-JP" sz="1400" dirty="0" smtClean="0">
              <a:latin typeface="+mn-ea"/>
              <a:ea typeface="+mn-ea"/>
            </a:endParaRPr>
          </a:p>
          <a:p>
            <a:pPr eaLnBrk="1">
              <a:defRPr/>
            </a:pPr>
            <a:endParaRPr kumimoji="1" lang="ja-JP" altLang="en-US" sz="1400" dirty="0" smtClean="0">
              <a:latin typeface="+mn-ea"/>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p:sp>
      <p:sp>
        <p:nvSpPr>
          <p:cNvPr id="33795" name="ノート プレースホルダー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defRPr/>
            </a:pPr>
            <a:r>
              <a:rPr kumimoji="1" lang="ja-JP" altLang="en-US" sz="1400" dirty="0" smtClean="0">
                <a:latin typeface="+mn-ea"/>
                <a:ea typeface="+mn-ea"/>
              </a:rPr>
              <a:t>この授業では、その後、教員が</a:t>
            </a:r>
            <a:r>
              <a:rPr kumimoji="1" lang="en-US" altLang="ja-JP" sz="1400" dirty="0" smtClean="0">
                <a:latin typeface="+mn-ea"/>
                <a:ea typeface="+mn-ea"/>
              </a:rPr>
              <a:t>1台のタブレット端末を持って机間指導を行い、各グループで考えたアイディアを撮影していきます。これを全体に提示し、グループでの発表を行わせます。共有を狙った活用方法です。このように、教員が1台のタブレット端末を持つだけで、授業がグッと効率的にテンポよく進めることができるようになります</a:t>
            </a:r>
            <a:r>
              <a:rPr kumimoji="1" lang="en-US" altLang="ja-JP" dirty="0" smtClean="0">
                <a:ea typeface="ＭＳ Ｐゴシック" pitchFamily="50" charset="-128"/>
              </a:rPr>
              <a:t>。</a:t>
            </a:r>
            <a:endParaRPr kumimoji="1" lang="ja-JP" altLang="en-US" dirty="0" smtClean="0">
              <a:ea typeface="ＭＳ Ｐゴシック"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p:sp>
      <p:sp>
        <p:nvSpPr>
          <p:cNvPr id="35843" name="ノート プレースホルダー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pPr>
              <a:defRPr/>
            </a:pPr>
            <a:r>
              <a:rPr kumimoji="1" lang="ja-JP" altLang="en-US" sz="1400" dirty="0" smtClean="0">
                <a:latin typeface="+mn-ea"/>
                <a:ea typeface="+mn-ea"/>
              </a:rPr>
              <a:t>この事例は、中学校技術科の授業の様子です。工具の使い方について一斉指導で学んだ生徒が、自分で実習をする際、内容を再確認するためにグループに</a:t>
            </a:r>
            <a:r>
              <a:rPr kumimoji="1" lang="en-US" altLang="ja-JP" sz="1400" dirty="0" smtClean="0">
                <a:latin typeface="+mn-ea"/>
                <a:ea typeface="+mn-ea"/>
              </a:rPr>
              <a:t>1台用意されたタブレット端末で動画を閲覧しています。動画の閲覧を通してポイントを把握した生徒は、実際に工具を使って作業を行います。その際、工具を使っている手元の様子をお互いに撮影することで、自分が工具を正しく使えているか、自己評価や相互評価を行なっています。これが、鏡的的利用です。</a:t>
            </a:r>
          </a:p>
          <a:p>
            <a:pPr>
              <a:defRPr/>
            </a:pPr>
            <a:endParaRPr kumimoji="1" lang="ja-JP" altLang="en-US" dirty="0" smtClean="0">
              <a:ea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p:sp>
      <p:sp>
        <p:nvSpPr>
          <p:cNvPr id="44035" name="ノート プレースホルダー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kumimoji="1" lang="ja-JP" altLang="en-US" sz="1400" smtClean="0">
                <a:ea typeface="ＭＳ Ｐゴシック" pitchFamily="50" charset="-128"/>
              </a:rPr>
              <a:t>この事例は、中学校理科で気象について学習している様子です。この授業では、事前に教員が様々な天気図を連続的に閲覧できるように保存しています。このコンテンツを活用して生徒は、天気図の変化をシミュレーションしながら明日の天気の予報を考えています。これは、理科という教科の特性に合わせてシミュレーションを活用した例と言え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p:sp>
      <p:sp>
        <p:nvSpPr>
          <p:cNvPr id="39939" name="ノート プレースホルダー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spcBef>
                <a:spcPts val="483"/>
              </a:spcBef>
              <a:defRPr/>
            </a:pPr>
            <a:r>
              <a:rPr kumimoji="1" lang="ja-JP" altLang="en-US" sz="1400" dirty="0" smtClean="0">
                <a:latin typeface="+mj-ea"/>
                <a:ea typeface="+mj-ea"/>
              </a:rPr>
              <a:t>これらの実践事例から、</a:t>
            </a:r>
            <a:endParaRPr kumimoji="1" lang="en-US" altLang="ja-JP" sz="1400" dirty="0" smtClean="0">
              <a:latin typeface="+mj-ea"/>
              <a:ea typeface="+mj-ea"/>
            </a:endParaRPr>
          </a:p>
          <a:p>
            <a:pPr eaLnBrk="1">
              <a:spcBef>
                <a:spcPts val="483"/>
              </a:spcBef>
              <a:defRPr/>
            </a:pPr>
            <a:r>
              <a:rPr lang="ja-JP" altLang="ja-JP" sz="1400" dirty="0" smtClean="0">
                <a:solidFill>
                  <a:srgbClr val="000000"/>
                </a:solidFill>
                <a:latin typeface="+mj-ea"/>
                <a:ea typeface="+mj-ea"/>
              </a:rPr>
              <a:t>教員が1台のタブレットを持つだけでも提示・共有・評価に効果</a:t>
            </a:r>
            <a:r>
              <a:rPr lang="ja-JP" altLang="en-US" sz="1400" dirty="0" smtClean="0">
                <a:solidFill>
                  <a:srgbClr val="000000"/>
                </a:solidFill>
                <a:latin typeface="+mj-ea"/>
                <a:ea typeface="+mj-ea"/>
              </a:rPr>
              <a:t>的であることがわかります。また、</a:t>
            </a:r>
            <a:r>
              <a:rPr lang="ja-JP" altLang="ja-JP" sz="1400" dirty="0" smtClean="0">
                <a:solidFill>
                  <a:srgbClr val="000000"/>
                </a:solidFill>
                <a:latin typeface="+mj-ea"/>
                <a:ea typeface="+mj-ea"/>
              </a:rPr>
              <a:t>コンテンツのエ夫で児童・生徒の興味・関心、意欲づけに効果</a:t>
            </a:r>
            <a:r>
              <a:rPr lang="ja-JP" altLang="en-US" sz="1400" dirty="0" smtClean="0">
                <a:solidFill>
                  <a:srgbClr val="000000"/>
                </a:solidFill>
                <a:latin typeface="+mj-ea"/>
                <a:ea typeface="+mj-ea"/>
              </a:rPr>
              <a:t>のあることがわかります。授業の内容は従来の指導方法と変わりませんが、</a:t>
            </a:r>
            <a:r>
              <a:rPr lang="ja-JP" altLang="ja-JP" sz="1400" dirty="0" smtClean="0">
                <a:solidFill>
                  <a:srgbClr val="000000"/>
                </a:solidFill>
                <a:latin typeface="+mj-ea"/>
                <a:ea typeface="+mj-ea"/>
              </a:rPr>
              <a:t>同じことを短時間でスムーズ</a:t>
            </a:r>
            <a:r>
              <a:rPr lang="ja-JP" altLang="en-US" sz="1400" dirty="0" smtClean="0">
                <a:solidFill>
                  <a:srgbClr val="000000"/>
                </a:solidFill>
                <a:latin typeface="+mj-ea"/>
                <a:ea typeface="+mj-ea"/>
              </a:rPr>
              <a:t>に</a:t>
            </a:r>
            <a:r>
              <a:rPr lang="ja-JP" altLang="ja-JP" sz="1400" dirty="0" smtClean="0">
                <a:solidFill>
                  <a:srgbClr val="000000"/>
                </a:solidFill>
                <a:latin typeface="+mj-ea"/>
                <a:ea typeface="+mj-ea"/>
              </a:rPr>
              <a:t>、テンポ良く</a:t>
            </a:r>
            <a:r>
              <a:rPr lang="ja-JP" altLang="en-US" sz="1400" dirty="0" smtClean="0">
                <a:solidFill>
                  <a:srgbClr val="000000"/>
                </a:solidFill>
                <a:latin typeface="+mj-ea"/>
                <a:ea typeface="+mj-ea"/>
              </a:rPr>
              <a:t>実施することができます。</a:t>
            </a:r>
            <a:r>
              <a:rPr lang="ja-JP" altLang="ja-JP" sz="1400" dirty="0" smtClean="0">
                <a:solidFill>
                  <a:srgbClr val="000000"/>
                </a:solidFill>
                <a:latin typeface="+mj-ea"/>
                <a:ea typeface="+mj-ea"/>
              </a:rPr>
              <a:t>その分、子どもにじっくりと探究させる時間が確保できる</a:t>
            </a:r>
            <a:r>
              <a:rPr lang="ja-JP" altLang="en-US" sz="1400" dirty="0" smtClean="0">
                <a:solidFill>
                  <a:srgbClr val="000000"/>
                </a:solidFill>
                <a:latin typeface="+mj-ea"/>
                <a:ea typeface="+mj-ea"/>
              </a:rPr>
              <a:t>ようになります</a:t>
            </a:r>
            <a:r>
              <a:rPr lang="ja-JP" altLang="ja-JP" sz="1400" dirty="0" smtClean="0">
                <a:solidFill>
                  <a:srgbClr val="000000"/>
                </a:solidFill>
                <a:latin typeface="+mj-ea"/>
                <a:ea typeface="+mj-ea"/>
              </a:rPr>
              <a:t>。さらに、</a:t>
            </a:r>
            <a:r>
              <a:rPr lang="ja-JP" altLang="en-US" sz="1400" dirty="0" smtClean="0">
                <a:solidFill>
                  <a:srgbClr val="000000"/>
                </a:solidFill>
                <a:latin typeface="+mj-ea"/>
                <a:ea typeface="+mj-ea"/>
              </a:rPr>
              <a:t>児童生徒</a:t>
            </a:r>
            <a:r>
              <a:rPr lang="ja-JP" altLang="ja-JP" sz="1400" dirty="0" smtClean="0">
                <a:solidFill>
                  <a:srgbClr val="000000"/>
                </a:solidFill>
                <a:latin typeface="+mj-ea"/>
                <a:ea typeface="+mj-ea"/>
              </a:rPr>
              <a:t>による</a:t>
            </a:r>
            <a:r>
              <a:rPr lang="ja-JP" altLang="en-US" sz="1400" dirty="0" smtClean="0">
                <a:solidFill>
                  <a:srgbClr val="000000"/>
                </a:solidFill>
                <a:latin typeface="+mj-ea"/>
                <a:ea typeface="+mj-ea"/>
              </a:rPr>
              <a:t>タブレット端末</a:t>
            </a:r>
            <a:r>
              <a:rPr lang="ja-JP" altLang="ja-JP" sz="1400" dirty="0" smtClean="0">
                <a:solidFill>
                  <a:srgbClr val="000000"/>
                </a:solidFill>
                <a:latin typeface="+mj-ea"/>
                <a:ea typeface="+mj-ea"/>
              </a:rPr>
              <a:t>活用</a:t>
            </a:r>
            <a:r>
              <a:rPr lang="ja-JP" altLang="en-US" sz="1400" dirty="0" smtClean="0">
                <a:solidFill>
                  <a:srgbClr val="000000"/>
                </a:solidFill>
                <a:latin typeface="+mj-ea"/>
                <a:ea typeface="+mj-ea"/>
              </a:rPr>
              <a:t>ができれば、</a:t>
            </a:r>
            <a:r>
              <a:rPr lang="ja-JP" altLang="ja-JP" sz="1400" dirty="0" smtClean="0">
                <a:solidFill>
                  <a:srgbClr val="000000"/>
                </a:solidFill>
                <a:latin typeface="+mj-ea"/>
                <a:ea typeface="+mj-ea"/>
              </a:rPr>
              <a:t>探究活動</a:t>
            </a:r>
            <a:r>
              <a:rPr lang="ja-JP" altLang="en-US" sz="1400" dirty="0" smtClean="0">
                <a:solidFill>
                  <a:srgbClr val="000000"/>
                </a:solidFill>
                <a:latin typeface="+mj-ea"/>
                <a:ea typeface="+mj-ea"/>
              </a:rPr>
              <a:t>でより学びに</a:t>
            </a:r>
            <a:r>
              <a:rPr lang="ja-JP" altLang="ja-JP" sz="1400" dirty="0" smtClean="0">
                <a:solidFill>
                  <a:srgbClr val="000000"/>
                </a:solidFill>
                <a:latin typeface="+mj-ea"/>
                <a:ea typeface="+mj-ea"/>
              </a:rPr>
              <a:t>深まり</a:t>
            </a:r>
            <a:r>
              <a:rPr lang="ja-JP" altLang="en-US" sz="1400" dirty="0" smtClean="0">
                <a:solidFill>
                  <a:srgbClr val="000000"/>
                </a:solidFill>
                <a:latin typeface="+mj-ea"/>
                <a:ea typeface="+mj-ea"/>
              </a:rPr>
              <a:t>を作ることができます。</a:t>
            </a:r>
            <a:endParaRPr lang="ja-JP" altLang="ja-JP" sz="1400" dirty="0" smtClean="0">
              <a:latin typeface="+mj-ea"/>
              <a:ea typeface="+mj-ea"/>
            </a:endParaRPr>
          </a:p>
          <a:p>
            <a:pPr eaLnBrk="1">
              <a:defRPr/>
            </a:pPr>
            <a:endParaRPr kumimoji="1" lang="ja-JP" altLang="en-US" dirty="0" smtClean="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p:sp>
      <p:sp>
        <p:nvSpPr>
          <p:cNvPr id="41987" name="ノート プレースホルダー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pPr>
              <a:defRPr/>
            </a:pPr>
            <a:r>
              <a:rPr kumimoji="1" lang="ja-JP" altLang="en-US" sz="1400" dirty="0" smtClean="0">
                <a:latin typeface="+mn-ea"/>
                <a:ea typeface="+mn-ea"/>
              </a:rPr>
              <a:t>今回ご紹介した実践事例やタブレット端末の活用モデルは、こちらの書籍に詳しく掲載されています。タブレット端末活用は、今、一番、注目されている</a:t>
            </a:r>
            <a:r>
              <a:rPr kumimoji="1" lang="en-US" altLang="ja-JP" sz="1400" dirty="0" err="1" smtClean="0">
                <a:latin typeface="+mn-ea"/>
                <a:ea typeface="+mn-ea"/>
              </a:rPr>
              <a:t>ICT活用の形態です</a:t>
            </a:r>
            <a:r>
              <a:rPr kumimoji="1" lang="en-US" altLang="ja-JP" sz="1400" dirty="0" smtClean="0">
                <a:latin typeface="+mn-ea"/>
                <a:ea typeface="+mn-ea"/>
              </a:rPr>
              <a:t>。</a:t>
            </a:r>
            <a:r>
              <a:rPr kumimoji="1" lang="ja-JP" altLang="en-US" sz="1400" dirty="0" smtClean="0">
                <a:latin typeface="+mn-ea"/>
                <a:ea typeface="+mn-ea"/>
              </a:rPr>
              <a:t>ほかにも、数多くの書籍や関連資料が出版・刊行されています。いろいろなアイディアを探していてはいかがでしょうか。きっと、みなさんの授業改善のテーマに即した活用方法が見つかると思います。タブレット端末で、学びのイノベーションを拓いていきましょう。</a:t>
            </a:r>
            <a:endParaRPr kumimoji="1" lang="en-US" altLang="ja-JP" sz="1400" dirty="0" smtClean="0">
              <a:latin typeface="+mn-ea"/>
              <a:ea typeface="+mn-ea"/>
            </a:endParaRPr>
          </a:p>
          <a:p>
            <a:pPr>
              <a:defRPr/>
            </a:pPr>
            <a:endParaRPr kumimoji="1" lang="en-US" altLang="ja-JP" dirty="0"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99607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42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844675"/>
            <a:ext cx="1943100" cy="50133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1844675"/>
            <a:ext cx="5676900" cy="50133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471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659930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1322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94201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102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2074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722332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606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14141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2014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elvetica" charset="0"/>
            </a:endParaRP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87470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4988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2075"/>
            <a:ext cx="2057400" cy="60340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92075"/>
            <a:ext cx="6019800" cy="6034088"/>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1059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958884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7856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4007742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9831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7501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585478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56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172110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085441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elvetica" charset="0"/>
            </a:endParaRP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030116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3456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53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5022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8708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2718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56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30304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elvetica" charset="0"/>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5346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ja-JP" altLang="ja-JP" smtClean="0">
                <a:sym typeface="Helvetica" charset="0"/>
              </a:rPr>
              <a:t>Click to edit Master title style</a:t>
            </a:r>
          </a:p>
        </p:txBody>
      </p:sp>
      <p:sp>
        <p:nvSpPr>
          <p:cNvPr id="1027" name="Rectangle 2"/>
          <p:cNvSpPr>
            <a:spLocks noGrp="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ja-JP" altLang="ja-JP" smtClean="0">
                <a:sym typeface="Helvetica" charset="0"/>
              </a:rPr>
              <a:t>Click to edit Master text styles</a:t>
            </a:r>
          </a:p>
          <a:p>
            <a:pPr lvl="1"/>
            <a:r>
              <a:rPr lang="ja-JP" altLang="ja-JP" smtClean="0">
                <a:sym typeface="Helvetica" charset="0"/>
              </a:rPr>
              <a:t>Second level</a:t>
            </a:r>
          </a:p>
          <a:p>
            <a:pPr lvl="2"/>
            <a:r>
              <a:rPr lang="ja-JP" altLang="ja-JP" smtClean="0">
                <a:sym typeface="Helvetica" charset="0"/>
              </a:rPr>
              <a:t>Third level</a:t>
            </a:r>
          </a:p>
          <a:p>
            <a:pPr lvl="3"/>
            <a:r>
              <a:rPr lang="ja-JP" altLang="ja-JP" smtClean="0">
                <a:sym typeface="Helvetica" charset="0"/>
              </a:rPr>
              <a:t>Fourth level</a:t>
            </a:r>
          </a:p>
          <a:p>
            <a:pPr lvl="4"/>
            <a:r>
              <a:rPr lang="ja-JP" altLang="ja-JP" smtClean="0">
                <a:sym typeface="Helvetica" charset="0"/>
              </a:rPr>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ctr" rtl="0" eaLnBrk="0" fontAlgn="base" hangingPunct="0">
        <a:spcBef>
          <a:spcPct val="0"/>
        </a:spcBef>
        <a:spcAft>
          <a:spcPct val="0"/>
        </a:spcAft>
        <a:defRPr>
          <a:solidFill>
            <a:srgbClr val="FFFFFF"/>
          </a:solidFill>
          <a:latin typeface="+mn-lt"/>
          <a:ea typeface="+mn-ea"/>
          <a:cs typeface="+mn-cs"/>
          <a:sym typeface="Helvetica"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ja-JP" altLang="ja-JP" smtClean="0">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ctr" rtl="0" eaLnBrk="0" fontAlgn="base" hangingPunct="0">
        <a:spcBef>
          <a:spcPct val="0"/>
        </a:spcBef>
        <a:spcAft>
          <a:spcPct val="0"/>
        </a:spcAft>
        <a:defRPr>
          <a:solidFill>
            <a:srgbClr val="FFFFFF"/>
          </a:solidFill>
          <a:latin typeface="+mn-lt"/>
          <a:ea typeface="+mn-ea"/>
          <a:cs typeface="+mn-cs"/>
          <a:sym typeface="Helvetica"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ctr" rtl="0" eaLnBrk="0" fontAlgn="base" hangingPunct="0">
        <a:spcBef>
          <a:spcPct val="0"/>
        </a:spcBef>
        <a:spcAft>
          <a:spcPct val="0"/>
        </a:spcAft>
        <a:defRPr>
          <a:solidFill>
            <a:srgbClr val="FFFFFF"/>
          </a:solidFill>
          <a:latin typeface="+mn-lt"/>
          <a:ea typeface="+mn-ea"/>
          <a:cs typeface="+mn-cs"/>
          <a:sym typeface="Helvetica"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79700"/>
            <a:ext cx="7772400" cy="1901825"/>
          </a:xfrm>
        </p:spPr>
        <p:txBody>
          <a:bodyPr>
            <a:normAutofit fontScale="90000"/>
          </a:bodyPr>
          <a:lstStyle/>
          <a:p>
            <a:pPr algn="ctr">
              <a:defRPr/>
            </a:pPr>
            <a:r>
              <a:rPr kumimoji="1"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ＩＣＴ機器の活用</a:t>
            </a:r>
            <a:r>
              <a:rPr kumimoji="1" lang="en-US" altLang="ja-JP" sz="6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6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③タブレット端末</a:t>
            </a:r>
            <a:endParaRPr kumimoji="1" lang="ja-JP" altLang="en-US" sz="6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5" name="タイトル 1"/>
          <p:cNvSpPr txBox="1">
            <a:spLocks/>
          </p:cNvSpPr>
          <p:nvPr/>
        </p:nvSpPr>
        <p:spPr bwMode="auto">
          <a:xfrm>
            <a:off x="5435600" y="6122988"/>
            <a:ext cx="36798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hangingPunct="1"/>
            <a:r>
              <a:rPr kumimoji="1" lang="ja-JP" altLang="en-US" sz="2400">
                <a:solidFill>
                  <a:schemeClr val="tx1"/>
                </a:solidFill>
                <a:latin typeface="メイリオ" pitchFamily="50" charset="-128"/>
                <a:ea typeface="メイリオ" pitchFamily="50" charset="-128"/>
                <a:cs typeface="メイリオ" pitchFamily="50" charset="-128"/>
              </a:rPr>
              <a:t>兵庫県版研修プログラム</a:t>
            </a:r>
          </a:p>
        </p:txBody>
      </p:sp>
      <p:sp>
        <p:nvSpPr>
          <p:cNvPr id="3076" name="テキスト ボックス 3"/>
          <p:cNvSpPr txBox="1">
            <a:spLocks noChangeArrowheads="1"/>
          </p:cNvSpPr>
          <p:nvPr/>
        </p:nvSpPr>
        <p:spPr bwMode="auto">
          <a:xfrm>
            <a:off x="1303338" y="1125538"/>
            <a:ext cx="6626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ja-JP" altLang="en-US" sz="4400">
                <a:latin typeface="メイリオ" pitchFamily="50" charset="-128"/>
                <a:ea typeface="メイリオ" pitchFamily="50" charset="-128"/>
                <a:cs typeface="メイリオ" pitchFamily="50" charset="-128"/>
              </a:rPr>
              <a:t>スライド資料　</a:t>
            </a:r>
            <a:r>
              <a:rPr lang="en-US" altLang="ja-JP" sz="4400">
                <a:latin typeface="メイリオ" pitchFamily="50" charset="-128"/>
                <a:ea typeface="メイリオ" pitchFamily="50" charset="-128"/>
                <a:cs typeface="メイリオ" pitchFamily="50" charset="-128"/>
              </a:rPr>
              <a:t>B3</a:t>
            </a:r>
            <a:endParaRPr kumimoji="1" lang="ja-JP" altLang="en-US" sz="4400">
              <a:latin typeface="メイリオ" pitchFamily="50" charset="-128"/>
              <a:ea typeface="メイリオ" pitchFamily="50" charset="-128"/>
              <a:cs typeface="メイリオ" pitchFamily="50" charset="-128"/>
            </a:endParaRPr>
          </a:p>
        </p:txBody>
      </p:sp>
      <p:pic>
        <p:nvPicPr>
          <p:cNvPr id="3077" name="Picture 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4471988"/>
            <a:ext cx="3097212" cy="232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685800" y="2679700"/>
            <a:ext cx="77724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normAutofit/>
          </a:bodyPr>
          <a:lst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a:defRPr/>
            </a:pPr>
            <a:r>
              <a:rPr kumimoji="1" lang="ja-JP" altLang="en-US" sz="6000" kern="0" dirty="0" smtClean="0">
                <a:latin typeface="メイリオ" panose="020B0604030504040204" pitchFamily="50" charset="-128"/>
                <a:ea typeface="メイリオ" panose="020B0604030504040204" pitchFamily="50" charset="-128"/>
                <a:cs typeface="メイリオ" panose="020B0604030504040204" pitchFamily="50" charset="-128"/>
              </a:rPr>
              <a:t>タブレット端末の活用</a:t>
            </a:r>
            <a:endParaRPr kumimoji="1" lang="ja-JP" altLang="en-US" sz="60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11" name="テキスト ボックス 4"/>
          <p:cNvSpPr txBox="1">
            <a:spLocks noChangeArrowheads="1"/>
          </p:cNvSpPr>
          <p:nvPr/>
        </p:nvSpPr>
        <p:spPr bwMode="auto">
          <a:xfrm>
            <a:off x="2268538" y="1504950"/>
            <a:ext cx="4535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ja-JP" altLang="en-US" sz="3200">
                <a:latin typeface="メイリオ" pitchFamily="50" charset="-128"/>
                <a:ea typeface="メイリオ" pitchFamily="50" charset="-128"/>
                <a:cs typeface="メイリオ" pitchFamily="50" charset="-128"/>
              </a:rPr>
              <a:t>スライド資料　</a:t>
            </a:r>
            <a:r>
              <a:rPr lang="en-US" altLang="ja-JP" sz="3200">
                <a:latin typeface="メイリオ" pitchFamily="50" charset="-128"/>
                <a:ea typeface="メイリオ" pitchFamily="50" charset="-128"/>
                <a:cs typeface="メイリオ" pitchFamily="50" charset="-128"/>
              </a:rPr>
              <a:t>B3-3</a:t>
            </a:r>
            <a:endParaRPr kumimoji="1" lang="ja-JP" altLang="en-US" sz="320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274638"/>
            <a:ext cx="8229600" cy="1143000"/>
          </a:xfrm>
        </p:spPr>
        <p:txBody>
          <a:bodyPr/>
          <a:lstStyle/>
          <a:p>
            <a:pPr algn="ctr" defTabSz="914400" eaLnBrk="1"/>
            <a:r>
              <a:rPr lang="ja-JP" altLang="ja-JP" sz="3900" smtClean="0">
                <a:solidFill>
                  <a:srgbClr val="11488B"/>
                </a:solidFill>
                <a:ea typeface="ＭＳ Ｐゴシック" pitchFamily="50" charset="-128"/>
              </a:rPr>
              <a:t>提示</a:t>
            </a:r>
            <a:endParaRPr lang="ja-JP" altLang="ja-JP" smtClean="0">
              <a:ea typeface="ＭＳ Ｐゴシック" pitchFamily="50" charset="-128"/>
            </a:endParaRPr>
          </a:p>
        </p:txBody>
      </p:sp>
      <p:sp>
        <p:nvSpPr>
          <p:cNvPr id="18435" name="Rectangle 2"/>
          <p:cNvSpPr>
            <a:spLocks noGrp="1"/>
          </p:cNvSpPr>
          <p:nvPr>
            <p:ph type="body" idx="1"/>
          </p:nvPr>
        </p:nvSpPr>
        <p:spPr bwMode="auto">
          <a:xfrm>
            <a:off x="250825" y="6019800"/>
            <a:ext cx="8353425"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257175" indent="-257175" algn="l" eaLnBrk="1">
              <a:spcBef>
                <a:spcPts val="500"/>
              </a:spcBef>
              <a:buFont typeface="ArialMT" charset="0"/>
              <a:buChar char="•"/>
            </a:pPr>
            <a:r>
              <a:rPr lang="ja-JP" altLang="ja-JP" sz="2400" smtClean="0">
                <a:solidFill>
                  <a:srgbClr val="000000"/>
                </a:solidFill>
                <a:ea typeface="ＭＳ Ｐゴシック" pitchFamily="50" charset="-128"/>
              </a:rPr>
              <a:t>英語活動・フラッシュカード(淡路市大町小学校)</a:t>
            </a:r>
            <a:endParaRPr lang="ja-JP" altLang="ja-JP" smtClean="0">
              <a:ea typeface="ＭＳ Ｐゴシック" pitchFamily="50" charset="-128"/>
            </a:endParaRPr>
          </a:p>
        </p:txBody>
      </p:sp>
      <p:pic>
        <p:nvPicPr>
          <p:cNvPr id="18436" name="Picture 3" descr="image4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11288"/>
            <a:ext cx="5495925" cy="441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descr="image4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11288"/>
            <a:ext cx="4773613" cy="4414837"/>
          </a:xfrm>
          <a:prstGeom prst="rect">
            <a:avLst/>
          </a:prstGeom>
          <a:noFill/>
          <a:ln w="9525">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438" name="Group 5"/>
          <p:cNvGrpSpPr>
            <a:grpSpLocks/>
          </p:cNvGrpSpPr>
          <p:nvPr/>
        </p:nvGrpSpPr>
        <p:grpSpPr bwMode="auto">
          <a:xfrm>
            <a:off x="3130550" y="4475163"/>
            <a:ext cx="2881313" cy="1473200"/>
            <a:chOff x="0" y="0"/>
            <a:chExt cx="227" cy="116"/>
          </a:xfrm>
        </p:grpSpPr>
        <p:sp>
          <p:nvSpPr>
            <p:cNvPr id="18440" name="AutoShape 6"/>
            <p:cNvSpPr>
              <a:spLocks/>
            </p:cNvSpPr>
            <p:nvPr/>
          </p:nvSpPr>
          <p:spPr bwMode="auto">
            <a:xfrm>
              <a:off x="0" y="0"/>
              <a:ext cx="227" cy="1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636"/>
                  </a:moveTo>
                  <a:lnTo>
                    <a:pt x="0" y="6636"/>
                  </a:lnTo>
                  <a:cubicBezTo>
                    <a:pt x="0" y="4984"/>
                    <a:pt x="685" y="3644"/>
                    <a:pt x="1530" y="3644"/>
                  </a:cubicBezTo>
                  <a:lnTo>
                    <a:pt x="3599" y="3644"/>
                  </a:lnTo>
                  <a:lnTo>
                    <a:pt x="3379" y="0"/>
                  </a:lnTo>
                  <a:lnTo>
                    <a:pt x="8999" y="3644"/>
                  </a:lnTo>
                  <a:lnTo>
                    <a:pt x="20069" y="3644"/>
                  </a:lnTo>
                  <a:cubicBezTo>
                    <a:pt x="20914" y="3644"/>
                    <a:pt x="21600" y="4984"/>
                    <a:pt x="21600" y="6636"/>
                  </a:cubicBezTo>
                  <a:lnTo>
                    <a:pt x="21600" y="11125"/>
                  </a:lnTo>
                  <a:lnTo>
                    <a:pt x="21600" y="18607"/>
                  </a:lnTo>
                  <a:cubicBezTo>
                    <a:pt x="21600" y="20260"/>
                    <a:pt x="20914" y="21600"/>
                    <a:pt x="20069" y="21600"/>
                  </a:cubicBezTo>
                  <a:lnTo>
                    <a:pt x="8999" y="21600"/>
                  </a:lnTo>
                  <a:lnTo>
                    <a:pt x="3599" y="21600"/>
                  </a:lnTo>
                  <a:lnTo>
                    <a:pt x="1530" y="21600"/>
                  </a:lnTo>
                  <a:cubicBezTo>
                    <a:pt x="685" y="21600"/>
                    <a:pt x="0" y="20260"/>
                    <a:pt x="0" y="18607"/>
                  </a:cubicBezTo>
                  <a:lnTo>
                    <a:pt x="0" y="11125"/>
                  </a:lnTo>
                  <a:lnTo>
                    <a:pt x="0" y="6636"/>
                  </a:lnTo>
                  <a:close/>
                </a:path>
              </a:pathLst>
            </a:custGeom>
            <a:solidFill>
              <a:srgbClr val="4F81BD"/>
            </a:solidFill>
            <a:ln w="25400" cap="flat" cmpd="sng">
              <a:solidFill>
                <a:srgbClr val="3A5E8A"/>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ja-JP" altLang="en-US"/>
            </a:p>
          </p:txBody>
        </p:sp>
        <p:sp>
          <p:nvSpPr>
            <p:cNvPr id="18441" name="AutoShape 7"/>
            <p:cNvSpPr>
              <a:spLocks/>
            </p:cNvSpPr>
            <p:nvPr/>
          </p:nvSpPr>
          <p:spPr bwMode="auto">
            <a:xfrm>
              <a:off x="4" y="41"/>
              <a:ext cx="219"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a:r>
                <a:rPr lang="ja-JP" altLang="ja-JP" sz="1800">
                  <a:solidFill>
                    <a:srgbClr val="FFFFFF"/>
                  </a:solidFill>
                  <a:ea typeface="ＭＳ Ｐゴシック" pitchFamily="50" charset="-128"/>
                </a:rPr>
                <a:t>テンポ良い導入</a:t>
              </a:r>
            </a:p>
            <a:p>
              <a:pPr algn="ctr" defTabSz="914400" eaLnBrk="1"/>
              <a:r>
                <a:rPr lang="ja-JP" altLang="ja-JP" sz="1800">
                  <a:solidFill>
                    <a:srgbClr val="FFFFFF"/>
                  </a:solidFill>
                  <a:ea typeface="ＭＳ Ｐゴシック" pitchFamily="50" charset="-128"/>
                </a:rPr>
                <a:t>児童の興味</a:t>
              </a:r>
              <a:r>
                <a:rPr lang="ja-JP" altLang="en-US" sz="1800">
                  <a:solidFill>
                    <a:srgbClr val="FFFFFF"/>
                  </a:solidFill>
                  <a:ea typeface="ＭＳ Ｐゴシック" pitchFamily="50" charset="-128"/>
                </a:rPr>
                <a:t>・</a:t>
              </a:r>
              <a:r>
                <a:rPr lang="ja-JP" altLang="ja-JP" sz="1800">
                  <a:solidFill>
                    <a:srgbClr val="FFFFFF"/>
                  </a:solidFill>
                  <a:ea typeface="ＭＳ Ｐゴシック" pitchFamily="50" charset="-128"/>
                </a:rPr>
                <a:t>関心の喚起</a:t>
              </a:r>
              <a:endParaRPr lang="ja-JP" altLang="ja-JP">
                <a:ea typeface="ＭＳ Ｐゴシック" pitchFamily="50" charset="-128"/>
              </a:endParaRPr>
            </a:p>
          </p:txBody>
        </p:sp>
      </p:grpSp>
      <p:sp>
        <p:nvSpPr>
          <p:cNvPr id="18439" name="AutoShape 8"/>
          <p:cNvSpPr>
            <a:spLocks/>
          </p:cNvSpPr>
          <p:nvPr/>
        </p:nvSpPr>
        <p:spPr bwMode="auto">
          <a:xfrm>
            <a:off x="6553200" y="6354763"/>
            <a:ext cx="2133600" cy="368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r" defTabSz="914400" eaLnBrk="1"/>
            <a:fld id="{3624483E-986F-484A-B092-19FE2949D89E}" type="slidenum">
              <a:rPr lang="ja-JP" altLang="ja-JP">
                <a:solidFill>
                  <a:srgbClr val="888888"/>
                </a:solidFill>
                <a:ea typeface="ＭＳ Ｐゴシック" pitchFamily="50" charset="-128"/>
              </a:rPr>
              <a:pPr algn="r" defTabSz="914400" eaLnBrk="1"/>
              <a:t>3</a:t>
            </a:fld>
            <a:endParaRPr lang="ja-JP" altLang="ja-JP">
              <a:ea typeface="ＭＳ Ｐゴシック" pitchFamily="50"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4572000" y="1243013"/>
            <a:ext cx="2887663" cy="1243012"/>
            <a:chOff x="0" y="0"/>
            <a:chExt cx="210" cy="115"/>
          </a:xfrm>
        </p:grpSpPr>
        <p:sp>
          <p:nvSpPr>
            <p:cNvPr id="19467" name="AutoShape 4"/>
            <p:cNvSpPr>
              <a:spLocks/>
            </p:cNvSpPr>
            <p:nvPr/>
          </p:nvSpPr>
          <p:spPr bwMode="auto">
            <a:xfrm>
              <a:off x="0" y="0"/>
              <a:ext cx="210" cy="1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061" y="3032"/>
                  </a:moveTo>
                  <a:lnTo>
                    <a:pt x="4061" y="3032"/>
                  </a:lnTo>
                  <a:cubicBezTo>
                    <a:pt x="4061" y="1357"/>
                    <a:pt x="4802" y="0"/>
                    <a:pt x="5717" y="0"/>
                  </a:cubicBezTo>
                  <a:lnTo>
                    <a:pt x="6984" y="0"/>
                  </a:lnTo>
                  <a:lnTo>
                    <a:pt x="11369" y="0"/>
                  </a:lnTo>
                  <a:lnTo>
                    <a:pt x="19943" y="0"/>
                  </a:lnTo>
                  <a:cubicBezTo>
                    <a:pt x="20858" y="0"/>
                    <a:pt x="21600" y="1357"/>
                    <a:pt x="21600" y="3032"/>
                  </a:cubicBezTo>
                  <a:lnTo>
                    <a:pt x="21600" y="10612"/>
                  </a:lnTo>
                  <a:lnTo>
                    <a:pt x="21600" y="15161"/>
                  </a:lnTo>
                  <a:cubicBezTo>
                    <a:pt x="21600" y="16835"/>
                    <a:pt x="20858" y="18193"/>
                    <a:pt x="19943" y="18193"/>
                  </a:cubicBezTo>
                  <a:lnTo>
                    <a:pt x="11369" y="18193"/>
                  </a:lnTo>
                  <a:lnTo>
                    <a:pt x="6984" y="18193"/>
                  </a:lnTo>
                  <a:lnTo>
                    <a:pt x="5717" y="18193"/>
                  </a:lnTo>
                  <a:cubicBezTo>
                    <a:pt x="4802" y="18193"/>
                    <a:pt x="4061" y="16835"/>
                    <a:pt x="4061" y="15161"/>
                  </a:cubicBezTo>
                  <a:lnTo>
                    <a:pt x="0" y="21600"/>
                  </a:lnTo>
                  <a:lnTo>
                    <a:pt x="4061" y="10612"/>
                  </a:lnTo>
                  <a:lnTo>
                    <a:pt x="4061" y="3032"/>
                  </a:lnTo>
                  <a:close/>
                </a:path>
              </a:pathLst>
            </a:custGeom>
            <a:solidFill>
              <a:srgbClr val="4F81BD"/>
            </a:solidFill>
            <a:ln w="25400" cap="flat" cmpd="sng">
              <a:solidFill>
                <a:srgbClr val="3A5E8A"/>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ja-JP" altLang="en-US"/>
            </a:p>
          </p:txBody>
        </p:sp>
        <p:sp>
          <p:nvSpPr>
            <p:cNvPr id="19468" name="AutoShape 5"/>
            <p:cNvSpPr>
              <a:spLocks/>
            </p:cNvSpPr>
            <p:nvPr/>
          </p:nvSpPr>
          <p:spPr bwMode="auto">
            <a:xfrm>
              <a:off x="44" y="19"/>
              <a:ext cx="161" cy="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a:r>
                <a:rPr lang="ja-JP" altLang="ja-JP" sz="1800">
                  <a:solidFill>
                    <a:srgbClr val="FFFFFF"/>
                  </a:solidFill>
                  <a:ea typeface="ＭＳ Ｐゴシック" pitchFamily="50" charset="-128"/>
                </a:rPr>
                <a:t>児童の学習プリントを</a:t>
              </a:r>
              <a:r>
                <a:rPr lang="ja-JP" altLang="en-US" sz="1800">
                  <a:solidFill>
                    <a:srgbClr val="FFFFFF"/>
                  </a:solidFill>
                  <a:ea typeface="ＭＳ Ｐゴシック" pitchFamily="50" charset="-128"/>
                </a:rPr>
                <a:t>タブレット端末</a:t>
              </a:r>
              <a:r>
                <a:rPr lang="ja-JP" altLang="ja-JP" sz="1800">
                  <a:solidFill>
                    <a:srgbClr val="FFFFFF"/>
                  </a:solidFill>
                  <a:ea typeface="ＭＳ Ｐゴシック" pitchFamily="50" charset="-128"/>
                </a:rPr>
                <a:t>で撮影</a:t>
              </a:r>
              <a:endParaRPr lang="ja-JP" altLang="ja-JP">
                <a:ea typeface="ＭＳ Ｐゴシック" pitchFamily="50" charset="-128"/>
              </a:endParaRPr>
            </a:p>
          </p:txBody>
        </p:sp>
      </p:grpSp>
      <p:grpSp>
        <p:nvGrpSpPr>
          <p:cNvPr id="19459" name="Group 6"/>
          <p:cNvGrpSpPr>
            <a:grpSpLocks/>
          </p:cNvGrpSpPr>
          <p:nvPr/>
        </p:nvGrpSpPr>
        <p:grpSpPr bwMode="auto">
          <a:xfrm>
            <a:off x="611188" y="4881563"/>
            <a:ext cx="3690937" cy="1223962"/>
            <a:chOff x="0" y="0"/>
            <a:chExt cx="291" cy="97"/>
          </a:xfrm>
        </p:grpSpPr>
        <p:sp>
          <p:nvSpPr>
            <p:cNvPr id="19465" name="AutoShape 7"/>
            <p:cNvSpPr>
              <a:spLocks/>
            </p:cNvSpPr>
            <p:nvPr/>
          </p:nvSpPr>
          <p:spPr bwMode="auto">
            <a:xfrm>
              <a:off x="0" y="0"/>
              <a:ext cx="291"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lnTo>
                    <a:pt x="0" y="3600"/>
                  </a:lnTo>
                  <a:cubicBezTo>
                    <a:pt x="0" y="1611"/>
                    <a:pt x="534" y="0"/>
                    <a:pt x="1194" y="0"/>
                  </a:cubicBezTo>
                  <a:lnTo>
                    <a:pt x="10080" y="0"/>
                  </a:lnTo>
                  <a:lnTo>
                    <a:pt x="14400" y="0"/>
                  </a:lnTo>
                  <a:lnTo>
                    <a:pt x="16086" y="0"/>
                  </a:lnTo>
                  <a:cubicBezTo>
                    <a:pt x="16746" y="0"/>
                    <a:pt x="17280" y="1611"/>
                    <a:pt x="17280" y="3600"/>
                  </a:cubicBezTo>
                  <a:lnTo>
                    <a:pt x="21600" y="5700"/>
                  </a:lnTo>
                  <a:lnTo>
                    <a:pt x="17280" y="9000"/>
                  </a:lnTo>
                  <a:lnTo>
                    <a:pt x="17280" y="17999"/>
                  </a:lnTo>
                  <a:cubicBezTo>
                    <a:pt x="17280" y="19988"/>
                    <a:pt x="16746" y="21600"/>
                    <a:pt x="16086" y="21600"/>
                  </a:cubicBezTo>
                  <a:lnTo>
                    <a:pt x="14400" y="21600"/>
                  </a:lnTo>
                  <a:lnTo>
                    <a:pt x="10080" y="21600"/>
                  </a:lnTo>
                  <a:lnTo>
                    <a:pt x="1194" y="21600"/>
                  </a:lnTo>
                  <a:cubicBezTo>
                    <a:pt x="534" y="21600"/>
                    <a:pt x="0" y="19988"/>
                    <a:pt x="0" y="17999"/>
                  </a:cubicBezTo>
                  <a:lnTo>
                    <a:pt x="0" y="9000"/>
                  </a:lnTo>
                  <a:lnTo>
                    <a:pt x="0" y="3600"/>
                  </a:lnTo>
                  <a:close/>
                </a:path>
              </a:pathLst>
            </a:custGeom>
            <a:solidFill>
              <a:srgbClr val="4F81BD"/>
            </a:solidFill>
            <a:ln w="25400" cap="flat" cmpd="sng">
              <a:solidFill>
                <a:srgbClr val="3A5E8A"/>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ja-JP" altLang="en-US"/>
            </a:p>
          </p:txBody>
        </p:sp>
        <p:sp>
          <p:nvSpPr>
            <p:cNvPr id="19466" name="AutoShape 8"/>
            <p:cNvSpPr>
              <a:spLocks/>
            </p:cNvSpPr>
            <p:nvPr/>
          </p:nvSpPr>
          <p:spPr bwMode="auto">
            <a:xfrm>
              <a:off x="4" y="21"/>
              <a:ext cx="224"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a:r>
                <a:rPr lang="ja-JP" altLang="ja-JP" sz="1800">
                  <a:solidFill>
                    <a:srgbClr val="FFFFFF"/>
                  </a:solidFill>
                  <a:ea typeface="ＭＳ Ｐゴシック" pitchFamily="50" charset="-128"/>
                </a:rPr>
                <a:t>全体に提示して</a:t>
              </a:r>
            </a:p>
            <a:p>
              <a:pPr algn="ctr" defTabSz="914400" eaLnBrk="1"/>
              <a:r>
                <a:rPr lang="ja-JP" altLang="ja-JP" sz="1800">
                  <a:solidFill>
                    <a:srgbClr val="FFFFFF"/>
                  </a:solidFill>
                  <a:ea typeface="ＭＳ Ｐゴシック" pitchFamily="50" charset="-128"/>
                </a:rPr>
                <a:t>発表，共有</a:t>
              </a:r>
              <a:endParaRPr lang="ja-JP" altLang="ja-JP">
                <a:ea typeface="ＭＳ Ｐゴシック" pitchFamily="50" charset="-128"/>
              </a:endParaRPr>
            </a:p>
          </p:txBody>
        </p:sp>
      </p:grpSp>
      <p:sp>
        <p:nvSpPr>
          <p:cNvPr id="19460" name="AutoShape 9"/>
          <p:cNvSpPr>
            <a:spLocks/>
          </p:cNvSpPr>
          <p:nvPr/>
        </p:nvSpPr>
        <p:spPr bwMode="auto">
          <a:xfrm>
            <a:off x="6553200" y="6354763"/>
            <a:ext cx="2133600" cy="368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r" defTabSz="914400" eaLnBrk="1"/>
            <a:fld id="{F30E812C-A13E-4C25-9D6C-99290A773ECE}" type="slidenum">
              <a:rPr lang="ja-JP" altLang="ja-JP">
                <a:solidFill>
                  <a:srgbClr val="888888"/>
                </a:solidFill>
                <a:ea typeface="ＭＳ Ｐゴシック" pitchFamily="50" charset="-128"/>
              </a:rPr>
              <a:pPr algn="r" defTabSz="914400" eaLnBrk="1"/>
              <a:t>4</a:t>
            </a:fld>
            <a:endParaRPr lang="ja-JP" altLang="ja-JP">
              <a:ea typeface="ＭＳ Ｐゴシック" pitchFamily="50" charset="-128"/>
            </a:endParaRPr>
          </a:p>
        </p:txBody>
      </p:sp>
      <p:sp>
        <p:nvSpPr>
          <p:cNvPr id="11" name="Rectangle 2"/>
          <p:cNvSpPr txBox="1">
            <a:spLocks/>
          </p:cNvSpPr>
          <p:nvPr/>
        </p:nvSpPr>
        <p:spPr bwMode="auto">
          <a:xfrm>
            <a:off x="428625" y="6356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a:lstStyle>
          <a:p>
            <a:pPr marL="257175" indent="-257175" algn="l" defTabSz="914400" eaLnBrk="1">
              <a:spcBef>
                <a:spcPts val="500"/>
              </a:spcBef>
              <a:buFont typeface="ArialMT" charset="0"/>
              <a:buChar char="•"/>
              <a:defRPr/>
            </a:pPr>
            <a:r>
              <a:rPr lang="ja-JP" altLang="ja-JP" sz="2400" kern="0" dirty="0" smtClean="0">
                <a:solidFill>
                  <a:srgbClr val="000000"/>
                </a:solidFill>
                <a:ea typeface="ＭＳ Ｐゴシック" panose="020B0600070205080204" pitchFamily="50" charset="-128"/>
              </a:rPr>
              <a:t>英語活動・</a:t>
            </a:r>
            <a:r>
              <a:rPr lang="ja-JP" altLang="en-US" sz="2400" kern="0" dirty="0" smtClean="0">
                <a:solidFill>
                  <a:srgbClr val="000000"/>
                </a:solidFill>
                <a:ea typeface="ＭＳ Ｐゴシック" panose="020B0600070205080204" pitchFamily="50" charset="-128"/>
              </a:rPr>
              <a:t>時間割を考えよう</a:t>
            </a:r>
            <a:r>
              <a:rPr lang="ja-JP" altLang="ja-JP" sz="2400" kern="0" dirty="0" smtClean="0">
                <a:solidFill>
                  <a:srgbClr val="000000"/>
                </a:solidFill>
                <a:ea typeface="ＭＳ Ｐゴシック" panose="020B0600070205080204" pitchFamily="50" charset="-128"/>
              </a:rPr>
              <a:t>(淡路市大町小学校)</a:t>
            </a:r>
            <a:endParaRPr lang="ja-JP" altLang="ja-JP" sz="1800" kern="0" dirty="0" smtClean="0">
              <a:ea typeface="ＭＳ Ｐゴシック" panose="020B0600070205080204" pitchFamily="50" charset="-128"/>
            </a:endParaRPr>
          </a:p>
        </p:txBody>
      </p:sp>
      <p:sp>
        <p:nvSpPr>
          <p:cNvPr id="19462" name="Rectangle 1"/>
          <p:cNvSpPr>
            <a:spLocks noGrp="1" noChangeArrowheads="1"/>
          </p:cNvSpPr>
          <p:nvPr>
            <p:ph type="title"/>
          </p:nvPr>
        </p:nvSpPr>
        <p:spPr>
          <a:xfrm>
            <a:off x="457200" y="274638"/>
            <a:ext cx="8229600" cy="1143000"/>
          </a:xfrm>
        </p:spPr>
        <p:txBody>
          <a:bodyPr/>
          <a:lstStyle/>
          <a:p>
            <a:pPr algn="ctr" defTabSz="914400" eaLnBrk="1"/>
            <a:r>
              <a:rPr lang="ja-JP" altLang="en-US" sz="3900" smtClean="0">
                <a:solidFill>
                  <a:srgbClr val="11488B"/>
                </a:solidFill>
                <a:ea typeface="ＭＳ Ｐゴシック" pitchFamily="50" charset="-128"/>
              </a:rPr>
              <a:t>共有</a:t>
            </a:r>
            <a:endParaRPr lang="ja-JP" altLang="ja-JP" smtClean="0">
              <a:ea typeface="ＭＳ Ｐゴシック" pitchFamily="50" charset="-128"/>
            </a:endParaRPr>
          </a:p>
        </p:txBody>
      </p:sp>
      <p:pic>
        <p:nvPicPr>
          <p:cNvPr id="1946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387475"/>
            <a:ext cx="43195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image5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2632075"/>
            <a:ext cx="4803775" cy="360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143000"/>
          </a:xfrm>
        </p:spPr>
        <p:txBody>
          <a:bodyPr/>
          <a:lstStyle/>
          <a:p>
            <a:pPr algn="ctr" defTabSz="914400" eaLnBrk="1"/>
            <a:r>
              <a:rPr lang="ja-JP" altLang="en-US" sz="3900" smtClean="0">
                <a:solidFill>
                  <a:srgbClr val="11488B"/>
                </a:solidFill>
                <a:ea typeface="ＭＳ Ｐゴシック" pitchFamily="50" charset="-128"/>
              </a:rPr>
              <a:t>評価</a:t>
            </a:r>
            <a:r>
              <a:rPr lang="en-US" altLang="ja-JP" sz="3900" smtClean="0">
                <a:solidFill>
                  <a:srgbClr val="11488B"/>
                </a:solidFill>
                <a:ea typeface="ＭＳ Ｐゴシック" pitchFamily="50" charset="-128"/>
              </a:rPr>
              <a:t>(</a:t>
            </a:r>
            <a:r>
              <a:rPr lang="ja-JP" altLang="en-US" sz="3900" smtClean="0">
                <a:solidFill>
                  <a:srgbClr val="11488B"/>
                </a:solidFill>
                <a:ea typeface="ＭＳ Ｐゴシック" pitchFamily="50" charset="-128"/>
              </a:rPr>
              <a:t>鏡的利用</a:t>
            </a:r>
            <a:r>
              <a:rPr lang="en-US" altLang="ja-JP" sz="3900" smtClean="0">
                <a:solidFill>
                  <a:srgbClr val="11488B"/>
                </a:solidFill>
                <a:ea typeface="ＭＳ Ｐゴシック" pitchFamily="50" charset="-128"/>
              </a:rPr>
              <a:t>)</a:t>
            </a:r>
            <a:endParaRPr lang="ja-JP" altLang="ja-JP" smtClean="0">
              <a:ea typeface="ＭＳ Ｐゴシック" pitchFamily="50" charset="-128"/>
            </a:endParaRPr>
          </a:p>
        </p:txBody>
      </p:sp>
      <p:pic>
        <p:nvPicPr>
          <p:cNvPr id="2048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7638"/>
            <a:ext cx="3952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2865438"/>
            <a:ext cx="4662488"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8"/>
          <p:cNvSpPr>
            <a:spLocks/>
          </p:cNvSpPr>
          <p:nvPr/>
        </p:nvSpPr>
        <p:spPr bwMode="auto">
          <a:xfrm>
            <a:off x="4629150" y="1717675"/>
            <a:ext cx="3214688" cy="6810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a:r>
              <a:rPr lang="ja-JP" altLang="ja-JP" sz="1800">
                <a:solidFill>
                  <a:srgbClr val="FFFFFF"/>
                </a:solidFill>
                <a:ea typeface="ＭＳ Ｐゴシック" pitchFamily="50" charset="-128"/>
              </a:rPr>
              <a:t>全体に提示して</a:t>
            </a:r>
          </a:p>
          <a:p>
            <a:pPr algn="ctr" defTabSz="914400" eaLnBrk="1"/>
            <a:r>
              <a:rPr lang="ja-JP" altLang="ja-JP" sz="1800">
                <a:solidFill>
                  <a:srgbClr val="FFFFFF"/>
                </a:solidFill>
                <a:ea typeface="ＭＳ Ｐゴシック" pitchFamily="50" charset="-128"/>
              </a:rPr>
              <a:t>発表させ，共有</a:t>
            </a:r>
            <a:endParaRPr lang="ja-JP" altLang="ja-JP">
              <a:ea typeface="ＭＳ Ｐゴシック" pitchFamily="50" charset="-128"/>
            </a:endParaRPr>
          </a:p>
        </p:txBody>
      </p:sp>
      <p:sp>
        <p:nvSpPr>
          <p:cNvPr id="12" name="角丸四角形吹き出し 11"/>
          <p:cNvSpPr/>
          <p:nvPr/>
        </p:nvSpPr>
        <p:spPr bwMode="auto">
          <a:xfrm>
            <a:off x="4410075" y="1417638"/>
            <a:ext cx="3529013" cy="1147762"/>
          </a:xfrm>
          <a:prstGeom prst="wedgeRoundRectCallout">
            <a:avLst>
              <a:gd name="adj1" fmla="val -66545"/>
              <a:gd name="adj2" fmla="val 37039"/>
              <a:gd name="adj3" fmla="val 16667"/>
            </a:avLst>
          </a:prstGeom>
          <a:solidFill>
            <a:schemeClr val="accent1"/>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p:spPr>
        <p:txBody>
          <a:bodyPr lIns="50800" tIns="50800" rIns="50800" bIns="50800" anchor="ctr"/>
          <a:lstStyle>
            <a:lvl1pPr marL="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defRPr/>
            </a:pPr>
            <a:r>
              <a:rPr lang="ja-JP" altLang="en-US" sz="1600" smtClean="0">
                <a:solidFill>
                  <a:schemeClr val="bg1"/>
                </a:solidFill>
                <a:ea typeface="ＭＳ Ｐゴシック" panose="020B0600070205080204" pitchFamily="50" charset="-128"/>
              </a:rPr>
              <a:t>動画を見ながら，ニッパで芯線をむく方法を学習</a:t>
            </a:r>
          </a:p>
        </p:txBody>
      </p:sp>
      <p:sp>
        <p:nvSpPr>
          <p:cNvPr id="13" name="角丸四角形吹き出し 12"/>
          <p:cNvSpPr/>
          <p:nvPr/>
        </p:nvSpPr>
        <p:spPr bwMode="auto">
          <a:xfrm>
            <a:off x="107950" y="4508500"/>
            <a:ext cx="3878263" cy="1147763"/>
          </a:xfrm>
          <a:prstGeom prst="wedgeRoundRectCallout">
            <a:avLst>
              <a:gd name="adj1" fmla="val 99026"/>
              <a:gd name="adj2" fmla="val 37039"/>
              <a:gd name="adj3" fmla="val 16667"/>
            </a:avLst>
          </a:prstGeom>
          <a:solidFill>
            <a:schemeClr val="accent1"/>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p:spPr>
        <p:txBody>
          <a:bodyPr lIns="50800" tIns="50800" rIns="50800" bIns="50800" anchor="ctr"/>
          <a:lstStyle>
            <a:lvl1pPr marL="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defRPr/>
            </a:pPr>
            <a:r>
              <a:rPr lang="ja-JP" altLang="en-US" sz="1600" smtClean="0">
                <a:solidFill>
                  <a:schemeClr val="bg1"/>
                </a:solidFill>
                <a:ea typeface="ＭＳ Ｐゴシック" panose="020B0600070205080204" pitchFamily="50" charset="-128"/>
              </a:rPr>
              <a:t>実際にやってみて，様子を撮影．</a:t>
            </a:r>
          </a:p>
          <a:p>
            <a:pPr eaLnBrk="1">
              <a:defRPr/>
            </a:pPr>
            <a:r>
              <a:rPr lang="ja-JP" altLang="en-US" sz="1600" smtClean="0">
                <a:solidFill>
                  <a:schemeClr val="bg1"/>
                </a:solidFill>
                <a:ea typeface="ＭＳ Ｐゴシック" panose="020B0600070205080204" pitchFamily="50" charset="-128"/>
              </a:rPr>
              <a:t>見本と自分のやり方をその場で比較</a:t>
            </a:r>
          </a:p>
        </p:txBody>
      </p:sp>
      <p:sp>
        <p:nvSpPr>
          <p:cNvPr id="14" name="Rectangle 2"/>
          <p:cNvSpPr txBox="1">
            <a:spLocks/>
          </p:cNvSpPr>
          <p:nvPr/>
        </p:nvSpPr>
        <p:spPr bwMode="auto">
          <a:xfrm>
            <a:off x="241300" y="6353175"/>
            <a:ext cx="9328150"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a:lstStyle>
          <a:p>
            <a:pPr marL="257175" indent="-257175" algn="l" defTabSz="914400" eaLnBrk="1">
              <a:spcBef>
                <a:spcPts val="500"/>
              </a:spcBef>
              <a:buFont typeface="ArialMT" charset="0"/>
              <a:buChar char="•"/>
              <a:defRPr/>
            </a:pPr>
            <a:r>
              <a:rPr lang="ja-JP" altLang="en-US" sz="2400" kern="0" dirty="0" smtClean="0">
                <a:solidFill>
                  <a:srgbClr val="000000"/>
                </a:solidFill>
                <a:ea typeface="ＭＳ Ｐゴシック" panose="020B0600070205080204" pitchFamily="50" charset="-128"/>
              </a:rPr>
              <a:t>技術科</a:t>
            </a:r>
            <a:r>
              <a:rPr lang="ja-JP" altLang="ja-JP" sz="2400" kern="0" dirty="0" smtClean="0">
                <a:solidFill>
                  <a:srgbClr val="000000"/>
                </a:solidFill>
                <a:ea typeface="ＭＳ Ｐゴシック" panose="020B0600070205080204" pitchFamily="50" charset="-128"/>
              </a:rPr>
              <a:t>・</a:t>
            </a:r>
            <a:r>
              <a:rPr lang="ja-JP" altLang="en-US" sz="2400" kern="0" dirty="0" smtClean="0">
                <a:solidFill>
                  <a:srgbClr val="000000"/>
                </a:solidFill>
                <a:ea typeface="ＭＳ Ｐゴシック" panose="020B0600070205080204" pitchFamily="50" charset="-128"/>
              </a:rPr>
              <a:t>エネルギー変換に関する技術の学習</a:t>
            </a:r>
            <a:r>
              <a:rPr lang="ja-JP" altLang="ja-JP" sz="2400" kern="0" dirty="0" smtClean="0">
                <a:solidFill>
                  <a:srgbClr val="000000"/>
                </a:solidFill>
                <a:ea typeface="ＭＳ Ｐゴシック" panose="020B0600070205080204" pitchFamily="50" charset="-128"/>
              </a:rPr>
              <a:t>(淡路市</a:t>
            </a:r>
            <a:r>
              <a:rPr lang="ja-JP" altLang="en-US" sz="2400" kern="0" dirty="0" smtClean="0">
                <a:solidFill>
                  <a:srgbClr val="000000"/>
                </a:solidFill>
                <a:ea typeface="ＭＳ Ｐゴシック" panose="020B0600070205080204" pitchFamily="50" charset="-128"/>
              </a:rPr>
              <a:t>一宮中</a:t>
            </a:r>
            <a:r>
              <a:rPr lang="ja-JP" altLang="ja-JP" sz="2400" kern="0" dirty="0" smtClean="0">
                <a:solidFill>
                  <a:srgbClr val="000000"/>
                </a:solidFill>
                <a:ea typeface="ＭＳ Ｐゴシック" panose="020B0600070205080204" pitchFamily="50" charset="-128"/>
              </a:rPr>
              <a:t>学校)</a:t>
            </a:r>
            <a:endParaRPr lang="ja-JP" altLang="ja-JP" sz="1800" kern="0" dirty="0" smtClean="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881188"/>
            <a:ext cx="24479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013" y="1628775"/>
            <a:ext cx="391001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895725"/>
            <a:ext cx="44259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
          <p:cNvSpPr>
            <a:spLocks noGrp="1" noChangeArrowheads="1"/>
          </p:cNvSpPr>
          <p:nvPr>
            <p:ph type="title"/>
          </p:nvPr>
        </p:nvSpPr>
        <p:spPr>
          <a:xfrm>
            <a:off x="457200" y="274638"/>
            <a:ext cx="8229600" cy="1143000"/>
          </a:xfrm>
        </p:spPr>
        <p:txBody>
          <a:bodyPr/>
          <a:lstStyle/>
          <a:p>
            <a:pPr algn="ctr" defTabSz="914400" eaLnBrk="1"/>
            <a:r>
              <a:rPr lang="ja-JP" altLang="en-US" sz="3900" smtClean="0">
                <a:solidFill>
                  <a:srgbClr val="11488B"/>
                </a:solidFill>
                <a:ea typeface="ＭＳ Ｐゴシック" pitchFamily="50" charset="-128"/>
              </a:rPr>
              <a:t>教科の特性に応じた活用</a:t>
            </a:r>
            <a:endParaRPr lang="ja-JP" altLang="ja-JP" smtClean="0">
              <a:ea typeface="ＭＳ Ｐゴシック" pitchFamily="50" charset="-128"/>
            </a:endParaRPr>
          </a:p>
        </p:txBody>
      </p:sp>
      <p:sp>
        <p:nvSpPr>
          <p:cNvPr id="9" name="角丸四角形吹き出し 8"/>
          <p:cNvSpPr/>
          <p:nvPr/>
        </p:nvSpPr>
        <p:spPr bwMode="auto">
          <a:xfrm>
            <a:off x="4367213" y="1628775"/>
            <a:ext cx="1933575" cy="2016125"/>
          </a:xfrm>
          <a:prstGeom prst="wedgeRoundRectCallout">
            <a:avLst>
              <a:gd name="adj1" fmla="val 99026"/>
              <a:gd name="adj2" fmla="val 37039"/>
              <a:gd name="adj3" fmla="val 16667"/>
            </a:avLst>
          </a:prstGeom>
          <a:solidFill>
            <a:schemeClr val="accent1"/>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p:spPr>
        <p:txBody>
          <a:bodyPr lIns="50800" tIns="50800" rIns="50800" bIns="50800" anchor="ctr"/>
          <a:lstStyle>
            <a:lvl1pPr marL="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defRPr/>
            </a:pPr>
            <a:r>
              <a:rPr lang="ja-JP" altLang="en-US" sz="1600" smtClean="0">
                <a:solidFill>
                  <a:schemeClr val="bg1"/>
                </a:solidFill>
                <a:ea typeface="ＭＳ Ｐゴシック" panose="020B0600070205080204" pitchFamily="50" charset="-128"/>
              </a:rPr>
              <a:t>蓄積した過去の天気図をタブレット端末で閲覧</a:t>
            </a:r>
          </a:p>
        </p:txBody>
      </p:sp>
      <p:sp>
        <p:nvSpPr>
          <p:cNvPr id="10" name="角丸四角形吹き出し 9"/>
          <p:cNvSpPr/>
          <p:nvPr/>
        </p:nvSpPr>
        <p:spPr bwMode="auto">
          <a:xfrm>
            <a:off x="374650" y="3895725"/>
            <a:ext cx="3621088" cy="1620838"/>
          </a:xfrm>
          <a:prstGeom prst="wedgeRoundRectCallout">
            <a:avLst>
              <a:gd name="adj1" fmla="val 99026"/>
              <a:gd name="adj2" fmla="val 37039"/>
              <a:gd name="adj3" fmla="val 16667"/>
            </a:avLst>
          </a:prstGeom>
          <a:solidFill>
            <a:schemeClr val="accent1"/>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p:spPr>
        <p:txBody>
          <a:bodyPr lIns="50800" tIns="50800" rIns="50800" bIns="50800" anchor="ctr"/>
          <a:lstStyle>
            <a:lvl1pPr marL="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indent="9144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defRPr/>
            </a:pPr>
            <a:r>
              <a:rPr lang="ja-JP" altLang="en-US" sz="1600" smtClean="0">
                <a:solidFill>
                  <a:schemeClr val="bg1"/>
                </a:solidFill>
                <a:ea typeface="ＭＳ Ｐゴシック" panose="020B0600070205080204" pitchFamily="50" charset="-128"/>
              </a:rPr>
              <a:t>天気図の変化をシミュレートすることで，明日の天気を予測</a:t>
            </a:r>
          </a:p>
        </p:txBody>
      </p:sp>
      <p:sp>
        <p:nvSpPr>
          <p:cNvPr id="11" name="Rectangle 2"/>
          <p:cNvSpPr txBox="1">
            <a:spLocks/>
          </p:cNvSpPr>
          <p:nvPr/>
        </p:nvSpPr>
        <p:spPr bwMode="auto">
          <a:xfrm>
            <a:off x="241300" y="6353175"/>
            <a:ext cx="9328150"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a:lstStyle>
          <a:p>
            <a:pPr marL="257175" indent="-257175" algn="l" defTabSz="914400" eaLnBrk="1">
              <a:spcBef>
                <a:spcPts val="500"/>
              </a:spcBef>
              <a:buFont typeface="ArialMT" charset="0"/>
              <a:buChar char="•"/>
              <a:defRPr/>
            </a:pPr>
            <a:r>
              <a:rPr lang="ja-JP" altLang="en-US" sz="2400" kern="0" dirty="0" smtClean="0">
                <a:solidFill>
                  <a:srgbClr val="000000"/>
                </a:solidFill>
                <a:ea typeface="ＭＳ Ｐゴシック" panose="020B0600070205080204" pitchFamily="50" charset="-128"/>
              </a:rPr>
              <a:t>理科</a:t>
            </a:r>
            <a:r>
              <a:rPr lang="ja-JP" altLang="ja-JP" sz="2400" kern="0" dirty="0" smtClean="0">
                <a:solidFill>
                  <a:srgbClr val="000000"/>
                </a:solidFill>
                <a:ea typeface="ＭＳ Ｐゴシック" panose="020B0600070205080204" pitchFamily="50" charset="-128"/>
              </a:rPr>
              <a:t>・</a:t>
            </a:r>
            <a:r>
              <a:rPr lang="ja-JP" altLang="en-US" sz="2400" kern="0" dirty="0" smtClean="0">
                <a:solidFill>
                  <a:srgbClr val="000000"/>
                </a:solidFill>
                <a:ea typeface="ＭＳ Ｐゴシック" panose="020B0600070205080204" pitchFamily="50" charset="-128"/>
              </a:rPr>
              <a:t>気象の学習</a:t>
            </a:r>
            <a:r>
              <a:rPr lang="ja-JP" altLang="ja-JP" sz="2400" kern="0" dirty="0" smtClean="0">
                <a:solidFill>
                  <a:srgbClr val="000000"/>
                </a:solidFill>
                <a:ea typeface="ＭＳ Ｐゴシック" panose="020B0600070205080204" pitchFamily="50" charset="-128"/>
              </a:rPr>
              <a:t>(淡路市</a:t>
            </a:r>
            <a:r>
              <a:rPr lang="ja-JP" altLang="en-US" sz="2400" kern="0" dirty="0" smtClean="0">
                <a:solidFill>
                  <a:srgbClr val="000000"/>
                </a:solidFill>
                <a:ea typeface="ＭＳ Ｐゴシック" panose="020B0600070205080204" pitchFamily="50" charset="-128"/>
              </a:rPr>
              <a:t>一宮中</a:t>
            </a:r>
            <a:r>
              <a:rPr lang="ja-JP" altLang="ja-JP" sz="2400" kern="0" dirty="0" smtClean="0">
                <a:solidFill>
                  <a:srgbClr val="000000"/>
                </a:solidFill>
                <a:ea typeface="ＭＳ Ｐゴシック" panose="020B0600070205080204" pitchFamily="50" charset="-128"/>
              </a:rPr>
              <a:t>学校)</a:t>
            </a:r>
            <a:endParaRPr lang="ja-JP" altLang="ja-JP" sz="1800" kern="0" dirty="0" smtClean="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1"/>
            <a:r>
              <a:rPr lang="ja-JP" altLang="ja-JP" sz="4400" smtClean="0">
                <a:solidFill>
                  <a:srgbClr val="11488B"/>
                </a:solidFill>
                <a:ea typeface="ＭＳ Ｐゴシック" pitchFamily="50" charset="-128"/>
              </a:rPr>
              <a:t>実践事例から</a:t>
            </a:r>
            <a:endParaRPr lang="ja-JP" altLang="ja-JP" smtClean="0">
              <a:ea typeface="ＭＳ Ｐゴシック" pitchFamily="50" charset="-128"/>
            </a:endParaRPr>
          </a:p>
        </p:txBody>
      </p:sp>
      <p:sp>
        <p:nvSpPr>
          <p:cNvPr id="22531" name="Rectangle 2"/>
          <p:cNvSpPr>
            <a:spLocks noGrp="1"/>
          </p:cNvSpPr>
          <p:nvPr>
            <p:ph type="body" idx="1"/>
          </p:nvPr>
        </p:nvSpPr>
        <p:spPr bwMode="auto">
          <a:xfrm>
            <a:off x="434975" y="1393825"/>
            <a:ext cx="879475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254000" indent="-254000" algn="l" eaLnBrk="1">
              <a:spcBef>
                <a:spcPts val="500"/>
              </a:spcBef>
              <a:buFont typeface="ArialMT" charset="0"/>
              <a:buChar char="•"/>
            </a:pPr>
            <a:r>
              <a:rPr lang="ja-JP" altLang="ja-JP" sz="2100" smtClean="0">
                <a:solidFill>
                  <a:srgbClr val="000000"/>
                </a:solidFill>
                <a:ea typeface="ＭＳ Ｐゴシック" pitchFamily="50" charset="-128"/>
              </a:rPr>
              <a:t>教員が1台のタブレットを持つだけでも提示・共有・評価に効果。</a:t>
            </a:r>
          </a:p>
          <a:p>
            <a:pPr marL="254000" indent="-254000" algn="l" eaLnBrk="1">
              <a:spcBef>
                <a:spcPts val="500"/>
              </a:spcBef>
              <a:buFont typeface="ArialMT" charset="0"/>
              <a:buChar char="•"/>
            </a:pPr>
            <a:r>
              <a:rPr lang="ja-JP" altLang="ja-JP" sz="2100" smtClean="0">
                <a:solidFill>
                  <a:srgbClr val="000000"/>
                </a:solidFill>
                <a:ea typeface="ＭＳ Ｐゴシック" pitchFamily="50" charset="-128"/>
              </a:rPr>
              <a:t>コンテンツのエ夫で児童・生徒の興味・関心、意欲づけに効果。</a:t>
            </a:r>
          </a:p>
          <a:p>
            <a:pPr marL="254000" indent="-254000" algn="l" eaLnBrk="1">
              <a:spcBef>
                <a:spcPts val="500"/>
              </a:spcBef>
              <a:buFont typeface="ArialMT" charset="0"/>
              <a:buChar char="•"/>
            </a:pPr>
            <a:r>
              <a:rPr lang="ja-JP" altLang="ja-JP" sz="2100" smtClean="0">
                <a:solidFill>
                  <a:srgbClr val="000000"/>
                </a:solidFill>
                <a:ea typeface="ＭＳ Ｐゴシック" pitchFamily="50" charset="-128"/>
              </a:rPr>
              <a:t>同じことを短時間で実施できる(効率的、スムーズ、テンポ良く)。</a:t>
            </a:r>
          </a:p>
          <a:p>
            <a:pPr marL="254000" indent="-254000" algn="l" eaLnBrk="1">
              <a:spcBef>
                <a:spcPts val="500"/>
              </a:spcBef>
              <a:buFont typeface="ArialMT" charset="0"/>
              <a:buChar char="•"/>
            </a:pPr>
            <a:r>
              <a:rPr lang="ja-JP" altLang="ja-JP" sz="2100" smtClean="0">
                <a:solidFill>
                  <a:srgbClr val="000000"/>
                </a:solidFill>
                <a:ea typeface="ＭＳ Ｐゴシック" pitchFamily="50" charset="-128"/>
              </a:rPr>
              <a:t>その分、子どもにじっくりと探究させる時間が確保できる。</a:t>
            </a:r>
          </a:p>
          <a:p>
            <a:pPr marL="254000" indent="-254000" algn="l" eaLnBrk="1">
              <a:spcBef>
                <a:spcPts val="500"/>
              </a:spcBef>
              <a:buFont typeface="ArialMT" charset="0"/>
              <a:buChar char="•"/>
            </a:pPr>
            <a:r>
              <a:rPr lang="ja-JP" altLang="ja-JP" sz="2100" smtClean="0">
                <a:solidFill>
                  <a:srgbClr val="000000"/>
                </a:solidFill>
                <a:ea typeface="ＭＳ Ｐゴシック" pitchFamily="50" charset="-128"/>
              </a:rPr>
              <a:t>さらに、</a:t>
            </a:r>
            <a:r>
              <a:rPr lang="ja-JP" altLang="en-US" sz="2100" smtClean="0">
                <a:solidFill>
                  <a:srgbClr val="000000"/>
                </a:solidFill>
                <a:ea typeface="ＭＳ Ｐゴシック" pitchFamily="50" charset="-128"/>
              </a:rPr>
              <a:t>児童生徒</a:t>
            </a:r>
            <a:r>
              <a:rPr lang="ja-JP" altLang="ja-JP" sz="2100" smtClean="0">
                <a:solidFill>
                  <a:srgbClr val="000000"/>
                </a:solidFill>
                <a:ea typeface="ＭＳ Ｐゴシック" pitchFamily="50" charset="-128"/>
              </a:rPr>
              <a:t>による</a:t>
            </a:r>
            <a:r>
              <a:rPr lang="ja-JP" altLang="en-US" sz="2100" smtClean="0">
                <a:solidFill>
                  <a:srgbClr val="000000"/>
                </a:solidFill>
                <a:ea typeface="ＭＳ Ｐゴシック" pitchFamily="50" charset="-128"/>
              </a:rPr>
              <a:t>タブレット端末</a:t>
            </a:r>
            <a:r>
              <a:rPr lang="ja-JP" altLang="ja-JP" sz="2100" smtClean="0">
                <a:solidFill>
                  <a:srgbClr val="000000"/>
                </a:solidFill>
                <a:ea typeface="ＭＳ Ｐゴシック" pitchFamily="50" charset="-128"/>
              </a:rPr>
              <a:t>活用で探究活動に深まりが出る。</a:t>
            </a:r>
            <a:endParaRPr lang="ja-JP" altLang="ja-JP" smtClean="0">
              <a:ea typeface="ＭＳ Ｐゴシック" pitchFamily="50" charset="-128"/>
            </a:endParaRPr>
          </a:p>
        </p:txBody>
      </p:sp>
      <p:grpSp>
        <p:nvGrpSpPr>
          <p:cNvPr id="22532" name="Group 3"/>
          <p:cNvGrpSpPr>
            <a:grpSpLocks/>
          </p:cNvGrpSpPr>
          <p:nvPr/>
        </p:nvGrpSpPr>
        <p:grpSpPr bwMode="auto">
          <a:xfrm>
            <a:off x="325438" y="3932238"/>
            <a:ext cx="8491537" cy="2413000"/>
            <a:chOff x="0" y="0"/>
            <a:chExt cx="669" cy="190"/>
          </a:xfrm>
        </p:grpSpPr>
        <p:sp>
          <p:nvSpPr>
            <p:cNvPr id="22533" name="AutoShape 4"/>
            <p:cNvSpPr>
              <a:spLocks/>
            </p:cNvSpPr>
            <p:nvPr/>
          </p:nvSpPr>
          <p:spPr bwMode="auto">
            <a:xfrm>
              <a:off x="283" y="0"/>
              <a:ext cx="103" cy="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5399" y="10800"/>
                  </a:lnTo>
                  <a:lnTo>
                    <a:pt x="5399" y="0"/>
                  </a:lnTo>
                  <a:lnTo>
                    <a:pt x="16200" y="0"/>
                  </a:lnTo>
                  <a:lnTo>
                    <a:pt x="16200" y="10800"/>
                  </a:lnTo>
                  <a:lnTo>
                    <a:pt x="21600" y="10800"/>
                  </a:lnTo>
                  <a:lnTo>
                    <a:pt x="10800" y="21600"/>
                  </a:lnTo>
                  <a:lnTo>
                    <a:pt x="0" y="10800"/>
                  </a:lnTo>
                  <a:close/>
                </a:path>
              </a:pathLst>
            </a:custGeom>
            <a:solidFill>
              <a:srgbClr val="4F81BD"/>
            </a:solidFill>
            <a:ln w="25400" cap="flat" cmpd="sng">
              <a:solidFill>
                <a:srgbClr val="3A5E8A"/>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ja-JP" altLang="en-US"/>
            </a:p>
          </p:txBody>
        </p:sp>
        <p:sp>
          <p:nvSpPr>
            <p:cNvPr id="22534" name="AutoShape 5"/>
            <p:cNvSpPr>
              <a:spLocks/>
            </p:cNvSpPr>
            <p:nvPr/>
          </p:nvSpPr>
          <p:spPr bwMode="auto">
            <a:xfrm>
              <a:off x="0" y="75"/>
              <a:ext cx="669" cy="1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CD5B5"/>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defTabSz="914400" eaLnBrk="1"/>
              <a:r>
                <a:rPr lang="ja-JP" altLang="ja-JP" sz="2400">
                  <a:solidFill>
                    <a:srgbClr val="FF0000"/>
                  </a:solidFill>
                  <a:ea typeface="ＭＳ Ｐゴシック" pitchFamily="50" charset="-128"/>
                </a:rPr>
                <a:t>普段から</a:t>
              </a:r>
              <a:r>
                <a:rPr lang="ja-JP" altLang="en-US" sz="2400">
                  <a:solidFill>
                    <a:srgbClr val="FF0000"/>
                  </a:solidFill>
                  <a:ea typeface="ＭＳ Ｐゴシック" pitchFamily="50" charset="-128"/>
                </a:rPr>
                <a:t>、</a:t>
              </a:r>
              <a:r>
                <a:rPr lang="ja-JP" altLang="ja-JP" sz="2400">
                  <a:solidFill>
                    <a:srgbClr val="FF0000"/>
                  </a:solidFill>
                  <a:ea typeface="ＭＳ Ｐゴシック" pitchFamily="50" charset="-128"/>
                </a:rPr>
                <a:t>学習者主体の学習活動（話し合い</a:t>
              </a:r>
              <a:r>
                <a:rPr lang="ja-JP" altLang="en-US" sz="2400">
                  <a:solidFill>
                    <a:srgbClr val="FF0000"/>
                  </a:solidFill>
                  <a:ea typeface="ＭＳ Ｐゴシック" pitchFamily="50" charset="-128"/>
                </a:rPr>
                <a:t>、</a:t>
              </a:r>
              <a:r>
                <a:rPr lang="ja-JP" altLang="ja-JP" sz="2400">
                  <a:solidFill>
                    <a:srgbClr val="FF0000"/>
                  </a:solidFill>
                  <a:ea typeface="ＭＳ Ｐゴシック" pitchFamily="50" charset="-128"/>
                </a:rPr>
                <a:t>発表</a:t>
              </a:r>
              <a:r>
                <a:rPr lang="ja-JP" altLang="en-US" sz="2400">
                  <a:solidFill>
                    <a:srgbClr val="FF0000"/>
                  </a:solidFill>
                  <a:ea typeface="ＭＳ Ｐゴシック" pitchFamily="50" charset="-128"/>
                </a:rPr>
                <a:t>、</a:t>
              </a:r>
              <a:r>
                <a:rPr lang="ja-JP" altLang="ja-JP" sz="2400">
                  <a:solidFill>
                    <a:srgbClr val="FF0000"/>
                  </a:solidFill>
                  <a:ea typeface="ＭＳ Ｐゴシック" pitchFamily="50" charset="-128"/>
                </a:rPr>
                <a:t>調べ活動）を重視し、   学習者からの多様な反応を「つなぐ」柔軟な授業スタイルを持つ教員にとって、</a:t>
              </a:r>
              <a:r>
                <a:rPr lang="ja-JP" altLang="en-US" sz="2400">
                  <a:solidFill>
                    <a:srgbClr val="FF0000"/>
                  </a:solidFill>
                  <a:ea typeface="ＭＳ Ｐゴシック" pitchFamily="50" charset="-128"/>
                </a:rPr>
                <a:t>タブレット端末は</a:t>
              </a:r>
              <a:r>
                <a:rPr lang="ja-JP" altLang="ja-JP" sz="2400">
                  <a:solidFill>
                    <a:srgbClr val="FF0000"/>
                  </a:solidFill>
                  <a:ea typeface="ＭＳ Ｐゴシック" pitchFamily="50" charset="-128"/>
                </a:rPr>
                <a:t>強力な</a:t>
              </a:r>
              <a:r>
                <a:rPr lang="ja-JP" altLang="en-US" sz="2400">
                  <a:solidFill>
                    <a:srgbClr val="FF0000"/>
                  </a:solidFill>
                  <a:ea typeface="ＭＳ Ｐゴシック" pitchFamily="50" charset="-128"/>
                </a:rPr>
                <a:t>ツール</a:t>
              </a:r>
              <a:r>
                <a:rPr lang="ja-JP" altLang="ja-JP" sz="2400">
                  <a:solidFill>
                    <a:srgbClr val="FF0000"/>
                  </a:solidFill>
                  <a:ea typeface="ＭＳ Ｐゴシック" pitchFamily="50" charset="-128"/>
                </a:rPr>
                <a:t>。</a:t>
              </a:r>
              <a:endParaRPr lang="ja-JP" altLang="ja-JP">
                <a:ea typeface="ＭＳ Ｐゴシック" pitchFamily="50" charset="-128"/>
              </a:endParaRP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p:cNvSpPr>
          <p:nvPr/>
        </p:nvSpPr>
        <p:spPr bwMode="auto">
          <a:xfrm>
            <a:off x="6553200" y="6354763"/>
            <a:ext cx="2133600" cy="368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r" defTabSz="914400" eaLnBrk="1"/>
            <a:fld id="{5DC69B08-170E-4431-8149-14E3185B96E2}" type="slidenum">
              <a:rPr lang="ja-JP" altLang="ja-JP">
                <a:solidFill>
                  <a:srgbClr val="888888"/>
                </a:solidFill>
                <a:ea typeface="ＭＳ Ｐゴシック" pitchFamily="50" charset="-128"/>
              </a:rPr>
              <a:pPr algn="r" defTabSz="914400" eaLnBrk="1"/>
              <a:t>8</a:t>
            </a:fld>
            <a:endParaRPr lang="ja-JP" altLang="ja-JP">
              <a:ea typeface="ＭＳ Ｐゴシック" pitchFamily="50" charset="-128"/>
            </a:endParaRPr>
          </a:p>
        </p:txBody>
      </p:sp>
      <p:pic>
        <p:nvPicPr>
          <p:cNvPr id="23555" name="Picture 2" descr="asse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325563"/>
            <a:ext cx="31130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3"/>
          <p:cNvSpPr>
            <a:spLocks/>
          </p:cNvSpPr>
          <p:nvPr/>
        </p:nvSpPr>
        <p:spPr bwMode="auto">
          <a:xfrm>
            <a:off x="1895475" y="5145088"/>
            <a:ext cx="5030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a:r>
              <a:rPr lang="ja-JP" altLang="ja-JP" sz="3000">
                <a:ea typeface="ＭＳ Ｐゴシック" pitchFamily="50" charset="-128"/>
              </a:rPr>
              <a:t>高稜社書店</a:t>
            </a:r>
            <a:r>
              <a:rPr lang="ja-JP" altLang="en-US" sz="3000">
                <a:ea typeface="ＭＳ Ｐゴシック" pitchFamily="50" charset="-128"/>
              </a:rPr>
              <a:t>　</a:t>
            </a:r>
            <a:r>
              <a:rPr lang="ja-JP" altLang="ja-JP" sz="3000">
                <a:ea typeface="ＭＳ Ｐゴシック" pitchFamily="50" charset="-128"/>
              </a:rPr>
              <a:t>2013</a:t>
            </a:r>
            <a:endParaRPr lang="ja-JP" altLang="ja-JP" sz="1800">
              <a:latin typeface="Gill Sans" charset="0"/>
              <a:ea typeface="ＭＳ Ｐゴシック" pitchFamily="50" charset="-128"/>
              <a:sym typeface="Gill Sans" charset="0"/>
            </a:endParaRPr>
          </a:p>
        </p:txBody>
      </p:sp>
      <p:sp>
        <p:nvSpPr>
          <p:cNvPr id="23557" name="Rectangle 3"/>
          <p:cNvSpPr>
            <a:spLocks/>
          </p:cNvSpPr>
          <p:nvPr/>
        </p:nvSpPr>
        <p:spPr bwMode="auto">
          <a:xfrm>
            <a:off x="3068638" y="455613"/>
            <a:ext cx="25193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indent="9144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eaLnBrk="1"/>
            <a:r>
              <a:rPr lang="ja-JP" altLang="en-US" sz="3000">
                <a:ea typeface="ＭＳ Ｐゴシック" pitchFamily="50" charset="-128"/>
              </a:rPr>
              <a:t>参考文献</a:t>
            </a:r>
            <a:endParaRPr lang="ja-JP" altLang="ja-JP" sz="1800">
              <a:latin typeface="Gill Sans" charset="0"/>
              <a:ea typeface="ＭＳ Ｐゴシック" pitchFamily="50" charset="-128"/>
              <a:sym typeface="Gill Sans"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Office ​​テーマ">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テーマ">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ja-JP" altLang="ja-JP"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ja-JP" altLang="ja-JP"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2.xml><?xml version="1.0" encoding="utf-8"?>
<a:theme xmlns:a="http://schemas.openxmlformats.org/drawingml/2006/main" name="4_Office ​​テーマ">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テーマ">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ja-JP" altLang="ja-JP"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ja-JP" altLang="ja-JP"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3.xml><?xml version="1.0" encoding="utf-8"?>
<a:theme xmlns:a="http://schemas.openxmlformats.org/drawingml/2006/main" name="5_Office ​​テーマ">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テーマ">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ja-JP" altLang="ja-JP"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ja-JP" altLang="ja-JP"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4.xml><?xml version="1.0" encoding="utf-8"?>
<a:theme xmlns:a="http://schemas.openxmlformats.org/drawingml/2006/main" name="Office ​​テーマ">
  <a:themeElements>
    <a:clrScheme name="">
      <a:dk1>
        <a:srgbClr val="572E2D"/>
      </a:dk1>
      <a:lt1>
        <a:srgbClr val="2A5657"/>
      </a:lt1>
      <a:dk2>
        <a:srgbClr val="A7A7A7"/>
      </a:dk2>
      <a:lt2>
        <a:srgbClr val="535353"/>
      </a:lt2>
      <a:accent1>
        <a:srgbClr val="4F81BD"/>
      </a:accent1>
      <a:accent2>
        <a:srgbClr val="C0504D"/>
      </a:accent2>
      <a:accent3>
        <a:srgbClr val="ACB4B4"/>
      </a:accent3>
      <a:accent4>
        <a:srgbClr val="492625"/>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731</Words>
  <Application>Microsoft Office PowerPoint</Application>
  <PresentationFormat>画面に合わせる (4:3)</PresentationFormat>
  <Paragraphs>46</Paragraphs>
  <Slides>8</Slides>
  <Notes>8</Notes>
  <HiddenSlides>0</HiddenSlides>
  <MMClips>0</MMClips>
  <ScaleCrop>false</ScaleCrop>
  <HeadingPairs>
    <vt:vector size="4" baseType="variant">
      <vt:variant>
        <vt:lpstr>テーマ</vt:lpstr>
      </vt:variant>
      <vt:variant>
        <vt:i4>3</vt:i4>
      </vt:variant>
      <vt:variant>
        <vt:lpstr>スライド タイトル</vt:lpstr>
      </vt:variant>
      <vt:variant>
        <vt:i4>8</vt:i4>
      </vt:variant>
    </vt:vector>
  </HeadingPairs>
  <TitlesOfParts>
    <vt:vector size="11" baseType="lpstr">
      <vt:lpstr>2_Office ​​テーマ</vt:lpstr>
      <vt:lpstr>4_Office ​​テーマ</vt:lpstr>
      <vt:lpstr>5_Office ​​テーマ</vt:lpstr>
      <vt:lpstr>ＩＣＴ機器の活用 ③タブレット端末</vt:lpstr>
      <vt:lpstr>PowerPoint プレゼンテーション</vt:lpstr>
      <vt:lpstr>提示</vt:lpstr>
      <vt:lpstr>共有</vt:lpstr>
      <vt:lpstr>評価(鏡的利用)</vt:lpstr>
      <vt:lpstr>教科の特性に応じた活用</vt:lpstr>
      <vt:lpstr>実践事例から</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授業におけるタブレット端末の活用</dc:title>
  <dc:creator>小森　真一</dc:creator>
  <cp:lastModifiedBy>兵庫県</cp:lastModifiedBy>
  <cp:revision>33</cp:revision>
  <cp:lastPrinted>2016-11-21T06:26:09Z</cp:lastPrinted>
  <dcterms:modified xsi:type="dcterms:W3CDTF">2018-04-27T08:19:08Z</dcterms:modified>
</cp:coreProperties>
</file>