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p:sldMasterIdLst>
    <p:sldMasterId id="2147483650" r:id="rId1"/>
    <p:sldMasterId id="2147483652" r:id="rId2"/>
    <p:sldMasterId id="2147483653" r:id="rId3"/>
  </p:sldMasterIdLst>
  <p:notesMasterIdLst>
    <p:notesMasterId r:id="rId11"/>
  </p:notesMasterIdLst>
  <p:sldIdLst>
    <p:sldId id="359" r:id="rId4"/>
    <p:sldId id="361" r:id="rId5"/>
    <p:sldId id="264" r:id="rId6"/>
    <p:sldId id="347" r:id="rId7"/>
    <p:sldId id="348" r:id="rId8"/>
    <p:sldId id="349" r:id="rId9"/>
    <p:sldId id="284" r:id="rId10"/>
  </p:sldIdLst>
  <p:sldSz cx="9144000" cy="6858000" type="screen4x3"/>
  <p:notesSz cx="6807200" cy="9939338"/>
  <p:defaultTextStyle>
    <a:defPPr>
      <a:defRPr lang="ja-JP"/>
    </a:defPPr>
    <a:lvl1pPr algn="l" defTabSz="457200" rtl="0" eaLnBrk="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1pPr>
    <a:lvl2pPr marL="228600" indent="228600" algn="l" defTabSz="457200" rtl="0" eaLnBrk="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2pPr>
    <a:lvl3pPr marL="457200" indent="457200" algn="l" defTabSz="457200" rtl="0" eaLnBrk="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3pPr>
    <a:lvl4pPr marL="685800" indent="685800" algn="l" defTabSz="457200" rtl="0" eaLnBrk="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4pPr>
    <a:lvl5pPr marL="914400" indent="914400" algn="l" defTabSz="457200" rtl="0" eaLnBrk="0" fontAlgn="base" hangingPunct="0">
      <a:spcBef>
        <a:spcPct val="0"/>
      </a:spcBef>
      <a:spcAft>
        <a:spcPct val="0"/>
      </a:spcAft>
      <a:defRPr sz="1200" kern="1200">
        <a:solidFill>
          <a:srgbClr val="000000"/>
        </a:solidFill>
        <a:latin typeface="Helvetica" charset="0"/>
        <a:ea typeface="Helvetica" charset="0"/>
        <a:cs typeface="Helvetica" charset="0"/>
        <a:sym typeface="Helvetica" charset="0"/>
      </a:defRPr>
    </a:lvl5pPr>
    <a:lvl6pPr marL="2286000" algn="l" defTabSz="914400" rtl="0" eaLnBrk="1" latinLnBrk="0" hangingPunct="1">
      <a:defRPr sz="1200" kern="1200">
        <a:solidFill>
          <a:srgbClr val="000000"/>
        </a:solidFill>
        <a:latin typeface="Helvetica" charset="0"/>
        <a:ea typeface="Helvetica" charset="0"/>
        <a:cs typeface="Helvetica" charset="0"/>
        <a:sym typeface="Helvetica" charset="0"/>
      </a:defRPr>
    </a:lvl6pPr>
    <a:lvl7pPr marL="2743200" algn="l" defTabSz="914400" rtl="0" eaLnBrk="1" latinLnBrk="0" hangingPunct="1">
      <a:defRPr sz="1200" kern="1200">
        <a:solidFill>
          <a:srgbClr val="000000"/>
        </a:solidFill>
        <a:latin typeface="Helvetica" charset="0"/>
        <a:ea typeface="Helvetica" charset="0"/>
        <a:cs typeface="Helvetica" charset="0"/>
        <a:sym typeface="Helvetica" charset="0"/>
      </a:defRPr>
    </a:lvl7pPr>
    <a:lvl8pPr marL="3200400" algn="l" defTabSz="914400" rtl="0" eaLnBrk="1" latinLnBrk="0" hangingPunct="1">
      <a:defRPr sz="1200" kern="1200">
        <a:solidFill>
          <a:srgbClr val="000000"/>
        </a:solidFill>
        <a:latin typeface="Helvetica" charset="0"/>
        <a:ea typeface="Helvetica" charset="0"/>
        <a:cs typeface="Helvetica" charset="0"/>
        <a:sym typeface="Helvetica" charset="0"/>
      </a:defRPr>
    </a:lvl8pPr>
    <a:lvl9pPr marL="3657600" algn="l" defTabSz="914400" rtl="0" eaLnBrk="1" latinLnBrk="0" hangingPunct="1">
      <a:defRPr sz="1200" kern="1200">
        <a:solidFill>
          <a:srgbClr val="000000"/>
        </a:solidFill>
        <a:latin typeface="Helvetica" charset="0"/>
        <a:ea typeface="Helvetica" charset="0"/>
        <a:cs typeface="Helvetica" charset="0"/>
        <a:sym typeface="Helvetic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506" autoAdjust="0"/>
  </p:normalViewPr>
  <p:slideViewPr>
    <p:cSldViewPr>
      <p:cViewPr>
        <p:scale>
          <a:sx n="41" d="100"/>
          <a:sy n="41" d="100"/>
        </p:scale>
        <p:origin x="-1488" y="-72"/>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
          <p:cNvSpPr>
            <a:spLocks noGrp="1" noRot="1" noChangeAspect="1"/>
          </p:cNvSpPr>
          <p:nvPr>
            <p:ph type="sldImg" idx="2"/>
          </p:nvPr>
        </p:nvSpPr>
        <p:spPr bwMode="auto">
          <a:xfrm>
            <a:off x="920750" y="746125"/>
            <a:ext cx="4965700" cy="3725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4" name="Rectangle 2"/>
          <p:cNvSpPr>
            <a:spLocks noGrp="1"/>
          </p:cNvSpPr>
          <p:nvPr>
            <p:ph type="body" sz="quarter" idx="3"/>
          </p:nvPr>
        </p:nvSpPr>
        <p:spPr bwMode="auto">
          <a:xfrm>
            <a:off x="906463" y="4721225"/>
            <a:ext cx="4994275" cy="4471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5690" tIns="47845" rIns="95690" bIns="47845" numCol="1" anchor="t" anchorCtr="0" compatLnSpc="1">
            <a:prstTxWarp prst="textNoShape">
              <a:avLst/>
            </a:prstTxWarp>
          </a:bodyPr>
          <a:lstStyle/>
          <a:p>
            <a:pPr lvl="0"/>
            <a:r>
              <a:rPr lang="ja-JP" altLang="ja-JP" noProof="0" smtClean="0">
                <a:sym typeface="Noteworthy Bold" charset="0"/>
              </a:rPr>
              <a:t>Click to edit Master text styles</a:t>
            </a:r>
          </a:p>
          <a:p>
            <a:pPr lvl="1"/>
            <a:r>
              <a:rPr lang="ja-JP" altLang="ja-JP" noProof="0" smtClean="0">
                <a:sym typeface="Noteworthy Bold" charset="0"/>
              </a:rPr>
              <a:t>Second level</a:t>
            </a:r>
          </a:p>
          <a:p>
            <a:pPr lvl="2"/>
            <a:r>
              <a:rPr lang="ja-JP" altLang="ja-JP" noProof="0" smtClean="0">
                <a:sym typeface="Noteworthy Bold" charset="0"/>
              </a:rPr>
              <a:t>Third level</a:t>
            </a:r>
          </a:p>
          <a:p>
            <a:pPr lvl="3"/>
            <a:r>
              <a:rPr lang="ja-JP" altLang="ja-JP" noProof="0" smtClean="0">
                <a:sym typeface="Noteworthy Bold" charset="0"/>
              </a:rPr>
              <a:t>Fourth level</a:t>
            </a:r>
          </a:p>
          <a:p>
            <a:pPr lvl="4"/>
            <a:r>
              <a:rPr lang="ja-JP" altLang="ja-JP" noProof="0" smtClean="0">
                <a:sym typeface="Noteworthy Bold" charset="0"/>
              </a:rPr>
              <a:t>Fifth level</a:t>
            </a:r>
          </a:p>
        </p:txBody>
      </p:sp>
    </p:spTree>
    <p:extLst>
      <p:ext uri="{BB962C8B-B14F-4D97-AF65-F5344CB8AC3E}">
        <p14:creationId xmlns:p14="http://schemas.microsoft.com/office/powerpoint/2010/main" val="1596207298"/>
      </p:ext>
    </p:extLst>
  </p:cSld>
  <p:clrMap bg1="lt1" tx1="dk1" bg2="lt2" tx2="dk2" accent1="accent1" accent2="accent2" accent3="accent3" accent4="accent4" accent5="accent5" accent6="accent6" hlink="hlink" folHlink="folHlink"/>
  <p:notesStyle>
    <a:lvl1pPr algn="l" defTabSz="457200"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1pPr>
    <a:lvl2pPr marL="228600" algn="l" defTabSz="457200"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2pPr>
    <a:lvl3pPr marL="457200" algn="l" defTabSz="457200"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3pPr>
    <a:lvl4pPr marL="685800" algn="l" defTabSz="457200"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4pPr>
    <a:lvl5pPr marL="914400" algn="l" defTabSz="457200" rtl="0" eaLnBrk="0" fontAlgn="base" hangingPunct="0">
      <a:lnSpc>
        <a:spcPts val="3500"/>
      </a:lnSpc>
      <a:spcBef>
        <a:spcPct val="0"/>
      </a:spcBef>
      <a:spcAft>
        <a:spcPct val="0"/>
      </a:spcAft>
      <a:defRPr sz="2400" kern="1200">
        <a:solidFill>
          <a:srgbClr val="572E2D"/>
        </a:solidFill>
        <a:latin typeface="Noteworthy Bold" charset="0"/>
        <a:ea typeface="Noteworthy Bold" charset="0"/>
        <a:cs typeface="Noteworthy Bold" charset="0"/>
        <a:sym typeface="Noteworthy Bold" charset="0"/>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ー 1"/>
          <p:cNvSpPr>
            <a:spLocks noGrp="1" noRot="1" noChangeAspect="1" noTextEdit="1"/>
          </p:cNvSpPr>
          <p:nvPr>
            <p:ph type="sldImg"/>
          </p:nvPr>
        </p:nvSpPr>
        <p:spPr/>
      </p:sp>
      <p:sp>
        <p:nvSpPr>
          <p:cNvPr id="25603" name="ノート プレースホルダー 2"/>
          <p:cNvSpPr>
            <a:spLocks noGrp="1"/>
          </p:cNvSpPr>
          <p:nvPr>
            <p:ph type="body" idx="1"/>
          </p:nvPr>
        </p:nvSpPr>
        <p:spPr>
          <a:noFill/>
          <a:extLst>
            <a:ext uri="{91240B29-F687-4F45-9708-019B960494DF}">
              <a14:hiddenLine xmlns:a14="http://schemas.microsoft.com/office/drawing/2010/main" w="12700" cap="rnd">
                <a:solidFill>
                  <a:srgbClr val="000000"/>
                </a:solidFill>
                <a:miter lim="800000"/>
                <a:headEnd/>
                <a:tailEnd/>
              </a14:hiddenLine>
            </a:ext>
          </a:extLst>
        </p:spPr>
        <p:txBody>
          <a:bodyPr/>
          <a:lstStyle/>
          <a:p>
            <a:endParaRPr kumimoji="1" lang="ja-JP" altLang="en-US" smtClean="0">
              <a:ea typeface="ＭＳ Ｐゴシック" pitchFamily="50" charset="-128"/>
            </a:endParaRPr>
          </a:p>
        </p:txBody>
      </p:sp>
      <p:sp>
        <p:nvSpPr>
          <p:cNvPr id="25604" name="スライド番号プレースホルダー 3"/>
          <p:cNvSpPr>
            <a:spLocks noGrp="1"/>
          </p:cNvSpPr>
          <p:nvPr>
            <p:ph type="sldNum" sz="quarter" idx="4294967295"/>
          </p:nvPr>
        </p:nvSpPr>
        <p:spPr bwMode="auto">
          <a:xfrm>
            <a:off x="3856038" y="9440863"/>
            <a:ext cx="2949575"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0CC1636-671B-4A34-9F49-0780D871A3A7}" type="slidenum">
              <a:rPr kumimoji="1" lang="ja-JP" altLang="en-US">
                <a:ea typeface="ＭＳ Ｐゴシック" pitchFamily="50" charset="-128"/>
              </a:rPr>
              <a:pPr/>
              <a:t>1</a:t>
            </a:fld>
            <a:endParaRPr kumimoji="1" lang="ja-JP" altLang="en-US">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ー 1"/>
          <p:cNvSpPr>
            <a:spLocks noGrp="1" noRot="1" noChangeAspect="1" noTextEdit="1"/>
          </p:cNvSpPr>
          <p:nvPr>
            <p:ph type="sldImg"/>
          </p:nvPr>
        </p:nvSpPr>
        <p:spPr/>
      </p:sp>
      <p:sp>
        <p:nvSpPr>
          <p:cNvPr id="29699" name="ノート プレースホルダー 2"/>
          <p:cNvSpPr>
            <a:spLocks noGrp="1"/>
          </p:cNvSpPr>
          <p:nvPr>
            <p:ph type="body" idx="1"/>
          </p:nvPr>
        </p:nvSpPr>
        <p:spPr>
          <a:extLst>
            <a:ext uri="{91240B29-F687-4F45-9708-019B960494DF}">
              <a14:hiddenLine xmlns:a14="http://schemas.microsoft.com/office/drawing/2010/main" w="12700" cap="rnd">
                <a:solidFill>
                  <a:srgbClr val="000000"/>
                </a:solidFill>
                <a:miter lim="800000"/>
                <a:headEnd/>
                <a:tailEnd/>
              </a14:hiddenLine>
            </a:ext>
          </a:extLst>
        </p:spPr>
        <p:txBody>
          <a:bodyPr/>
          <a:lstStyle/>
          <a:p>
            <a:pPr>
              <a:defRPr/>
            </a:pPr>
            <a:r>
              <a:rPr kumimoji="1" lang="ja-JP" altLang="en-US" sz="1400" dirty="0" smtClean="0">
                <a:latin typeface="+mn-ea"/>
                <a:ea typeface="+mn-ea"/>
              </a:rPr>
              <a:t>では、ここでタブレット端末の活用について学びましょう。</a:t>
            </a:r>
            <a:endParaRPr kumimoji="1" lang="en-US" altLang="ja-JP" sz="1400" dirty="0" smtClean="0">
              <a:latin typeface="+mn-ea"/>
              <a:ea typeface="+mn-ea"/>
            </a:endParaRPr>
          </a:p>
          <a:p>
            <a:pPr>
              <a:defRPr/>
            </a:pPr>
            <a:endParaRPr kumimoji="1" lang="ja-JP" altLang="en-US" sz="1400" dirty="0" smtClean="0">
              <a:latin typeface="+mn-ea"/>
              <a:ea typeface="+mn-ea"/>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ー 1"/>
          <p:cNvSpPr>
            <a:spLocks noGrp="1" noRot="1" noChangeAspect="1" noTextEdit="1"/>
          </p:cNvSpPr>
          <p:nvPr>
            <p:ph type="sldImg"/>
          </p:nvPr>
        </p:nvSpPr>
        <p:spPr/>
      </p:sp>
      <p:sp>
        <p:nvSpPr>
          <p:cNvPr id="19459" name="ノート プレースホルダー 2"/>
          <p:cNvSpPr>
            <a:spLocks noGrp="1"/>
          </p:cNvSpPr>
          <p:nvPr>
            <p:ph type="body" idx="1"/>
          </p:nvPr>
        </p:nvSpPr>
        <p:spPr>
          <a:extLst>
            <a:ext uri="{91240B29-F687-4F45-9708-019B960494DF}">
              <a14:hiddenLine xmlns:a14="http://schemas.microsoft.com/office/drawing/2010/main" w="12700" cap="rnd">
                <a:solidFill>
                  <a:srgbClr val="000000"/>
                </a:solidFill>
                <a:miter lim="800000"/>
                <a:headEnd/>
                <a:tailEnd/>
              </a14:hiddenLine>
            </a:ext>
          </a:extLst>
        </p:spPr>
        <p:txBody>
          <a:bodyPr/>
          <a:lstStyle/>
          <a:p>
            <a:pPr eaLnBrk="1">
              <a:defRPr/>
            </a:pPr>
            <a:r>
              <a:rPr kumimoji="1" lang="ja-JP" altLang="en-US" sz="1400" dirty="0" smtClean="0">
                <a:latin typeface="+mn-ea"/>
                <a:ea typeface="+mn-ea"/>
              </a:rPr>
              <a:t>タブレット端末を授業で活用するには、様々な方法がありますが、森山（</a:t>
            </a:r>
            <a:r>
              <a:rPr kumimoji="1" lang="en-US" altLang="ja-JP" sz="1400" dirty="0" smtClean="0">
                <a:latin typeface="+mn-ea"/>
                <a:ea typeface="+mn-ea"/>
              </a:rPr>
              <a:t>2013）は、それら</a:t>
            </a:r>
            <a:r>
              <a:rPr kumimoji="1" lang="ja-JP" altLang="en-US" sz="1400" dirty="0" smtClean="0">
                <a:latin typeface="+mn-ea"/>
                <a:ea typeface="+mn-ea"/>
              </a:rPr>
              <a:t>大別すると、提示、共有、評価という基本モデルと、各教科の特性に応じた活用とに分けることができると指摘しています。ここでは、これらの各タイプの活用方法について詳しく見ていきましょう。</a:t>
            </a:r>
            <a:endParaRPr kumimoji="1" lang="en-US" altLang="ja-JP" sz="1400" dirty="0" smtClean="0">
              <a:latin typeface="+mn-ea"/>
              <a:ea typeface="+mn-ea"/>
            </a:endParaRPr>
          </a:p>
          <a:p>
            <a:pPr eaLnBrk="1">
              <a:defRPr/>
            </a:pPr>
            <a:endParaRPr kumimoji="1" lang="en-US" altLang="ja-JP" dirty="0" smtClean="0">
              <a:ea typeface="ＭＳ Ｐゴシック"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p:sp>
      <p:sp>
        <p:nvSpPr>
          <p:cNvPr id="21507" name="ノート プレースホルダー 2"/>
          <p:cNvSpPr>
            <a:spLocks noGrp="1"/>
          </p:cNvSpPr>
          <p:nvPr>
            <p:ph type="body" idx="1"/>
          </p:nvPr>
        </p:nvSpPr>
        <p:spPr>
          <a:extLst>
            <a:ext uri="{91240B29-F687-4F45-9708-019B960494DF}">
              <a14:hiddenLine xmlns:a14="http://schemas.microsoft.com/office/drawing/2010/main" w="12700" cap="rnd">
                <a:solidFill>
                  <a:srgbClr val="000000"/>
                </a:solidFill>
                <a:miter lim="800000"/>
                <a:headEnd/>
                <a:tailEnd/>
              </a14:hiddenLine>
            </a:ext>
          </a:extLst>
        </p:spPr>
        <p:txBody>
          <a:bodyPr/>
          <a:lstStyle/>
          <a:p>
            <a:pPr>
              <a:defRPr/>
            </a:pPr>
            <a:r>
              <a:rPr kumimoji="1" lang="ja-JP" altLang="en-US" sz="1400" dirty="0" smtClean="0">
                <a:latin typeface="+mn-ea"/>
                <a:ea typeface="+mn-ea"/>
              </a:rPr>
              <a:t>提示とは、文字通り、教材などのコンテンツを教員が大型ディスプレーやプロジェクターなどに提示して、説明したり、解説したりする活用モデルです。教材には、既存のデジタル教材やインターネット上のコンテンツの他、プレゼンテ</a:t>
            </a:r>
            <a:r>
              <a:rPr kumimoji="1" lang="en-US" altLang="ja-JP" sz="1400" dirty="0" smtClean="0">
                <a:latin typeface="+mn-ea"/>
                <a:ea typeface="+mn-ea"/>
              </a:rPr>
              <a:t>ー</a:t>
            </a:r>
            <a:r>
              <a:rPr kumimoji="1" lang="en-US" altLang="ja-JP" sz="1400" dirty="0" err="1" smtClean="0">
                <a:latin typeface="+mn-ea"/>
                <a:ea typeface="+mn-ea"/>
              </a:rPr>
              <a:t>ションソフトや</a:t>
            </a:r>
            <a:r>
              <a:rPr kumimoji="1" lang="ja-JP" altLang="en-US" sz="1400" dirty="0" smtClean="0">
                <a:latin typeface="+mn-ea"/>
                <a:ea typeface="+mn-ea"/>
              </a:rPr>
              <a:t>ワープロソフト</a:t>
            </a:r>
            <a:r>
              <a:rPr kumimoji="1" lang="en-US" altLang="ja-JP" sz="1400" dirty="0" err="1" smtClean="0">
                <a:latin typeface="+mn-ea"/>
                <a:ea typeface="+mn-ea"/>
              </a:rPr>
              <a:t>などで</a:t>
            </a:r>
            <a:r>
              <a:rPr kumimoji="1" lang="ja-JP" altLang="en-US" sz="1400" dirty="0" smtClean="0">
                <a:latin typeface="+mn-ea"/>
                <a:ea typeface="+mn-ea"/>
              </a:rPr>
              <a:t>自作した教材やワークシート、紙ベースの資料や実物などを写真で撮影したものも提示できます。また、教員が全員に対して提示することはもちろん、複数の</a:t>
            </a:r>
            <a:r>
              <a:rPr kumimoji="1" lang="en-US" altLang="ja-JP" sz="1400" dirty="0" err="1" smtClean="0">
                <a:latin typeface="+mn-ea"/>
                <a:ea typeface="+mn-ea"/>
              </a:rPr>
              <a:t>タブレット端末があれば、グループ別や個別的に閲覧させることもできます</a:t>
            </a:r>
            <a:r>
              <a:rPr kumimoji="1" lang="en-US" altLang="ja-JP" sz="1400" dirty="0" smtClean="0">
                <a:latin typeface="+mn-ea"/>
                <a:ea typeface="+mn-ea"/>
              </a:rPr>
              <a:t>。</a:t>
            </a:r>
            <a:endParaRPr kumimoji="1" lang="ja-JP" altLang="en-US" sz="1400" dirty="0" smtClean="0">
              <a:latin typeface="+mn-ea"/>
              <a:ea typeface="+mn-ea"/>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p:cNvSpPr>
            <a:spLocks noGrp="1" noRot="1" noChangeAspect="1" noTextEdit="1"/>
          </p:cNvSpPr>
          <p:nvPr>
            <p:ph type="sldImg"/>
          </p:nvPr>
        </p:nvSpPr>
        <p:spPr/>
      </p:sp>
      <p:sp>
        <p:nvSpPr>
          <p:cNvPr id="23555" name="ノート プレースホルダー 2"/>
          <p:cNvSpPr>
            <a:spLocks noGrp="1"/>
          </p:cNvSpPr>
          <p:nvPr>
            <p:ph type="body" idx="1"/>
          </p:nvPr>
        </p:nvSpPr>
        <p:spPr>
          <a:extLst>
            <a:ext uri="{91240B29-F687-4F45-9708-019B960494DF}">
              <a14:hiddenLine xmlns:a14="http://schemas.microsoft.com/office/drawing/2010/main" w="12700" cap="rnd">
                <a:solidFill>
                  <a:srgbClr val="000000"/>
                </a:solidFill>
                <a:miter lim="800000"/>
                <a:headEnd/>
                <a:tailEnd/>
              </a14:hiddenLine>
            </a:ext>
          </a:extLst>
        </p:spPr>
        <p:txBody>
          <a:bodyPr/>
          <a:lstStyle/>
          <a:p>
            <a:pPr>
              <a:defRPr/>
            </a:pPr>
            <a:r>
              <a:rPr kumimoji="1" lang="ja-JP" altLang="en-US" sz="1400" dirty="0" smtClean="0">
                <a:latin typeface="+mn-ea"/>
                <a:ea typeface="+mn-ea"/>
              </a:rPr>
              <a:t>共有は、個々の児童生徒の考えやグループ活動の成果などを教室内で瞬時に共有し、教室全体で協働学習を進める活用モデルです。これには、教員が</a:t>
            </a:r>
            <a:r>
              <a:rPr kumimoji="1" lang="en-US" altLang="ja-JP" sz="1400" dirty="0" smtClean="0">
                <a:latin typeface="+mn-ea"/>
                <a:ea typeface="+mn-ea"/>
              </a:rPr>
              <a:t>1台のタブレット端末を持って机間指導しながら児童生徒のノートなどを撮影して共有する方法、グループに1台のタブレット端末を持たせて共有する方法、児童生徒に一人一台のタブレット端末を持たせて共有する方法などがあります。後者の方法を用いる場合は、画面の共有を支援する学習支援システムを活用すると大変便利です。</a:t>
            </a:r>
          </a:p>
          <a:p>
            <a:pPr>
              <a:defRPr/>
            </a:pPr>
            <a:endParaRPr kumimoji="1" lang="ja-JP" altLang="en-US" dirty="0" smtClean="0">
              <a:ea typeface="ＭＳ Ｐゴシック" pitchFamily="50"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ー 1"/>
          <p:cNvSpPr>
            <a:spLocks noGrp="1" noRot="1" noChangeAspect="1" noTextEdit="1"/>
          </p:cNvSpPr>
          <p:nvPr>
            <p:ph type="sldImg"/>
          </p:nvPr>
        </p:nvSpPr>
        <p:spPr/>
      </p:sp>
      <p:sp>
        <p:nvSpPr>
          <p:cNvPr id="37891" name="ノート プレースホルダー 2"/>
          <p:cNvSpPr>
            <a:spLocks noGrp="1"/>
          </p:cNvSpPr>
          <p:nvPr>
            <p:ph type="body" idx="1"/>
          </p:nvPr>
        </p:nvSpPr>
        <p:spPr>
          <a:noFill/>
          <a:extLst>
            <a:ext uri="{91240B29-F687-4F45-9708-019B960494DF}">
              <a14:hiddenLine xmlns:a14="http://schemas.microsoft.com/office/drawing/2010/main" w="12700" cap="rnd">
                <a:solidFill>
                  <a:srgbClr val="000000"/>
                </a:solidFill>
                <a:miter lim="800000"/>
                <a:headEnd/>
                <a:tailEnd/>
              </a14:hiddenLine>
            </a:ext>
          </a:extLst>
        </p:spPr>
        <p:txBody>
          <a:bodyPr/>
          <a:lstStyle/>
          <a:p>
            <a:r>
              <a:rPr kumimoji="1" lang="ja-JP" altLang="en-US" sz="1400" smtClean="0">
                <a:ea typeface="ＭＳ Ｐゴシック" pitchFamily="50" charset="-128"/>
              </a:rPr>
              <a:t>評価には、教員による評価資料の蓄積とともに、児童生徒による相互評価や自己評価での活用があります。教員による評価資料の蓄積では、児童生徒の成果物を画像で保存したり、実技を伴う学習成果を動画として保存することが考えられます。一方、児童生徒による相互評価や自己評価では、児童生徒が自らのパフォーマンスを動画などに撮影し、自ら閲覧して課題を把握するなどの活用があります。このような活用は特に、自分の姿をあたかも鏡に写して振り返るような効果が得られるため、鏡的利用と呼ばれています。</a:t>
            </a:r>
            <a:endParaRPr kumimoji="1" lang="en-US" altLang="ja-JP" sz="1400" smtClean="0">
              <a:ea typeface="ＭＳ Ｐゴシック"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 イメージ プレースホルダー 1"/>
          <p:cNvSpPr>
            <a:spLocks noGrp="1" noRot="1" noChangeAspect="1" noTextEdit="1"/>
          </p:cNvSpPr>
          <p:nvPr>
            <p:ph type="sldImg"/>
          </p:nvPr>
        </p:nvSpPr>
        <p:spPr/>
      </p:sp>
      <p:sp>
        <p:nvSpPr>
          <p:cNvPr id="27651" name="ノート プレースホルダー 2"/>
          <p:cNvSpPr>
            <a:spLocks noGrp="1"/>
          </p:cNvSpPr>
          <p:nvPr>
            <p:ph type="body" idx="1"/>
          </p:nvPr>
        </p:nvSpPr>
        <p:spPr>
          <a:extLst>
            <a:ext uri="{91240B29-F687-4F45-9708-019B960494DF}">
              <a14:hiddenLine xmlns:a14="http://schemas.microsoft.com/office/drawing/2010/main" w="12700" cap="rnd">
                <a:solidFill>
                  <a:srgbClr val="000000"/>
                </a:solidFill>
                <a:miter lim="800000"/>
                <a:headEnd/>
                <a:tailEnd/>
              </a14:hiddenLine>
            </a:ext>
          </a:extLst>
        </p:spPr>
        <p:txBody>
          <a:bodyPr/>
          <a:lstStyle/>
          <a:p>
            <a:pPr eaLnBrk="1">
              <a:defRPr/>
            </a:pPr>
            <a:r>
              <a:rPr kumimoji="1" lang="ja-JP" altLang="en-US" sz="1400" dirty="0" smtClean="0">
                <a:latin typeface="+mn-ea"/>
                <a:ea typeface="+mn-ea"/>
              </a:rPr>
              <a:t>教科の特性に応じた活用は、各教科の特徴的な学習活動を支援する活用方法です。例えば、算数・数学や国語、英語などでのドリル学習、社会での調べ学習、理科や技術科でのシミュレーションの活用などが考えられます。あるいは、図画工作や美術では、カメラ機能をうまく活用した表現ツールとしての活用も考えられます。アイディア次第で様々な活用方法を発想することができます。</a:t>
            </a:r>
            <a:endParaRPr kumimoji="1" lang="en-US" altLang="ja-JP" sz="1400" dirty="0" smtClean="0">
              <a:latin typeface="+mn-ea"/>
              <a:ea typeface="+mn-ea"/>
            </a:endParaRPr>
          </a:p>
          <a:p>
            <a:pPr eaLnBrk="1">
              <a:defRPr/>
            </a:pPr>
            <a:endParaRPr kumimoji="1" lang="ja-JP" altLang="en-US" dirty="0" smtClean="0">
              <a:ea typeface="ＭＳ Ｐゴシック"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199607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50421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1844675"/>
            <a:ext cx="1943100" cy="50133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1844675"/>
            <a:ext cx="5676900" cy="50133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94710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2659930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57200" y="1600200"/>
            <a:ext cx="8229600" cy="4525963"/>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5132266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Tree>
    <p:extLst>
      <p:ext uri="{BB962C8B-B14F-4D97-AF65-F5344CB8AC3E}">
        <p14:creationId xmlns:p14="http://schemas.microsoft.com/office/powerpoint/2010/main" val="29420192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710200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8020744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7223322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7456067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extLst>
      <p:ext uri="{BB962C8B-B14F-4D97-AF65-F5344CB8AC3E}">
        <p14:creationId xmlns:p14="http://schemas.microsoft.com/office/powerpoint/2010/main" val="2141413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5820144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sym typeface="Helvetica" charset="0"/>
            </a:endParaRPr>
          </a:p>
        </p:txBody>
      </p:sp>
      <p:sp>
        <p:nvSpPr>
          <p:cNvPr id="4" name="テキスト プレースホルダー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extLst>
      <p:ext uri="{BB962C8B-B14F-4D97-AF65-F5344CB8AC3E}">
        <p14:creationId xmlns:p14="http://schemas.microsoft.com/office/powerpoint/2010/main" val="38747018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1600200"/>
            <a:ext cx="8229600" cy="4525963"/>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9449883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2075"/>
            <a:ext cx="2057400" cy="60340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92075"/>
            <a:ext cx="6019800" cy="6034088"/>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6105935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a:prstGeom prst="rect">
            <a:avLst/>
          </a:prstGeo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29588844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57200" y="1600200"/>
            <a:ext cx="8229600" cy="4525963"/>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3785617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Tree>
    <p:extLst>
      <p:ext uri="{BB962C8B-B14F-4D97-AF65-F5344CB8AC3E}">
        <p14:creationId xmlns:p14="http://schemas.microsoft.com/office/powerpoint/2010/main" val="40077428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998319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0675013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5854782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56567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Tree>
    <p:extLst>
      <p:ext uri="{BB962C8B-B14F-4D97-AF65-F5344CB8AC3E}">
        <p14:creationId xmlns:p14="http://schemas.microsoft.com/office/powerpoint/2010/main" val="11721106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extLst>
      <p:ext uri="{BB962C8B-B14F-4D97-AF65-F5344CB8AC3E}">
        <p14:creationId xmlns:p14="http://schemas.microsoft.com/office/powerpoint/2010/main" val="40854416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sym typeface="Helvetica" charset="0"/>
            </a:endParaRPr>
          </a:p>
        </p:txBody>
      </p:sp>
      <p:sp>
        <p:nvSpPr>
          <p:cNvPr id="4" name="テキスト プレースホルダー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extLst>
      <p:ext uri="{BB962C8B-B14F-4D97-AF65-F5344CB8AC3E}">
        <p14:creationId xmlns:p14="http://schemas.microsoft.com/office/powerpoint/2010/main" val="10301169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1600200"/>
            <a:ext cx="8229600" cy="4525963"/>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34562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65303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1371600" y="3886200"/>
            <a:ext cx="3124200" cy="2971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3886200"/>
            <a:ext cx="3124200" cy="2971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050221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287082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27181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794561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extLst>
      <p:ext uri="{BB962C8B-B14F-4D97-AF65-F5344CB8AC3E}">
        <p14:creationId xmlns:p14="http://schemas.microsoft.com/office/powerpoint/2010/main" val="2303041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sym typeface="Helvetica" charset="0"/>
            </a:endParaRP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extLst>
      <p:ext uri="{BB962C8B-B14F-4D97-AF65-F5344CB8AC3E}">
        <p14:creationId xmlns:p14="http://schemas.microsoft.com/office/powerpoint/2010/main" val="353463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bwMode="auto">
          <a:xfrm>
            <a:off x="685800" y="1844675"/>
            <a:ext cx="7772400" cy="2041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ja-JP" altLang="ja-JP" smtClean="0">
                <a:sym typeface="Helvetica" charset="0"/>
              </a:rPr>
              <a:t>Click to edit Master title style</a:t>
            </a:r>
          </a:p>
        </p:txBody>
      </p:sp>
      <p:sp>
        <p:nvSpPr>
          <p:cNvPr id="1027" name="Rectangle 2"/>
          <p:cNvSpPr>
            <a:spLocks noGrp="1"/>
          </p:cNvSpPr>
          <p:nvPr>
            <p:ph type="body" idx="1"/>
          </p:nvPr>
        </p:nvSpPr>
        <p:spPr bwMode="auto">
          <a:xfrm>
            <a:off x="1371600" y="3886200"/>
            <a:ext cx="6400800" cy="297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t" anchorCtr="0" compatLnSpc="1">
            <a:prstTxWarp prst="textNoShape">
              <a:avLst/>
            </a:prstTxWarp>
          </a:bodyPr>
          <a:lstStyle/>
          <a:p>
            <a:pPr lvl="0"/>
            <a:r>
              <a:rPr lang="ja-JP" altLang="ja-JP" smtClean="0">
                <a:sym typeface="Helvetica" charset="0"/>
              </a:rPr>
              <a:t>Click to edit Master text styles</a:t>
            </a:r>
          </a:p>
          <a:p>
            <a:pPr lvl="1"/>
            <a:r>
              <a:rPr lang="ja-JP" altLang="ja-JP" smtClean="0">
                <a:sym typeface="Helvetica" charset="0"/>
              </a:rPr>
              <a:t>Second level</a:t>
            </a:r>
          </a:p>
          <a:p>
            <a:pPr lvl="2"/>
            <a:r>
              <a:rPr lang="ja-JP" altLang="ja-JP" smtClean="0">
                <a:sym typeface="Helvetica" charset="0"/>
              </a:rPr>
              <a:t>Third level</a:t>
            </a:r>
          </a:p>
          <a:p>
            <a:pPr lvl="3"/>
            <a:r>
              <a:rPr lang="ja-JP" altLang="ja-JP" smtClean="0">
                <a:sym typeface="Helvetica" charset="0"/>
              </a:rPr>
              <a:t>Fourth level</a:t>
            </a:r>
          </a:p>
          <a:p>
            <a:pPr lvl="4"/>
            <a:r>
              <a:rPr lang="ja-JP" altLang="ja-JP" smtClean="0">
                <a:sym typeface="Helvetica" charset="0"/>
              </a:rPr>
              <a:t>Fifth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p:titleStyle>
    <p:bodyStyle>
      <a:lvl1pPr algn="ctr" rtl="0" eaLnBrk="0" fontAlgn="base" hangingPunct="0">
        <a:spcBef>
          <a:spcPct val="0"/>
        </a:spcBef>
        <a:spcAft>
          <a:spcPct val="0"/>
        </a:spcAft>
        <a:defRPr>
          <a:solidFill>
            <a:srgbClr val="FFFFFF"/>
          </a:solidFill>
          <a:latin typeface="+mn-lt"/>
          <a:ea typeface="+mn-ea"/>
          <a:cs typeface="+mn-cs"/>
          <a:sym typeface="Helvetica" charset="0"/>
        </a:defRPr>
      </a:lvl1pPr>
      <a:lvl2pPr marL="457200" algn="ctr" rtl="0" eaLnBrk="0" fontAlgn="base" hangingPunct="0">
        <a:spcBef>
          <a:spcPct val="0"/>
        </a:spcBef>
        <a:spcAft>
          <a:spcPct val="0"/>
        </a:spcAft>
        <a:defRPr>
          <a:solidFill>
            <a:srgbClr val="FFFFFF"/>
          </a:solidFill>
          <a:latin typeface="+mn-lt"/>
          <a:ea typeface="+mn-ea"/>
          <a:cs typeface="+mn-cs"/>
          <a:sym typeface="Helvetica" charset="0"/>
        </a:defRPr>
      </a:lvl2pPr>
      <a:lvl3pPr marL="914400" algn="ctr" rtl="0" eaLnBrk="0" fontAlgn="base" hangingPunct="0">
        <a:spcBef>
          <a:spcPct val="0"/>
        </a:spcBef>
        <a:spcAft>
          <a:spcPct val="0"/>
        </a:spcAft>
        <a:defRPr>
          <a:solidFill>
            <a:srgbClr val="FFFFFF"/>
          </a:solidFill>
          <a:latin typeface="+mn-lt"/>
          <a:ea typeface="+mn-ea"/>
          <a:cs typeface="+mn-cs"/>
          <a:sym typeface="Helvetica" charset="0"/>
        </a:defRPr>
      </a:lvl3pPr>
      <a:lvl4pPr marL="1371600" algn="ctr" rtl="0" eaLnBrk="0" fontAlgn="base" hangingPunct="0">
        <a:spcBef>
          <a:spcPct val="0"/>
        </a:spcBef>
        <a:spcAft>
          <a:spcPct val="0"/>
        </a:spcAft>
        <a:defRPr>
          <a:solidFill>
            <a:srgbClr val="FFFFFF"/>
          </a:solidFill>
          <a:latin typeface="+mn-lt"/>
          <a:ea typeface="+mn-ea"/>
          <a:cs typeface="+mn-cs"/>
          <a:sym typeface="Helvetica" charset="0"/>
        </a:defRPr>
      </a:lvl4pPr>
      <a:lvl5pPr marL="1828800" algn="ctr" rtl="0" eaLnBrk="0" fontAlgn="base" hangingPunct="0">
        <a:spcBef>
          <a:spcPct val="0"/>
        </a:spcBef>
        <a:spcAft>
          <a:spcPct val="0"/>
        </a:spcAft>
        <a:defRPr>
          <a:solidFill>
            <a:srgbClr val="FFFFFF"/>
          </a:solidFill>
          <a:latin typeface="+mn-lt"/>
          <a:ea typeface="+mn-ea"/>
          <a:cs typeface="+mn-cs"/>
          <a:sym typeface="Helvetica" charset="0"/>
        </a:defRPr>
      </a:lvl5pPr>
      <a:lvl6pPr marL="2286000" algn="ctr" rtl="0" fontAlgn="base" hangingPunct="0">
        <a:spcBef>
          <a:spcPct val="0"/>
        </a:spcBef>
        <a:spcAft>
          <a:spcPct val="0"/>
        </a:spcAft>
        <a:defRPr>
          <a:solidFill>
            <a:srgbClr val="FFFFFF"/>
          </a:solidFill>
          <a:latin typeface="+mn-lt"/>
          <a:ea typeface="+mn-ea"/>
          <a:cs typeface="+mn-cs"/>
          <a:sym typeface="Helvetica" charset="0"/>
        </a:defRPr>
      </a:lvl6pPr>
      <a:lvl7pPr marL="2743200" algn="ctr" rtl="0" fontAlgn="base" hangingPunct="0">
        <a:spcBef>
          <a:spcPct val="0"/>
        </a:spcBef>
        <a:spcAft>
          <a:spcPct val="0"/>
        </a:spcAft>
        <a:defRPr>
          <a:solidFill>
            <a:srgbClr val="FFFFFF"/>
          </a:solidFill>
          <a:latin typeface="+mn-lt"/>
          <a:ea typeface="+mn-ea"/>
          <a:cs typeface="+mn-cs"/>
          <a:sym typeface="Helvetica" charset="0"/>
        </a:defRPr>
      </a:lvl7pPr>
      <a:lvl8pPr marL="3200400" algn="ctr" rtl="0" fontAlgn="base" hangingPunct="0">
        <a:spcBef>
          <a:spcPct val="0"/>
        </a:spcBef>
        <a:spcAft>
          <a:spcPct val="0"/>
        </a:spcAft>
        <a:defRPr>
          <a:solidFill>
            <a:srgbClr val="FFFFFF"/>
          </a:solidFill>
          <a:latin typeface="+mn-lt"/>
          <a:ea typeface="+mn-ea"/>
          <a:cs typeface="+mn-cs"/>
          <a:sym typeface="Helvetica" charset="0"/>
        </a:defRPr>
      </a:lvl8pPr>
      <a:lvl9pPr marL="3657600" algn="ctr" rtl="0" fontAlgn="base" hangingPunct="0">
        <a:spcBef>
          <a:spcPct val="0"/>
        </a:spcBef>
        <a:spcAft>
          <a:spcPct val="0"/>
        </a:spcAft>
        <a:defRPr>
          <a:solidFill>
            <a:srgbClr val="FFFFFF"/>
          </a:solidFill>
          <a:latin typeface="+mn-lt"/>
          <a:ea typeface="+mn-ea"/>
          <a:cs typeface="+mn-cs"/>
          <a:sym typeface="Helvetica"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p:cNvSpPr>
          <p:nvPr>
            <p:ph type="title"/>
          </p:nvPr>
        </p:nvSpPr>
        <p:spPr bwMode="auto">
          <a:xfrm>
            <a:off x="457200" y="92075"/>
            <a:ext cx="8229600" cy="1508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ja-JP" altLang="ja-JP" smtClean="0">
                <a:sym typeface="Helvetica" charset="0"/>
              </a:rPr>
              <a:t>Click to edit Master title style</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p:titleStyle>
    <p:bodyStyle>
      <a:lvl1pPr algn="ctr" rtl="0" eaLnBrk="0" fontAlgn="base" hangingPunct="0">
        <a:spcBef>
          <a:spcPct val="0"/>
        </a:spcBef>
        <a:spcAft>
          <a:spcPct val="0"/>
        </a:spcAft>
        <a:defRPr>
          <a:solidFill>
            <a:srgbClr val="FFFFFF"/>
          </a:solidFill>
          <a:latin typeface="+mn-lt"/>
          <a:ea typeface="+mn-ea"/>
          <a:cs typeface="+mn-cs"/>
          <a:sym typeface="Helvetica" charset="0"/>
        </a:defRPr>
      </a:lvl1pPr>
      <a:lvl2pPr marL="457200" algn="ctr" rtl="0" eaLnBrk="0" fontAlgn="base" hangingPunct="0">
        <a:spcBef>
          <a:spcPct val="0"/>
        </a:spcBef>
        <a:spcAft>
          <a:spcPct val="0"/>
        </a:spcAft>
        <a:defRPr>
          <a:solidFill>
            <a:srgbClr val="FFFFFF"/>
          </a:solidFill>
          <a:latin typeface="+mn-lt"/>
          <a:ea typeface="+mn-ea"/>
          <a:cs typeface="+mn-cs"/>
          <a:sym typeface="Helvetica" charset="0"/>
        </a:defRPr>
      </a:lvl2pPr>
      <a:lvl3pPr marL="914400" algn="ctr" rtl="0" eaLnBrk="0" fontAlgn="base" hangingPunct="0">
        <a:spcBef>
          <a:spcPct val="0"/>
        </a:spcBef>
        <a:spcAft>
          <a:spcPct val="0"/>
        </a:spcAft>
        <a:defRPr>
          <a:solidFill>
            <a:srgbClr val="FFFFFF"/>
          </a:solidFill>
          <a:latin typeface="+mn-lt"/>
          <a:ea typeface="+mn-ea"/>
          <a:cs typeface="+mn-cs"/>
          <a:sym typeface="Helvetica" charset="0"/>
        </a:defRPr>
      </a:lvl3pPr>
      <a:lvl4pPr marL="1371600" algn="ctr" rtl="0" eaLnBrk="0" fontAlgn="base" hangingPunct="0">
        <a:spcBef>
          <a:spcPct val="0"/>
        </a:spcBef>
        <a:spcAft>
          <a:spcPct val="0"/>
        </a:spcAft>
        <a:defRPr>
          <a:solidFill>
            <a:srgbClr val="FFFFFF"/>
          </a:solidFill>
          <a:latin typeface="+mn-lt"/>
          <a:ea typeface="+mn-ea"/>
          <a:cs typeface="+mn-cs"/>
          <a:sym typeface="Helvetica" charset="0"/>
        </a:defRPr>
      </a:lvl4pPr>
      <a:lvl5pPr marL="1828800" algn="ctr" rtl="0" eaLnBrk="0" fontAlgn="base" hangingPunct="0">
        <a:spcBef>
          <a:spcPct val="0"/>
        </a:spcBef>
        <a:spcAft>
          <a:spcPct val="0"/>
        </a:spcAft>
        <a:defRPr>
          <a:solidFill>
            <a:srgbClr val="FFFFFF"/>
          </a:solidFill>
          <a:latin typeface="+mn-lt"/>
          <a:ea typeface="+mn-ea"/>
          <a:cs typeface="+mn-cs"/>
          <a:sym typeface="Helvetica" charset="0"/>
        </a:defRPr>
      </a:lvl5pPr>
      <a:lvl6pPr marL="2286000" algn="ctr" rtl="0" fontAlgn="base" hangingPunct="0">
        <a:spcBef>
          <a:spcPct val="0"/>
        </a:spcBef>
        <a:spcAft>
          <a:spcPct val="0"/>
        </a:spcAft>
        <a:defRPr>
          <a:solidFill>
            <a:srgbClr val="FFFFFF"/>
          </a:solidFill>
          <a:latin typeface="+mn-lt"/>
          <a:ea typeface="+mn-ea"/>
          <a:cs typeface="+mn-cs"/>
          <a:sym typeface="Helvetica" charset="0"/>
        </a:defRPr>
      </a:lvl6pPr>
      <a:lvl7pPr marL="2743200" algn="ctr" rtl="0" fontAlgn="base" hangingPunct="0">
        <a:spcBef>
          <a:spcPct val="0"/>
        </a:spcBef>
        <a:spcAft>
          <a:spcPct val="0"/>
        </a:spcAft>
        <a:defRPr>
          <a:solidFill>
            <a:srgbClr val="FFFFFF"/>
          </a:solidFill>
          <a:latin typeface="+mn-lt"/>
          <a:ea typeface="+mn-ea"/>
          <a:cs typeface="+mn-cs"/>
          <a:sym typeface="Helvetica" charset="0"/>
        </a:defRPr>
      </a:lvl7pPr>
      <a:lvl8pPr marL="3200400" algn="ctr" rtl="0" fontAlgn="base" hangingPunct="0">
        <a:spcBef>
          <a:spcPct val="0"/>
        </a:spcBef>
        <a:spcAft>
          <a:spcPct val="0"/>
        </a:spcAft>
        <a:defRPr>
          <a:solidFill>
            <a:srgbClr val="FFFFFF"/>
          </a:solidFill>
          <a:latin typeface="+mn-lt"/>
          <a:ea typeface="+mn-ea"/>
          <a:cs typeface="+mn-cs"/>
          <a:sym typeface="Helvetica" charset="0"/>
        </a:defRPr>
      </a:lvl8pPr>
      <a:lvl9pPr marL="3657600" algn="ctr" rtl="0" fontAlgn="base" hangingPunct="0">
        <a:spcBef>
          <a:spcPct val="0"/>
        </a:spcBef>
        <a:spcAft>
          <a:spcPct val="0"/>
        </a:spcAft>
        <a:defRPr>
          <a:solidFill>
            <a:srgbClr val="FFFFFF"/>
          </a:solidFill>
          <a:latin typeface="+mn-lt"/>
          <a:ea typeface="+mn-ea"/>
          <a:cs typeface="+mn-cs"/>
          <a:sym typeface="Helvetica"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p:titleStyle>
    <p:bodyStyle>
      <a:lvl1pPr algn="ctr" rtl="0" eaLnBrk="0" fontAlgn="base" hangingPunct="0">
        <a:spcBef>
          <a:spcPct val="0"/>
        </a:spcBef>
        <a:spcAft>
          <a:spcPct val="0"/>
        </a:spcAft>
        <a:defRPr>
          <a:solidFill>
            <a:srgbClr val="FFFFFF"/>
          </a:solidFill>
          <a:latin typeface="+mn-lt"/>
          <a:ea typeface="+mn-ea"/>
          <a:cs typeface="+mn-cs"/>
          <a:sym typeface="Helvetica" charset="0"/>
        </a:defRPr>
      </a:lvl1pPr>
      <a:lvl2pPr marL="457200" algn="ctr" rtl="0" eaLnBrk="0" fontAlgn="base" hangingPunct="0">
        <a:spcBef>
          <a:spcPct val="0"/>
        </a:spcBef>
        <a:spcAft>
          <a:spcPct val="0"/>
        </a:spcAft>
        <a:defRPr>
          <a:solidFill>
            <a:srgbClr val="FFFFFF"/>
          </a:solidFill>
          <a:latin typeface="+mn-lt"/>
          <a:ea typeface="+mn-ea"/>
          <a:cs typeface="+mn-cs"/>
          <a:sym typeface="Helvetica" charset="0"/>
        </a:defRPr>
      </a:lvl2pPr>
      <a:lvl3pPr marL="914400" algn="ctr" rtl="0" eaLnBrk="0" fontAlgn="base" hangingPunct="0">
        <a:spcBef>
          <a:spcPct val="0"/>
        </a:spcBef>
        <a:spcAft>
          <a:spcPct val="0"/>
        </a:spcAft>
        <a:defRPr>
          <a:solidFill>
            <a:srgbClr val="FFFFFF"/>
          </a:solidFill>
          <a:latin typeface="+mn-lt"/>
          <a:ea typeface="+mn-ea"/>
          <a:cs typeface="+mn-cs"/>
          <a:sym typeface="Helvetica" charset="0"/>
        </a:defRPr>
      </a:lvl3pPr>
      <a:lvl4pPr marL="1371600" algn="ctr" rtl="0" eaLnBrk="0" fontAlgn="base" hangingPunct="0">
        <a:spcBef>
          <a:spcPct val="0"/>
        </a:spcBef>
        <a:spcAft>
          <a:spcPct val="0"/>
        </a:spcAft>
        <a:defRPr>
          <a:solidFill>
            <a:srgbClr val="FFFFFF"/>
          </a:solidFill>
          <a:latin typeface="+mn-lt"/>
          <a:ea typeface="+mn-ea"/>
          <a:cs typeface="+mn-cs"/>
          <a:sym typeface="Helvetica" charset="0"/>
        </a:defRPr>
      </a:lvl4pPr>
      <a:lvl5pPr marL="1828800" algn="ctr" rtl="0" eaLnBrk="0" fontAlgn="base" hangingPunct="0">
        <a:spcBef>
          <a:spcPct val="0"/>
        </a:spcBef>
        <a:spcAft>
          <a:spcPct val="0"/>
        </a:spcAft>
        <a:defRPr>
          <a:solidFill>
            <a:srgbClr val="FFFFFF"/>
          </a:solidFill>
          <a:latin typeface="+mn-lt"/>
          <a:ea typeface="+mn-ea"/>
          <a:cs typeface="+mn-cs"/>
          <a:sym typeface="Helvetica" charset="0"/>
        </a:defRPr>
      </a:lvl5pPr>
      <a:lvl6pPr marL="2286000" algn="ctr" rtl="0" fontAlgn="base" hangingPunct="0">
        <a:spcBef>
          <a:spcPct val="0"/>
        </a:spcBef>
        <a:spcAft>
          <a:spcPct val="0"/>
        </a:spcAft>
        <a:defRPr>
          <a:solidFill>
            <a:srgbClr val="FFFFFF"/>
          </a:solidFill>
          <a:latin typeface="+mn-lt"/>
          <a:ea typeface="+mn-ea"/>
          <a:cs typeface="+mn-cs"/>
          <a:sym typeface="Helvetica" charset="0"/>
        </a:defRPr>
      </a:lvl6pPr>
      <a:lvl7pPr marL="2743200" algn="ctr" rtl="0" fontAlgn="base" hangingPunct="0">
        <a:spcBef>
          <a:spcPct val="0"/>
        </a:spcBef>
        <a:spcAft>
          <a:spcPct val="0"/>
        </a:spcAft>
        <a:defRPr>
          <a:solidFill>
            <a:srgbClr val="FFFFFF"/>
          </a:solidFill>
          <a:latin typeface="+mn-lt"/>
          <a:ea typeface="+mn-ea"/>
          <a:cs typeface="+mn-cs"/>
          <a:sym typeface="Helvetica" charset="0"/>
        </a:defRPr>
      </a:lvl7pPr>
      <a:lvl8pPr marL="3200400" algn="ctr" rtl="0" fontAlgn="base" hangingPunct="0">
        <a:spcBef>
          <a:spcPct val="0"/>
        </a:spcBef>
        <a:spcAft>
          <a:spcPct val="0"/>
        </a:spcAft>
        <a:defRPr>
          <a:solidFill>
            <a:srgbClr val="FFFFFF"/>
          </a:solidFill>
          <a:latin typeface="+mn-lt"/>
          <a:ea typeface="+mn-ea"/>
          <a:cs typeface="+mn-cs"/>
          <a:sym typeface="Helvetica" charset="0"/>
        </a:defRPr>
      </a:lvl8pPr>
      <a:lvl9pPr marL="3657600" algn="ctr" rtl="0" fontAlgn="base" hangingPunct="0">
        <a:spcBef>
          <a:spcPct val="0"/>
        </a:spcBef>
        <a:spcAft>
          <a:spcPct val="0"/>
        </a:spcAft>
        <a:defRPr>
          <a:solidFill>
            <a:srgbClr val="FFFFFF"/>
          </a:solidFill>
          <a:latin typeface="+mn-lt"/>
          <a:ea typeface="+mn-ea"/>
          <a:cs typeface="+mn-cs"/>
          <a:sym typeface="Helvetica"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700"/>
            <a:ext cx="7772400" cy="1901825"/>
          </a:xfrm>
        </p:spPr>
        <p:txBody>
          <a:bodyPr>
            <a:normAutofit fontScale="90000"/>
          </a:bodyPr>
          <a:lstStyle/>
          <a:p>
            <a:pPr algn="ctr">
              <a:defRPr/>
            </a:pPr>
            <a:r>
              <a:rPr kumimoji="1"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ＩＣＴ機器の活用</a:t>
            </a:r>
            <a:r>
              <a:rPr kumimoji="1"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6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③タブレット端末</a:t>
            </a:r>
            <a:endParaRPr kumimoji="1"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75" name="タイトル 1"/>
          <p:cNvSpPr txBox="1">
            <a:spLocks/>
          </p:cNvSpPr>
          <p:nvPr/>
        </p:nvSpPr>
        <p:spPr bwMode="auto">
          <a:xfrm>
            <a:off x="5435600" y="6122988"/>
            <a:ext cx="3679825"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rgbClr val="000000"/>
                </a:solidFill>
                <a:latin typeface="Helvetica" charset="0"/>
                <a:ea typeface="Helvetica" charset="0"/>
                <a:cs typeface="Helvetica" charset="0"/>
                <a:sym typeface="Helvetica" charset="0"/>
              </a:defRPr>
            </a:lvl1pPr>
            <a:lvl2pPr>
              <a:defRPr sz="1200">
                <a:solidFill>
                  <a:srgbClr val="000000"/>
                </a:solidFill>
                <a:latin typeface="Helvetica" charset="0"/>
                <a:ea typeface="Helvetica" charset="0"/>
                <a:cs typeface="Helvetica" charset="0"/>
                <a:sym typeface="Helvetica" charset="0"/>
              </a:defRPr>
            </a:lvl2pPr>
            <a:lvl3pPr>
              <a:defRPr sz="1200">
                <a:solidFill>
                  <a:srgbClr val="000000"/>
                </a:solidFill>
                <a:latin typeface="Helvetica" charset="0"/>
                <a:ea typeface="Helvetica" charset="0"/>
                <a:cs typeface="Helvetica" charset="0"/>
                <a:sym typeface="Helvetica" charset="0"/>
              </a:defRPr>
            </a:lvl3pPr>
            <a:lvl4pPr>
              <a:defRPr sz="1200">
                <a:solidFill>
                  <a:srgbClr val="000000"/>
                </a:solidFill>
                <a:latin typeface="Helvetica" charset="0"/>
                <a:ea typeface="Helvetica" charset="0"/>
                <a:cs typeface="Helvetica" charset="0"/>
                <a:sym typeface="Helvetica" charset="0"/>
              </a:defRPr>
            </a:lvl4pPr>
            <a:lvl5pPr>
              <a:defRPr sz="1200">
                <a:solidFill>
                  <a:srgbClr val="000000"/>
                </a:solidFill>
                <a:latin typeface="Helvetica" charset="0"/>
                <a:ea typeface="Helvetica" charset="0"/>
                <a:cs typeface="Helvetica" charset="0"/>
                <a:sym typeface="Helvetica" charset="0"/>
              </a:defRPr>
            </a:lvl5pPr>
            <a:lvl6pPr marL="1371600" indent="9144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1828800" indent="9144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2286000" indent="9144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2743200" indent="9144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ctr" defTabSz="914400" eaLnBrk="1" hangingPunct="1"/>
            <a:r>
              <a:rPr kumimoji="1" lang="ja-JP" altLang="en-US" sz="2400">
                <a:solidFill>
                  <a:schemeClr val="tx1"/>
                </a:solidFill>
                <a:latin typeface="メイリオ" pitchFamily="50" charset="-128"/>
                <a:ea typeface="メイリオ" pitchFamily="50" charset="-128"/>
                <a:cs typeface="メイリオ" pitchFamily="50" charset="-128"/>
              </a:rPr>
              <a:t>兵庫県版研修プログラム</a:t>
            </a:r>
          </a:p>
        </p:txBody>
      </p:sp>
      <p:sp>
        <p:nvSpPr>
          <p:cNvPr id="3076" name="テキスト ボックス 3"/>
          <p:cNvSpPr txBox="1">
            <a:spLocks noChangeArrowheads="1"/>
          </p:cNvSpPr>
          <p:nvPr/>
        </p:nvSpPr>
        <p:spPr bwMode="auto">
          <a:xfrm>
            <a:off x="1303338" y="1125538"/>
            <a:ext cx="662622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kumimoji="1" lang="ja-JP" altLang="en-US" sz="4400">
                <a:latin typeface="メイリオ" pitchFamily="50" charset="-128"/>
                <a:ea typeface="メイリオ" pitchFamily="50" charset="-128"/>
                <a:cs typeface="メイリオ" pitchFamily="50" charset="-128"/>
              </a:rPr>
              <a:t>スライド資料　</a:t>
            </a:r>
            <a:r>
              <a:rPr lang="en-US" altLang="ja-JP" sz="4400">
                <a:latin typeface="メイリオ" pitchFamily="50" charset="-128"/>
                <a:ea typeface="メイリオ" pitchFamily="50" charset="-128"/>
                <a:cs typeface="メイリオ" pitchFamily="50" charset="-128"/>
              </a:rPr>
              <a:t>B3</a:t>
            </a:r>
            <a:endParaRPr kumimoji="1" lang="ja-JP" altLang="en-US" sz="4400">
              <a:latin typeface="メイリオ" pitchFamily="50" charset="-128"/>
              <a:ea typeface="メイリオ" pitchFamily="50" charset="-128"/>
              <a:cs typeface="メイリオ" pitchFamily="50" charset="-128"/>
            </a:endParaRPr>
          </a:p>
        </p:txBody>
      </p:sp>
      <p:pic>
        <p:nvPicPr>
          <p:cNvPr id="3077" name="Picture 3" descr="pasted-imag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5413" y="4471988"/>
            <a:ext cx="3097212" cy="2322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bwMode="auto">
          <a:xfrm>
            <a:off x="685800" y="2679700"/>
            <a:ext cx="7772400" cy="1901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normAutofit/>
          </a:bodyPr>
          <a:lstStyle>
            <a:lvl1pPr algn="l" defTabSz="457200" rtl="0" eaLnBrk="0" fontAlgn="base" hangingPunct="0">
              <a:spcBef>
                <a:spcPct val="0"/>
              </a:spcBef>
              <a:spcAft>
                <a:spcPct val="0"/>
              </a:spcAft>
              <a:defRPr sz="1200">
                <a:solidFill>
                  <a:srgbClr val="000000"/>
                </a:solidFill>
                <a:latin typeface="+mj-lt"/>
                <a:ea typeface="+mj-ea"/>
                <a:cs typeface="+mj-cs"/>
                <a:sym typeface="Helvetica" charset="0"/>
              </a:defRPr>
            </a:lvl1pPr>
            <a:lvl2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2pPr>
            <a:lvl3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3pPr>
            <a:lvl4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4pPr>
            <a:lvl5pPr algn="l" defTabSz="457200" rtl="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ctr">
              <a:defRPr/>
            </a:pPr>
            <a:r>
              <a:rPr kumimoji="1" lang="ja-JP" altLang="en-US" sz="6000" kern="0" dirty="0" smtClean="0">
                <a:latin typeface="メイリオ" panose="020B0604030504040204" pitchFamily="50" charset="-128"/>
                <a:ea typeface="メイリオ" panose="020B0604030504040204" pitchFamily="50" charset="-128"/>
                <a:cs typeface="メイリオ" panose="020B0604030504040204" pitchFamily="50" charset="-128"/>
              </a:rPr>
              <a:t>タブレット端末の活用</a:t>
            </a:r>
            <a:endParaRPr kumimoji="1" lang="ja-JP" altLang="en-US" sz="6000"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67" name="テキスト ボックス 4"/>
          <p:cNvSpPr txBox="1">
            <a:spLocks noChangeArrowheads="1"/>
          </p:cNvSpPr>
          <p:nvPr/>
        </p:nvSpPr>
        <p:spPr bwMode="auto">
          <a:xfrm>
            <a:off x="2268538" y="1504950"/>
            <a:ext cx="45354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kumimoji="1" lang="ja-JP" altLang="en-US" sz="3200">
                <a:latin typeface="メイリオ" pitchFamily="50" charset="-128"/>
                <a:ea typeface="メイリオ" pitchFamily="50" charset="-128"/>
                <a:cs typeface="メイリオ" pitchFamily="50" charset="-128"/>
              </a:rPr>
              <a:t>スライド資料　</a:t>
            </a:r>
            <a:r>
              <a:rPr lang="en-US" altLang="ja-JP" sz="3200">
                <a:latin typeface="メイリオ" pitchFamily="50" charset="-128"/>
                <a:ea typeface="メイリオ" pitchFamily="50" charset="-128"/>
                <a:cs typeface="メイリオ" pitchFamily="50" charset="-128"/>
              </a:rPr>
              <a:t>B3-2</a:t>
            </a:r>
            <a:endParaRPr kumimoji="1" lang="ja-JP" altLang="en-US" sz="3200">
              <a:latin typeface="メイリオ" pitchFamily="50" charset="-128"/>
              <a:ea typeface="メイリオ" pitchFamily="50" charset="-128"/>
              <a:cs typeface="メイリオ"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Grp="1" noChangeArrowheads="1"/>
          </p:cNvSpPr>
          <p:nvPr>
            <p:ph type="title"/>
          </p:nvPr>
        </p:nvSpPr>
        <p:spPr>
          <a:xfrm>
            <a:off x="587375" y="0"/>
            <a:ext cx="8389938" cy="1143000"/>
          </a:xfrm>
        </p:spPr>
        <p:txBody>
          <a:bodyPr/>
          <a:lstStyle/>
          <a:p>
            <a:pPr algn="ctr" defTabSz="914400" eaLnBrk="1"/>
            <a:r>
              <a:rPr lang="ja-JP" altLang="ja-JP" sz="3200" smtClean="0">
                <a:solidFill>
                  <a:srgbClr val="464653"/>
                </a:solidFill>
                <a:latin typeface="ヒラギノ角ゴ ProN W3" charset="0"/>
                <a:ea typeface="ＭＳ Ｐゴシック" pitchFamily="50" charset="-128"/>
                <a:sym typeface="ヒラギノ角ゴ ProN W3" charset="0"/>
              </a:rPr>
              <a:t>タブレット端末の授業活用の考え方</a:t>
            </a:r>
            <a:endParaRPr lang="ja-JP" altLang="ja-JP" smtClean="0">
              <a:ea typeface="ＭＳ Ｐゴシック" pitchFamily="50" charset="-128"/>
            </a:endParaRPr>
          </a:p>
        </p:txBody>
      </p:sp>
      <p:sp>
        <p:nvSpPr>
          <p:cNvPr id="12291" name="Rectangle 2"/>
          <p:cNvSpPr>
            <a:spLocks noGrp="1"/>
          </p:cNvSpPr>
          <p:nvPr>
            <p:ph type="body" idx="1"/>
          </p:nvPr>
        </p:nvSpPr>
        <p:spPr bwMode="auto">
          <a:xfrm>
            <a:off x="1903413" y="5227638"/>
            <a:ext cx="5759450" cy="906462"/>
          </a:xfrm>
          <a:solidFill>
            <a:srgbClr val="F2DCDB"/>
          </a:solidFill>
          <a:extLs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marL="320675" indent="-320675" eaLnBrk="1">
              <a:spcBef>
                <a:spcPts val="700"/>
              </a:spcBef>
              <a:buClr>
                <a:srgbClr val="464653"/>
              </a:buClr>
              <a:buFont typeface="ArialMT" charset="0"/>
              <a:buChar char="•"/>
            </a:pPr>
            <a:r>
              <a:rPr lang="ja-JP" altLang="ja-JP" sz="3000" smtClean="0">
                <a:solidFill>
                  <a:srgbClr val="464653"/>
                </a:solidFill>
                <a:latin typeface="ヒラギノ角ゴ ProN W3" charset="0"/>
                <a:ea typeface="ＭＳ Ｐゴシック" pitchFamily="50" charset="-128"/>
                <a:sym typeface="ヒラギノ角ゴ ProN W3" charset="0"/>
              </a:rPr>
              <a:t>各教科の特性に応じた活用</a:t>
            </a:r>
            <a:endParaRPr lang="ja-JP" altLang="ja-JP" smtClean="0">
              <a:ea typeface="ＭＳ Ｐゴシック" pitchFamily="50" charset="-128"/>
            </a:endParaRPr>
          </a:p>
        </p:txBody>
      </p:sp>
      <p:sp>
        <p:nvSpPr>
          <p:cNvPr id="12292" name="AutoShape 3"/>
          <p:cNvSpPr>
            <a:spLocks/>
          </p:cNvSpPr>
          <p:nvPr/>
        </p:nvSpPr>
        <p:spPr bwMode="auto">
          <a:xfrm>
            <a:off x="3062288" y="1543050"/>
            <a:ext cx="3440112" cy="4572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ctr" defTabSz="914400" eaLnBrk="1"/>
            <a:r>
              <a:rPr lang="ja-JP" altLang="ja-JP" sz="2800">
                <a:latin typeface="ヒラギノ角ゴ ProN W3" charset="0"/>
                <a:ea typeface="ＭＳ Ｐゴシック" pitchFamily="50" charset="-128"/>
                <a:sym typeface="ヒラギノ角ゴ ProN W3" charset="0"/>
              </a:rPr>
              <a:t>基本モデル</a:t>
            </a:r>
            <a:endParaRPr lang="ja-JP" altLang="ja-JP">
              <a:ea typeface="ＭＳ Ｐゴシック" pitchFamily="50" charset="-128"/>
            </a:endParaRPr>
          </a:p>
        </p:txBody>
      </p:sp>
      <p:grpSp>
        <p:nvGrpSpPr>
          <p:cNvPr id="12293" name="Group 4"/>
          <p:cNvGrpSpPr>
            <a:grpSpLocks/>
          </p:cNvGrpSpPr>
          <p:nvPr/>
        </p:nvGrpSpPr>
        <p:grpSpPr bwMode="auto">
          <a:xfrm>
            <a:off x="1603375" y="2147888"/>
            <a:ext cx="6264275" cy="1404937"/>
            <a:chOff x="0" y="0"/>
            <a:chExt cx="494" cy="111"/>
          </a:xfrm>
        </p:grpSpPr>
        <p:sp>
          <p:nvSpPr>
            <p:cNvPr id="2" name="AutoShape 5"/>
            <p:cNvSpPr>
              <a:spLocks/>
            </p:cNvSpPr>
            <p:nvPr/>
          </p:nvSpPr>
          <p:spPr bwMode="auto">
            <a:xfrm>
              <a:off x="0" y="0"/>
              <a:ext cx="494" cy="111"/>
            </a:xfrm>
            <a:prstGeom prst="roundRect">
              <a:avLst>
                <a:gd name="adj" fmla="val 28185"/>
              </a:avLst>
            </a:prstGeom>
            <a:gradFill rotWithShape="0">
              <a:gsLst>
                <a:gs pos="0">
                  <a:srgbClr val="F8FEC2"/>
                </a:gs>
                <a:gs pos="29999">
                  <a:srgbClr val="F7FFA7"/>
                </a:gs>
                <a:gs pos="45000">
                  <a:srgbClr val="F6FF9D"/>
                </a:gs>
                <a:gs pos="54999">
                  <a:srgbClr val="F6FF9D"/>
                </a:gs>
                <a:gs pos="73000">
                  <a:srgbClr val="F7FFA7"/>
                </a:gs>
                <a:gs pos="100000">
                  <a:srgbClr val="F8FEC2"/>
                </a:gs>
              </a:gsLst>
              <a:lin ang="0"/>
            </a:gradFill>
            <a:ln w="9525" cap="flat" cmpd="sng">
              <a:solidFill>
                <a:srgbClr val="D2DA7A"/>
              </a:solidFill>
              <a:prstDash val="solid"/>
              <a:round/>
              <a:headEnd/>
              <a:tailEnd/>
            </a:ln>
            <a:effectLst>
              <a:outerShdw blurRad="38100" dist="25400" dir="5400000" algn="ctr" rotWithShape="0">
                <a:srgbClr val="000000">
                  <a:alpha val="39998"/>
                </a:srgbClr>
              </a:outerShdw>
            </a:effectLst>
          </p:spPr>
          <p:txBody>
            <a:bodyPr lIns="0" tIns="0" rIns="0" bIns="0" anchor="ctr"/>
            <a:lstStyle>
              <a:lvl1pPr eaLnBrk="0">
                <a:defRPr sz="1200">
                  <a:solidFill>
                    <a:srgbClr val="000000"/>
                  </a:solidFill>
                  <a:latin typeface="Helvetica" charset="0"/>
                  <a:ea typeface="Helvetica" charset="0"/>
                  <a:cs typeface="Helvetica" charset="0"/>
                  <a:sym typeface="Helvetica" charset="0"/>
                </a:defRPr>
              </a:lvl1pPr>
              <a:lvl2pPr marL="742950" indent="-285750" eaLnBrk="0">
                <a:defRPr sz="1200">
                  <a:solidFill>
                    <a:srgbClr val="000000"/>
                  </a:solidFill>
                  <a:latin typeface="Helvetica" charset="0"/>
                  <a:ea typeface="Helvetica" charset="0"/>
                  <a:cs typeface="Helvetica" charset="0"/>
                  <a:sym typeface="Helvetica" charset="0"/>
                </a:defRPr>
              </a:lvl2pPr>
              <a:lvl3pPr marL="1143000" indent="-228600" eaLnBrk="0">
                <a:defRPr sz="1200">
                  <a:solidFill>
                    <a:srgbClr val="000000"/>
                  </a:solidFill>
                  <a:latin typeface="Helvetica" charset="0"/>
                  <a:ea typeface="Helvetica" charset="0"/>
                  <a:cs typeface="Helvetica" charset="0"/>
                  <a:sym typeface="Helvetica" charset="0"/>
                </a:defRPr>
              </a:lvl3pPr>
              <a:lvl4pPr marL="1600200" indent="-228600" eaLnBrk="0">
                <a:defRPr sz="1200">
                  <a:solidFill>
                    <a:srgbClr val="000000"/>
                  </a:solidFill>
                  <a:latin typeface="Helvetica" charset="0"/>
                  <a:ea typeface="Helvetica" charset="0"/>
                  <a:cs typeface="Helvetica" charset="0"/>
                  <a:sym typeface="Helvetica" charset="0"/>
                </a:defRPr>
              </a:lvl4pPr>
              <a:lvl5pPr marL="2057400" indent="-228600" eaLnBrk="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ctr" defTabSz="914400" eaLnBrk="1">
                <a:defRPr/>
              </a:pPr>
              <a:endParaRPr lang="ja-JP" altLang="ja-JP" sz="2800" smtClean="0">
                <a:latin typeface="Gill Sans" charset="0"/>
                <a:ea typeface="ＭＳ Ｐゴシック" pitchFamily="50" charset="-128"/>
                <a:sym typeface="Gill Sans" charset="0"/>
              </a:endParaRPr>
            </a:p>
          </p:txBody>
        </p:sp>
        <p:grpSp>
          <p:nvGrpSpPr>
            <p:cNvPr id="12297" name="Group 6"/>
            <p:cNvGrpSpPr>
              <a:grpSpLocks/>
            </p:cNvGrpSpPr>
            <p:nvPr/>
          </p:nvGrpSpPr>
          <p:grpSpPr bwMode="auto">
            <a:xfrm>
              <a:off x="16" y="12"/>
              <a:ext cx="126" cy="86"/>
              <a:chOff x="0" y="0"/>
              <a:chExt cx="125" cy="85"/>
            </a:xfrm>
          </p:grpSpPr>
          <p:sp>
            <p:nvSpPr>
              <p:cNvPr id="12304" name="AutoShape 7"/>
              <p:cNvSpPr>
                <a:spLocks/>
              </p:cNvSpPr>
              <p:nvPr/>
            </p:nvSpPr>
            <p:spPr bwMode="auto">
              <a:xfrm>
                <a:off x="0" y="0"/>
                <a:ext cx="125" cy="8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0800" y="0"/>
                    </a:moveTo>
                    <a:lnTo>
                      <a:pt x="10800" y="0"/>
                    </a:ln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close/>
                  </a:path>
                </a:pathLst>
              </a:custGeom>
              <a:solidFill>
                <a:srgbClr val="FFC000"/>
              </a:solidFill>
              <a:ln w="19050" cap="flat" cmpd="sng">
                <a:solidFill>
                  <a:srgbClr val="FFFFFF"/>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ja-JP" altLang="en-US"/>
              </a:p>
            </p:txBody>
          </p:sp>
          <p:sp>
            <p:nvSpPr>
              <p:cNvPr id="12305" name="AutoShape 8"/>
              <p:cNvSpPr>
                <a:spLocks/>
              </p:cNvSpPr>
              <p:nvPr/>
            </p:nvSpPr>
            <p:spPr bwMode="auto">
              <a:xfrm>
                <a:off x="17" y="22"/>
                <a:ext cx="90" cy="4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ctr" defTabSz="914400" eaLnBrk="1"/>
                <a:r>
                  <a:rPr lang="ja-JP" altLang="ja-JP" sz="3200">
                    <a:solidFill>
                      <a:srgbClr val="FF0000"/>
                    </a:solidFill>
                    <a:latin typeface="ヒラギノ角ゴ ProN W3" charset="0"/>
                    <a:ea typeface="ＭＳ Ｐゴシック" pitchFamily="50" charset="-128"/>
                    <a:sym typeface="ヒラギノ角ゴ ProN W3" charset="0"/>
                  </a:rPr>
                  <a:t>提示</a:t>
                </a:r>
                <a:endParaRPr lang="ja-JP" altLang="ja-JP">
                  <a:ea typeface="ＭＳ Ｐゴシック" pitchFamily="50" charset="-128"/>
                </a:endParaRPr>
              </a:p>
            </p:txBody>
          </p:sp>
        </p:grpSp>
        <p:grpSp>
          <p:nvGrpSpPr>
            <p:cNvPr id="12298" name="Group 9"/>
            <p:cNvGrpSpPr>
              <a:grpSpLocks/>
            </p:cNvGrpSpPr>
            <p:nvPr/>
          </p:nvGrpSpPr>
          <p:grpSpPr bwMode="auto">
            <a:xfrm>
              <a:off x="184" y="12"/>
              <a:ext cx="125" cy="86"/>
              <a:chOff x="0" y="0"/>
              <a:chExt cx="125" cy="85"/>
            </a:xfrm>
          </p:grpSpPr>
          <p:sp>
            <p:nvSpPr>
              <p:cNvPr id="12302" name="AutoShape 10"/>
              <p:cNvSpPr>
                <a:spLocks/>
              </p:cNvSpPr>
              <p:nvPr/>
            </p:nvSpPr>
            <p:spPr bwMode="auto">
              <a:xfrm>
                <a:off x="0" y="0"/>
                <a:ext cx="125" cy="8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0800" y="0"/>
                    </a:moveTo>
                    <a:lnTo>
                      <a:pt x="10800" y="0"/>
                    </a:ln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close/>
                  </a:path>
                </a:pathLst>
              </a:custGeom>
              <a:solidFill>
                <a:srgbClr val="FFC000"/>
              </a:solidFill>
              <a:ln w="19050" cap="flat" cmpd="sng">
                <a:solidFill>
                  <a:srgbClr val="FFFFFF"/>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ja-JP" altLang="en-US"/>
              </a:p>
            </p:txBody>
          </p:sp>
          <p:sp>
            <p:nvSpPr>
              <p:cNvPr id="12303" name="AutoShape 11"/>
              <p:cNvSpPr>
                <a:spLocks/>
              </p:cNvSpPr>
              <p:nvPr/>
            </p:nvSpPr>
            <p:spPr bwMode="auto">
              <a:xfrm>
                <a:off x="17" y="22"/>
                <a:ext cx="90" cy="4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ctr" defTabSz="914400" eaLnBrk="1"/>
                <a:r>
                  <a:rPr lang="ja-JP" altLang="ja-JP" sz="3200">
                    <a:solidFill>
                      <a:srgbClr val="FF0000"/>
                    </a:solidFill>
                    <a:latin typeface="ヒラギノ角ゴ ProN W3" charset="0"/>
                    <a:ea typeface="ＭＳ Ｐゴシック" pitchFamily="50" charset="-128"/>
                    <a:sym typeface="ヒラギノ角ゴ ProN W3" charset="0"/>
                  </a:rPr>
                  <a:t>共有</a:t>
                </a:r>
                <a:endParaRPr lang="ja-JP" altLang="ja-JP">
                  <a:ea typeface="ＭＳ Ｐゴシック" pitchFamily="50" charset="-128"/>
                </a:endParaRPr>
              </a:p>
            </p:txBody>
          </p:sp>
        </p:grpSp>
        <p:grpSp>
          <p:nvGrpSpPr>
            <p:cNvPr id="12299" name="Group 12"/>
            <p:cNvGrpSpPr>
              <a:grpSpLocks/>
            </p:cNvGrpSpPr>
            <p:nvPr/>
          </p:nvGrpSpPr>
          <p:grpSpPr bwMode="auto">
            <a:xfrm>
              <a:off x="341" y="12"/>
              <a:ext cx="126" cy="86"/>
              <a:chOff x="0" y="0"/>
              <a:chExt cx="125" cy="85"/>
            </a:xfrm>
          </p:grpSpPr>
          <p:sp>
            <p:nvSpPr>
              <p:cNvPr id="12300" name="AutoShape 13"/>
              <p:cNvSpPr>
                <a:spLocks/>
              </p:cNvSpPr>
              <p:nvPr/>
            </p:nvSpPr>
            <p:spPr bwMode="auto">
              <a:xfrm>
                <a:off x="0" y="0"/>
                <a:ext cx="125" cy="85"/>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0800" y="0"/>
                    </a:moveTo>
                    <a:lnTo>
                      <a:pt x="10800" y="0"/>
                    </a:ln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close/>
                  </a:path>
                </a:pathLst>
              </a:custGeom>
              <a:solidFill>
                <a:srgbClr val="FFC000"/>
              </a:solidFill>
              <a:ln w="19050" cap="flat" cmpd="sng">
                <a:solidFill>
                  <a:srgbClr val="FFFFFF"/>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ja-JP" altLang="en-US"/>
              </a:p>
            </p:txBody>
          </p:sp>
          <p:sp>
            <p:nvSpPr>
              <p:cNvPr id="12301" name="AutoShape 14"/>
              <p:cNvSpPr>
                <a:spLocks/>
              </p:cNvSpPr>
              <p:nvPr/>
            </p:nvSpPr>
            <p:spPr bwMode="auto">
              <a:xfrm>
                <a:off x="17" y="22"/>
                <a:ext cx="90" cy="4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ctr" defTabSz="914400" eaLnBrk="1"/>
                <a:r>
                  <a:rPr lang="ja-JP" altLang="ja-JP" sz="3200">
                    <a:solidFill>
                      <a:srgbClr val="FF0000"/>
                    </a:solidFill>
                    <a:latin typeface="ヒラギノ角ゴ ProN W3" charset="0"/>
                    <a:ea typeface="ＭＳ Ｐゴシック" pitchFamily="50" charset="-128"/>
                    <a:sym typeface="ヒラギノ角ゴ ProN W3" charset="0"/>
                  </a:rPr>
                  <a:t>評価</a:t>
                </a:r>
                <a:endParaRPr lang="ja-JP" altLang="ja-JP">
                  <a:ea typeface="ＭＳ Ｐゴシック" pitchFamily="50" charset="-128"/>
                </a:endParaRPr>
              </a:p>
            </p:txBody>
          </p:sp>
        </p:grpSp>
      </p:grpSp>
      <p:sp>
        <p:nvSpPr>
          <p:cNvPr id="12294" name="AutoShape 15"/>
          <p:cNvSpPr>
            <a:spLocks/>
          </p:cNvSpPr>
          <p:nvPr/>
        </p:nvSpPr>
        <p:spPr bwMode="auto">
          <a:xfrm>
            <a:off x="4151313" y="3844925"/>
            <a:ext cx="1263650" cy="954088"/>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7343"/>
                </a:moveTo>
                <a:lnTo>
                  <a:pt x="7775" y="7343"/>
                </a:lnTo>
                <a:lnTo>
                  <a:pt x="7775" y="0"/>
                </a:lnTo>
                <a:lnTo>
                  <a:pt x="13824" y="0"/>
                </a:lnTo>
                <a:lnTo>
                  <a:pt x="13824" y="7343"/>
                </a:lnTo>
                <a:lnTo>
                  <a:pt x="21600" y="7343"/>
                </a:lnTo>
                <a:lnTo>
                  <a:pt x="21600" y="14256"/>
                </a:lnTo>
                <a:lnTo>
                  <a:pt x="13824" y="14256"/>
                </a:lnTo>
                <a:lnTo>
                  <a:pt x="13824" y="21600"/>
                </a:lnTo>
                <a:lnTo>
                  <a:pt x="7775" y="21600"/>
                </a:lnTo>
                <a:lnTo>
                  <a:pt x="7775" y="14256"/>
                </a:lnTo>
                <a:lnTo>
                  <a:pt x="0" y="14256"/>
                </a:lnTo>
                <a:lnTo>
                  <a:pt x="0" y="7343"/>
                </a:lnTo>
                <a:close/>
              </a:path>
            </a:pathLst>
          </a:custGeom>
          <a:solidFill>
            <a:srgbClr val="727CA3"/>
          </a:solidFill>
          <a:ln w="19050" cap="flat" cmpd="sng">
            <a:solidFill>
              <a:srgbClr val="525977"/>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ja-JP" altLang="en-US"/>
          </a:p>
        </p:txBody>
      </p:sp>
      <p:sp>
        <p:nvSpPr>
          <p:cNvPr id="12295" name="正方形/長方形 16"/>
          <p:cNvSpPr>
            <a:spLocks noChangeArrowheads="1"/>
          </p:cNvSpPr>
          <p:nvPr/>
        </p:nvSpPr>
        <p:spPr bwMode="auto">
          <a:xfrm>
            <a:off x="701675" y="6473825"/>
            <a:ext cx="81613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a:r>
              <a:rPr lang="ja-JP" altLang="en-US">
                <a:ea typeface="ＭＳ Ｐゴシック" pitchFamily="50" charset="-128"/>
              </a:rPr>
              <a:t>森山潤他</a:t>
            </a:r>
            <a:r>
              <a:rPr lang="en-US" altLang="ja-JP">
                <a:ea typeface="ＭＳ Ｐゴシック" pitchFamily="50" charset="-128"/>
              </a:rPr>
              <a:t>: iPad</a:t>
            </a:r>
            <a:r>
              <a:rPr lang="ja-JP" altLang="en-US">
                <a:ea typeface="ＭＳ Ｐゴシック" pitchFamily="50" charset="-128"/>
              </a:rPr>
              <a:t>で拓く学びのイノベーション タブレット端末ではじめる</a:t>
            </a:r>
            <a:r>
              <a:rPr lang="en-US" altLang="ja-JP">
                <a:ea typeface="ＭＳ Ｐゴシック" pitchFamily="50" charset="-128"/>
              </a:rPr>
              <a:t>ICT</a:t>
            </a:r>
            <a:r>
              <a:rPr lang="ja-JP" altLang="en-US">
                <a:ea typeface="ＭＳ Ｐゴシック" pitchFamily="50" charset="-128"/>
              </a:rPr>
              <a:t>授業活用，高陵社書店，</a:t>
            </a:r>
            <a:r>
              <a:rPr lang="en-US" altLang="ja-JP">
                <a:ea typeface="ＭＳ Ｐゴシック" pitchFamily="50" charset="-128"/>
              </a:rPr>
              <a:t>2013</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図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3238" y="1836738"/>
            <a:ext cx="8137525" cy="431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1"/>
          <p:cNvSpPr>
            <a:spLocks noGrp="1" noChangeArrowheads="1"/>
          </p:cNvSpPr>
          <p:nvPr>
            <p:ph type="title"/>
          </p:nvPr>
        </p:nvSpPr>
        <p:spPr>
          <a:xfrm>
            <a:off x="-323850" y="44450"/>
            <a:ext cx="8389938" cy="1143000"/>
          </a:xfrm>
        </p:spPr>
        <p:txBody>
          <a:bodyPr/>
          <a:lstStyle/>
          <a:p>
            <a:pPr algn="ctr" defTabSz="914400" eaLnBrk="1"/>
            <a:r>
              <a:rPr lang="ja-JP" altLang="ja-JP" sz="3200" smtClean="0">
                <a:solidFill>
                  <a:srgbClr val="464653"/>
                </a:solidFill>
                <a:latin typeface="ヒラギノ角ゴ ProN W3" charset="0"/>
                <a:ea typeface="ＭＳ Ｐゴシック" pitchFamily="50" charset="-128"/>
                <a:sym typeface="ヒラギノ角ゴ ProN W3" charset="0"/>
              </a:rPr>
              <a:t>タブレット端末の授業活用</a:t>
            </a:r>
            <a:r>
              <a:rPr lang="ja-JP" altLang="en-US" sz="3200" smtClean="0">
                <a:solidFill>
                  <a:srgbClr val="464653"/>
                </a:solidFill>
                <a:latin typeface="ヒラギノ角ゴ ProN W3" charset="0"/>
                <a:ea typeface="ＭＳ Ｐゴシック" pitchFamily="50" charset="-128"/>
                <a:sym typeface="ヒラギノ角ゴ ProN W3" charset="0"/>
              </a:rPr>
              <a:t>モデル①</a:t>
            </a:r>
            <a:endParaRPr lang="ja-JP" altLang="ja-JP" smtClean="0">
              <a:ea typeface="ＭＳ Ｐゴシック" pitchFamily="50" charset="-128"/>
            </a:endParaRPr>
          </a:p>
        </p:txBody>
      </p:sp>
      <p:sp>
        <p:nvSpPr>
          <p:cNvPr id="7" name="角丸四角形 6"/>
          <p:cNvSpPr/>
          <p:nvPr/>
        </p:nvSpPr>
        <p:spPr bwMode="auto">
          <a:xfrm>
            <a:off x="7092950" y="269875"/>
            <a:ext cx="1403350" cy="693738"/>
          </a:xfrm>
          <a:prstGeom prst="round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0800" tIns="50800" rIns="50800" bIns="50800" anchor="ctr"/>
          <a:lstStyle>
            <a:lvl1pPr marL="228600">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1371600" indent="914400" defTabSz="457200" eaLnBrk="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1828800" indent="914400" defTabSz="457200" eaLnBrk="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2286000" indent="914400" defTabSz="457200" eaLnBrk="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2743200" indent="914400" defTabSz="457200" eaLnBrk="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pPr eaLnBrk="1">
              <a:defRPr/>
            </a:pPr>
            <a:r>
              <a:rPr lang="ja-JP" altLang="en-US" sz="3200" smtClean="0">
                <a:solidFill>
                  <a:schemeClr val="bg1"/>
                </a:solidFill>
                <a:ea typeface="ＭＳ Ｐゴシック" panose="020B0600070205080204" pitchFamily="50" charset="-128"/>
              </a:rPr>
              <a:t>提示</a:t>
            </a:r>
            <a:endParaRPr lang="ja-JP" altLang="en-US" smtClean="0">
              <a:solidFill>
                <a:schemeClr val="bg1"/>
              </a:solidFill>
              <a:ea typeface="ＭＳ Ｐゴシック" panose="020B0600070205080204" pitchFamily="50" charset="-128"/>
            </a:endParaRPr>
          </a:p>
        </p:txBody>
      </p:sp>
      <p:sp>
        <p:nvSpPr>
          <p:cNvPr id="13317" name="正方形/長方形 7"/>
          <p:cNvSpPr>
            <a:spLocks noChangeArrowheads="1"/>
          </p:cNvSpPr>
          <p:nvPr/>
        </p:nvSpPr>
        <p:spPr bwMode="auto">
          <a:xfrm>
            <a:off x="701675" y="6473825"/>
            <a:ext cx="81613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a:r>
              <a:rPr lang="ja-JP" altLang="en-US">
                <a:ea typeface="ＭＳ Ｐゴシック" pitchFamily="50" charset="-128"/>
              </a:rPr>
              <a:t>森山潤他</a:t>
            </a:r>
            <a:r>
              <a:rPr lang="en-US" altLang="ja-JP">
                <a:ea typeface="ＭＳ Ｐゴシック" pitchFamily="50" charset="-128"/>
              </a:rPr>
              <a:t>: iPad</a:t>
            </a:r>
            <a:r>
              <a:rPr lang="ja-JP" altLang="en-US">
                <a:ea typeface="ＭＳ Ｐゴシック" pitchFamily="50" charset="-128"/>
              </a:rPr>
              <a:t>で拓く学びのイノベーション タブレット端末ではじめる</a:t>
            </a:r>
            <a:r>
              <a:rPr lang="en-US" altLang="ja-JP">
                <a:ea typeface="ＭＳ Ｐゴシック" pitchFamily="50" charset="-128"/>
              </a:rPr>
              <a:t>ICT</a:t>
            </a:r>
            <a:r>
              <a:rPr lang="ja-JP" altLang="en-US">
                <a:ea typeface="ＭＳ Ｐゴシック" pitchFamily="50" charset="-128"/>
              </a:rPr>
              <a:t>授業活用，高陵社書店，</a:t>
            </a:r>
            <a:r>
              <a:rPr lang="en-US" altLang="ja-JP">
                <a:ea typeface="ＭＳ Ｐゴシック" pitchFamily="50" charset="-128"/>
              </a:rPr>
              <a:t>2013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図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0175" y="1773238"/>
            <a:ext cx="8883650"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Rectangle 1"/>
          <p:cNvSpPr>
            <a:spLocks noGrp="1" noChangeArrowheads="1"/>
          </p:cNvSpPr>
          <p:nvPr>
            <p:ph type="title"/>
          </p:nvPr>
        </p:nvSpPr>
        <p:spPr>
          <a:xfrm>
            <a:off x="-323850" y="44450"/>
            <a:ext cx="8389938" cy="1143000"/>
          </a:xfrm>
        </p:spPr>
        <p:txBody>
          <a:bodyPr/>
          <a:lstStyle/>
          <a:p>
            <a:pPr algn="ctr" defTabSz="914400" eaLnBrk="1"/>
            <a:r>
              <a:rPr lang="ja-JP" altLang="ja-JP" sz="3200" smtClean="0">
                <a:solidFill>
                  <a:srgbClr val="464653"/>
                </a:solidFill>
                <a:latin typeface="ヒラギノ角ゴ ProN W3" charset="0"/>
                <a:ea typeface="ＭＳ Ｐゴシック" pitchFamily="50" charset="-128"/>
                <a:sym typeface="ヒラギノ角ゴ ProN W3" charset="0"/>
              </a:rPr>
              <a:t>タブレット端末の授業活用</a:t>
            </a:r>
            <a:r>
              <a:rPr lang="ja-JP" altLang="en-US" sz="3200" smtClean="0">
                <a:solidFill>
                  <a:srgbClr val="464653"/>
                </a:solidFill>
                <a:latin typeface="ヒラギノ角ゴ ProN W3" charset="0"/>
                <a:ea typeface="ＭＳ Ｐゴシック" pitchFamily="50" charset="-128"/>
                <a:sym typeface="ヒラギノ角ゴ ProN W3" charset="0"/>
              </a:rPr>
              <a:t>モデル②</a:t>
            </a:r>
            <a:endParaRPr lang="ja-JP" altLang="ja-JP" smtClean="0">
              <a:ea typeface="ＭＳ Ｐゴシック" pitchFamily="50" charset="-128"/>
            </a:endParaRPr>
          </a:p>
        </p:txBody>
      </p:sp>
      <p:sp>
        <p:nvSpPr>
          <p:cNvPr id="7" name="角丸四角形 6"/>
          <p:cNvSpPr/>
          <p:nvPr/>
        </p:nvSpPr>
        <p:spPr bwMode="auto">
          <a:xfrm>
            <a:off x="7092950" y="269875"/>
            <a:ext cx="1403350" cy="693738"/>
          </a:xfrm>
          <a:prstGeom prst="round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0800" tIns="50800" rIns="50800" bIns="50800" anchor="ctr"/>
          <a:lstStyle>
            <a:lvl1pPr marL="228600">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1371600" indent="914400" defTabSz="457200" eaLnBrk="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1828800" indent="914400" defTabSz="457200" eaLnBrk="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2286000" indent="914400" defTabSz="457200" eaLnBrk="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2743200" indent="914400" defTabSz="457200" eaLnBrk="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pPr eaLnBrk="1">
              <a:defRPr/>
            </a:pPr>
            <a:r>
              <a:rPr lang="ja-JP" altLang="en-US" sz="3200" smtClean="0">
                <a:solidFill>
                  <a:schemeClr val="bg1"/>
                </a:solidFill>
                <a:ea typeface="ＭＳ Ｐゴシック" panose="020B0600070205080204" pitchFamily="50" charset="-128"/>
              </a:rPr>
              <a:t>共有</a:t>
            </a:r>
            <a:endParaRPr lang="ja-JP" altLang="en-US" smtClean="0">
              <a:solidFill>
                <a:schemeClr val="bg1"/>
              </a:solidFill>
              <a:ea typeface="ＭＳ Ｐゴシック" panose="020B0600070205080204" pitchFamily="50" charset="-128"/>
            </a:endParaRPr>
          </a:p>
        </p:txBody>
      </p:sp>
      <p:sp>
        <p:nvSpPr>
          <p:cNvPr id="14341" name="正方形/長方形 7"/>
          <p:cNvSpPr>
            <a:spLocks noChangeArrowheads="1"/>
          </p:cNvSpPr>
          <p:nvPr/>
        </p:nvSpPr>
        <p:spPr bwMode="auto">
          <a:xfrm>
            <a:off x="701675" y="6473825"/>
            <a:ext cx="81613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a:r>
              <a:rPr lang="ja-JP" altLang="en-US">
                <a:ea typeface="ＭＳ Ｐゴシック" pitchFamily="50" charset="-128"/>
              </a:rPr>
              <a:t>森山潤他</a:t>
            </a:r>
            <a:r>
              <a:rPr lang="en-US" altLang="ja-JP">
                <a:ea typeface="ＭＳ Ｐゴシック" pitchFamily="50" charset="-128"/>
              </a:rPr>
              <a:t>: iPad</a:t>
            </a:r>
            <a:r>
              <a:rPr lang="ja-JP" altLang="en-US">
                <a:ea typeface="ＭＳ Ｐゴシック" pitchFamily="50" charset="-128"/>
              </a:rPr>
              <a:t>で拓く学びのイノベーション タブレット端末ではじめる</a:t>
            </a:r>
            <a:r>
              <a:rPr lang="en-US" altLang="ja-JP">
                <a:ea typeface="ＭＳ Ｐゴシック" pitchFamily="50" charset="-128"/>
              </a:rPr>
              <a:t>ICT</a:t>
            </a:r>
            <a:r>
              <a:rPr lang="ja-JP" altLang="en-US">
                <a:ea typeface="ＭＳ Ｐゴシック" pitchFamily="50" charset="-128"/>
              </a:rPr>
              <a:t>授業活用，高陵社書店，</a:t>
            </a:r>
            <a:r>
              <a:rPr lang="en-US" altLang="ja-JP">
                <a:ea typeface="ＭＳ Ｐゴシック" pitchFamily="50" charset="-128"/>
              </a:rPr>
              <a:t>2013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図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844675"/>
            <a:ext cx="8829675"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1"/>
          <p:cNvSpPr>
            <a:spLocks noGrp="1" noChangeArrowheads="1"/>
          </p:cNvSpPr>
          <p:nvPr>
            <p:ph type="title"/>
          </p:nvPr>
        </p:nvSpPr>
        <p:spPr>
          <a:xfrm>
            <a:off x="-323850" y="44450"/>
            <a:ext cx="8389938" cy="1143000"/>
          </a:xfrm>
        </p:spPr>
        <p:txBody>
          <a:bodyPr/>
          <a:lstStyle/>
          <a:p>
            <a:pPr algn="ctr" defTabSz="914400" eaLnBrk="1"/>
            <a:r>
              <a:rPr lang="ja-JP" altLang="ja-JP" sz="3200" smtClean="0">
                <a:solidFill>
                  <a:srgbClr val="464653"/>
                </a:solidFill>
                <a:latin typeface="ヒラギノ角ゴ ProN W3" charset="0"/>
                <a:ea typeface="ＭＳ Ｐゴシック" pitchFamily="50" charset="-128"/>
                <a:sym typeface="ヒラギノ角ゴ ProN W3" charset="0"/>
              </a:rPr>
              <a:t>タブレット端末の授業活用</a:t>
            </a:r>
            <a:r>
              <a:rPr lang="ja-JP" altLang="en-US" sz="3200" smtClean="0">
                <a:solidFill>
                  <a:srgbClr val="464653"/>
                </a:solidFill>
                <a:latin typeface="ヒラギノ角ゴ ProN W3" charset="0"/>
                <a:ea typeface="ＭＳ Ｐゴシック" pitchFamily="50" charset="-128"/>
                <a:sym typeface="ヒラギノ角ゴ ProN W3" charset="0"/>
              </a:rPr>
              <a:t>モデル③</a:t>
            </a:r>
            <a:endParaRPr lang="ja-JP" altLang="ja-JP" smtClean="0">
              <a:ea typeface="ＭＳ Ｐゴシック" pitchFamily="50" charset="-128"/>
            </a:endParaRPr>
          </a:p>
        </p:txBody>
      </p:sp>
      <p:sp>
        <p:nvSpPr>
          <p:cNvPr id="7" name="角丸四角形 6"/>
          <p:cNvSpPr/>
          <p:nvPr/>
        </p:nvSpPr>
        <p:spPr bwMode="auto">
          <a:xfrm>
            <a:off x="7092950" y="269875"/>
            <a:ext cx="1403350" cy="693738"/>
          </a:xfrm>
          <a:prstGeom prst="round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50800" tIns="50800" rIns="50800" bIns="50800" anchor="ctr"/>
          <a:lstStyle>
            <a:lvl1pPr marL="228600">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1371600" indent="914400" defTabSz="457200" eaLnBrk="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1828800" indent="914400" defTabSz="457200" eaLnBrk="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2286000" indent="914400" defTabSz="457200" eaLnBrk="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2743200" indent="914400" defTabSz="457200" eaLnBrk="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pPr eaLnBrk="1">
              <a:defRPr/>
            </a:pPr>
            <a:r>
              <a:rPr lang="ja-JP" altLang="en-US" sz="3200" smtClean="0">
                <a:solidFill>
                  <a:schemeClr val="bg1"/>
                </a:solidFill>
                <a:ea typeface="ＭＳ Ｐゴシック" panose="020B0600070205080204" pitchFamily="50" charset="-128"/>
              </a:rPr>
              <a:t>評価</a:t>
            </a:r>
            <a:endParaRPr lang="ja-JP" altLang="en-US" smtClean="0">
              <a:solidFill>
                <a:schemeClr val="bg1"/>
              </a:solidFill>
              <a:ea typeface="ＭＳ Ｐゴシック" panose="020B0600070205080204" pitchFamily="50" charset="-128"/>
            </a:endParaRPr>
          </a:p>
        </p:txBody>
      </p:sp>
      <p:sp>
        <p:nvSpPr>
          <p:cNvPr id="15365" name="正方形/長方形 7"/>
          <p:cNvSpPr>
            <a:spLocks noChangeArrowheads="1"/>
          </p:cNvSpPr>
          <p:nvPr/>
        </p:nvSpPr>
        <p:spPr bwMode="auto">
          <a:xfrm>
            <a:off x="701675" y="6473825"/>
            <a:ext cx="81613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a:r>
              <a:rPr lang="ja-JP" altLang="en-US">
                <a:ea typeface="ＭＳ Ｐゴシック" pitchFamily="50" charset="-128"/>
              </a:rPr>
              <a:t>森山潤他</a:t>
            </a:r>
            <a:r>
              <a:rPr lang="en-US" altLang="ja-JP">
                <a:ea typeface="ＭＳ Ｐゴシック" pitchFamily="50" charset="-128"/>
              </a:rPr>
              <a:t>: iPad</a:t>
            </a:r>
            <a:r>
              <a:rPr lang="ja-JP" altLang="en-US">
                <a:ea typeface="ＭＳ Ｐゴシック" pitchFamily="50" charset="-128"/>
              </a:rPr>
              <a:t>で拓く学びのイノベーション タブレット端末ではじめる</a:t>
            </a:r>
            <a:r>
              <a:rPr lang="en-US" altLang="ja-JP">
                <a:ea typeface="ＭＳ Ｐゴシック" pitchFamily="50" charset="-128"/>
              </a:rPr>
              <a:t>ICT</a:t>
            </a:r>
            <a:r>
              <a:rPr lang="ja-JP" altLang="en-US">
                <a:ea typeface="ＭＳ Ｐゴシック" pitchFamily="50" charset="-128"/>
              </a:rPr>
              <a:t>授業活用，高陵社書店，</a:t>
            </a:r>
            <a:r>
              <a:rPr lang="en-US" altLang="ja-JP">
                <a:ea typeface="ＭＳ Ｐゴシック" pitchFamily="50" charset="-128"/>
              </a:rPr>
              <a:t>2013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body" idx="1"/>
          </p:nvPr>
        </p:nvSpPr>
        <p:spPr bwMode="auto">
          <a:xfrm>
            <a:off x="307975" y="1243013"/>
            <a:ext cx="8229600" cy="9064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t" anchorCtr="0" compatLnSpc="1">
            <a:prstTxWarp prst="textNoShape">
              <a:avLst/>
            </a:prstTxWarp>
          </a:bodyPr>
          <a:lstStyle/>
          <a:p>
            <a:pPr marL="320675" indent="-320675" algn="l" eaLnBrk="1">
              <a:spcBef>
                <a:spcPts val="700"/>
              </a:spcBef>
              <a:buClr>
                <a:srgbClr val="464653"/>
              </a:buClr>
              <a:buFont typeface="ArialMT" charset="0"/>
              <a:buChar char="•"/>
            </a:pPr>
            <a:r>
              <a:rPr lang="ja-JP" altLang="ja-JP" sz="3000" smtClean="0">
                <a:solidFill>
                  <a:srgbClr val="464653"/>
                </a:solidFill>
                <a:latin typeface="ヒラギノ角ゴ ProN W3" charset="0"/>
                <a:ea typeface="ＭＳ Ｐゴシック" pitchFamily="50" charset="-128"/>
                <a:sym typeface="ヒラギノ角ゴ ProN W3" charset="0"/>
              </a:rPr>
              <a:t>各教科の特性に応じた活用</a:t>
            </a:r>
            <a:endParaRPr lang="ja-JP" altLang="ja-JP" smtClean="0">
              <a:ea typeface="ＭＳ Ｐゴシック" pitchFamily="50" charset="-128"/>
            </a:endParaRPr>
          </a:p>
        </p:txBody>
      </p:sp>
      <p:sp>
        <p:nvSpPr>
          <p:cNvPr id="16387" name="AutoShape 3"/>
          <p:cNvSpPr>
            <a:spLocks/>
          </p:cNvSpPr>
          <p:nvPr/>
        </p:nvSpPr>
        <p:spPr bwMode="auto">
          <a:xfrm>
            <a:off x="5776913" y="1773238"/>
            <a:ext cx="1584325" cy="10795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0800" y="0"/>
                </a:moveTo>
                <a:lnTo>
                  <a:pt x="10800" y="0"/>
                </a:ln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close/>
              </a:path>
            </a:pathLst>
          </a:custGeom>
          <a:solidFill>
            <a:srgbClr val="FFC000"/>
          </a:solidFill>
          <a:ln w="19050" cap="flat" cmpd="sng">
            <a:solidFill>
              <a:srgbClr val="FFFFFF"/>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ja-JP" altLang="en-US"/>
          </a:p>
        </p:txBody>
      </p:sp>
      <p:sp>
        <p:nvSpPr>
          <p:cNvPr id="16388" name="AutoShape 4"/>
          <p:cNvSpPr>
            <a:spLocks/>
          </p:cNvSpPr>
          <p:nvPr/>
        </p:nvSpPr>
        <p:spPr bwMode="auto">
          <a:xfrm>
            <a:off x="5837238" y="2100263"/>
            <a:ext cx="1463675" cy="5207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ctr" defTabSz="914400" eaLnBrk="1"/>
            <a:r>
              <a:rPr lang="ja-JP" altLang="ja-JP" sz="3200">
                <a:solidFill>
                  <a:srgbClr val="FF0000"/>
                </a:solidFill>
                <a:latin typeface="ヒラギノ角ゴ ProN W3" charset="0"/>
                <a:ea typeface="ＭＳ Ｐゴシック" pitchFamily="50" charset="-128"/>
                <a:sym typeface="ヒラギノ角ゴ ProN W3" charset="0"/>
              </a:rPr>
              <a:t>ドリル</a:t>
            </a:r>
            <a:endParaRPr lang="ja-JP" altLang="ja-JP">
              <a:ea typeface="ＭＳ Ｐゴシック" pitchFamily="50" charset="-128"/>
            </a:endParaRPr>
          </a:p>
        </p:txBody>
      </p:sp>
      <p:grpSp>
        <p:nvGrpSpPr>
          <p:cNvPr id="16389" name="Group 5"/>
          <p:cNvGrpSpPr>
            <a:grpSpLocks/>
          </p:cNvGrpSpPr>
          <p:nvPr/>
        </p:nvGrpSpPr>
        <p:grpSpPr bwMode="auto">
          <a:xfrm>
            <a:off x="269875" y="2025650"/>
            <a:ext cx="5170488" cy="438150"/>
            <a:chOff x="0" y="0"/>
            <a:chExt cx="408" cy="35"/>
          </a:xfrm>
        </p:grpSpPr>
        <p:sp>
          <p:nvSpPr>
            <p:cNvPr id="16414" name="AutoShape 6"/>
            <p:cNvSpPr>
              <a:spLocks/>
            </p:cNvSpPr>
            <p:nvPr/>
          </p:nvSpPr>
          <p:spPr bwMode="auto">
            <a:xfrm>
              <a:off x="0" y="0"/>
              <a:ext cx="408" cy="35"/>
            </a:xfrm>
            <a:prstGeom prst="roundRect">
              <a:avLst>
                <a:gd name="adj" fmla="val 43481"/>
              </a:avLst>
            </a:prstGeom>
            <a:solidFill>
              <a:srgbClr val="9FB8CD"/>
            </a:solidFill>
            <a:ln w="25400">
              <a:solidFill>
                <a:srgbClr val="74869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a:endParaRPr lang="ja-JP" altLang="ja-JP">
                <a:ea typeface="ＭＳ Ｐゴシック" pitchFamily="50" charset="-128"/>
              </a:endParaRPr>
            </a:p>
          </p:txBody>
        </p:sp>
        <p:sp>
          <p:nvSpPr>
            <p:cNvPr id="16415" name="AutoShape 7"/>
            <p:cNvSpPr>
              <a:spLocks/>
            </p:cNvSpPr>
            <p:nvPr/>
          </p:nvSpPr>
          <p:spPr bwMode="auto">
            <a:xfrm>
              <a:off x="4" y="4"/>
              <a:ext cx="399" cy="2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a:r>
                <a:rPr lang="ja-JP" altLang="ja-JP" sz="1800">
                  <a:solidFill>
                    <a:srgbClr val="FFFFFF"/>
                  </a:solidFill>
                  <a:latin typeface="ヒラギノ角ゴ ProN W3" charset="0"/>
                  <a:ea typeface="ＭＳ Ｐゴシック" pitchFamily="50" charset="-128"/>
                  <a:sym typeface="ヒラギノ角ゴ ProN W3" charset="0"/>
                </a:rPr>
                <a:t>数学、理科、社会など認識形成</a:t>
              </a:r>
              <a:r>
                <a:rPr lang="ja-JP" altLang="en-US" sz="1800">
                  <a:solidFill>
                    <a:srgbClr val="FFFFFF"/>
                  </a:solidFill>
                  <a:latin typeface="ヒラギノ角ゴ ProN W3" charset="0"/>
                  <a:ea typeface="ＭＳ Ｐゴシック" pitchFamily="50" charset="-128"/>
                  <a:sym typeface="ヒラギノ角ゴ ProN W3" charset="0"/>
                </a:rPr>
                <a:t>を主とする</a:t>
              </a:r>
              <a:r>
                <a:rPr lang="ja-JP" altLang="ja-JP" sz="1800">
                  <a:solidFill>
                    <a:srgbClr val="FFFFFF"/>
                  </a:solidFill>
                  <a:latin typeface="ヒラギノ角ゴ ProN W3" charset="0"/>
                  <a:ea typeface="ＭＳ Ｐゴシック" pitchFamily="50" charset="-128"/>
                  <a:sym typeface="ヒラギノ角ゴ ProN W3" charset="0"/>
                </a:rPr>
                <a:t>教科</a:t>
              </a:r>
              <a:endParaRPr lang="ja-JP" altLang="ja-JP">
                <a:ea typeface="ＭＳ Ｐゴシック" pitchFamily="50" charset="-128"/>
              </a:endParaRPr>
            </a:p>
          </p:txBody>
        </p:sp>
      </p:grpSp>
      <p:grpSp>
        <p:nvGrpSpPr>
          <p:cNvPr id="16390" name="Group 8"/>
          <p:cNvGrpSpPr>
            <a:grpSpLocks/>
          </p:cNvGrpSpPr>
          <p:nvPr/>
        </p:nvGrpSpPr>
        <p:grpSpPr bwMode="auto">
          <a:xfrm>
            <a:off x="269875" y="2816225"/>
            <a:ext cx="5170488" cy="425450"/>
            <a:chOff x="0" y="0"/>
            <a:chExt cx="408" cy="34"/>
          </a:xfrm>
        </p:grpSpPr>
        <p:sp>
          <p:nvSpPr>
            <p:cNvPr id="16412" name="AutoShape 9"/>
            <p:cNvSpPr>
              <a:spLocks/>
            </p:cNvSpPr>
            <p:nvPr/>
          </p:nvSpPr>
          <p:spPr bwMode="auto">
            <a:xfrm>
              <a:off x="0" y="0"/>
              <a:ext cx="408" cy="34"/>
            </a:xfrm>
            <a:prstGeom prst="roundRect">
              <a:avLst>
                <a:gd name="adj" fmla="val 44907"/>
              </a:avLst>
            </a:prstGeom>
            <a:solidFill>
              <a:srgbClr val="9FB8CD"/>
            </a:solidFill>
            <a:ln w="25400">
              <a:solidFill>
                <a:srgbClr val="74869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a:endParaRPr lang="ja-JP" altLang="ja-JP">
                <a:ea typeface="ＭＳ Ｐゴシック" pitchFamily="50" charset="-128"/>
              </a:endParaRPr>
            </a:p>
          </p:txBody>
        </p:sp>
        <p:sp>
          <p:nvSpPr>
            <p:cNvPr id="16413" name="AutoShape 10"/>
            <p:cNvSpPr>
              <a:spLocks/>
            </p:cNvSpPr>
            <p:nvPr/>
          </p:nvSpPr>
          <p:spPr bwMode="auto">
            <a:xfrm>
              <a:off x="4" y="4"/>
              <a:ext cx="399" cy="2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a:r>
                <a:rPr lang="ja-JP" altLang="ja-JP" sz="1800">
                  <a:solidFill>
                    <a:srgbClr val="FFFFFF"/>
                  </a:solidFill>
                  <a:latin typeface="ヒラギノ角ゴ ProN W3" charset="0"/>
                  <a:ea typeface="ＭＳ Ｐゴシック" pitchFamily="50" charset="-128"/>
                  <a:sym typeface="ヒラギノ角ゴ ProN W3" charset="0"/>
                </a:rPr>
                <a:t>国語、英語など言語習得</a:t>
              </a:r>
              <a:r>
                <a:rPr lang="ja-JP" altLang="en-US" sz="1800">
                  <a:solidFill>
                    <a:srgbClr val="FFFFFF"/>
                  </a:solidFill>
                  <a:latin typeface="ヒラギノ角ゴ ProN W3" charset="0"/>
                  <a:ea typeface="ＭＳ Ｐゴシック" pitchFamily="50" charset="-128"/>
                  <a:sym typeface="ヒラギノ角ゴ ProN W3" charset="0"/>
                </a:rPr>
                <a:t>を主とする</a:t>
              </a:r>
              <a:r>
                <a:rPr lang="ja-JP" altLang="ja-JP" sz="1800">
                  <a:solidFill>
                    <a:srgbClr val="FFFFFF"/>
                  </a:solidFill>
                  <a:latin typeface="ヒラギノ角ゴ ProN W3" charset="0"/>
                  <a:ea typeface="ＭＳ Ｐゴシック" pitchFamily="50" charset="-128"/>
                  <a:sym typeface="ヒラギノ角ゴ ProN W3" charset="0"/>
                </a:rPr>
                <a:t>教科</a:t>
              </a:r>
              <a:endParaRPr lang="ja-JP" altLang="ja-JP">
                <a:ea typeface="ＭＳ Ｐゴシック" pitchFamily="50" charset="-128"/>
              </a:endParaRPr>
            </a:p>
          </p:txBody>
        </p:sp>
      </p:grpSp>
      <p:grpSp>
        <p:nvGrpSpPr>
          <p:cNvPr id="16391" name="Group 11"/>
          <p:cNvGrpSpPr>
            <a:grpSpLocks/>
          </p:cNvGrpSpPr>
          <p:nvPr/>
        </p:nvGrpSpPr>
        <p:grpSpPr bwMode="auto">
          <a:xfrm>
            <a:off x="269875" y="3613150"/>
            <a:ext cx="5170488" cy="415925"/>
            <a:chOff x="0" y="0"/>
            <a:chExt cx="408" cy="33"/>
          </a:xfrm>
        </p:grpSpPr>
        <p:sp>
          <p:nvSpPr>
            <p:cNvPr id="16410" name="AutoShape 12"/>
            <p:cNvSpPr>
              <a:spLocks/>
            </p:cNvSpPr>
            <p:nvPr/>
          </p:nvSpPr>
          <p:spPr bwMode="auto">
            <a:xfrm>
              <a:off x="0" y="0"/>
              <a:ext cx="408" cy="33"/>
            </a:xfrm>
            <a:prstGeom prst="roundRect">
              <a:avLst>
                <a:gd name="adj" fmla="val 45718"/>
              </a:avLst>
            </a:prstGeom>
            <a:solidFill>
              <a:srgbClr val="9FB8CD"/>
            </a:solidFill>
            <a:ln w="25400">
              <a:solidFill>
                <a:srgbClr val="74869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a:endParaRPr lang="ja-JP" altLang="ja-JP">
                <a:ea typeface="ＭＳ Ｐゴシック" pitchFamily="50" charset="-128"/>
              </a:endParaRPr>
            </a:p>
          </p:txBody>
        </p:sp>
        <p:sp>
          <p:nvSpPr>
            <p:cNvPr id="16411" name="AutoShape 13"/>
            <p:cNvSpPr>
              <a:spLocks/>
            </p:cNvSpPr>
            <p:nvPr/>
          </p:nvSpPr>
          <p:spPr bwMode="auto">
            <a:xfrm>
              <a:off x="4" y="4"/>
              <a:ext cx="399" cy="2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a:r>
                <a:rPr lang="ja-JP" altLang="ja-JP" sz="1800">
                  <a:solidFill>
                    <a:srgbClr val="FFFFFF"/>
                  </a:solidFill>
                  <a:latin typeface="ヒラギノ角ゴ ProN W3" charset="0"/>
                  <a:ea typeface="ＭＳ Ｐゴシック" pitchFamily="50" charset="-128"/>
                  <a:sym typeface="ヒラギノ角ゴ ProN W3" charset="0"/>
                </a:rPr>
                <a:t>保健体育、技術</a:t>
              </a:r>
              <a:r>
                <a:rPr lang="ja-JP" altLang="en-US" sz="1800">
                  <a:solidFill>
                    <a:srgbClr val="FFFFFF"/>
                  </a:solidFill>
                  <a:latin typeface="ヒラギノ角ゴ ProN W3" charset="0"/>
                  <a:ea typeface="ＭＳ Ｐゴシック" pitchFamily="50" charset="-128"/>
                  <a:sym typeface="ヒラギノ角ゴ ProN W3" charset="0"/>
                </a:rPr>
                <a:t>・</a:t>
              </a:r>
              <a:r>
                <a:rPr lang="ja-JP" altLang="ja-JP" sz="1800">
                  <a:solidFill>
                    <a:srgbClr val="FFFFFF"/>
                  </a:solidFill>
                  <a:latin typeface="ヒラギノ角ゴ ProN W3" charset="0"/>
                  <a:ea typeface="ＭＳ Ｐゴシック" pitchFamily="50" charset="-128"/>
                  <a:sym typeface="ヒラギノ角ゴ ProN W3" charset="0"/>
                </a:rPr>
                <a:t>家庭など</a:t>
              </a:r>
              <a:r>
                <a:rPr lang="ja-JP" altLang="en-US" sz="1800">
                  <a:solidFill>
                    <a:srgbClr val="FFFFFF"/>
                  </a:solidFill>
                  <a:latin typeface="ヒラギノ角ゴ ProN W3" charset="0"/>
                  <a:ea typeface="ＭＳ Ｐゴシック" pitchFamily="50" charset="-128"/>
                  <a:sym typeface="ヒラギノ角ゴ ProN W3" charset="0"/>
                </a:rPr>
                <a:t>生活</a:t>
              </a:r>
              <a:r>
                <a:rPr lang="ja-JP" altLang="ja-JP" sz="1800">
                  <a:solidFill>
                    <a:srgbClr val="FFFFFF"/>
                  </a:solidFill>
                  <a:latin typeface="ヒラギノ角ゴ ProN W3" charset="0"/>
                  <a:ea typeface="ＭＳ Ｐゴシック" pitchFamily="50" charset="-128"/>
                  <a:sym typeface="ヒラギノ角ゴ ProN W3" charset="0"/>
                </a:rPr>
                <a:t>行動</a:t>
              </a:r>
              <a:r>
                <a:rPr lang="ja-JP" altLang="en-US" sz="1800">
                  <a:solidFill>
                    <a:srgbClr val="FFFFFF"/>
                  </a:solidFill>
                  <a:latin typeface="ヒラギノ角ゴ ProN W3" charset="0"/>
                  <a:ea typeface="ＭＳ Ｐゴシック" pitchFamily="50" charset="-128"/>
                  <a:sym typeface="ヒラギノ角ゴ ProN W3" charset="0"/>
                </a:rPr>
                <a:t>を育む</a:t>
              </a:r>
              <a:r>
                <a:rPr lang="ja-JP" altLang="ja-JP" sz="1800">
                  <a:solidFill>
                    <a:srgbClr val="FFFFFF"/>
                  </a:solidFill>
                  <a:latin typeface="ヒラギノ角ゴ ProN W3" charset="0"/>
                  <a:ea typeface="ＭＳ Ｐゴシック" pitchFamily="50" charset="-128"/>
                  <a:sym typeface="ヒラギノ角ゴ ProN W3" charset="0"/>
                </a:rPr>
                <a:t>教科</a:t>
              </a:r>
              <a:endParaRPr lang="ja-JP" altLang="ja-JP">
                <a:ea typeface="ＭＳ Ｐゴシック" pitchFamily="50" charset="-128"/>
              </a:endParaRPr>
            </a:p>
          </p:txBody>
        </p:sp>
      </p:grpSp>
      <p:grpSp>
        <p:nvGrpSpPr>
          <p:cNvPr id="16392" name="Group 14"/>
          <p:cNvGrpSpPr>
            <a:grpSpLocks/>
          </p:cNvGrpSpPr>
          <p:nvPr/>
        </p:nvGrpSpPr>
        <p:grpSpPr bwMode="auto">
          <a:xfrm>
            <a:off x="269875" y="4402138"/>
            <a:ext cx="5170488" cy="415925"/>
            <a:chOff x="0" y="0"/>
            <a:chExt cx="408" cy="33"/>
          </a:xfrm>
        </p:grpSpPr>
        <p:sp>
          <p:nvSpPr>
            <p:cNvPr id="16408" name="AutoShape 15"/>
            <p:cNvSpPr>
              <a:spLocks/>
            </p:cNvSpPr>
            <p:nvPr/>
          </p:nvSpPr>
          <p:spPr bwMode="auto">
            <a:xfrm>
              <a:off x="0" y="0"/>
              <a:ext cx="408" cy="33"/>
            </a:xfrm>
            <a:prstGeom prst="roundRect">
              <a:avLst>
                <a:gd name="adj" fmla="val 45718"/>
              </a:avLst>
            </a:prstGeom>
            <a:solidFill>
              <a:srgbClr val="9FB8CD"/>
            </a:solidFill>
            <a:ln w="25400">
              <a:solidFill>
                <a:srgbClr val="74869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a:endParaRPr lang="ja-JP" altLang="ja-JP">
                <a:ea typeface="ＭＳ Ｐゴシック" pitchFamily="50" charset="-128"/>
              </a:endParaRPr>
            </a:p>
          </p:txBody>
        </p:sp>
        <p:sp>
          <p:nvSpPr>
            <p:cNvPr id="16409" name="AutoShape 16"/>
            <p:cNvSpPr>
              <a:spLocks/>
            </p:cNvSpPr>
            <p:nvPr/>
          </p:nvSpPr>
          <p:spPr bwMode="auto">
            <a:xfrm>
              <a:off x="4" y="4"/>
              <a:ext cx="399" cy="2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defTabSz="914400" eaLnBrk="1"/>
              <a:r>
                <a:rPr lang="ja-JP" altLang="ja-JP" sz="1800">
                  <a:solidFill>
                    <a:srgbClr val="FFFFFF"/>
                  </a:solidFill>
                  <a:latin typeface="ヒラギノ角ゴ ProN W3" charset="0"/>
                  <a:ea typeface="ＭＳ Ｐゴシック" pitchFamily="50" charset="-128"/>
                  <a:sym typeface="ヒラギノ角ゴ ProN W3" charset="0"/>
                </a:rPr>
                <a:t>音楽、美術など感性</a:t>
              </a:r>
              <a:r>
                <a:rPr lang="ja-JP" altLang="en-US" sz="1800">
                  <a:solidFill>
                    <a:srgbClr val="FFFFFF"/>
                  </a:solidFill>
                  <a:latin typeface="ヒラギノ角ゴ ProN W3" charset="0"/>
                  <a:ea typeface="ＭＳ Ｐゴシック" pitchFamily="50" charset="-128"/>
                  <a:sym typeface="ヒラギノ角ゴ ProN W3" charset="0"/>
                </a:rPr>
                <a:t>を</a:t>
              </a:r>
              <a:r>
                <a:rPr lang="ja-JP" altLang="ja-JP" sz="1800">
                  <a:solidFill>
                    <a:srgbClr val="FFFFFF"/>
                  </a:solidFill>
                  <a:latin typeface="ヒラギノ角ゴ ProN W3" charset="0"/>
                  <a:ea typeface="ＭＳ Ｐゴシック" pitchFamily="50" charset="-128"/>
                  <a:sym typeface="ヒラギノ角ゴ ProN W3" charset="0"/>
                </a:rPr>
                <a:t>表現</a:t>
              </a:r>
              <a:r>
                <a:rPr lang="ja-JP" altLang="en-US" sz="1800">
                  <a:solidFill>
                    <a:srgbClr val="FFFFFF"/>
                  </a:solidFill>
                  <a:latin typeface="ヒラギノ角ゴ ProN W3" charset="0"/>
                  <a:ea typeface="ＭＳ Ｐゴシック" pitchFamily="50" charset="-128"/>
                  <a:sym typeface="ヒラギノ角ゴ ProN W3" charset="0"/>
                </a:rPr>
                <a:t>する</a:t>
              </a:r>
              <a:r>
                <a:rPr lang="ja-JP" altLang="ja-JP" sz="1800">
                  <a:solidFill>
                    <a:srgbClr val="FFFFFF"/>
                  </a:solidFill>
                  <a:latin typeface="ヒラギノ角ゴ ProN W3" charset="0"/>
                  <a:ea typeface="ＭＳ Ｐゴシック" pitchFamily="50" charset="-128"/>
                  <a:sym typeface="ヒラギノ角ゴ ProN W3" charset="0"/>
                </a:rPr>
                <a:t>教科</a:t>
              </a:r>
              <a:endParaRPr lang="ja-JP" altLang="ja-JP">
                <a:ea typeface="ＭＳ Ｐゴシック" pitchFamily="50" charset="-128"/>
              </a:endParaRPr>
            </a:p>
          </p:txBody>
        </p:sp>
      </p:grpSp>
      <p:sp>
        <p:nvSpPr>
          <p:cNvPr id="16393" name="AutoShape 17"/>
          <p:cNvSpPr>
            <a:spLocks/>
          </p:cNvSpPr>
          <p:nvPr/>
        </p:nvSpPr>
        <p:spPr bwMode="auto">
          <a:xfrm>
            <a:off x="7437438" y="1782763"/>
            <a:ext cx="1584325" cy="10795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0800" y="0"/>
                </a:moveTo>
                <a:lnTo>
                  <a:pt x="10800" y="0"/>
                </a:ln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close/>
              </a:path>
            </a:pathLst>
          </a:custGeom>
          <a:solidFill>
            <a:srgbClr val="FFC000"/>
          </a:solidFill>
          <a:ln w="19050" cap="flat" cmpd="sng">
            <a:solidFill>
              <a:srgbClr val="FFFFFF"/>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ja-JP" altLang="en-US"/>
          </a:p>
        </p:txBody>
      </p:sp>
      <p:sp>
        <p:nvSpPr>
          <p:cNvPr id="16394" name="AutoShape 18"/>
          <p:cNvSpPr>
            <a:spLocks/>
          </p:cNvSpPr>
          <p:nvPr/>
        </p:nvSpPr>
        <p:spPr bwMode="auto">
          <a:xfrm>
            <a:off x="5776913" y="2882900"/>
            <a:ext cx="1584325" cy="10795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0800" y="0"/>
                </a:moveTo>
                <a:lnTo>
                  <a:pt x="10800" y="0"/>
                </a:ln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close/>
              </a:path>
            </a:pathLst>
          </a:custGeom>
          <a:solidFill>
            <a:srgbClr val="FFC000"/>
          </a:solidFill>
          <a:ln w="19050" cap="flat" cmpd="sng">
            <a:solidFill>
              <a:srgbClr val="FFFFFF"/>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ja-JP" altLang="en-US"/>
          </a:p>
        </p:txBody>
      </p:sp>
      <p:sp>
        <p:nvSpPr>
          <p:cNvPr id="16395" name="AutoShape 19"/>
          <p:cNvSpPr>
            <a:spLocks/>
          </p:cNvSpPr>
          <p:nvPr/>
        </p:nvSpPr>
        <p:spPr bwMode="auto">
          <a:xfrm>
            <a:off x="7437438" y="2882900"/>
            <a:ext cx="1584325" cy="10795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0800" y="0"/>
                </a:moveTo>
                <a:lnTo>
                  <a:pt x="10800" y="0"/>
                </a:ln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close/>
              </a:path>
            </a:pathLst>
          </a:custGeom>
          <a:solidFill>
            <a:srgbClr val="FFC000"/>
          </a:solidFill>
          <a:ln w="19050" cap="flat" cmpd="sng">
            <a:solidFill>
              <a:srgbClr val="FFFFFF"/>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ja-JP" altLang="en-US"/>
          </a:p>
        </p:txBody>
      </p:sp>
      <p:sp>
        <p:nvSpPr>
          <p:cNvPr id="16396" name="AutoShape 20"/>
          <p:cNvSpPr>
            <a:spLocks/>
          </p:cNvSpPr>
          <p:nvPr/>
        </p:nvSpPr>
        <p:spPr bwMode="auto">
          <a:xfrm>
            <a:off x="5776913" y="4025900"/>
            <a:ext cx="1584325" cy="10795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0800" y="0"/>
                </a:moveTo>
                <a:lnTo>
                  <a:pt x="10800" y="0"/>
                </a:ln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close/>
              </a:path>
            </a:pathLst>
          </a:custGeom>
          <a:solidFill>
            <a:srgbClr val="FFC000"/>
          </a:solidFill>
          <a:ln w="19050" cap="flat" cmpd="sng">
            <a:solidFill>
              <a:srgbClr val="FFFFFF"/>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ja-JP" altLang="en-US"/>
          </a:p>
        </p:txBody>
      </p:sp>
      <p:sp>
        <p:nvSpPr>
          <p:cNvPr id="16397" name="AutoShape 21"/>
          <p:cNvSpPr>
            <a:spLocks/>
          </p:cNvSpPr>
          <p:nvPr/>
        </p:nvSpPr>
        <p:spPr bwMode="auto">
          <a:xfrm>
            <a:off x="7437438" y="4025900"/>
            <a:ext cx="1584325" cy="10795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0800" y="0"/>
                </a:moveTo>
                <a:lnTo>
                  <a:pt x="10800" y="0"/>
                </a:ln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close/>
              </a:path>
            </a:pathLst>
          </a:custGeom>
          <a:solidFill>
            <a:srgbClr val="FFC000"/>
          </a:solidFill>
          <a:ln w="19050" cap="flat" cmpd="sng">
            <a:solidFill>
              <a:srgbClr val="FFFFFF"/>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ja-JP" altLang="en-US"/>
          </a:p>
        </p:txBody>
      </p:sp>
      <p:sp>
        <p:nvSpPr>
          <p:cNvPr id="16398" name="AutoShape 22"/>
          <p:cNvSpPr>
            <a:spLocks/>
          </p:cNvSpPr>
          <p:nvPr/>
        </p:nvSpPr>
        <p:spPr bwMode="auto">
          <a:xfrm>
            <a:off x="7342188" y="2100263"/>
            <a:ext cx="1773237" cy="4445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ctr" defTabSz="914400" eaLnBrk="1"/>
            <a:r>
              <a:rPr lang="ja-JP" altLang="ja-JP" sz="2600">
                <a:solidFill>
                  <a:srgbClr val="FF0000"/>
                </a:solidFill>
                <a:latin typeface="ヒラギノ角ゴ ProN W3" charset="0"/>
                <a:ea typeface="ＭＳ Ｐゴシック" pitchFamily="50" charset="-128"/>
                <a:sym typeface="ヒラギノ角ゴ ProN W3" charset="0"/>
              </a:rPr>
              <a:t>調べ学習</a:t>
            </a:r>
            <a:endParaRPr lang="ja-JP" altLang="ja-JP">
              <a:ea typeface="ＭＳ Ｐゴシック" pitchFamily="50" charset="-128"/>
            </a:endParaRPr>
          </a:p>
        </p:txBody>
      </p:sp>
      <p:sp>
        <p:nvSpPr>
          <p:cNvPr id="16399" name="AutoShape 23"/>
          <p:cNvSpPr>
            <a:spLocks/>
          </p:cNvSpPr>
          <p:nvPr/>
        </p:nvSpPr>
        <p:spPr bwMode="auto">
          <a:xfrm>
            <a:off x="5837238" y="4191000"/>
            <a:ext cx="1463675" cy="736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ctr" defTabSz="914400" eaLnBrk="1"/>
            <a:r>
              <a:rPr lang="ja-JP" altLang="ja-JP" sz="2000">
                <a:solidFill>
                  <a:srgbClr val="FF0000"/>
                </a:solidFill>
                <a:latin typeface="ヒラギノ角ゴ ProN W3" charset="0"/>
                <a:ea typeface="ＭＳ Ｐゴシック" pitchFamily="50" charset="-128"/>
                <a:sym typeface="ヒラギノ角ゴ ProN W3" charset="0"/>
              </a:rPr>
              <a:t>新しい表現ツール</a:t>
            </a:r>
            <a:endParaRPr lang="ja-JP" altLang="ja-JP">
              <a:ea typeface="ＭＳ Ｐゴシック" pitchFamily="50" charset="-128"/>
            </a:endParaRPr>
          </a:p>
        </p:txBody>
      </p:sp>
      <p:sp>
        <p:nvSpPr>
          <p:cNvPr id="16400" name="AutoShape 24"/>
          <p:cNvSpPr>
            <a:spLocks/>
          </p:cNvSpPr>
          <p:nvPr/>
        </p:nvSpPr>
        <p:spPr bwMode="auto">
          <a:xfrm>
            <a:off x="5837238" y="3078163"/>
            <a:ext cx="1463675" cy="7239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ctr" defTabSz="914400" eaLnBrk="1"/>
            <a:r>
              <a:rPr lang="ja-JP" altLang="ja-JP" sz="1900">
                <a:solidFill>
                  <a:srgbClr val="FF0000"/>
                </a:solidFill>
                <a:latin typeface="ヒラギノ角ゴ ProN W3" charset="0"/>
                <a:ea typeface="ＭＳ Ｐゴシック" pitchFamily="50" charset="-128"/>
                <a:sym typeface="ヒラギノ角ゴ ProN W3" charset="0"/>
              </a:rPr>
              <a:t>シミュレーション</a:t>
            </a:r>
            <a:endParaRPr lang="ja-JP" altLang="ja-JP">
              <a:ea typeface="ＭＳ Ｐゴシック" pitchFamily="50" charset="-128"/>
            </a:endParaRPr>
          </a:p>
        </p:txBody>
      </p:sp>
      <p:sp>
        <p:nvSpPr>
          <p:cNvPr id="16401" name="AutoShape 25"/>
          <p:cNvSpPr>
            <a:spLocks/>
          </p:cNvSpPr>
          <p:nvPr/>
        </p:nvSpPr>
        <p:spPr bwMode="auto">
          <a:xfrm>
            <a:off x="7497763" y="3092450"/>
            <a:ext cx="1463675" cy="6604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ctr" defTabSz="914400" eaLnBrk="1"/>
            <a:r>
              <a:rPr lang="ja-JP" altLang="ja-JP" sz="1700">
                <a:solidFill>
                  <a:srgbClr val="FF0000"/>
                </a:solidFill>
                <a:latin typeface="ヒラギノ角ゴ ProN W3" charset="0"/>
                <a:ea typeface="ＭＳ Ｐゴシック" pitchFamily="50" charset="-128"/>
                <a:sym typeface="ヒラギノ角ゴ ProN W3" charset="0"/>
              </a:rPr>
              <a:t>様々なお助けツール</a:t>
            </a:r>
            <a:endParaRPr lang="ja-JP" altLang="ja-JP">
              <a:ea typeface="ＭＳ Ｐゴシック" pitchFamily="50" charset="-128"/>
            </a:endParaRPr>
          </a:p>
        </p:txBody>
      </p:sp>
      <p:sp>
        <p:nvSpPr>
          <p:cNvPr id="16402" name="AutoShape 26"/>
          <p:cNvSpPr>
            <a:spLocks/>
          </p:cNvSpPr>
          <p:nvPr/>
        </p:nvSpPr>
        <p:spPr bwMode="auto">
          <a:xfrm>
            <a:off x="7497763" y="4298950"/>
            <a:ext cx="1463675" cy="5207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ctr" defTabSz="914400" eaLnBrk="1"/>
            <a:r>
              <a:rPr lang="ja-JP" altLang="ja-JP" sz="3200">
                <a:solidFill>
                  <a:srgbClr val="FF0000"/>
                </a:solidFill>
                <a:latin typeface="ヒラギノ角ゴ ProN W3" charset="0"/>
                <a:ea typeface="ＭＳ Ｐゴシック" pitchFamily="50" charset="-128"/>
                <a:sym typeface="ヒラギノ角ゴ ProN W3" charset="0"/>
              </a:rPr>
              <a:t>etc</a:t>
            </a:r>
            <a:endParaRPr lang="ja-JP" altLang="ja-JP">
              <a:ea typeface="ＭＳ Ｐゴシック" pitchFamily="50" charset="-128"/>
            </a:endParaRPr>
          </a:p>
        </p:txBody>
      </p:sp>
      <p:grpSp>
        <p:nvGrpSpPr>
          <p:cNvPr id="16403" name="Group 27"/>
          <p:cNvGrpSpPr>
            <a:grpSpLocks/>
          </p:cNvGrpSpPr>
          <p:nvPr/>
        </p:nvGrpSpPr>
        <p:grpSpPr bwMode="auto">
          <a:xfrm>
            <a:off x="376238" y="5148263"/>
            <a:ext cx="8389937" cy="1193800"/>
            <a:chOff x="0" y="0"/>
            <a:chExt cx="661" cy="94"/>
          </a:xfrm>
        </p:grpSpPr>
        <p:sp>
          <p:nvSpPr>
            <p:cNvPr id="16406" name="AutoShape 28"/>
            <p:cNvSpPr>
              <a:spLocks/>
            </p:cNvSpPr>
            <p:nvPr/>
          </p:nvSpPr>
          <p:spPr bwMode="auto">
            <a:xfrm>
              <a:off x="0" y="3"/>
              <a:ext cx="661" cy="8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0" y="3600"/>
                  </a:moveTo>
                  <a:lnTo>
                    <a:pt x="0" y="3600"/>
                  </a:lnTo>
                  <a:cubicBezTo>
                    <a:pt x="0" y="1611"/>
                    <a:pt x="210" y="0"/>
                    <a:pt x="470" y="0"/>
                  </a:cubicBezTo>
                  <a:lnTo>
                    <a:pt x="21129" y="0"/>
                  </a:lnTo>
                  <a:cubicBezTo>
                    <a:pt x="21389" y="0"/>
                    <a:pt x="21600" y="1611"/>
                    <a:pt x="21600" y="3600"/>
                  </a:cubicBezTo>
                  <a:lnTo>
                    <a:pt x="21600" y="17999"/>
                  </a:lnTo>
                  <a:cubicBezTo>
                    <a:pt x="21600" y="19988"/>
                    <a:pt x="21389" y="21600"/>
                    <a:pt x="21129" y="21600"/>
                  </a:cubicBezTo>
                  <a:lnTo>
                    <a:pt x="470" y="21600"/>
                  </a:lnTo>
                  <a:cubicBezTo>
                    <a:pt x="210" y="21600"/>
                    <a:pt x="0" y="19988"/>
                    <a:pt x="0" y="17999"/>
                  </a:cubicBezTo>
                  <a:lnTo>
                    <a:pt x="0" y="3600"/>
                  </a:lnTo>
                  <a:close/>
                </a:path>
              </a:pathLst>
            </a:custGeom>
            <a:solidFill>
              <a:srgbClr val="FFFFFF"/>
            </a:solidFill>
            <a:ln w="25400" cap="flat" cmpd="sng">
              <a:solidFill>
                <a:srgbClr val="F79646"/>
              </a:solidFill>
              <a:prstDash val="solid"/>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endParaRPr lang="ja-JP" altLang="en-US"/>
            </a:p>
          </p:txBody>
        </p:sp>
        <p:sp>
          <p:nvSpPr>
            <p:cNvPr id="16407" name="AutoShape 29"/>
            <p:cNvSpPr>
              <a:spLocks/>
            </p:cNvSpPr>
            <p:nvPr/>
          </p:nvSpPr>
          <p:spPr bwMode="auto">
            <a:xfrm>
              <a:off x="7" y="0"/>
              <a:ext cx="647" cy="9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lvl1pPr>
                <a:defRPr sz="1200">
                  <a:solidFill>
                    <a:srgbClr val="000000"/>
                  </a:solidFill>
                  <a:latin typeface="Helvetica" charset="0"/>
                  <a:ea typeface="Helvetica" charset="0"/>
                  <a:cs typeface="Helvetica" charset="0"/>
                  <a:sym typeface="Helvetica" charset="0"/>
                </a:defRPr>
              </a:lvl1pPr>
              <a:lvl2pPr marL="742950" indent="-285750">
                <a:defRPr sz="1200">
                  <a:solidFill>
                    <a:srgbClr val="000000"/>
                  </a:solidFill>
                  <a:latin typeface="Helvetica" charset="0"/>
                  <a:ea typeface="Helvetica" charset="0"/>
                  <a:cs typeface="Helvetica" charset="0"/>
                  <a:sym typeface="Helvetica" charset="0"/>
                </a:defRPr>
              </a:lvl2pPr>
              <a:lvl3pPr marL="1143000" indent="-228600">
                <a:defRPr sz="1200">
                  <a:solidFill>
                    <a:srgbClr val="000000"/>
                  </a:solidFill>
                  <a:latin typeface="Helvetica" charset="0"/>
                  <a:ea typeface="Helvetica" charset="0"/>
                  <a:cs typeface="Helvetica" charset="0"/>
                  <a:sym typeface="Helvetica" charset="0"/>
                </a:defRPr>
              </a:lvl3pPr>
              <a:lvl4pPr marL="1600200" indent="-228600">
                <a:defRPr sz="1200">
                  <a:solidFill>
                    <a:srgbClr val="000000"/>
                  </a:solidFill>
                  <a:latin typeface="Helvetica" charset="0"/>
                  <a:ea typeface="Helvetica" charset="0"/>
                  <a:cs typeface="Helvetica" charset="0"/>
                  <a:sym typeface="Helvetica" charset="0"/>
                </a:defRPr>
              </a:lvl4pPr>
              <a:lvl5pPr marL="2057400" indent="-228600">
                <a:defRPr sz="1200">
                  <a:solidFill>
                    <a:srgbClr val="000000"/>
                  </a:solidFill>
                  <a:latin typeface="Helvetica" charset="0"/>
                  <a:ea typeface="Helvetica" charset="0"/>
                  <a:cs typeface="Helvetica" charset="0"/>
                  <a:sym typeface="Helvetica" charset="0"/>
                </a:defRPr>
              </a:lvl5pPr>
              <a:lvl6pPr marL="25146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29718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34290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3886200" indent="-228600" eaLnBrk="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a:lstStyle>
            <a:p>
              <a:pPr algn="ctr" defTabSz="914400" eaLnBrk="1"/>
              <a:r>
                <a:rPr lang="ja-JP" altLang="ja-JP" sz="3200">
                  <a:ea typeface="ＭＳ Ｐゴシック" pitchFamily="50" charset="-128"/>
                </a:rPr>
                <a:t>各教科の目標に照らした</a:t>
              </a:r>
            </a:p>
            <a:p>
              <a:pPr algn="ctr" defTabSz="914400" eaLnBrk="1"/>
              <a:r>
                <a:rPr lang="ja-JP" altLang="ja-JP" sz="3200">
                  <a:ea typeface="ＭＳ Ｐゴシック" pitchFamily="50" charset="-128"/>
                </a:rPr>
                <a:t>「学びを深めるICT活用」の工夫</a:t>
              </a:r>
              <a:endParaRPr lang="ja-JP" altLang="ja-JP">
                <a:ea typeface="ＭＳ Ｐゴシック" pitchFamily="50" charset="-128"/>
              </a:endParaRPr>
            </a:p>
          </p:txBody>
        </p:sp>
      </p:grpSp>
      <p:sp>
        <p:nvSpPr>
          <p:cNvPr id="16404" name="Rectangle 1"/>
          <p:cNvSpPr>
            <a:spLocks noGrp="1" noChangeArrowheads="1"/>
          </p:cNvSpPr>
          <p:nvPr>
            <p:ph type="title"/>
          </p:nvPr>
        </p:nvSpPr>
        <p:spPr>
          <a:xfrm>
            <a:off x="-323850" y="44450"/>
            <a:ext cx="8389938" cy="1143000"/>
          </a:xfrm>
        </p:spPr>
        <p:txBody>
          <a:bodyPr/>
          <a:lstStyle/>
          <a:p>
            <a:pPr algn="ctr" defTabSz="914400" eaLnBrk="1"/>
            <a:r>
              <a:rPr lang="ja-JP" altLang="ja-JP" sz="3200" smtClean="0">
                <a:solidFill>
                  <a:srgbClr val="464653"/>
                </a:solidFill>
                <a:latin typeface="ヒラギノ角ゴ ProN W3" charset="0"/>
                <a:ea typeface="ＭＳ Ｐゴシック" pitchFamily="50" charset="-128"/>
                <a:sym typeface="ヒラギノ角ゴ ProN W3" charset="0"/>
              </a:rPr>
              <a:t>タブレット端末の授業活用</a:t>
            </a:r>
            <a:r>
              <a:rPr lang="ja-JP" altLang="en-US" sz="3200" smtClean="0">
                <a:solidFill>
                  <a:srgbClr val="464653"/>
                </a:solidFill>
                <a:latin typeface="ヒラギノ角ゴ ProN W3" charset="0"/>
                <a:ea typeface="ＭＳ Ｐゴシック" pitchFamily="50" charset="-128"/>
                <a:sym typeface="ヒラギノ角ゴ ProN W3" charset="0"/>
              </a:rPr>
              <a:t>モデル④</a:t>
            </a:r>
            <a:endParaRPr lang="ja-JP" altLang="ja-JP" smtClean="0">
              <a:ea typeface="ＭＳ Ｐゴシック" pitchFamily="50" charset="-128"/>
            </a:endParaRPr>
          </a:p>
        </p:txBody>
      </p:sp>
      <p:sp>
        <p:nvSpPr>
          <p:cNvPr id="16405" name="正方形/長方形 33"/>
          <p:cNvSpPr>
            <a:spLocks noChangeArrowheads="1"/>
          </p:cNvSpPr>
          <p:nvPr/>
        </p:nvSpPr>
        <p:spPr bwMode="auto">
          <a:xfrm>
            <a:off x="793750" y="6523038"/>
            <a:ext cx="81613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a:r>
              <a:rPr lang="ja-JP" altLang="en-US">
                <a:ea typeface="ＭＳ Ｐゴシック" pitchFamily="50" charset="-128"/>
              </a:rPr>
              <a:t>森山潤他</a:t>
            </a:r>
            <a:r>
              <a:rPr lang="en-US" altLang="ja-JP">
                <a:ea typeface="ＭＳ Ｐゴシック" pitchFamily="50" charset="-128"/>
              </a:rPr>
              <a:t>: iPad</a:t>
            </a:r>
            <a:r>
              <a:rPr lang="ja-JP" altLang="en-US">
                <a:ea typeface="ＭＳ Ｐゴシック" pitchFamily="50" charset="-128"/>
              </a:rPr>
              <a:t>で拓く学びのイノベーション タブレット端末ではじめる</a:t>
            </a:r>
            <a:r>
              <a:rPr lang="en-US" altLang="ja-JP">
                <a:ea typeface="ＭＳ Ｐゴシック" pitchFamily="50" charset="-128"/>
              </a:rPr>
              <a:t>ICT</a:t>
            </a:r>
            <a:r>
              <a:rPr lang="ja-JP" altLang="en-US">
                <a:ea typeface="ＭＳ Ｐゴシック" pitchFamily="50" charset="-128"/>
              </a:rPr>
              <a:t>授業活用，高陵社書店，</a:t>
            </a:r>
            <a:r>
              <a:rPr lang="en-US" altLang="ja-JP">
                <a:ea typeface="ＭＳ Ｐゴシック" pitchFamily="50" charset="-128"/>
              </a:rPr>
              <a:t>2013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_Office ​​テーマ">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テーマ">
      <a:majorFont>
        <a:latin typeface="Helvetica"/>
        <a:ea typeface="Helvetica"/>
        <a:cs typeface="Helvetica"/>
      </a:majorFont>
      <a:minorFont>
        <a:latin typeface="Helvetica"/>
        <a:ea typeface="Helvetica"/>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rgbClr val="4F81BD"/>
          </a:solidFill>
          <a:prstDash val="solid"/>
          <a:round/>
          <a:headEnd type="none" w="med" len="med"/>
          <a:tailEnd type="none" w="med" len="med"/>
        </a:ln>
        <a:effectLst>
          <a:outerShdw blurRad="38100" dist="23000" dir="5400000" algn="ctr" rotWithShape="0">
            <a:srgbClr val="000000">
              <a:alpha val="34999"/>
            </a:srgbClr>
          </a:outerShdw>
        </a:effectLst>
      </a:spPr>
      <a:bodyPr vert="horz" wrap="square" lIns="50800" tIns="50800" rIns="50800" bIns="50800" numCol="1" anchor="ctr" anchorCtr="0" compatLnSpc="1">
        <a:prstTxWarp prst="textNoShape">
          <a:avLst/>
        </a:prstTxWarp>
      </a:bodyPr>
      <a:lstStyle>
        <a:defPPr marL="228600" marR="0" indent="0" algn="l" defTabSz="457200" rtl="0" eaLnBrk="1" fontAlgn="base" latinLnBrk="0" hangingPunct="0">
          <a:lnSpc>
            <a:spcPct val="100000"/>
          </a:lnSpc>
          <a:spcBef>
            <a:spcPct val="0"/>
          </a:spcBef>
          <a:spcAft>
            <a:spcPct val="0"/>
          </a:spcAft>
          <a:buClrTx/>
          <a:buSzTx/>
          <a:buFontTx/>
          <a:buNone/>
          <a:tabLst/>
          <a:defRPr kumimoji="0" lang="ja-JP" altLang="ja-JP" sz="1200" b="0" i="0" u="none" strike="noStrike" cap="none" normalizeH="0" baseline="0" smtClean="0">
            <a:ln>
              <a:noFill/>
            </a:ln>
            <a:solidFill>
              <a:srgbClr val="000000"/>
            </a:solidFill>
            <a:effectLst/>
            <a:latin typeface="Helvetica" charset="0"/>
            <a:ea typeface="Helvetica" charset="0"/>
            <a:cs typeface="Helvetica" charset="0"/>
            <a:sym typeface="Helvetica" charset="0"/>
          </a:defRPr>
        </a:defPPr>
      </a:lstStyle>
    </a:spDef>
    <a:lnDef>
      <a:spPr bwMode="auto">
        <a:xfrm>
          <a:off x="0" y="0"/>
          <a:ext cx="1" cy="1"/>
        </a:xfrm>
        <a:custGeom>
          <a:avLst/>
          <a:gdLst/>
          <a:ahLst/>
          <a:cxnLst/>
          <a:rect l="0" t="0" r="0" b="0"/>
          <a:pathLst/>
        </a:custGeom>
        <a:solidFill>
          <a:srgbClr val="FFFFFF"/>
        </a:solidFill>
        <a:ln w="25400" cap="flat" cmpd="sng" algn="ctr">
          <a:solidFill>
            <a:srgbClr val="4F81BD"/>
          </a:solidFill>
          <a:prstDash val="solid"/>
          <a:round/>
          <a:headEnd type="none" w="med" len="med"/>
          <a:tailEnd type="none" w="med" len="med"/>
        </a:ln>
        <a:effectLst>
          <a:outerShdw blurRad="38100" dist="23000" dir="5400000" algn="ctr" rotWithShape="0">
            <a:srgbClr val="000000">
              <a:alpha val="34999"/>
            </a:srgbClr>
          </a:outerShdw>
        </a:effectLst>
      </a:spPr>
      <a:bodyPr vert="horz" wrap="square" lIns="50800" tIns="50800" rIns="50800" bIns="50800" numCol="1" anchor="ctr" anchorCtr="0" compatLnSpc="1">
        <a:prstTxWarp prst="textNoShape">
          <a:avLst/>
        </a:prstTxWarp>
      </a:bodyPr>
      <a:lstStyle>
        <a:defPPr marL="228600" marR="0" indent="0" algn="l" defTabSz="457200" rtl="0" eaLnBrk="1" fontAlgn="base" latinLnBrk="0" hangingPunct="0">
          <a:lnSpc>
            <a:spcPct val="100000"/>
          </a:lnSpc>
          <a:spcBef>
            <a:spcPct val="0"/>
          </a:spcBef>
          <a:spcAft>
            <a:spcPct val="0"/>
          </a:spcAft>
          <a:buClrTx/>
          <a:buSzTx/>
          <a:buFontTx/>
          <a:buNone/>
          <a:tabLst/>
          <a:defRPr kumimoji="0" lang="ja-JP" altLang="ja-JP" sz="1200" b="0" i="0" u="none" strike="noStrike" cap="none" normalizeH="0" baseline="0" smtClean="0">
            <a:ln>
              <a:noFill/>
            </a:ln>
            <a:solidFill>
              <a:srgbClr val="000000"/>
            </a:solidFill>
            <a:effectLst/>
            <a:latin typeface="Helvetica" charset="0"/>
            <a:ea typeface="Helvetica" charset="0"/>
            <a:cs typeface="Helvetica" charset="0"/>
            <a:sym typeface="Helvetica" charset="0"/>
          </a:defRPr>
        </a:defPPr>
      </a:lstStyle>
    </a:lnDef>
  </a:objectDefaults>
  <a:extraClrSchemeLst/>
</a:theme>
</file>

<file path=ppt/theme/theme2.xml><?xml version="1.0" encoding="utf-8"?>
<a:theme xmlns:a="http://schemas.openxmlformats.org/drawingml/2006/main" name="4_Office ​​テーマ">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テーマ">
      <a:majorFont>
        <a:latin typeface="Helvetica"/>
        <a:ea typeface="Helvetica"/>
        <a:cs typeface="Helvetica"/>
      </a:majorFont>
      <a:minorFont>
        <a:latin typeface="Helvetica"/>
        <a:ea typeface="Helvetica"/>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rgbClr val="4F81BD"/>
          </a:solidFill>
          <a:prstDash val="solid"/>
          <a:round/>
          <a:headEnd type="none" w="med" len="med"/>
          <a:tailEnd type="none" w="med" len="med"/>
        </a:ln>
        <a:effectLst>
          <a:outerShdw blurRad="38100" dist="23000" dir="5400000" algn="ctr" rotWithShape="0">
            <a:srgbClr val="000000">
              <a:alpha val="34999"/>
            </a:srgbClr>
          </a:outerShdw>
        </a:effectLst>
      </a:spPr>
      <a:bodyPr vert="horz" wrap="square" lIns="50800" tIns="50800" rIns="50800" bIns="50800" numCol="1" anchor="ctr" anchorCtr="0" compatLnSpc="1">
        <a:prstTxWarp prst="textNoShape">
          <a:avLst/>
        </a:prstTxWarp>
      </a:bodyPr>
      <a:lstStyle>
        <a:defPPr marL="228600" marR="0" indent="0" algn="l" defTabSz="457200" rtl="0" eaLnBrk="1" fontAlgn="base" latinLnBrk="0" hangingPunct="0">
          <a:lnSpc>
            <a:spcPct val="100000"/>
          </a:lnSpc>
          <a:spcBef>
            <a:spcPct val="0"/>
          </a:spcBef>
          <a:spcAft>
            <a:spcPct val="0"/>
          </a:spcAft>
          <a:buClrTx/>
          <a:buSzTx/>
          <a:buFontTx/>
          <a:buNone/>
          <a:tabLst/>
          <a:defRPr kumimoji="0" lang="ja-JP" altLang="ja-JP" sz="1200" b="0" i="0" u="none" strike="noStrike" cap="none" normalizeH="0" baseline="0" smtClean="0">
            <a:ln>
              <a:noFill/>
            </a:ln>
            <a:solidFill>
              <a:srgbClr val="000000"/>
            </a:solidFill>
            <a:effectLst/>
            <a:latin typeface="Helvetica" charset="0"/>
            <a:ea typeface="Helvetica" charset="0"/>
            <a:cs typeface="Helvetica" charset="0"/>
            <a:sym typeface="Helvetica" charset="0"/>
          </a:defRPr>
        </a:defPPr>
      </a:lstStyle>
    </a:spDef>
    <a:lnDef>
      <a:spPr bwMode="auto">
        <a:xfrm>
          <a:off x="0" y="0"/>
          <a:ext cx="1" cy="1"/>
        </a:xfrm>
        <a:custGeom>
          <a:avLst/>
          <a:gdLst/>
          <a:ahLst/>
          <a:cxnLst/>
          <a:rect l="0" t="0" r="0" b="0"/>
          <a:pathLst/>
        </a:custGeom>
        <a:solidFill>
          <a:srgbClr val="FFFFFF"/>
        </a:solidFill>
        <a:ln w="25400" cap="flat" cmpd="sng" algn="ctr">
          <a:solidFill>
            <a:srgbClr val="4F81BD"/>
          </a:solidFill>
          <a:prstDash val="solid"/>
          <a:round/>
          <a:headEnd type="none" w="med" len="med"/>
          <a:tailEnd type="none" w="med" len="med"/>
        </a:ln>
        <a:effectLst>
          <a:outerShdw blurRad="38100" dist="23000" dir="5400000" algn="ctr" rotWithShape="0">
            <a:srgbClr val="000000">
              <a:alpha val="34999"/>
            </a:srgbClr>
          </a:outerShdw>
        </a:effectLst>
      </a:spPr>
      <a:bodyPr vert="horz" wrap="square" lIns="50800" tIns="50800" rIns="50800" bIns="50800" numCol="1" anchor="ctr" anchorCtr="0" compatLnSpc="1">
        <a:prstTxWarp prst="textNoShape">
          <a:avLst/>
        </a:prstTxWarp>
      </a:bodyPr>
      <a:lstStyle>
        <a:defPPr marL="228600" marR="0" indent="0" algn="l" defTabSz="457200" rtl="0" eaLnBrk="1" fontAlgn="base" latinLnBrk="0" hangingPunct="0">
          <a:lnSpc>
            <a:spcPct val="100000"/>
          </a:lnSpc>
          <a:spcBef>
            <a:spcPct val="0"/>
          </a:spcBef>
          <a:spcAft>
            <a:spcPct val="0"/>
          </a:spcAft>
          <a:buClrTx/>
          <a:buSzTx/>
          <a:buFontTx/>
          <a:buNone/>
          <a:tabLst/>
          <a:defRPr kumimoji="0" lang="ja-JP" altLang="ja-JP" sz="1200" b="0" i="0" u="none" strike="noStrike" cap="none" normalizeH="0" baseline="0" smtClean="0">
            <a:ln>
              <a:noFill/>
            </a:ln>
            <a:solidFill>
              <a:srgbClr val="000000"/>
            </a:solidFill>
            <a:effectLst/>
            <a:latin typeface="Helvetica" charset="0"/>
            <a:ea typeface="Helvetica" charset="0"/>
            <a:cs typeface="Helvetica" charset="0"/>
            <a:sym typeface="Helvetica" charset="0"/>
          </a:defRPr>
        </a:defPPr>
      </a:lstStyle>
    </a:lnDef>
  </a:objectDefaults>
  <a:extraClrSchemeLst/>
</a:theme>
</file>

<file path=ppt/theme/theme3.xml><?xml version="1.0" encoding="utf-8"?>
<a:theme xmlns:a="http://schemas.openxmlformats.org/drawingml/2006/main" name="5_Office ​​テーマ">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テーマ">
      <a:majorFont>
        <a:latin typeface="Helvetica"/>
        <a:ea typeface="Helvetica"/>
        <a:cs typeface="Helvetica"/>
      </a:majorFont>
      <a:minorFont>
        <a:latin typeface="Helvetica"/>
        <a:ea typeface="Helvetica"/>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rgbClr val="4F81BD"/>
          </a:solidFill>
          <a:prstDash val="solid"/>
          <a:round/>
          <a:headEnd type="none" w="med" len="med"/>
          <a:tailEnd type="none" w="med" len="med"/>
        </a:ln>
        <a:effectLst>
          <a:outerShdw blurRad="38100" dist="23000" dir="5400000" algn="ctr" rotWithShape="0">
            <a:srgbClr val="000000">
              <a:alpha val="34999"/>
            </a:srgbClr>
          </a:outerShdw>
        </a:effectLst>
      </a:spPr>
      <a:bodyPr vert="horz" wrap="square" lIns="50800" tIns="50800" rIns="50800" bIns="50800" numCol="1" anchor="ctr" anchorCtr="0" compatLnSpc="1">
        <a:prstTxWarp prst="textNoShape">
          <a:avLst/>
        </a:prstTxWarp>
      </a:bodyPr>
      <a:lstStyle>
        <a:defPPr marL="228600" marR="0" indent="0" algn="l" defTabSz="457200" rtl="0" eaLnBrk="1" fontAlgn="base" latinLnBrk="0" hangingPunct="0">
          <a:lnSpc>
            <a:spcPct val="100000"/>
          </a:lnSpc>
          <a:spcBef>
            <a:spcPct val="0"/>
          </a:spcBef>
          <a:spcAft>
            <a:spcPct val="0"/>
          </a:spcAft>
          <a:buClrTx/>
          <a:buSzTx/>
          <a:buFontTx/>
          <a:buNone/>
          <a:tabLst/>
          <a:defRPr kumimoji="0" lang="ja-JP" altLang="ja-JP" sz="1200" b="0" i="0" u="none" strike="noStrike" cap="none" normalizeH="0" baseline="0" smtClean="0">
            <a:ln>
              <a:noFill/>
            </a:ln>
            <a:solidFill>
              <a:srgbClr val="000000"/>
            </a:solidFill>
            <a:effectLst/>
            <a:latin typeface="Helvetica" charset="0"/>
            <a:ea typeface="Helvetica" charset="0"/>
            <a:cs typeface="Helvetica" charset="0"/>
            <a:sym typeface="Helvetica" charset="0"/>
          </a:defRPr>
        </a:defPPr>
      </a:lstStyle>
    </a:spDef>
    <a:lnDef>
      <a:spPr bwMode="auto">
        <a:xfrm>
          <a:off x="0" y="0"/>
          <a:ext cx="1" cy="1"/>
        </a:xfrm>
        <a:custGeom>
          <a:avLst/>
          <a:gdLst/>
          <a:ahLst/>
          <a:cxnLst/>
          <a:rect l="0" t="0" r="0" b="0"/>
          <a:pathLst/>
        </a:custGeom>
        <a:solidFill>
          <a:srgbClr val="FFFFFF"/>
        </a:solidFill>
        <a:ln w="25400" cap="flat" cmpd="sng" algn="ctr">
          <a:solidFill>
            <a:srgbClr val="4F81BD"/>
          </a:solidFill>
          <a:prstDash val="solid"/>
          <a:round/>
          <a:headEnd type="none" w="med" len="med"/>
          <a:tailEnd type="none" w="med" len="med"/>
        </a:ln>
        <a:effectLst>
          <a:outerShdw blurRad="38100" dist="23000" dir="5400000" algn="ctr" rotWithShape="0">
            <a:srgbClr val="000000">
              <a:alpha val="34999"/>
            </a:srgbClr>
          </a:outerShdw>
        </a:effectLst>
      </a:spPr>
      <a:bodyPr vert="horz" wrap="square" lIns="50800" tIns="50800" rIns="50800" bIns="50800" numCol="1" anchor="ctr" anchorCtr="0" compatLnSpc="1">
        <a:prstTxWarp prst="textNoShape">
          <a:avLst/>
        </a:prstTxWarp>
      </a:bodyPr>
      <a:lstStyle>
        <a:defPPr marL="228600" marR="0" indent="0" algn="l" defTabSz="457200" rtl="0" eaLnBrk="1" fontAlgn="base" latinLnBrk="0" hangingPunct="0">
          <a:lnSpc>
            <a:spcPct val="100000"/>
          </a:lnSpc>
          <a:spcBef>
            <a:spcPct val="0"/>
          </a:spcBef>
          <a:spcAft>
            <a:spcPct val="0"/>
          </a:spcAft>
          <a:buClrTx/>
          <a:buSzTx/>
          <a:buFontTx/>
          <a:buNone/>
          <a:tabLst/>
          <a:defRPr kumimoji="0" lang="ja-JP" altLang="ja-JP" sz="1200" b="0" i="0" u="none" strike="noStrike" cap="none" normalizeH="0" baseline="0" smtClean="0">
            <a:ln>
              <a:noFill/>
            </a:ln>
            <a:solidFill>
              <a:srgbClr val="000000"/>
            </a:solidFill>
            <a:effectLst/>
            <a:latin typeface="Helvetica" charset="0"/>
            <a:ea typeface="Helvetica" charset="0"/>
            <a:cs typeface="Helvetica" charset="0"/>
            <a:sym typeface="Helvetica" charset="0"/>
          </a:defRPr>
        </a:defPPr>
      </a:lstStyle>
    </a:lnDef>
  </a:objectDefaults>
  <a:extraClrSchemeLst/>
</a:theme>
</file>

<file path=ppt/theme/theme4.xml><?xml version="1.0" encoding="utf-8"?>
<a:theme xmlns:a="http://schemas.openxmlformats.org/drawingml/2006/main" name="Office ​​テーマ">
  <a:themeElements>
    <a:clrScheme name="">
      <a:dk1>
        <a:srgbClr val="572E2D"/>
      </a:dk1>
      <a:lt1>
        <a:srgbClr val="2A5657"/>
      </a:lt1>
      <a:dk2>
        <a:srgbClr val="A7A7A7"/>
      </a:dk2>
      <a:lt2>
        <a:srgbClr val="535353"/>
      </a:lt2>
      <a:accent1>
        <a:srgbClr val="4F81BD"/>
      </a:accent1>
      <a:accent2>
        <a:srgbClr val="C0504D"/>
      </a:accent2>
      <a:accent3>
        <a:srgbClr val="ACB4B4"/>
      </a:accent3>
      <a:accent4>
        <a:srgbClr val="492625"/>
      </a:accent4>
      <a:accent5>
        <a:srgbClr val="B2C1DB"/>
      </a:accent5>
      <a:accent6>
        <a:srgbClr val="AE4845"/>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710</Words>
  <Application>Microsoft Office PowerPoint</Application>
  <PresentationFormat>画面に合わせる (4:3)</PresentationFormat>
  <Paragraphs>43</Paragraphs>
  <Slides>7</Slides>
  <Notes>7</Notes>
  <HiddenSlides>0</HiddenSlides>
  <MMClips>0</MMClips>
  <ScaleCrop>false</ScaleCrop>
  <HeadingPairs>
    <vt:vector size="4" baseType="variant">
      <vt:variant>
        <vt:lpstr>テーマ</vt:lpstr>
      </vt:variant>
      <vt:variant>
        <vt:i4>3</vt:i4>
      </vt:variant>
      <vt:variant>
        <vt:lpstr>スライド タイトル</vt:lpstr>
      </vt:variant>
      <vt:variant>
        <vt:i4>7</vt:i4>
      </vt:variant>
    </vt:vector>
  </HeadingPairs>
  <TitlesOfParts>
    <vt:vector size="10" baseType="lpstr">
      <vt:lpstr>2_Office ​​テーマ</vt:lpstr>
      <vt:lpstr>4_Office ​​テーマ</vt:lpstr>
      <vt:lpstr>5_Office ​​テーマ</vt:lpstr>
      <vt:lpstr>ＩＣＴ機器の活用 ③タブレット端末</vt:lpstr>
      <vt:lpstr>PowerPoint プレゼンテーション</vt:lpstr>
      <vt:lpstr>タブレット端末の授業活用の考え方</vt:lpstr>
      <vt:lpstr>タブレット端末の授業活用モデル①</vt:lpstr>
      <vt:lpstr>タブレット端末の授業活用モデル②</vt:lpstr>
      <vt:lpstr>タブレット端末の授業活用モデル③</vt:lpstr>
      <vt:lpstr>タブレット端末の授業活用モデル④</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授業におけるタブレット端末の活用</dc:title>
  <dc:creator>小森　真一</dc:creator>
  <cp:lastModifiedBy>兵庫県</cp:lastModifiedBy>
  <cp:revision>33</cp:revision>
  <cp:lastPrinted>2016-11-21T06:26:09Z</cp:lastPrinted>
  <dcterms:modified xsi:type="dcterms:W3CDTF">2018-04-27T08:18:52Z</dcterms:modified>
</cp:coreProperties>
</file>