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50" r:id="rId1"/>
    <p:sldMasterId id="2147483652" r:id="rId2"/>
    <p:sldMasterId id="2147483653" r:id="rId3"/>
  </p:sldMasterIdLst>
  <p:notesMasterIdLst>
    <p:notesMasterId r:id="rId12"/>
  </p:notesMasterIdLst>
  <p:sldIdLst>
    <p:sldId id="359" r:id="rId4"/>
    <p:sldId id="360" r:id="rId5"/>
    <p:sldId id="346" r:id="rId6"/>
    <p:sldId id="258" r:id="rId7"/>
    <p:sldId id="342" r:id="rId8"/>
    <p:sldId id="356" r:id="rId9"/>
    <p:sldId id="261" r:id="rId10"/>
    <p:sldId id="262" r:id="rId11"/>
  </p:sldIdLst>
  <p:sldSz cx="9144000" cy="6858000" type="screen4x3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1pPr>
    <a:lvl2pPr marL="228600" indent="2286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2pPr>
    <a:lvl3pPr marL="457200" indent="4572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3pPr>
    <a:lvl4pPr marL="685800" indent="6858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4pPr>
    <a:lvl5pPr marL="914400" indent="914400" algn="l" defTabSz="457200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Helvetica" charset="0"/>
        <a:ea typeface="Helvetica" charset="0"/>
        <a:cs typeface="Helvetica" charset="0"/>
        <a:sym typeface="Helvetic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506" autoAdjust="0"/>
  </p:normalViewPr>
  <p:slideViewPr>
    <p:cSldViewPr>
      <p:cViewPr>
        <p:scale>
          <a:sx n="41" d="100"/>
          <a:sy n="41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5690" tIns="47845" rIns="95690" bIns="47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ja-JP" altLang="ja-JP" noProof="0" smtClean="0">
                <a:sym typeface="Noteworthy Bold" charset="0"/>
              </a:rPr>
              <a:t>Second level</a:t>
            </a:r>
          </a:p>
          <a:p>
            <a:pPr lvl="2"/>
            <a:r>
              <a:rPr lang="ja-JP" altLang="ja-JP" noProof="0" smtClean="0">
                <a:sym typeface="Noteworthy Bold" charset="0"/>
              </a:rPr>
              <a:t>Third level</a:t>
            </a:r>
          </a:p>
          <a:p>
            <a:pPr lvl="3"/>
            <a:r>
              <a:rPr lang="ja-JP" altLang="ja-JP" noProof="0" smtClean="0">
                <a:sym typeface="Noteworthy Bold" charset="0"/>
              </a:rPr>
              <a:t>Fourth level</a:t>
            </a:r>
          </a:p>
          <a:p>
            <a:pPr lvl="4"/>
            <a:r>
              <a:rPr lang="ja-JP" altLang="ja-JP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6207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228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4572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9144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560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 smtClean="0">
              <a:ea typeface="ＭＳ Ｐゴシック" pitchFamily="50" charset="-128"/>
            </a:endParaRPr>
          </a:p>
        </p:txBody>
      </p:sp>
      <p:sp>
        <p:nvSpPr>
          <p:cNvPr id="25604" name="スライド番号プレースホルダー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0CC1636-671B-4A34-9F49-0780D871A3A7}" type="slidenum">
              <a:rPr kumimoji="1" lang="ja-JP" altLang="en-US">
                <a:ea typeface="ＭＳ Ｐゴシック" pitchFamily="50" charset="-128"/>
              </a:rPr>
              <a:pPr/>
              <a:t>1</a:t>
            </a:fld>
            <a:endParaRPr kumimoji="1"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kumimoji="1" lang="en-US" altLang="ja-JP" smtClean="0">
                <a:ea typeface="ＭＳ Ｐゴシック" pitchFamily="50" charset="-128"/>
              </a:rPr>
              <a:t>〈</a:t>
            </a:r>
            <a:r>
              <a:rPr kumimoji="1" lang="ja-JP" altLang="en-US" smtClean="0">
                <a:ea typeface="ＭＳ Ｐゴシック" pitchFamily="50" charset="-128"/>
              </a:rPr>
              <a:t>タイトル</a:t>
            </a:r>
            <a:r>
              <a:rPr kumimoji="1" lang="en-US" altLang="ja-JP" smtClean="0">
                <a:ea typeface="ＭＳ Ｐゴシック" pitchFamily="50" charset="-128"/>
              </a:rPr>
              <a:t>〉</a:t>
            </a:r>
          </a:p>
          <a:p>
            <a:pPr eaLnBrk="1"/>
            <a:r>
              <a:rPr kumimoji="1" lang="ja-JP" altLang="en-US" smtClean="0">
                <a:ea typeface="ＭＳ Ｐゴシック" pitchFamily="50" charset="-128"/>
              </a:rPr>
              <a:t>ここでは、授業におけるタブレット端末の活用について学びます。</a:t>
            </a:r>
          </a:p>
        </p:txBody>
      </p:sp>
      <p:sp>
        <p:nvSpPr>
          <p:cNvPr id="26628" name="スライド番号プレースホルダー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70B465F-7756-474C-8475-17ED62EE4C72}" type="slidenum">
              <a:rPr kumimoji="1" lang="ja-JP" altLang="en-US">
                <a:ea typeface="ＭＳ Ｐゴシック" pitchFamily="50" charset="-128"/>
              </a:rPr>
              <a:pPr/>
              <a:t>2</a:t>
            </a:fld>
            <a:endParaRPr kumimoji="1"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kumimoji="1" lang="ja-JP" altLang="en-US" sz="1400" dirty="0" smtClean="0">
                <a:latin typeface="+mj-ea"/>
                <a:ea typeface="+mj-ea"/>
              </a:rPr>
              <a:t>現在、文部科学省は、教育の情報化の新しい方向性として、教育の情報化ビジョンを刊行し、学びのイノベーションというキーワードの元、</a:t>
            </a:r>
            <a:r>
              <a:rPr kumimoji="1" lang="en-US" altLang="ja-JP" sz="1400" dirty="0" smtClean="0">
                <a:latin typeface="+mj-ea"/>
                <a:ea typeface="+mj-ea"/>
              </a:rPr>
              <a:t>ICT</a:t>
            </a:r>
            <a:r>
              <a:rPr kumimoji="1" lang="ja-JP" altLang="en-US" sz="1400" dirty="0" smtClean="0">
                <a:latin typeface="+mj-ea"/>
                <a:ea typeface="+mj-ea"/>
              </a:rPr>
              <a:t>の特性を活かした一斉授業、個別学習、協働学習を推進しています。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defRPr/>
            </a:pPr>
            <a:r>
              <a:rPr kumimoji="1" lang="ja-JP" altLang="en-US" sz="1400" dirty="0" smtClean="0">
                <a:latin typeface="+mn-ea"/>
                <a:ea typeface="+mn-ea"/>
              </a:rPr>
              <a:t>その中で、</a:t>
            </a:r>
            <a:r>
              <a:rPr kumimoji="1" lang="en-US" altLang="ja-JP" sz="1400" dirty="0" smtClean="0">
                <a:latin typeface="+mn-ea"/>
                <a:ea typeface="+mn-ea"/>
              </a:rPr>
              <a:t>WIFI</a:t>
            </a:r>
            <a:r>
              <a:rPr kumimoji="1" lang="ja-JP" altLang="en-US" sz="1400" dirty="0" smtClean="0">
                <a:latin typeface="+mn-ea"/>
                <a:ea typeface="+mn-ea"/>
              </a:rPr>
              <a:t>や電子黒板をはじめとして様々な</a:t>
            </a:r>
            <a:r>
              <a:rPr kumimoji="1" lang="en-US" altLang="ja-JP" sz="1400" dirty="0" smtClean="0">
                <a:latin typeface="+mn-ea"/>
                <a:ea typeface="+mn-ea"/>
              </a:rPr>
              <a:t>ICT</a:t>
            </a:r>
            <a:r>
              <a:rPr kumimoji="1" lang="ja-JP" altLang="en-US" sz="1400" dirty="0" smtClean="0">
                <a:latin typeface="+mn-ea"/>
                <a:ea typeface="+mn-ea"/>
              </a:rPr>
              <a:t>機器への期待が高まっていますが、その主役を担うのが、タブレット端末の活用です。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7" name="ノート プレースホルダー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defRPr/>
            </a:pPr>
            <a:r>
              <a:rPr kumimoji="1" lang="ja-JP" altLang="en-US" sz="1400" dirty="0" smtClean="0">
                <a:latin typeface="+mn-ea"/>
                <a:ea typeface="+mn-ea"/>
              </a:rPr>
              <a:t>タブレット端末は、コンピュータと同様の機能を持ちつつ、カメラ機能やマイクなどがオールインワンで搭載されており、これ一台で、デジタルカメラ、ビデオカメラ、</a:t>
            </a:r>
            <a:r>
              <a:rPr kumimoji="1" lang="en-US" altLang="ja-JP" sz="1400" dirty="0" smtClean="0">
                <a:latin typeface="+mn-ea"/>
                <a:ea typeface="+mn-ea"/>
              </a:rPr>
              <a:t>IC</a:t>
            </a:r>
            <a:r>
              <a:rPr kumimoji="1" lang="ja-JP" altLang="en-US" sz="1400" dirty="0" smtClean="0">
                <a:latin typeface="+mn-ea"/>
                <a:ea typeface="+mn-ea"/>
              </a:rPr>
              <a:t>レコーダ、実物投影機、ホワイトボード、電子黒板など多様な用途で使用することができます。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kumimoji="1" lang="ja-JP" altLang="en-US" sz="1400" smtClean="0">
                <a:ea typeface="ＭＳ Ｐゴシック" pitchFamily="50" charset="-128"/>
              </a:rPr>
              <a:t>タブレット端末を活用することで、学びのイノベーションで示されている一斉指導、個別学習、協働学習を無理なく実践することが可能です。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1747" name="ノート プレースホルダー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/>
            <a:r>
              <a:rPr kumimoji="1" lang="ja-JP" altLang="en-US" sz="1400" smtClean="0">
                <a:ea typeface="ＭＳ Ｐゴシック" pitchFamily="50" charset="-128"/>
              </a:rPr>
              <a:t>タブレット端末には様々な機種がありますが、いずれもケーブルを繋ぐだけで簡単に画面を大型ディスプレーやプロジェクターなどに提示することができます。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defRPr/>
            </a:pPr>
            <a:r>
              <a:rPr kumimoji="1" lang="ja-JP" altLang="en-US" sz="1400" dirty="0" smtClean="0">
                <a:latin typeface="+mn-ea"/>
                <a:ea typeface="+mn-ea"/>
              </a:rPr>
              <a:t>また、</a:t>
            </a:r>
            <a:r>
              <a:rPr kumimoji="1" lang="en-US" altLang="ja-JP" sz="1400" dirty="0" smtClean="0">
                <a:latin typeface="+mn-ea"/>
                <a:ea typeface="+mn-ea"/>
              </a:rPr>
              <a:t>Wi-Fi</a:t>
            </a:r>
            <a:r>
              <a:rPr kumimoji="1" lang="ja-JP" altLang="en-US" sz="1400" dirty="0" err="1" smtClean="0">
                <a:latin typeface="+mn-ea"/>
                <a:ea typeface="+mn-ea"/>
              </a:rPr>
              <a:t>にや</a:t>
            </a:r>
            <a:r>
              <a:rPr kumimoji="1" lang="ja-JP" altLang="en-US" sz="1400" dirty="0" smtClean="0">
                <a:latin typeface="+mn-ea"/>
                <a:ea typeface="+mn-ea"/>
              </a:rPr>
              <a:t>クラウド、</a:t>
            </a:r>
            <a:r>
              <a:rPr kumimoji="1" lang="en-US" altLang="ja-JP" sz="1400" dirty="0" smtClean="0">
                <a:latin typeface="+mn-ea"/>
                <a:ea typeface="+mn-ea"/>
              </a:rPr>
              <a:t>USB</a:t>
            </a:r>
            <a:r>
              <a:rPr kumimoji="1" lang="ja-JP" altLang="en-US" sz="1400" dirty="0" smtClean="0">
                <a:latin typeface="+mn-ea"/>
                <a:ea typeface="+mn-ea"/>
              </a:rPr>
              <a:t>メモリなどで容易にデータをコピーしたり、移動したりすることができます。</a:t>
            </a:r>
          </a:p>
          <a:p>
            <a:pPr eaLnBrk="1">
              <a:defRPr/>
            </a:pPr>
            <a:endParaRPr kumimoji="1" lang="ja-JP" altLang="en-US" dirty="0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607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421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844675"/>
            <a:ext cx="1943100" cy="50133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1844675"/>
            <a:ext cx="5676900" cy="50133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471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9930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3226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2019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1020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074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2332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6067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141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2014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>
              <a:sym typeface="Helvetica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74701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49883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2075"/>
            <a:ext cx="2057400" cy="6034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92075"/>
            <a:ext cx="6019800" cy="6034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0593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8884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8561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7742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8319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75013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5478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6567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721106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54416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>
              <a:sym typeface="Helvetica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30116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4562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303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022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708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18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56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0304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>
              <a:sym typeface="Helvetica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46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685800" y="1844675"/>
            <a:ext cx="77724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>
                <a:sym typeface="Helvetica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1371600" y="3886200"/>
            <a:ext cx="6400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>
                <a:sym typeface="Helvetica" charset="0"/>
              </a:rPr>
              <a:t>Click to edit Master text styles</a:t>
            </a:r>
          </a:p>
          <a:p>
            <a:pPr lvl="1"/>
            <a:r>
              <a:rPr lang="ja-JP" altLang="ja-JP" smtClean="0">
                <a:sym typeface="Helvetica" charset="0"/>
              </a:rPr>
              <a:t>Second level</a:t>
            </a:r>
          </a:p>
          <a:p>
            <a:pPr lvl="2"/>
            <a:r>
              <a:rPr lang="ja-JP" altLang="ja-JP" smtClean="0">
                <a:sym typeface="Helvetica" charset="0"/>
              </a:rPr>
              <a:t>Third level</a:t>
            </a:r>
          </a:p>
          <a:p>
            <a:pPr lvl="3"/>
            <a:r>
              <a:rPr lang="ja-JP" altLang="ja-JP" smtClean="0">
                <a:sym typeface="Helvetica" charset="0"/>
              </a:rPr>
              <a:t>Fourth level</a:t>
            </a:r>
          </a:p>
          <a:p>
            <a:pPr lvl="4"/>
            <a:r>
              <a:rPr lang="ja-JP" altLang="ja-JP" smtClean="0">
                <a:sym typeface="Helvetica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457200" y="92075"/>
            <a:ext cx="8229600" cy="150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>
                <a:sym typeface="Helvetica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j-lt"/>
          <a:ea typeface="+mj-ea"/>
          <a:cs typeface="+mj-cs"/>
          <a:sym typeface="Helvetica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charset="0"/>
          <a:ea typeface="Helvetica" charset="0"/>
          <a:cs typeface="Helvetica" charset="0"/>
          <a:sym typeface="Helvetica" charset="0"/>
        </a:defRPr>
      </a:lvl9pPr>
    </p:titleStyle>
    <p:body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1pPr>
      <a:lvl2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2pPr>
      <a:lvl3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3pPr>
      <a:lvl4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4pPr>
      <a:lvl5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5pPr>
      <a:lvl6pPr marL="22860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6pPr>
      <a:lvl7pPr marL="27432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7pPr>
      <a:lvl8pPr marL="32004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8pPr>
      <a:lvl9pPr marL="3657600" algn="ctr" rtl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+mn-lt"/>
          <a:ea typeface="+mn-ea"/>
          <a:cs typeface="+mn-cs"/>
          <a:sym typeface="Helvetica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xt.go.jp/b_menu/houdou/23/04/__icsFiles/afieldfile/2011/04/28/1305484_01_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jpeg"/><Relationship Id="rId5" Type="http://schemas.openxmlformats.org/officeDocument/2006/relationships/image" Target="../media/image4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kumimoji="1"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ＩＣＴ機器の活用</a:t>
            </a:r>
            <a:r>
              <a:rPr kumimoji="1"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③タブレット端末</a:t>
            </a:r>
            <a:endParaRPr kumimoji="1"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75" name="タイトル 1"/>
          <p:cNvSpPr txBox="1">
            <a:spLocks/>
          </p:cNvSpPr>
          <p:nvPr/>
        </p:nvSpPr>
        <p:spPr bwMode="auto">
          <a:xfrm>
            <a:off x="5435600" y="6122988"/>
            <a:ext cx="3679825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3716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18288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2860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27432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ctr" defTabSz="914400" eaLnBrk="1" hangingPunct="1"/>
            <a:r>
              <a:rPr kumimoji="1" lang="ja-JP" altLang="en-US" sz="24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兵庫県版研修プログラム</a:t>
            </a:r>
          </a:p>
        </p:txBody>
      </p:sp>
      <p:sp>
        <p:nvSpPr>
          <p:cNvPr id="3076" name="テキスト ボックス 3"/>
          <p:cNvSpPr txBox="1">
            <a:spLocks noChangeArrowheads="1"/>
          </p:cNvSpPr>
          <p:nvPr/>
        </p:nvSpPr>
        <p:spPr bwMode="auto">
          <a:xfrm>
            <a:off x="1303338" y="1125538"/>
            <a:ext cx="662622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ja-JP" altLang="en-US" sz="4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 sz="44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B3</a:t>
            </a:r>
            <a:endParaRPr kumimoji="1" lang="ja-JP" altLang="en-US" sz="440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3077" name="Picture 3" descr="pasted-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4471988"/>
            <a:ext cx="3097212" cy="23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1901825"/>
          </a:xfrm>
        </p:spPr>
        <p:txBody>
          <a:bodyPr/>
          <a:lstStyle/>
          <a:p>
            <a:pPr algn="ctr"/>
            <a:r>
              <a:rPr kumimoji="1" lang="ja-JP" altLang="en-US" sz="600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タブレット端末とは</a:t>
            </a:r>
          </a:p>
        </p:txBody>
      </p:sp>
      <p:sp>
        <p:nvSpPr>
          <p:cNvPr id="4099" name="テキスト ボックス 3"/>
          <p:cNvSpPr txBox="1">
            <a:spLocks noChangeArrowheads="1"/>
          </p:cNvSpPr>
          <p:nvPr/>
        </p:nvSpPr>
        <p:spPr bwMode="auto">
          <a:xfrm>
            <a:off x="2268538" y="1504950"/>
            <a:ext cx="4535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ja-JP" altLang="en-US" sz="32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スライド資料　</a:t>
            </a:r>
            <a:r>
              <a:rPr lang="en-US" altLang="ja-JP" sz="320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B3-1</a:t>
            </a:r>
            <a:endParaRPr kumimoji="1" lang="ja-JP" altLang="en-US" sz="320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25438" y="1016000"/>
            <a:ext cx="8229600" cy="990600"/>
          </a:xfrm>
        </p:spPr>
        <p:txBody>
          <a:bodyPr anchor="b"/>
          <a:lstStyle/>
          <a:p>
            <a:pPr algn="ctr" defTabSz="914400"/>
            <a:r>
              <a:rPr lang="ja-JP" altLang="ja-JP" sz="4000" smtClean="0">
                <a:solidFill>
                  <a:srgbClr val="464653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学びのイノベーション</a:t>
            </a:r>
            <a:endParaRPr lang="ja-JP" altLang="ja-JP" sz="1600" smtClean="0">
              <a:ea typeface="ＭＳ Ｐゴシック" pitchFamily="50" charset="-128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body" idx="1"/>
          </p:nvPr>
        </p:nvSpPr>
        <p:spPr bwMode="auto">
          <a:xfrm>
            <a:off x="365125" y="2171700"/>
            <a:ext cx="8420100" cy="1812925"/>
          </a:xfrm>
          <a:noFill/>
          <a:ln>
            <a:solidFill>
              <a:srgbClr val="727CA3"/>
            </a:solidFill>
            <a:miter lim="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algn="l"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ja-JP" altLang="ja-JP" sz="2200" smtClean="0">
                <a:solidFill>
                  <a:srgbClr val="000000"/>
                </a:solidFill>
                <a:ea typeface="ＭＳ Ｐゴシック" pitchFamily="50" charset="-128"/>
              </a:rPr>
              <a:t>ICT</a:t>
            </a:r>
            <a:r>
              <a:rPr lang="ja-JP" altLang="ja-JP" sz="22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の特長を最大限に生かし、「一斉指導による学び（一斉学習）」に加え、「子どもたち一人一人の能力や特性に応じた学び（個別学習）」「子どもたち同士が教え合い学び合う協働的な学び（協働学習）」を推進することが重要。</a:t>
            </a:r>
            <a:endParaRPr lang="ja-JP" altLang="ja-JP" smtClean="0">
              <a:ea typeface="ＭＳ Ｐゴシック" pitchFamily="50" charset="-128"/>
            </a:endParaRPr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301625" y="4149725"/>
            <a:ext cx="2735263" cy="863600"/>
            <a:chOff x="0" y="0"/>
            <a:chExt cx="216" cy="68"/>
          </a:xfrm>
        </p:grpSpPr>
        <p:sp>
          <p:nvSpPr>
            <p:cNvPr id="5137" name="AutoShape 4"/>
            <p:cNvSpPr>
              <a:spLocks/>
            </p:cNvSpPr>
            <p:nvPr/>
          </p:nvSpPr>
          <p:spPr bwMode="auto">
            <a:xfrm>
              <a:off x="0" y="0"/>
              <a:ext cx="216" cy="68"/>
            </a:xfrm>
            <a:prstGeom prst="roundRect">
              <a:avLst>
                <a:gd name="adj" fmla="val 16667"/>
              </a:avLst>
            </a:prstGeom>
            <a:solidFill>
              <a:srgbClr val="727CA3"/>
            </a:solidFill>
            <a:ln w="19050">
              <a:solidFill>
                <a:srgbClr val="52597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endParaRPr lang="ja-JP" altLang="ja-JP" sz="1800">
                <a:solidFill>
                  <a:srgbClr val="FFFFFF"/>
                </a:solidFill>
                <a:latin typeface="Gill Sans" charset="0"/>
                <a:ea typeface="ＭＳ Ｐゴシック" pitchFamily="50" charset="-128"/>
                <a:sym typeface="Gill Sans" charset="0"/>
              </a:endParaRPr>
            </a:p>
          </p:txBody>
        </p:sp>
        <p:sp>
          <p:nvSpPr>
            <p:cNvPr id="5138" name="AutoShape 5"/>
            <p:cNvSpPr>
              <a:spLocks/>
            </p:cNvSpPr>
            <p:nvPr/>
          </p:nvSpPr>
          <p:spPr bwMode="auto">
            <a:xfrm>
              <a:off x="2" y="13"/>
              <a:ext cx="211" cy="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3200">
                  <a:solidFill>
                    <a:srgbClr val="FFFFFF"/>
                  </a:solidFill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一斉指導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grpSp>
        <p:nvGrpSpPr>
          <p:cNvPr id="5125" name="Group 6"/>
          <p:cNvGrpSpPr>
            <a:grpSpLocks/>
          </p:cNvGrpSpPr>
          <p:nvPr/>
        </p:nvGrpSpPr>
        <p:grpSpPr bwMode="auto">
          <a:xfrm>
            <a:off x="3133725" y="4149725"/>
            <a:ext cx="2735263" cy="863600"/>
            <a:chOff x="0" y="0"/>
            <a:chExt cx="216" cy="68"/>
          </a:xfrm>
        </p:grpSpPr>
        <p:sp>
          <p:nvSpPr>
            <p:cNvPr id="5135" name="AutoShape 7"/>
            <p:cNvSpPr>
              <a:spLocks/>
            </p:cNvSpPr>
            <p:nvPr/>
          </p:nvSpPr>
          <p:spPr bwMode="auto">
            <a:xfrm>
              <a:off x="0" y="0"/>
              <a:ext cx="216" cy="68"/>
            </a:xfrm>
            <a:prstGeom prst="roundRect">
              <a:avLst>
                <a:gd name="adj" fmla="val 16667"/>
              </a:avLst>
            </a:prstGeom>
            <a:solidFill>
              <a:srgbClr val="727CA3"/>
            </a:solidFill>
            <a:ln w="19050">
              <a:solidFill>
                <a:srgbClr val="52597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endParaRPr lang="ja-JP" altLang="ja-JP" sz="1800">
                <a:solidFill>
                  <a:srgbClr val="FFFFFF"/>
                </a:solidFill>
                <a:latin typeface="Gill Sans" charset="0"/>
                <a:ea typeface="ＭＳ Ｐゴシック" pitchFamily="50" charset="-128"/>
                <a:sym typeface="Gill Sans" charset="0"/>
              </a:endParaRPr>
            </a:p>
          </p:txBody>
        </p:sp>
        <p:sp>
          <p:nvSpPr>
            <p:cNvPr id="5136" name="AutoShape 8"/>
            <p:cNvSpPr>
              <a:spLocks/>
            </p:cNvSpPr>
            <p:nvPr/>
          </p:nvSpPr>
          <p:spPr bwMode="auto">
            <a:xfrm>
              <a:off x="2" y="13"/>
              <a:ext cx="211" cy="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3200">
                  <a:solidFill>
                    <a:srgbClr val="FFFFFF"/>
                  </a:solidFill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個別学習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5967413" y="4149725"/>
            <a:ext cx="2736850" cy="863600"/>
            <a:chOff x="0" y="0"/>
            <a:chExt cx="216" cy="68"/>
          </a:xfrm>
        </p:grpSpPr>
        <p:sp>
          <p:nvSpPr>
            <p:cNvPr id="5133" name="AutoShape 10"/>
            <p:cNvSpPr>
              <a:spLocks/>
            </p:cNvSpPr>
            <p:nvPr/>
          </p:nvSpPr>
          <p:spPr bwMode="auto">
            <a:xfrm>
              <a:off x="0" y="0"/>
              <a:ext cx="216" cy="68"/>
            </a:xfrm>
            <a:prstGeom prst="roundRect">
              <a:avLst>
                <a:gd name="adj" fmla="val 16667"/>
              </a:avLst>
            </a:prstGeom>
            <a:solidFill>
              <a:srgbClr val="727CA3"/>
            </a:solidFill>
            <a:ln w="19050">
              <a:solidFill>
                <a:srgbClr val="52597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endParaRPr lang="ja-JP" altLang="ja-JP" sz="1800">
                <a:solidFill>
                  <a:srgbClr val="FFFFFF"/>
                </a:solidFill>
                <a:latin typeface="Gill Sans" charset="0"/>
                <a:ea typeface="ＭＳ Ｐゴシック" pitchFamily="50" charset="-128"/>
                <a:sym typeface="Gill Sans" charset="0"/>
              </a:endParaRPr>
            </a:p>
          </p:txBody>
        </p:sp>
        <p:sp>
          <p:nvSpPr>
            <p:cNvPr id="5134" name="AutoShape 11"/>
            <p:cNvSpPr>
              <a:spLocks/>
            </p:cNvSpPr>
            <p:nvPr/>
          </p:nvSpPr>
          <p:spPr bwMode="auto">
            <a:xfrm>
              <a:off x="2" y="13"/>
              <a:ext cx="211" cy="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3200">
                  <a:solidFill>
                    <a:srgbClr val="FFFFFF"/>
                  </a:solidFill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協働学習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sp>
        <p:nvSpPr>
          <p:cNvPr id="5127" name="AutoShape 12"/>
          <p:cNvSpPr>
            <a:spLocks/>
          </p:cNvSpPr>
          <p:nvPr/>
        </p:nvSpPr>
        <p:spPr bwMode="auto">
          <a:xfrm rot="5400000">
            <a:off x="4337050" y="885825"/>
            <a:ext cx="215900" cy="84709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0"/>
                </a:lnTo>
                <a:cubicBezTo>
                  <a:pt x="11929" y="0"/>
                  <a:pt x="21600" y="20"/>
                  <a:pt x="21600" y="44"/>
                </a:cubicBezTo>
                <a:lnTo>
                  <a:pt x="21600" y="21554"/>
                </a:lnTo>
                <a:cubicBezTo>
                  <a:pt x="21600" y="21579"/>
                  <a:pt x="11929" y="21600"/>
                  <a:pt x="0" y="21600"/>
                </a:cubicBezTo>
              </a:path>
            </a:pathLst>
          </a:custGeom>
          <a:noFill/>
          <a:ln w="50800" cap="flat" cmpd="sng">
            <a:solidFill>
              <a:srgbClr val="727CA3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grpSp>
        <p:nvGrpSpPr>
          <p:cNvPr id="5128" name="Group 13"/>
          <p:cNvGrpSpPr>
            <a:grpSpLocks/>
          </p:cNvGrpSpPr>
          <p:nvPr/>
        </p:nvGrpSpPr>
        <p:grpSpPr bwMode="auto">
          <a:xfrm>
            <a:off x="3133725" y="5394325"/>
            <a:ext cx="2736850" cy="863600"/>
            <a:chOff x="0" y="0"/>
            <a:chExt cx="216" cy="68"/>
          </a:xfrm>
        </p:grpSpPr>
        <p:sp>
          <p:nvSpPr>
            <p:cNvPr id="5131" name="AutoShape 14"/>
            <p:cNvSpPr>
              <a:spLocks/>
            </p:cNvSpPr>
            <p:nvPr/>
          </p:nvSpPr>
          <p:spPr bwMode="auto">
            <a:xfrm>
              <a:off x="0" y="0"/>
              <a:ext cx="216" cy="68"/>
            </a:xfrm>
            <a:prstGeom prst="roundRect">
              <a:avLst>
                <a:gd name="adj" fmla="val 16667"/>
              </a:avLst>
            </a:prstGeom>
            <a:solidFill>
              <a:srgbClr val="FEF8E4"/>
            </a:solidFill>
            <a:ln w="19050">
              <a:solidFill>
                <a:srgbClr val="525977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endParaRPr lang="ja-JP" altLang="ja-JP" sz="1800">
                <a:solidFill>
                  <a:srgbClr val="FF0000"/>
                </a:solidFill>
                <a:latin typeface="Gill Sans" charset="0"/>
                <a:ea typeface="ＭＳ Ｐゴシック" pitchFamily="50" charset="-128"/>
                <a:sym typeface="Gill Sans" charset="0"/>
              </a:endParaRPr>
            </a:p>
          </p:txBody>
        </p:sp>
        <p:sp>
          <p:nvSpPr>
            <p:cNvPr id="5132" name="AutoShape 15"/>
            <p:cNvSpPr>
              <a:spLocks/>
            </p:cNvSpPr>
            <p:nvPr/>
          </p:nvSpPr>
          <p:spPr bwMode="auto">
            <a:xfrm>
              <a:off x="2" y="7"/>
              <a:ext cx="211" cy="5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indent="9144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4000">
                  <a:solidFill>
                    <a:srgbClr val="FF0000"/>
                  </a:solidFill>
                  <a:latin typeface="Gill Sans" charset="0"/>
                  <a:ea typeface="ＭＳ Ｐゴシック" pitchFamily="50" charset="-128"/>
                  <a:sym typeface="Gill Sans" charset="0"/>
                </a:rPr>
                <a:t>ICT</a:t>
              </a:r>
              <a:r>
                <a:rPr lang="ja-JP" altLang="ja-JP" sz="4000">
                  <a:solidFill>
                    <a:srgbClr val="FF0000"/>
                  </a:solidFill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活用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sp>
        <p:nvSpPr>
          <p:cNvPr id="5129" name="AutoShape 16"/>
          <p:cNvSpPr>
            <a:spLocks/>
          </p:cNvSpPr>
          <p:nvPr/>
        </p:nvSpPr>
        <p:spPr bwMode="auto">
          <a:xfrm>
            <a:off x="385763" y="203200"/>
            <a:ext cx="8229600" cy="990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b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13716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18288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22860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2743200" indent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defTabSz="914400" eaLnBrk="1"/>
            <a:r>
              <a:rPr lang="ja-JP" altLang="ja-JP" sz="4000">
                <a:solidFill>
                  <a:srgbClr val="464653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「教育の情報化ビジョン」</a:t>
            </a:r>
            <a:endParaRPr lang="ja-JP" altLang="ja-JP">
              <a:ea typeface="ＭＳ Ｐゴシック" pitchFamily="50" charset="-128"/>
            </a:endParaRPr>
          </a:p>
        </p:txBody>
      </p:sp>
      <p:sp>
        <p:nvSpPr>
          <p:cNvPr id="5130" name="正方形/長方形 1"/>
          <p:cNvSpPr>
            <a:spLocks noChangeArrowheads="1"/>
          </p:cNvSpPr>
          <p:nvPr/>
        </p:nvSpPr>
        <p:spPr bwMode="auto">
          <a:xfrm>
            <a:off x="385763" y="6461125"/>
            <a:ext cx="685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/>
            <a:r>
              <a:rPr lang="ja-JP" altLang="en-US">
                <a:ea typeface="ＭＳ Ｐゴシック" pitchFamily="50" charset="-128"/>
                <a:hlinkClick r:id="rId3"/>
              </a:rPr>
              <a:t>http://www.mext.go.jp/b_menu/houdou/23/04/__icsFiles/afieldfile/2011/04/28/1305484_01_1.pdf</a:t>
            </a:r>
            <a:endParaRPr lang="ja-JP" altLang="en-US">
              <a:ea typeface="ＭＳ Ｐゴシック" pitchFamily="50" charset="-128"/>
            </a:endParaRPr>
          </a:p>
          <a:p>
            <a:pPr eaLnBrk="1"/>
            <a:endParaRPr lang="ja-JP" altLang="en-US">
              <a:ea typeface="ＭＳ Ｐゴシック" pitchFamily="50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image3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298450"/>
            <a:ext cx="2052638" cy="292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7" name="Picture 2" descr="image3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38" y="931863"/>
            <a:ext cx="6443662" cy="532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AutoShape 3"/>
          <p:cNvSpPr>
            <a:spLocks/>
          </p:cNvSpPr>
          <p:nvPr/>
        </p:nvSpPr>
        <p:spPr bwMode="auto">
          <a:xfrm>
            <a:off x="6553200" y="6354763"/>
            <a:ext cx="2133600" cy="36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fld id="{44C48B5D-CCC2-4CBE-A8E0-9463E531C88F}" type="slidenum">
              <a:rPr lang="ja-JP" altLang="ja-JP">
                <a:solidFill>
                  <a:srgbClr val="888888"/>
                </a:solidFill>
                <a:ea typeface="ＭＳ Ｐゴシック" pitchFamily="50" charset="-128"/>
              </a:rPr>
              <a:pPr algn="r" defTabSz="914400" eaLnBrk="1"/>
              <a:t>4</a:t>
            </a:fld>
            <a:endParaRPr lang="ja-JP" altLang="ja-JP">
              <a:ea typeface="ＭＳ Ｐゴシック" pitchFamily="50" charset="-128"/>
            </a:endParaRPr>
          </a:p>
        </p:txBody>
      </p:sp>
      <p:sp>
        <p:nvSpPr>
          <p:cNvPr id="6149" name="AutoShape 4"/>
          <p:cNvSpPr>
            <a:spLocks/>
          </p:cNvSpPr>
          <p:nvPr/>
        </p:nvSpPr>
        <p:spPr bwMode="auto">
          <a:xfrm>
            <a:off x="4217988" y="5103813"/>
            <a:ext cx="2087562" cy="1008062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ctr" defTabSz="914400" eaLnBrk="1"/>
            <a:endParaRPr lang="ja-JP" altLang="ja-JP" sz="1800">
              <a:ea typeface="ＭＳ Ｐゴシック" pitchFamily="50" charset="-128"/>
            </a:endParaRPr>
          </a:p>
        </p:txBody>
      </p:sp>
      <p:pic>
        <p:nvPicPr>
          <p:cNvPr id="6150" name="Picture 5" descr="image3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703638"/>
            <a:ext cx="3508375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defTabSz="914400" eaLnBrk="1"/>
            <a:r>
              <a:rPr lang="ja-JP" altLang="en-US" sz="3600" smtClean="0">
                <a:solidFill>
                  <a:srgbClr val="464653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タブレット端末</a:t>
            </a:r>
            <a:r>
              <a:rPr lang="ja-JP" altLang="ja-JP" sz="3600" smtClean="0">
                <a:solidFill>
                  <a:srgbClr val="464653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の機能</a:t>
            </a:r>
            <a:endParaRPr lang="ja-JP" altLang="ja-JP" smtClean="0">
              <a:ea typeface="ＭＳ Ｐゴシック" pitchFamily="50" charset="-128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17613"/>
            <a:ext cx="8229600" cy="5380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パソコン</a:t>
            </a:r>
            <a:r>
              <a:rPr lang="ja-JP" altLang="ja-JP" sz="10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のような使い方</a:t>
            </a:r>
            <a:r>
              <a:rPr lang="ja-JP" altLang="ja-JP" sz="1000" smtClean="0">
                <a:solidFill>
                  <a:srgbClr val="000000"/>
                </a:solidFill>
                <a:ea typeface="ＭＳ Ｐゴシック" pitchFamily="50" charset="-128"/>
              </a:rPr>
              <a:t>(</a:t>
            </a:r>
            <a:r>
              <a:rPr lang="ja-JP" altLang="ja-JP" sz="10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以下，同</a:t>
            </a:r>
            <a:r>
              <a:rPr lang="ja-JP" altLang="ja-JP" sz="1000" smtClean="0">
                <a:solidFill>
                  <a:srgbClr val="000000"/>
                </a:solidFill>
                <a:ea typeface="ＭＳ Ｐゴシック" pitchFamily="50" charset="-128"/>
              </a:rPr>
              <a:t>)</a:t>
            </a:r>
          </a:p>
          <a:p>
            <a:pPr marL="165100" indent="-165100" algn="l" eaLnBrk="1">
              <a:spcBef>
                <a:spcPts val="600"/>
              </a:spcBef>
              <a:buFont typeface="ArialMT" charset="0"/>
              <a:buNone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　　</a:t>
            </a:r>
            <a:r>
              <a:rPr lang="ja-JP" altLang="ja-JP" sz="2100" smtClean="0">
                <a:solidFill>
                  <a:srgbClr val="000000"/>
                </a:solidFill>
                <a:ea typeface="ＭＳ Ｐゴシック" pitchFamily="50" charset="-128"/>
              </a:rPr>
              <a:t>(</a:t>
            </a: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インターネット，プレゼンテーション，</a:t>
            </a:r>
            <a:r>
              <a:rPr lang="ja-JP" altLang="ja-JP" sz="2100" smtClean="0">
                <a:solidFill>
                  <a:srgbClr val="000000"/>
                </a:solidFill>
                <a:ea typeface="ＭＳ Ｐゴシック" pitchFamily="50" charset="-128"/>
              </a:rPr>
              <a:t>pdf</a:t>
            </a: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，音楽や動画，</a:t>
            </a:r>
          </a:p>
          <a:p>
            <a:pPr marL="165100" indent="-165100" algn="l" eaLnBrk="1">
              <a:spcBef>
                <a:spcPts val="600"/>
              </a:spcBef>
              <a:buFont typeface="ArialMT" charset="0"/>
              <a:buNone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　　　静止画等の提示，編集，保存</a:t>
            </a:r>
            <a:r>
              <a:rPr lang="ja-JP" altLang="ja-JP" sz="2100" smtClean="0">
                <a:solidFill>
                  <a:srgbClr val="000000"/>
                </a:solidFill>
                <a:ea typeface="ＭＳ Ｐゴシック" pitchFamily="50" charset="-128"/>
              </a:rPr>
              <a:t>)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デジカメ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ビデオカメラ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ea typeface="ＭＳ Ｐゴシック" pitchFamily="50" charset="-128"/>
              </a:rPr>
              <a:t>IC</a:t>
            </a: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レコーダ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実物投影機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ホワイトボード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電子黒板</a:t>
            </a:r>
          </a:p>
          <a:p>
            <a:pPr marL="165100" indent="-165100" algn="l" eaLnBrk="1">
              <a:spcBef>
                <a:spcPts val="600"/>
              </a:spcBef>
              <a:buClr>
                <a:srgbClr val="727CA3"/>
              </a:buClr>
              <a:buSzPct val="76000"/>
              <a:buFont typeface="Wingdings" pitchFamily="2" charset="2"/>
              <a:buChar char="•"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その他，アプリしだいで・・・</a:t>
            </a:r>
          </a:p>
          <a:p>
            <a:pPr marL="165100" indent="-165100" algn="l" eaLnBrk="1">
              <a:spcBef>
                <a:spcPts val="600"/>
              </a:spcBef>
              <a:buFont typeface="ArialMT" charset="0"/>
              <a:buNone/>
            </a:pP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　　</a:t>
            </a:r>
            <a:r>
              <a:rPr lang="ja-JP" altLang="ja-JP" sz="2100" smtClean="0">
                <a:solidFill>
                  <a:srgbClr val="000000"/>
                </a:solidFill>
                <a:ea typeface="ＭＳ Ｐゴシック" pitchFamily="50" charset="-128"/>
              </a:rPr>
              <a:t>⇒</a:t>
            </a:r>
            <a:r>
              <a:rPr lang="ja-JP" altLang="ja-JP" sz="2100" smtClean="0">
                <a:solidFill>
                  <a:srgbClr val="000000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　ストップウォッチ，シミュレータ，電子辞書，・・・・</a:t>
            </a:r>
            <a:endParaRPr lang="ja-JP" altLang="ja-JP" smtClean="0">
              <a:ea typeface="ＭＳ Ｐゴシック" pitchFamily="50" charset="-128"/>
            </a:endParaRPr>
          </a:p>
        </p:txBody>
      </p:sp>
      <p:grpSp>
        <p:nvGrpSpPr>
          <p:cNvPr id="7172" name="Group 3"/>
          <p:cNvGrpSpPr>
            <a:grpSpLocks/>
          </p:cNvGrpSpPr>
          <p:nvPr/>
        </p:nvGrpSpPr>
        <p:grpSpPr bwMode="auto">
          <a:xfrm>
            <a:off x="3367088" y="2713038"/>
            <a:ext cx="5329237" cy="2016125"/>
            <a:chOff x="0" y="0"/>
            <a:chExt cx="420" cy="159"/>
          </a:xfrm>
        </p:grpSpPr>
        <p:sp>
          <p:nvSpPr>
            <p:cNvPr id="45060" name="AutoShape 4"/>
            <p:cNvSpPr>
              <a:spLocks/>
            </p:cNvSpPr>
            <p:nvPr/>
          </p:nvSpPr>
          <p:spPr bwMode="auto">
            <a:xfrm>
              <a:off x="0" y="0"/>
              <a:ext cx="420" cy="15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lnTo>
                    <a:pt x="10800" y="0"/>
                  </a:lnTo>
                  <a:cubicBezTo>
                    <a:pt x="4835" y="0"/>
                    <a:pt x="0" y="4834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4834"/>
                    <a:pt x="16764" y="0"/>
                    <a:pt x="1080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D3E3F2"/>
                </a:gs>
                <a:gs pos="29999">
                  <a:srgbClr val="C0D8EE"/>
                </a:gs>
                <a:gs pos="45000">
                  <a:srgbClr val="BAD4EC"/>
                </a:gs>
                <a:gs pos="54999">
                  <a:srgbClr val="BAD4EC"/>
                </a:gs>
                <a:gs pos="73000">
                  <a:srgbClr val="C0D8EE"/>
                </a:gs>
                <a:gs pos="100000">
                  <a:srgbClr val="D3E3F2"/>
                </a:gs>
              </a:gsLst>
              <a:lin ang="0"/>
            </a:gradFill>
            <a:ln w="9525" cap="flat" cmpd="sng">
              <a:solidFill>
                <a:srgbClr val="9FB8CD"/>
              </a:solidFill>
              <a:prstDash val="solid"/>
              <a:round/>
              <a:headEnd/>
              <a:tailEnd/>
            </a:ln>
            <a:effectLst>
              <a:outerShdw blurRad="38100" dist="25400" dir="5400000" algn="ctr" rotWithShape="0">
                <a:srgbClr val="000000">
                  <a:alpha val="39998"/>
                </a:srgbClr>
              </a:outerShdw>
            </a:effectLst>
          </p:spPr>
          <p:txBody>
            <a:bodyPr lIns="0" tIns="0" rIns="0" bIns="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137160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182880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228600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274320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defTabSz="914400" eaLnBrk="1">
                <a:defRPr/>
              </a:pPr>
              <a:endParaRPr lang="ja-JP" altLang="ja-JP" sz="2800" smtClean="0">
                <a:latin typeface="Gill Sans" charset="0"/>
                <a:ea typeface="Gill Sans" charset="0"/>
                <a:cs typeface="Gill Sans" charset="0"/>
                <a:sym typeface="Gill Sans" charset="0"/>
              </a:endParaRPr>
            </a:p>
          </p:txBody>
        </p:sp>
        <p:sp>
          <p:nvSpPr>
            <p:cNvPr id="7174" name="AutoShape 5"/>
            <p:cNvSpPr>
              <a:spLocks/>
            </p:cNvSpPr>
            <p:nvPr/>
          </p:nvSpPr>
          <p:spPr bwMode="auto">
            <a:xfrm>
              <a:off x="29" y="37"/>
              <a:ext cx="391" cy="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defTabSz="914400" eaLnBrk="1"/>
              <a:r>
                <a:rPr lang="ja-JP" altLang="ja-JP" sz="2800"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・</a:t>
              </a:r>
              <a:r>
                <a:rPr lang="ja-JP" altLang="ja-JP" sz="2800">
                  <a:latin typeface="Gill Sans" charset="0"/>
                  <a:ea typeface="ＭＳ Ｐゴシック" pitchFamily="50" charset="-128"/>
                  <a:sym typeface="Gill Sans" charset="0"/>
                </a:rPr>
                <a:t>1</a:t>
              </a:r>
              <a:r>
                <a:rPr lang="ja-JP" altLang="ja-JP" sz="2800"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台何役。</a:t>
              </a:r>
              <a:endParaRPr lang="ja-JP" altLang="ja-JP">
                <a:ea typeface="ＭＳ Ｐゴシック" pitchFamily="50" charset="-128"/>
              </a:endParaRPr>
            </a:p>
            <a:p>
              <a:pPr defTabSz="914400" eaLnBrk="1"/>
              <a:r>
                <a:rPr lang="ja-JP" altLang="ja-JP" sz="2800">
                  <a:latin typeface="ヒラギノ角ゴ ProN W3" charset="0"/>
                  <a:ea typeface="ＭＳ Ｐゴシック" pitchFamily="50" charset="-128"/>
                  <a:sym typeface="ヒラギノ角ゴ ProN W3" charset="0"/>
                </a:rPr>
                <a:t>・機器間の接続の手間いらず。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"/>
          <p:cNvSpPr>
            <a:spLocks/>
          </p:cNvSpPr>
          <p:nvPr/>
        </p:nvSpPr>
        <p:spPr bwMode="auto">
          <a:xfrm>
            <a:off x="309563" y="342900"/>
            <a:ext cx="8816975" cy="457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ctr" defTabSz="914400" eaLnBrk="1"/>
            <a:r>
              <a:rPr lang="ja-JP" altLang="en-US" sz="3200">
                <a:latin typeface="ヒラギノ明朝 ProN W3" charset="0"/>
                <a:ea typeface="ＭＳ Ｐゴシック" pitchFamily="50" charset="-128"/>
                <a:sym typeface="ヒラギノ明朝 ProN W3" charset="0"/>
              </a:rPr>
              <a:t>授業におけるタブレット端末活用と学習形態</a:t>
            </a:r>
            <a:endParaRPr lang="ja-JP" altLang="ja-JP" sz="1800">
              <a:ea typeface="ＭＳ Ｐゴシック" pitchFamily="50" charset="-128"/>
            </a:endParaRPr>
          </a:p>
        </p:txBody>
      </p:sp>
      <p:sp>
        <p:nvSpPr>
          <p:cNvPr id="8195" name="AutoShape 3"/>
          <p:cNvSpPr>
            <a:spLocks/>
          </p:cNvSpPr>
          <p:nvPr/>
        </p:nvSpPr>
        <p:spPr bwMode="auto">
          <a:xfrm>
            <a:off x="6553200" y="6354763"/>
            <a:ext cx="2133600" cy="36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 anchor="ctr"/>
          <a:lstStyle>
            <a:lvl1pPr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r" defTabSz="914400" eaLnBrk="1"/>
            <a:fld id="{678C17E0-16CE-4686-AFCE-A5A6498D50B6}" type="slidenum">
              <a:rPr lang="ja-JP" altLang="ja-JP">
                <a:solidFill>
                  <a:srgbClr val="888888"/>
                </a:solidFill>
                <a:ea typeface="ＭＳ Ｐゴシック" pitchFamily="50" charset="-128"/>
              </a:rPr>
              <a:pPr algn="r" defTabSz="914400" eaLnBrk="1"/>
              <a:t>6</a:t>
            </a:fld>
            <a:endParaRPr lang="ja-JP" altLang="ja-JP">
              <a:ea typeface="ＭＳ Ｐゴシック" pitchFamily="50" charset="-128"/>
            </a:endParaRPr>
          </a:p>
        </p:txBody>
      </p:sp>
      <p:grpSp>
        <p:nvGrpSpPr>
          <p:cNvPr id="8196" name="グループ化 2"/>
          <p:cNvGrpSpPr>
            <a:grpSpLocks/>
          </p:cNvGrpSpPr>
          <p:nvPr/>
        </p:nvGrpSpPr>
        <p:grpSpPr bwMode="auto">
          <a:xfrm>
            <a:off x="684213" y="1412875"/>
            <a:ext cx="7632700" cy="4583113"/>
            <a:chOff x="613277" y="1518021"/>
            <a:chExt cx="7125040" cy="4244522"/>
          </a:xfrm>
        </p:grpSpPr>
        <p:pic>
          <p:nvPicPr>
            <p:cNvPr id="8198" name="Picture 3" descr="image2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277" y="1982123"/>
              <a:ext cx="7125040" cy="37804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" name="角丸四角形 1"/>
            <p:cNvSpPr/>
            <p:nvPr/>
          </p:nvSpPr>
          <p:spPr bwMode="auto">
            <a:xfrm>
              <a:off x="4466252" y="1518021"/>
              <a:ext cx="933605" cy="504285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rgbClr val="000000">
                  <a:alpha val="34999"/>
                </a:srgbClr>
              </a:outerShdw>
            </a:effectLst>
          </p:spPr>
          <p:txBody>
            <a:bodyPr lIns="50800" tIns="50800" rIns="50800" bIns="50800" anchor="ctr"/>
            <a:lstStyle>
              <a:lvl1pPr marL="228600"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5pPr>
              <a:lvl6pPr marL="13716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6pPr>
              <a:lvl7pPr marL="18288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7pPr>
              <a:lvl8pPr marL="22860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8pPr>
              <a:lvl9pPr marL="27432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9pPr>
            </a:lstStyle>
            <a:p>
              <a:pPr eaLnBrk="1">
                <a:defRPr/>
              </a:pPr>
              <a:r>
                <a:rPr lang="ja-JP" altLang="en-US" sz="1400" smtClean="0">
                  <a:ea typeface="ＭＳ Ｐゴシック" panose="020B0600070205080204" pitchFamily="50" charset="-128"/>
                </a:rPr>
                <a:t>一斉</a:t>
              </a:r>
            </a:p>
          </p:txBody>
        </p:sp>
        <p:sp>
          <p:nvSpPr>
            <p:cNvPr id="9" name="角丸四角形 8"/>
            <p:cNvSpPr/>
            <p:nvPr/>
          </p:nvSpPr>
          <p:spPr bwMode="auto">
            <a:xfrm>
              <a:off x="5635481" y="1518021"/>
              <a:ext cx="933605" cy="504285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rgbClr val="000000">
                  <a:alpha val="34999"/>
                </a:srgbClr>
              </a:outerShdw>
            </a:effectLst>
          </p:spPr>
          <p:txBody>
            <a:bodyPr lIns="50800" tIns="50800" rIns="50800" bIns="50800" anchor="ctr"/>
            <a:lstStyle>
              <a:lvl1pPr marL="228600"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5pPr>
              <a:lvl6pPr marL="13716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6pPr>
              <a:lvl7pPr marL="18288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7pPr>
              <a:lvl8pPr marL="22860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8pPr>
              <a:lvl9pPr marL="27432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9pPr>
            </a:lstStyle>
            <a:p>
              <a:pPr eaLnBrk="1">
                <a:defRPr/>
              </a:pPr>
              <a:r>
                <a:rPr lang="ja-JP" altLang="en-US" sz="1400" smtClean="0">
                  <a:ea typeface="ＭＳ Ｐゴシック" panose="020B0600070205080204" pitchFamily="50" charset="-128"/>
                </a:rPr>
                <a:t>協働</a:t>
              </a:r>
            </a:p>
          </p:txBody>
        </p:sp>
        <p:sp>
          <p:nvSpPr>
            <p:cNvPr id="10" name="角丸四角形 9"/>
            <p:cNvSpPr/>
            <p:nvPr/>
          </p:nvSpPr>
          <p:spPr bwMode="auto">
            <a:xfrm>
              <a:off x="6804712" y="1518021"/>
              <a:ext cx="933605" cy="504285"/>
            </a:xfrm>
            <a:prstGeom prst="roundRect">
              <a:avLst/>
            </a:prstGeom>
            <a:solidFill>
              <a:srgbClr val="FFFFFF"/>
            </a:solidFill>
            <a:ln w="25400" cap="flat" cmpd="sng" algn="ctr">
              <a:solidFill>
                <a:srgbClr val="4F81BD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rgbClr val="000000">
                  <a:alpha val="34999"/>
                </a:srgbClr>
              </a:outerShdw>
            </a:effectLst>
          </p:spPr>
          <p:txBody>
            <a:bodyPr lIns="50800" tIns="50800" rIns="50800" bIns="50800" anchor="ctr"/>
            <a:lstStyle>
              <a:lvl1pPr marL="228600"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1pPr>
              <a:lvl2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2pPr>
              <a:lvl3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3pPr>
              <a:lvl4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4pPr>
              <a:lvl5pPr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5pPr>
              <a:lvl6pPr marL="13716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6pPr>
              <a:lvl7pPr marL="18288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7pPr>
              <a:lvl8pPr marL="22860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8pPr>
              <a:lvl9pPr marL="2743200" indent="9144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panose="020B0604020202020204" pitchFamily="34" charset="0"/>
                  <a:ea typeface="Helvetica" panose="020B0604020202020204" pitchFamily="34" charset="0"/>
                  <a:cs typeface="Helvetica" panose="020B0604020202020204" pitchFamily="34" charset="0"/>
                  <a:sym typeface="Helvetica" panose="020B0604020202020204" pitchFamily="34" charset="0"/>
                </a:defRPr>
              </a:lvl9pPr>
            </a:lstStyle>
            <a:p>
              <a:pPr eaLnBrk="1">
                <a:defRPr/>
              </a:pPr>
              <a:r>
                <a:rPr lang="ja-JP" altLang="en-US" sz="1400" smtClean="0">
                  <a:ea typeface="ＭＳ Ｐゴシック" panose="020B0600070205080204" pitchFamily="50" charset="-128"/>
                </a:rPr>
                <a:t>個別</a:t>
              </a:r>
            </a:p>
          </p:txBody>
        </p:sp>
      </p:grpSp>
      <p:sp>
        <p:nvSpPr>
          <p:cNvPr id="8197" name="正方形/長方形 4"/>
          <p:cNvSpPr>
            <a:spLocks noChangeArrowheads="1"/>
          </p:cNvSpPr>
          <p:nvPr/>
        </p:nvSpPr>
        <p:spPr bwMode="auto">
          <a:xfrm>
            <a:off x="276225" y="6400800"/>
            <a:ext cx="8883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/>
            <a:r>
              <a:rPr lang="ja-JP" altLang="en-US">
                <a:ea typeface="ＭＳ Ｐゴシック" pitchFamily="50" charset="-128"/>
              </a:rPr>
              <a:t>森山潤他</a:t>
            </a:r>
            <a:r>
              <a:rPr lang="en-US" altLang="ja-JP">
                <a:ea typeface="ＭＳ Ｐゴシック" pitchFamily="50" charset="-128"/>
              </a:rPr>
              <a:t>(2013):</a:t>
            </a:r>
            <a:r>
              <a:rPr lang="ja-JP" altLang="en-US">
                <a:ea typeface="ＭＳ Ｐゴシック" pitchFamily="50" charset="-128"/>
              </a:rPr>
              <a:t>タブレット端末の授業活用に対する教員の意識傾向，日本教育工学会論文誌 </a:t>
            </a:r>
            <a:r>
              <a:rPr lang="en-US" altLang="ja-JP">
                <a:ea typeface="ＭＳ Ｐゴシック" pitchFamily="50" charset="-128"/>
              </a:rPr>
              <a:t>37(Suppl.), pp.41-44</a:t>
            </a:r>
            <a:r>
              <a:rPr lang="ja-JP" altLang="en-US">
                <a:ea typeface="ＭＳ Ｐゴシック" pitchFamily="50" charset="-128"/>
              </a:rPr>
              <a:t>より作成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/>
          </p:cNvSpPr>
          <p:nvPr/>
        </p:nvSpPr>
        <p:spPr bwMode="auto">
          <a:xfrm>
            <a:off x="8458200" y="0"/>
            <a:ext cx="685800" cy="6858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675E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9219" name="AutoShape 2"/>
          <p:cNvSpPr>
            <a:spLocks/>
          </p:cNvSpPr>
          <p:nvPr/>
        </p:nvSpPr>
        <p:spPr bwMode="auto">
          <a:xfrm>
            <a:off x="8458200" y="5486400"/>
            <a:ext cx="685800" cy="685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A9A5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pic>
        <p:nvPicPr>
          <p:cNvPr id="9220" name="Picture 3" descr="image?id=e54e2dce4dbc750312e38f010edff8a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088" y="5503863"/>
            <a:ext cx="16192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1" name="Rectangle 4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7620000" cy="1144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defTabSz="914400" eaLnBrk="1"/>
            <a:r>
              <a:rPr lang="ja-JP" altLang="ja-JP" sz="4600" smtClean="0">
                <a:solidFill>
                  <a:srgbClr val="675E47"/>
                </a:solidFill>
                <a:ea typeface="ＭＳ Ｐゴシック" pitchFamily="50" charset="-128"/>
              </a:rPr>
              <a:t>タブレット端末</a:t>
            </a:r>
            <a:r>
              <a:rPr lang="ja-JP" altLang="ja-JP" sz="4600" smtClean="0">
                <a:solidFill>
                  <a:srgbClr val="675E47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の画像提示</a:t>
            </a:r>
            <a:endParaRPr lang="ja-JP" altLang="ja-JP" smtClean="0">
              <a:ea typeface="ＭＳ Ｐゴシック" pitchFamily="50" charset="-128"/>
            </a:endParaRPr>
          </a:p>
        </p:txBody>
      </p:sp>
      <p:pic>
        <p:nvPicPr>
          <p:cNvPr id="9222" name="Picture 5" descr="image3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2166938"/>
            <a:ext cx="2782887" cy="234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3" name="Picture 6" descr="クリックすると新しいウィンドウで開きます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174750"/>
            <a:ext cx="2778125" cy="277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4" name="Picture 7" descr="image36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3863975"/>
            <a:ext cx="2725737" cy="266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5" name="Line 8"/>
          <p:cNvSpPr>
            <a:spLocks noChangeShapeType="1"/>
          </p:cNvSpPr>
          <p:nvPr/>
        </p:nvSpPr>
        <p:spPr bwMode="auto">
          <a:xfrm flipH="1" flipV="1">
            <a:off x="3635375" y="2655888"/>
            <a:ext cx="2411413" cy="403225"/>
          </a:xfrm>
          <a:prstGeom prst="line">
            <a:avLst/>
          </a:prstGeom>
          <a:noFill/>
          <a:ln w="57150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H="1">
            <a:off x="3635375" y="3952875"/>
            <a:ext cx="2411413" cy="854075"/>
          </a:xfrm>
          <a:prstGeom prst="line">
            <a:avLst/>
          </a:prstGeom>
          <a:noFill/>
          <a:ln w="57150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9227" name="Group 10"/>
          <p:cNvGrpSpPr>
            <a:grpSpLocks/>
          </p:cNvGrpSpPr>
          <p:nvPr/>
        </p:nvGrpSpPr>
        <p:grpSpPr bwMode="auto">
          <a:xfrm>
            <a:off x="4289425" y="2084388"/>
            <a:ext cx="1331913" cy="584200"/>
            <a:chOff x="0" y="0"/>
            <a:chExt cx="105" cy="46"/>
          </a:xfrm>
        </p:grpSpPr>
        <p:sp>
          <p:nvSpPr>
            <p:cNvPr id="9238" name="AutoShape 11"/>
            <p:cNvSpPr>
              <a:spLocks/>
            </p:cNvSpPr>
            <p:nvPr/>
          </p:nvSpPr>
          <p:spPr bwMode="auto">
            <a:xfrm>
              <a:off x="0" y="1"/>
              <a:ext cx="105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129" y="0"/>
                  </a:moveTo>
                  <a:lnTo>
                    <a:pt x="1129" y="0"/>
                  </a:lnTo>
                  <a:cubicBezTo>
                    <a:pt x="505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505" y="21600"/>
                    <a:pt x="1129" y="21600"/>
                  </a:cubicBezTo>
                  <a:lnTo>
                    <a:pt x="20470" y="21600"/>
                  </a:lnTo>
                  <a:cubicBezTo>
                    <a:pt x="21094" y="21600"/>
                    <a:pt x="21600" y="20391"/>
                    <a:pt x="21600" y="18900"/>
                  </a:cubicBezTo>
                  <a:lnTo>
                    <a:pt x="21600" y="2700"/>
                  </a:lnTo>
                  <a:cubicBezTo>
                    <a:pt x="21600" y="1208"/>
                    <a:pt x="21094" y="0"/>
                    <a:pt x="20470" y="0"/>
                  </a:cubicBezTo>
                  <a:lnTo>
                    <a:pt x="1129" y="0"/>
                  </a:lnTo>
                  <a:close/>
                </a:path>
              </a:pathLst>
            </a:custGeom>
            <a:solidFill>
              <a:srgbClr val="A9A57C"/>
            </a:solidFill>
            <a:ln w="25400" cap="flat" cmpd="sng">
              <a:solidFill>
                <a:srgbClr val="7B7859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/>
            </a:p>
          </p:txBody>
        </p:sp>
        <p:sp>
          <p:nvSpPr>
            <p:cNvPr id="9239" name="AutoShape 12"/>
            <p:cNvSpPr>
              <a:spLocks/>
            </p:cNvSpPr>
            <p:nvPr/>
          </p:nvSpPr>
          <p:spPr bwMode="auto">
            <a:xfrm>
              <a:off x="1" y="0"/>
              <a:ext cx="103" cy="4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3200">
                  <a:solidFill>
                    <a:srgbClr val="FFFFFF"/>
                  </a:solidFill>
                  <a:ea typeface="ＭＳ Ｐゴシック" pitchFamily="50" charset="-128"/>
                </a:rPr>
                <a:t>VGA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grpSp>
        <p:nvGrpSpPr>
          <p:cNvPr id="9228" name="Group 13"/>
          <p:cNvGrpSpPr>
            <a:grpSpLocks/>
          </p:cNvGrpSpPr>
          <p:nvPr/>
        </p:nvGrpSpPr>
        <p:grpSpPr bwMode="auto">
          <a:xfrm>
            <a:off x="4572000" y="4618038"/>
            <a:ext cx="1331913" cy="557212"/>
            <a:chOff x="0" y="0"/>
            <a:chExt cx="105" cy="44"/>
          </a:xfrm>
        </p:grpSpPr>
        <p:sp>
          <p:nvSpPr>
            <p:cNvPr id="9236" name="AutoShape 14"/>
            <p:cNvSpPr>
              <a:spLocks/>
            </p:cNvSpPr>
            <p:nvPr/>
          </p:nvSpPr>
          <p:spPr bwMode="auto">
            <a:xfrm>
              <a:off x="0" y="0"/>
              <a:ext cx="105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129" y="0"/>
                  </a:moveTo>
                  <a:lnTo>
                    <a:pt x="1129" y="0"/>
                  </a:lnTo>
                  <a:cubicBezTo>
                    <a:pt x="505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505" y="21600"/>
                    <a:pt x="1129" y="21600"/>
                  </a:cubicBezTo>
                  <a:lnTo>
                    <a:pt x="20470" y="21600"/>
                  </a:lnTo>
                  <a:cubicBezTo>
                    <a:pt x="21094" y="21600"/>
                    <a:pt x="21600" y="20391"/>
                    <a:pt x="21600" y="18900"/>
                  </a:cubicBezTo>
                  <a:lnTo>
                    <a:pt x="21600" y="2700"/>
                  </a:lnTo>
                  <a:cubicBezTo>
                    <a:pt x="21600" y="1208"/>
                    <a:pt x="21094" y="0"/>
                    <a:pt x="20470" y="0"/>
                  </a:cubicBezTo>
                  <a:lnTo>
                    <a:pt x="1129" y="0"/>
                  </a:lnTo>
                  <a:close/>
                </a:path>
              </a:pathLst>
            </a:custGeom>
            <a:solidFill>
              <a:srgbClr val="A9A57C"/>
            </a:solidFill>
            <a:ln w="25400" cap="flat" cmpd="sng">
              <a:solidFill>
                <a:srgbClr val="7B7859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35718" tIns="35718" rIns="35718" bIns="35718" anchor="ctr"/>
            <a:lstStyle/>
            <a:p>
              <a:endParaRPr lang="ja-JP" altLang="en-US"/>
            </a:p>
          </p:txBody>
        </p:sp>
        <p:sp>
          <p:nvSpPr>
            <p:cNvPr id="9237" name="AutoShape 15"/>
            <p:cNvSpPr>
              <a:spLocks/>
            </p:cNvSpPr>
            <p:nvPr/>
          </p:nvSpPr>
          <p:spPr bwMode="auto">
            <a:xfrm>
              <a:off x="1" y="0"/>
              <a:ext cx="103" cy="4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2800">
                  <a:solidFill>
                    <a:srgbClr val="FFFFFF"/>
                  </a:solidFill>
                  <a:ea typeface="ＭＳ Ｐゴシック" pitchFamily="50" charset="-128"/>
                </a:rPr>
                <a:t>HDMI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pic>
        <p:nvPicPr>
          <p:cNvPr id="9229" name="Picture 16" descr="wifi-icon11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867596">
            <a:off x="5892800" y="5378450"/>
            <a:ext cx="8842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230" name="Group 17"/>
          <p:cNvGrpSpPr>
            <a:grpSpLocks/>
          </p:cNvGrpSpPr>
          <p:nvPr/>
        </p:nvGrpSpPr>
        <p:grpSpPr bwMode="auto">
          <a:xfrm>
            <a:off x="6732588" y="5761038"/>
            <a:ext cx="1331912" cy="557212"/>
            <a:chOff x="0" y="0"/>
            <a:chExt cx="105" cy="44"/>
          </a:xfrm>
        </p:grpSpPr>
        <p:sp>
          <p:nvSpPr>
            <p:cNvPr id="9234" name="AutoShape 18"/>
            <p:cNvSpPr>
              <a:spLocks/>
            </p:cNvSpPr>
            <p:nvPr/>
          </p:nvSpPr>
          <p:spPr bwMode="auto">
            <a:xfrm>
              <a:off x="0" y="0"/>
              <a:ext cx="105" cy="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129" y="0"/>
                  </a:moveTo>
                  <a:lnTo>
                    <a:pt x="1129" y="0"/>
                  </a:lnTo>
                  <a:cubicBezTo>
                    <a:pt x="505" y="0"/>
                    <a:pt x="0" y="1208"/>
                    <a:pt x="0" y="2700"/>
                  </a:cubicBezTo>
                  <a:lnTo>
                    <a:pt x="0" y="18900"/>
                  </a:lnTo>
                  <a:cubicBezTo>
                    <a:pt x="0" y="20391"/>
                    <a:pt x="505" y="21600"/>
                    <a:pt x="1129" y="21600"/>
                  </a:cubicBezTo>
                  <a:lnTo>
                    <a:pt x="20470" y="21600"/>
                  </a:lnTo>
                  <a:cubicBezTo>
                    <a:pt x="21094" y="21600"/>
                    <a:pt x="21600" y="20391"/>
                    <a:pt x="21600" y="18900"/>
                  </a:cubicBezTo>
                  <a:lnTo>
                    <a:pt x="21600" y="2700"/>
                  </a:lnTo>
                  <a:cubicBezTo>
                    <a:pt x="21600" y="1208"/>
                    <a:pt x="21094" y="0"/>
                    <a:pt x="20470" y="0"/>
                  </a:cubicBezTo>
                  <a:lnTo>
                    <a:pt x="1129" y="0"/>
                  </a:lnTo>
                  <a:close/>
                </a:path>
              </a:pathLst>
            </a:custGeom>
            <a:solidFill>
              <a:srgbClr val="A9A57C"/>
            </a:solidFill>
            <a:ln w="25400" cap="flat" cmpd="sng">
              <a:solidFill>
                <a:srgbClr val="7B7859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ja-JP" altLang="en-US"/>
            </a:p>
          </p:txBody>
        </p:sp>
        <p:sp>
          <p:nvSpPr>
            <p:cNvPr id="9235" name="AutoShape 19"/>
            <p:cNvSpPr>
              <a:spLocks/>
            </p:cNvSpPr>
            <p:nvPr/>
          </p:nvSpPr>
          <p:spPr bwMode="auto">
            <a:xfrm>
              <a:off x="1" y="0"/>
              <a:ext cx="103" cy="4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0800" tIns="50800" rIns="50800" bIns="50800" anchor="ctr"/>
            <a:lstStyle>
              <a:lvl1pPr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1pPr>
              <a:lvl2pPr marL="742950" indent="-28575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2pPr>
              <a:lvl3pPr marL="11430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3pPr>
              <a:lvl4pPr marL="16002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4pPr>
              <a:lvl5pPr marL="2057400" indent="-228600"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defRPr>
              </a:lvl9pPr>
            </a:lstStyle>
            <a:p>
              <a:pPr algn="ctr" defTabSz="914400" eaLnBrk="1"/>
              <a:r>
                <a:rPr lang="ja-JP" altLang="ja-JP" sz="2800">
                  <a:solidFill>
                    <a:srgbClr val="FFFFFF"/>
                  </a:solidFill>
                  <a:ea typeface="ＭＳ Ｐゴシック" pitchFamily="50" charset="-128"/>
                </a:rPr>
                <a:t>WiFi</a:t>
              </a:r>
              <a:endParaRPr lang="ja-JP" altLang="ja-JP">
                <a:ea typeface="ＭＳ Ｐゴシック" pitchFamily="50" charset="-128"/>
              </a:endParaRPr>
            </a:p>
          </p:txBody>
        </p:sp>
      </p:grpSp>
      <p:sp>
        <p:nvSpPr>
          <p:cNvPr id="9231" name="Line 20"/>
          <p:cNvSpPr>
            <a:spLocks noChangeShapeType="1"/>
          </p:cNvSpPr>
          <p:nvPr/>
        </p:nvSpPr>
        <p:spPr bwMode="auto">
          <a:xfrm flipH="1">
            <a:off x="3516313" y="6067425"/>
            <a:ext cx="695325" cy="0"/>
          </a:xfrm>
          <a:prstGeom prst="line">
            <a:avLst/>
          </a:prstGeom>
          <a:noFill/>
          <a:ln w="57150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32" name="Line 21"/>
          <p:cNvSpPr>
            <a:spLocks noChangeShapeType="1"/>
          </p:cNvSpPr>
          <p:nvPr/>
        </p:nvSpPr>
        <p:spPr bwMode="auto">
          <a:xfrm flipH="1">
            <a:off x="7531100" y="8170863"/>
            <a:ext cx="830263" cy="0"/>
          </a:xfrm>
          <a:prstGeom prst="line">
            <a:avLst/>
          </a:prstGeom>
          <a:noFill/>
          <a:ln w="57150">
            <a:solidFill>
              <a:srgbClr val="A6A278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33" name="AutoShape 22"/>
          <p:cNvSpPr>
            <a:spLocks/>
          </p:cNvSpPr>
          <p:nvPr/>
        </p:nvSpPr>
        <p:spPr bwMode="auto">
          <a:xfrm>
            <a:off x="4437063" y="6508750"/>
            <a:ext cx="258762" cy="250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ctr" eaLnBrk="1"/>
            <a:fld id="{2C309FB2-E3B9-4DAE-802D-8A5A3B34E893}" type="slidenum">
              <a:rPr lang="ja-JP" altLang="ja-JP">
                <a:latin typeface="Helvetica Light" charset="0"/>
                <a:ea typeface="ＭＳ Ｐゴシック" pitchFamily="50" charset="-128"/>
                <a:sym typeface="Helvetica Light" charset="0"/>
              </a:rPr>
              <a:pPr algn="ctr" eaLnBrk="1"/>
              <a:t>7</a:t>
            </a:fld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/>
          </p:cNvSpPr>
          <p:nvPr/>
        </p:nvSpPr>
        <p:spPr bwMode="auto">
          <a:xfrm>
            <a:off x="8458200" y="0"/>
            <a:ext cx="685800" cy="68580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675E4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243" name="AutoShape 2"/>
          <p:cNvSpPr>
            <a:spLocks/>
          </p:cNvSpPr>
          <p:nvPr/>
        </p:nvSpPr>
        <p:spPr bwMode="auto">
          <a:xfrm>
            <a:off x="8458200" y="5486400"/>
            <a:ext cx="685800" cy="685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A9A57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endParaRPr lang="ja-JP" altLang="en-US"/>
          </a:p>
        </p:txBody>
      </p:sp>
      <p:sp>
        <p:nvSpPr>
          <p:cNvPr id="10244" name="Rectangle 3"/>
          <p:cNvSpPr>
            <a:spLocks noGrp="1"/>
          </p:cNvSpPr>
          <p:nvPr>
            <p:ph type="title"/>
          </p:nvPr>
        </p:nvSpPr>
        <p:spPr bwMode="auto">
          <a:xfrm>
            <a:off x="236538" y="257175"/>
            <a:ext cx="8001000" cy="11445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defTabSz="914400" eaLnBrk="1"/>
            <a:r>
              <a:rPr lang="ja-JP" altLang="ja-JP" sz="4000" smtClean="0">
                <a:solidFill>
                  <a:srgbClr val="675E47"/>
                </a:solidFill>
                <a:ea typeface="ＭＳ Ｐゴシック" pitchFamily="50" charset="-128"/>
              </a:rPr>
              <a:t>タブレット端末</a:t>
            </a:r>
            <a:r>
              <a:rPr lang="ja-JP" altLang="ja-JP" sz="4000" smtClean="0">
                <a:solidFill>
                  <a:srgbClr val="675E47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と</a:t>
            </a:r>
            <a:r>
              <a:rPr lang="ja-JP" altLang="ja-JP" sz="4000" smtClean="0">
                <a:solidFill>
                  <a:srgbClr val="675E47"/>
                </a:solidFill>
                <a:ea typeface="ＭＳ Ｐゴシック" pitchFamily="50" charset="-128"/>
              </a:rPr>
              <a:t>PC</a:t>
            </a:r>
            <a:r>
              <a:rPr lang="ja-JP" altLang="ja-JP" sz="4000" smtClean="0">
                <a:solidFill>
                  <a:srgbClr val="675E47"/>
                </a:solidFill>
                <a:latin typeface="ヒラギノ角ゴ ProN W3" charset="0"/>
                <a:ea typeface="ＭＳ Ｐゴシック" pitchFamily="50" charset="-128"/>
                <a:sym typeface="ヒラギノ角ゴ ProN W3" charset="0"/>
              </a:rPr>
              <a:t>とのデータ送受信</a:t>
            </a:r>
            <a:endParaRPr lang="ja-JP" altLang="ja-JP" smtClean="0">
              <a:ea typeface="ＭＳ Ｐゴシック" pitchFamily="50" charset="-128"/>
            </a:endParaRPr>
          </a:p>
        </p:txBody>
      </p:sp>
      <p:sp>
        <p:nvSpPr>
          <p:cNvPr id="10245" name="Rectangle 4"/>
          <p:cNvSpPr>
            <a:spLocks noGrp="1"/>
          </p:cNvSpPr>
          <p:nvPr>
            <p:ph type="body" idx="1"/>
          </p:nvPr>
        </p:nvSpPr>
        <p:spPr bwMode="auto">
          <a:xfrm>
            <a:off x="3217863" y="2735263"/>
            <a:ext cx="2039937" cy="523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114300" algn="l" eaLnBrk="1">
              <a:spcBef>
                <a:spcPts val="400"/>
              </a:spcBef>
              <a:buClr>
                <a:srgbClr val="A9A57C"/>
              </a:buClr>
              <a:buFont typeface="ArialMT" charset="0"/>
              <a:buNone/>
            </a:pPr>
            <a:r>
              <a:rPr lang="ja-JP" altLang="ja-JP" smtClean="0">
                <a:solidFill>
                  <a:srgbClr val="2F2B20"/>
                </a:solidFill>
                <a:ea typeface="ＭＳ Ｐゴシック" pitchFamily="50" charset="-128"/>
              </a:rPr>
              <a:t>USB</a:t>
            </a:r>
            <a:r>
              <a:rPr lang="ja-JP" altLang="ja-JP" smtClean="0">
                <a:solidFill>
                  <a:srgbClr val="2F2B20"/>
                </a:solidFill>
                <a:latin typeface="ヒラギノ明朝 ProN W3" charset="0"/>
                <a:ea typeface="ＭＳ Ｐゴシック" pitchFamily="50" charset="-128"/>
                <a:sym typeface="ヒラギノ明朝 ProN W3" charset="0"/>
              </a:rPr>
              <a:t>直接接続</a:t>
            </a:r>
            <a:endParaRPr lang="ja-JP" altLang="ja-JP" smtClean="0">
              <a:ea typeface="ＭＳ Ｐゴシック" pitchFamily="50" charset="-128"/>
            </a:endParaRPr>
          </a:p>
        </p:txBody>
      </p:sp>
      <p:pic>
        <p:nvPicPr>
          <p:cNvPr id="10246" name="Picture 5" descr="imag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4941888"/>
            <a:ext cx="242093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7" name="Picture 6" descr="image3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628775"/>
            <a:ext cx="3109913" cy="234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8" name="Picture 7" descr="image?id=b13cbfb65cf580de51e3bcbe091c79a0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28775"/>
            <a:ext cx="26098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9" name="Picture 8" descr="クリックすると新しいウィンドウで開きます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1612900"/>
            <a:ext cx="14287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50" name="Line 9"/>
          <p:cNvSpPr>
            <a:spLocks noChangeShapeType="1"/>
          </p:cNvSpPr>
          <p:nvPr/>
        </p:nvSpPr>
        <p:spPr bwMode="auto">
          <a:xfrm flipH="1">
            <a:off x="2678113" y="2719388"/>
            <a:ext cx="2938462" cy="0"/>
          </a:xfrm>
          <a:prstGeom prst="line">
            <a:avLst/>
          </a:prstGeom>
          <a:noFill/>
          <a:ln w="28575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 flipH="1">
            <a:off x="2678113" y="3681413"/>
            <a:ext cx="2938462" cy="0"/>
          </a:xfrm>
          <a:prstGeom prst="line">
            <a:avLst/>
          </a:prstGeom>
          <a:noFill/>
          <a:ln w="28575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0252" name="Picture 11" descr="クリックすると新しいウィンドウで開きます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863" y="3141663"/>
            <a:ext cx="15843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53" name="Line 12"/>
          <p:cNvSpPr>
            <a:spLocks noChangeShapeType="1"/>
          </p:cNvSpPr>
          <p:nvPr/>
        </p:nvSpPr>
        <p:spPr bwMode="auto">
          <a:xfrm flipH="1">
            <a:off x="5408613" y="3970338"/>
            <a:ext cx="747712" cy="971550"/>
          </a:xfrm>
          <a:prstGeom prst="line">
            <a:avLst/>
          </a:prstGeom>
          <a:noFill/>
          <a:ln w="28575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3"/>
          <p:cNvSpPr>
            <a:spLocks noChangeShapeType="1"/>
          </p:cNvSpPr>
          <p:nvPr/>
        </p:nvSpPr>
        <p:spPr bwMode="auto">
          <a:xfrm flipH="1" flipV="1">
            <a:off x="2239963" y="4113213"/>
            <a:ext cx="747712" cy="828675"/>
          </a:xfrm>
          <a:prstGeom prst="line">
            <a:avLst/>
          </a:prstGeom>
          <a:noFill/>
          <a:ln w="28575">
            <a:solidFill>
              <a:srgbClr val="A6A27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55" name="AutoShape 14"/>
          <p:cNvSpPr>
            <a:spLocks/>
          </p:cNvSpPr>
          <p:nvPr/>
        </p:nvSpPr>
        <p:spPr bwMode="auto">
          <a:xfrm>
            <a:off x="3217863" y="3914775"/>
            <a:ext cx="2039937" cy="523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marL="1143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defTabSz="914400" eaLnBrk="1">
              <a:spcBef>
                <a:spcPts val="400"/>
              </a:spcBef>
            </a:pPr>
            <a:r>
              <a:rPr lang="ja-JP" altLang="ja-JP" sz="1800">
                <a:solidFill>
                  <a:srgbClr val="2F2B20"/>
                </a:solidFill>
                <a:latin typeface="ヒラギノ明朝 ProN W3" charset="0"/>
                <a:ea typeface="ＭＳ Ｐゴシック" pitchFamily="50" charset="-128"/>
                <a:sym typeface="ヒラギノ明朝 ProN W3" charset="0"/>
              </a:rPr>
              <a:t>専用</a:t>
            </a:r>
            <a:r>
              <a:rPr lang="ja-JP" altLang="ja-JP" sz="1800">
                <a:solidFill>
                  <a:srgbClr val="2F2B20"/>
                </a:solidFill>
                <a:ea typeface="ＭＳ Ｐゴシック" pitchFamily="50" charset="-128"/>
              </a:rPr>
              <a:t>USB</a:t>
            </a:r>
            <a:r>
              <a:rPr lang="ja-JP" altLang="ja-JP" sz="1800">
                <a:solidFill>
                  <a:srgbClr val="2F2B20"/>
                </a:solidFill>
                <a:latin typeface="ヒラギノ明朝 ProN W3" charset="0"/>
                <a:ea typeface="ＭＳ Ｐゴシック" pitchFamily="50" charset="-128"/>
                <a:sym typeface="ヒラギノ明朝 ProN W3" charset="0"/>
              </a:rPr>
              <a:t>メモリ</a:t>
            </a:r>
            <a:endParaRPr lang="ja-JP" altLang="ja-JP">
              <a:ea typeface="ＭＳ Ｐゴシック" pitchFamily="50" charset="-128"/>
            </a:endParaRPr>
          </a:p>
        </p:txBody>
      </p:sp>
      <p:sp>
        <p:nvSpPr>
          <p:cNvPr id="10256" name="AutoShape 15"/>
          <p:cNvSpPr>
            <a:spLocks/>
          </p:cNvSpPr>
          <p:nvPr/>
        </p:nvSpPr>
        <p:spPr bwMode="auto">
          <a:xfrm>
            <a:off x="3132138" y="6153150"/>
            <a:ext cx="2978150" cy="523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marL="1143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defTabSz="914400" eaLnBrk="1">
              <a:spcBef>
                <a:spcPts val="400"/>
              </a:spcBef>
            </a:pPr>
            <a:r>
              <a:rPr lang="ja-JP" altLang="ja-JP" sz="1800">
                <a:solidFill>
                  <a:srgbClr val="2F2B20"/>
                </a:solidFill>
                <a:latin typeface="ヒラギノ明朝 ProN W3" charset="0"/>
                <a:ea typeface="ＭＳ Ｐゴシック" pitchFamily="50" charset="-128"/>
                <a:sym typeface="ヒラギノ明朝 ProN W3" charset="0"/>
              </a:rPr>
              <a:t>クラウドサービス</a:t>
            </a:r>
            <a:endParaRPr lang="ja-JP" altLang="ja-JP">
              <a:ea typeface="ＭＳ Ｐゴシック" pitchFamily="50" charset="-128"/>
            </a:endParaRPr>
          </a:p>
        </p:txBody>
      </p:sp>
      <p:sp>
        <p:nvSpPr>
          <p:cNvPr id="10257" name="AutoShape 16"/>
          <p:cNvSpPr>
            <a:spLocks/>
          </p:cNvSpPr>
          <p:nvPr/>
        </p:nvSpPr>
        <p:spPr bwMode="auto">
          <a:xfrm>
            <a:off x="4437063" y="6508750"/>
            <a:ext cx="258762" cy="250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>
            <a:lvl1pPr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1pPr>
            <a:lvl2pPr marL="742950" indent="-28575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2pPr>
            <a:lvl3pPr marL="11430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3pPr>
            <a:lvl4pPr marL="16002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4pPr>
            <a:lvl5pPr marL="2057400" indent="-228600" defTabSz="409575"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5pPr>
            <a:lvl6pPr marL="25146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6pPr>
            <a:lvl7pPr marL="29718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7pPr>
            <a:lvl8pPr marL="34290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8pPr>
            <a:lvl9pPr marL="3886200" indent="-228600" defTabSz="4095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defRPr>
            </a:lvl9pPr>
          </a:lstStyle>
          <a:p>
            <a:pPr algn="ctr" eaLnBrk="1"/>
            <a:fld id="{D766CE28-4F4C-48AF-B283-00D00DBC6CF8}" type="slidenum">
              <a:rPr lang="ja-JP" altLang="ja-JP">
                <a:latin typeface="Helvetica Light" charset="0"/>
                <a:ea typeface="ＭＳ Ｐゴシック" pitchFamily="50" charset="-128"/>
                <a:sym typeface="Helvetica Light" charset="0"/>
              </a:rPr>
              <a:pPr algn="ctr" eaLnBrk="1"/>
              <a:t>8</a:t>
            </a:fld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​​テーマ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4_Office ​​テーマ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5_Office ​​テーマ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​​テーマ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4F81BD"/>
          </a:solidFill>
          <a:prstDash val="solid"/>
          <a:round/>
          <a:headEnd type="none" w="med" len="med"/>
          <a:tailEnd type="none" w="med" len="med"/>
        </a:ln>
        <a:effectLst>
          <a:outerShdw blurRad="38100" dist="23000" dir="5400000" algn="ctr" rotWithShape="0">
            <a:srgbClr val="000000">
              <a:alpha val="34999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ja-JP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charset="0"/>
            <a:ea typeface="Helvetica" charset="0"/>
            <a:cs typeface="Helvetica" charset="0"/>
            <a:sym typeface="Helvetica" charset="0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572E2D"/>
      </a:dk1>
      <a:lt1>
        <a:srgbClr val="2A5657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ACB4B4"/>
      </a:accent3>
      <a:accent4>
        <a:srgbClr val="492625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465</Words>
  <Application>Microsoft Office PowerPoint</Application>
  <PresentationFormat>画面に合わせる (4:3)</PresentationFormat>
  <Paragraphs>54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2_Office ​​テーマ</vt:lpstr>
      <vt:lpstr>4_Office ​​テーマ</vt:lpstr>
      <vt:lpstr>5_Office ​​テーマ</vt:lpstr>
      <vt:lpstr>ＩＣＴ機器の活用 ③タブレット端末</vt:lpstr>
      <vt:lpstr>タブレット端末とは</vt:lpstr>
      <vt:lpstr>学びのイノベーション</vt:lpstr>
      <vt:lpstr>PowerPoint プレゼンテーション</vt:lpstr>
      <vt:lpstr>タブレット端末の機能</vt:lpstr>
      <vt:lpstr>PowerPoint プレゼンテーション</vt:lpstr>
      <vt:lpstr>タブレット端末の画像提示</vt:lpstr>
      <vt:lpstr>タブレット端末とPCとのデータ送受信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授業におけるタブレット端末の活用</dc:title>
  <dc:creator>小森　真一</dc:creator>
  <cp:lastModifiedBy>兵庫県</cp:lastModifiedBy>
  <cp:revision>33</cp:revision>
  <cp:lastPrinted>2016-11-21T06:26:09Z</cp:lastPrinted>
  <dcterms:modified xsi:type="dcterms:W3CDTF">2018-04-27T08:18:28Z</dcterms:modified>
</cp:coreProperties>
</file>