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68" r:id="rId2"/>
    <p:sldId id="271" r:id="rId3"/>
    <p:sldId id="260" r:id="rId4"/>
    <p:sldId id="257" r:id="rId5"/>
    <p:sldId id="258" r:id="rId6"/>
    <p:sldId id="259" r:id="rId7"/>
    <p:sldId id="267" r:id="rId8"/>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2581" autoAdjust="0"/>
  </p:normalViewPr>
  <p:slideViewPr>
    <p:cSldViewPr>
      <p:cViewPr>
        <p:scale>
          <a:sx n="41" d="100"/>
          <a:sy n="41" d="100"/>
        </p:scale>
        <p:origin x="-1488" y="-19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786" cy="496967"/>
          </a:xfrm>
          <a:prstGeom prst="rect">
            <a:avLst/>
          </a:prstGeom>
        </p:spPr>
        <p:txBody>
          <a:bodyPr vert="horz" lIns="95690" tIns="47845" rIns="95690" bIns="47845" rtlCol="0"/>
          <a:lstStyle>
            <a:lvl1pPr algn="l">
              <a:defRPr sz="1300"/>
            </a:lvl1pPr>
          </a:lstStyle>
          <a:p>
            <a:endParaRPr kumimoji="1" lang="ja-JP" altLang="en-US"/>
          </a:p>
        </p:txBody>
      </p:sp>
      <p:sp>
        <p:nvSpPr>
          <p:cNvPr id="3" name="日付プレースホルダー 2"/>
          <p:cNvSpPr>
            <a:spLocks noGrp="1"/>
          </p:cNvSpPr>
          <p:nvPr>
            <p:ph type="dt" idx="1"/>
          </p:nvPr>
        </p:nvSpPr>
        <p:spPr>
          <a:xfrm>
            <a:off x="3855839" y="1"/>
            <a:ext cx="2949786" cy="496967"/>
          </a:xfrm>
          <a:prstGeom prst="rect">
            <a:avLst/>
          </a:prstGeom>
        </p:spPr>
        <p:txBody>
          <a:bodyPr vert="horz" lIns="95690" tIns="47845" rIns="95690" bIns="47845" rtlCol="0"/>
          <a:lstStyle>
            <a:lvl1pPr algn="r">
              <a:defRPr sz="1300"/>
            </a:lvl1pPr>
          </a:lstStyle>
          <a:p>
            <a:fld id="{6FB29F97-02FC-46F0-B8A2-B5252D4AFBE4}" type="datetimeFigureOut">
              <a:rPr kumimoji="1" lang="ja-JP" altLang="en-US" smtClean="0"/>
              <a:t>2018/4/27</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5690" tIns="47845" rIns="95690" bIns="47845"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5690" tIns="47845" rIns="95690" bIns="47845"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647"/>
            <a:ext cx="2949786" cy="496967"/>
          </a:xfrm>
          <a:prstGeom prst="rect">
            <a:avLst/>
          </a:prstGeom>
        </p:spPr>
        <p:txBody>
          <a:bodyPr vert="horz" lIns="95690" tIns="47845" rIns="95690" bIns="47845"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6" cy="496967"/>
          </a:xfrm>
          <a:prstGeom prst="rect">
            <a:avLst/>
          </a:prstGeom>
        </p:spPr>
        <p:txBody>
          <a:bodyPr vert="horz" lIns="95690" tIns="47845" rIns="95690" bIns="47845" rtlCol="0" anchor="b"/>
          <a:lstStyle>
            <a:lvl1pPr algn="r">
              <a:defRPr sz="1300"/>
            </a:lvl1pPr>
          </a:lstStyle>
          <a:p>
            <a:fld id="{47896C8A-10BF-42AD-8857-A00543C89A6B}" type="slidenum">
              <a:rPr kumimoji="1" lang="ja-JP" altLang="en-US" smtClean="0"/>
              <a:t>‹#›</a:t>
            </a:fld>
            <a:endParaRPr kumimoji="1" lang="ja-JP" altLang="en-US"/>
          </a:p>
        </p:txBody>
      </p:sp>
    </p:spTree>
    <p:extLst>
      <p:ext uri="{BB962C8B-B14F-4D97-AF65-F5344CB8AC3E}">
        <p14:creationId xmlns:p14="http://schemas.microsoft.com/office/powerpoint/2010/main" val="144752418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a:t>
            </a:r>
            <a:r>
              <a:rPr kumimoji="1" lang="ja-JP" altLang="en-US" dirty="0" smtClean="0"/>
              <a:t>タイトル</a:t>
            </a:r>
            <a:r>
              <a:rPr kumimoji="1" lang="en-US" altLang="ja-JP" dirty="0" smtClean="0"/>
              <a:t>〉</a:t>
            </a:r>
          </a:p>
          <a:p>
            <a:r>
              <a:rPr kumimoji="1" lang="ja-JP" altLang="en-US" dirty="0" smtClean="0"/>
              <a:t>「教育の情報化」で教員が授業でＩＣＴを有効に活用することが求められています。</a:t>
            </a:r>
            <a:endParaRPr kumimoji="1" lang="en-US" altLang="ja-JP" dirty="0" smtClean="0"/>
          </a:p>
          <a:p>
            <a:r>
              <a:rPr kumimoji="1" lang="ja-JP" altLang="en-US" dirty="0" smtClean="0"/>
              <a:t>各種ＩＣＴの中で、最も普及しているのが実物投影機です。</a:t>
            </a:r>
            <a:endParaRPr kumimoji="1" lang="en-US" altLang="ja-JP" dirty="0" smtClean="0"/>
          </a:p>
          <a:p>
            <a:r>
              <a:rPr kumimoji="1" lang="ja-JP" altLang="en-US" dirty="0" smtClean="0"/>
              <a:t>実物投影機を有効に使うことで児童生徒がより「分かる授業」を実現することができます。</a:t>
            </a:r>
            <a:endParaRPr kumimoji="1" lang="ja-JP" altLang="en-US" dirty="0"/>
          </a:p>
        </p:txBody>
      </p:sp>
      <p:sp>
        <p:nvSpPr>
          <p:cNvPr id="4" name="スライド番号プレースホルダー 3"/>
          <p:cNvSpPr>
            <a:spLocks noGrp="1"/>
          </p:cNvSpPr>
          <p:nvPr>
            <p:ph type="sldNum" sz="quarter" idx="10"/>
          </p:nvPr>
        </p:nvSpPr>
        <p:spPr/>
        <p:txBody>
          <a:bodyPr/>
          <a:lstStyle/>
          <a:p>
            <a:fld id="{E3FC1DDD-E1FC-4685-BB65-C272BFCD2A79}" type="slidenum">
              <a:rPr kumimoji="1" lang="ja-JP" altLang="en-US" smtClean="0"/>
              <a:t>1</a:t>
            </a:fld>
            <a:endParaRPr kumimoji="1" lang="ja-JP" altLang="en-US"/>
          </a:p>
        </p:txBody>
      </p:sp>
    </p:spTree>
    <p:extLst>
      <p:ext uri="{BB962C8B-B14F-4D97-AF65-F5344CB8AC3E}">
        <p14:creationId xmlns:p14="http://schemas.microsoft.com/office/powerpoint/2010/main" val="13105071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a:t>
            </a:r>
            <a:r>
              <a:rPr kumimoji="1" lang="ja-JP" altLang="en-US" dirty="0" smtClean="0"/>
              <a:t>タイトル</a:t>
            </a:r>
            <a:r>
              <a:rPr kumimoji="1" lang="en-US" altLang="ja-JP" dirty="0" smtClean="0"/>
              <a:t>〉</a:t>
            </a:r>
          </a:p>
          <a:p>
            <a:r>
              <a:rPr kumimoji="1" lang="ja-JP" altLang="en-US" dirty="0" smtClean="0"/>
              <a:t>「教育の情報化」で教員が授業でＩＣＴを有効に活用することが求められています。</a:t>
            </a:r>
            <a:endParaRPr kumimoji="1" lang="en-US" altLang="ja-JP" dirty="0" smtClean="0"/>
          </a:p>
          <a:p>
            <a:r>
              <a:rPr kumimoji="1" lang="ja-JP" altLang="en-US" dirty="0" smtClean="0"/>
              <a:t>各種ＩＣＴの中で、最も普及しているのが実物投影機です。</a:t>
            </a:r>
            <a:endParaRPr kumimoji="1" lang="en-US" altLang="ja-JP" dirty="0" smtClean="0"/>
          </a:p>
          <a:p>
            <a:r>
              <a:rPr kumimoji="1" lang="ja-JP" altLang="en-US" dirty="0" smtClean="0"/>
              <a:t>実物投影機を有効に使うことで児童生徒がより「分かる授業」を実現することができます。</a:t>
            </a:r>
            <a:endParaRPr kumimoji="1" lang="ja-JP" altLang="en-US" dirty="0"/>
          </a:p>
        </p:txBody>
      </p:sp>
      <p:sp>
        <p:nvSpPr>
          <p:cNvPr id="4" name="スライド番号プレースホルダー 3"/>
          <p:cNvSpPr>
            <a:spLocks noGrp="1"/>
          </p:cNvSpPr>
          <p:nvPr>
            <p:ph type="sldNum" sz="quarter" idx="10"/>
          </p:nvPr>
        </p:nvSpPr>
        <p:spPr/>
        <p:txBody>
          <a:bodyPr/>
          <a:lstStyle/>
          <a:p>
            <a:fld id="{E3FC1DDD-E1FC-4685-BB65-C272BFCD2A79}" type="slidenum">
              <a:rPr kumimoji="1" lang="ja-JP" altLang="en-US" smtClean="0"/>
              <a:t>2</a:t>
            </a:fld>
            <a:endParaRPr kumimoji="1" lang="ja-JP" altLang="en-US"/>
          </a:p>
        </p:txBody>
      </p:sp>
    </p:spTree>
    <p:extLst>
      <p:ext uri="{BB962C8B-B14F-4D97-AF65-F5344CB8AC3E}">
        <p14:creationId xmlns:p14="http://schemas.microsoft.com/office/powerpoint/2010/main" val="13105071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次に活用方法についてです。</a:t>
            </a:r>
            <a:endParaRPr kumimoji="1" lang="en-US" altLang="ja-JP" dirty="0" smtClean="0"/>
          </a:p>
          <a:p>
            <a:endParaRPr kumimoji="1" lang="en-US" altLang="ja-JP" dirty="0" smtClean="0"/>
          </a:p>
          <a:p>
            <a:r>
              <a:rPr kumimoji="1" lang="ja-JP" altLang="en-US" dirty="0" smtClean="0"/>
              <a:t>教科書や資料等の拡大提示について説明します。</a:t>
            </a:r>
            <a:endParaRPr kumimoji="1" lang="en-US" altLang="ja-JP" dirty="0" smtClean="0"/>
          </a:p>
          <a:p>
            <a:endParaRPr kumimoji="1" lang="en-US" altLang="ja-JP" dirty="0" smtClean="0"/>
          </a:p>
          <a:p>
            <a:r>
              <a:rPr kumimoji="1" lang="ja-JP" altLang="en-US" dirty="0" smtClean="0"/>
              <a:t>必要な資料をパソコンから呼び出し、拡大表示し、重要なポイントを確認することができます。</a:t>
            </a:r>
            <a:endParaRPr kumimoji="1" lang="en-US" altLang="ja-JP" dirty="0" smtClean="0"/>
          </a:p>
          <a:p>
            <a:r>
              <a:rPr kumimoji="1" lang="ja-JP" altLang="en-US" dirty="0" smtClean="0"/>
              <a:t>書き込み機能を活用すれば、ノート指導にも役立てることができます。</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47896C8A-10BF-42AD-8857-A00543C89A6B}" type="slidenum">
              <a:rPr kumimoji="1" lang="ja-JP" altLang="en-US" smtClean="0"/>
              <a:t>3</a:t>
            </a:fld>
            <a:endParaRPr kumimoji="1" lang="ja-JP" altLang="en-US"/>
          </a:p>
        </p:txBody>
      </p:sp>
    </p:spTree>
    <p:extLst>
      <p:ext uri="{BB962C8B-B14F-4D97-AF65-F5344CB8AC3E}">
        <p14:creationId xmlns:p14="http://schemas.microsoft.com/office/powerpoint/2010/main" val="11144510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次に動画の活用について説明します。</a:t>
            </a:r>
            <a:endParaRPr kumimoji="1" lang="en-US" altLang="ja-JP" dirty="0" smtClean="0"/>
          </a:p>
          <a:p>
            <a:endParaRPr kumimoji="1" lang="en-US" altLang="ja-JP" dirty="0" smtClean="0"/>
          </a:p>
          <a:p>
            <a:r>
              <a:rPr kumimoji="1" lang="ja-JP" altLang="en-US" dirty="0" smtClean="0"/>
              <a:t>デジタルカメラやビデオで動画を撮っておけば、その動画を拡大提示できます。</a:t>
            </a:r>
            <a:endParaRPr kumimoji="1" lang="en-US" altLang="ja-JP" dirty="0" smtClean="0"/>
          </a:p>
          <a:p>
            <a:r>
              <a:rPr kumimoji="1" lang="ja-JP" altLang="en-US" dirty="0" smtClean="0"/>
              <a:t>一時停止機能や書き込み機能を活用すれば、技術的な指導にも大変効果的です。</a:t>
            </a:r>
            <a:endParaRPr kumimoji="1" lang="en-US" altLang="ja-JP" dirty="0" smtClean="0"/>
          </a:p>
          <a:p>
            <a:r>
              <a:rPr kumimoji="1" lang="ja-JP" altLang="en-US" dirty="0" smtClean="0"/>
              <a:t>また、体育科においては、自分では確認できない自分自身の体の動きを見ることができ、確認・修正に役立てることができます。</a:t>
            </a:r>
            <a:endParaRPr kumimoji="1" lang="en-US" altLang="ja-JP" dirty="0" smtClean="0"/>
          </a:p>
          <a:p>
            <a:endParaRPr kumimoji="1" lang="en-US" altLang="ja-JP" dirty="0" smtClean="0"/>
          </a:p>
          <a:p>
            <a:endParaRPr kumimoji="1" lang="ja-JP" altLang="en-US"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47896C8A-10BF-42AD-8857-A00543C89A6B}" type="slidenum">
              <a:rPr kumimoji="1" lang="ja-JP" altLang="en-US" smtClean="0"/>
              <a:t>4</a:t>
            </a:fld>
            <a:endParaRPr kumimoji="1" lang="ja-JP" altLang="en-US"/>
          </a:p>
        </p:txBody>
      </p:sp>
    </p:spTree>
    <p:extLst>
      <p:ext uri="{BB962C8B-B14F-4D97-AF65-F5344CB8AC3E}">
        <p14:creationId xmlns:p14="http://schemas.microsoft.com/office/powerpoint/2010/main" val="14903339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次にシミュレーションソフトの活用について説明します。</a:t>
            </a:r>
            <a:endParaRPr kumimoji="1" lang="en-US" altLang="ja-JP" dirty="0" smtClean="0"/>
          </a:p>
          <a:p>
            <a:endParaRPr kumimoji="1" lang="en-US" altLang="ja-JP" dirty="0" smtClean="0"/>
          </a:p>
          <a:p>
            <a:r>
              <a:rPr kumimoji="1" lang="ja-JP" altLang="en-US" dirty="0" smtClean="0"/>
              <a:t>インターネット環境が整っていれば、画面上からの操作で、</a:t>
            </a:r>
            <a:r>
              <a:rPr kumimoji="1" lang="en-US" altLang="ja-JP" dirty="0" smtClean="0"/>
              <a:t>Web</a:t>
            </a:r>
            <a:r>
              <a:rPr kumimoji="1" lang="ja-JP" altLang="en-US" dirty="0" smtClean="0"/>
              <a:t>上のシミュレーションソフトを活用することができます。</a:t>
            </a:r>
            <a:endParaRPr kumimoji="1" lang="en-US" altLang="ja-JP" dirty="0" smtClean="0"/>
          </a:p>
          <a:p>
            <a:r>
              <a:rPr kumimoji="1" lang="ja-JP" altLang="en-US" dirty="0" smtClean="0"/>
              <a:t>自由に使えるシミュレーションソフトが</a:t>
            </a:r>
            <a:r>
              <a:rPr kumimoji="1" lang="en-US" altLang="ja-JP" dirty="0" smtClean="0"/>
              <a:t>Web</a:t>
            </a:r>
            <a:r>
              <a:rPr kumimoji="1" lang="ja-JP" altLang="en-US" dirty="0" smtClean="0"/>
              <a:t>上に多く存在します。</a:t>
            </a:r>
            <a:endParaRPr kumimoji="1" lang="en-US" altLang="ja-JP" dirty="0" smtClean="0"/>
          </a:p>
          <a:p>
            <a:r>
              <a:rPr kumimoji="1" lang="ja-JP" altLang="en-US" dirty="0" smtClean="0"/>
              <a:t>言葉では伝わりにくいこともシミュレーションソフトを活用することによって、イメージをつかませやすく理解が深まる場面も多くあります。</a:t>
            </a:r>
            <a:endParaRPr kumimoji="1" lang="en-US" altLang="ja-JP" dirty="0" smtClean="0"/>
          </a:p>
          <a:p>
            <a:endParaRPr kumimoji="1" lang="en-US" altLang="ja-JP" dirty="0" smtClean="0"/>
          </a:p>
          <a:p>
            <a:endParaRPr kumimoji="1" lang="ja-JP" altLang="en-US" dirty="0" smtClean="0"/>
          </a:p>
          <a:p>
            <a:endParaRPr kumimoji="1" lang="ja-JP" altLang="en-US"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47896C8A-10BF-42AD-8857-A00543C89A6B}" type="slidenum">
              <a:rPr kumimoji="1" lang="ja-JP" altLang="en-US" smtClean="0"/>
              <a:t>5</a:t>
            </a:fld>
            <a:endParaRPr kumimoji="1" lang="ja-JP" altLang="en-US"/>
          </a:p>
        </p:txBody>
      </p:sp>
    </p:spTree>
    <p:extLst>
      <p:ext uri="{BB962C8B-B14F-4D97-AF65-F5344CB8AC3E}">
        <p14:creationId xmlns:p14="http://schemas.microsoft.com/office/powerpoint/2010/main" val="32577190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次にフラッシュ型教材の活用について説明します。</a:t>
            </a:r>
            <a:endParaRPr kumimoji="1" lang="en-US" altLang="ja-JP" dirty="0" smtClean="0"/>
          </a:p>
          <a:p>
            <a:endParaRPr kumimoji="1" lang="en-US" altLang="ja-JP" dirty="0" smtClean="0"/>
          </a:p>
          <a:p>
            <a:r>
              <a:rPr kumimoji="1" lang="ja-JP" altLang="en-US" dirty="0" smtClean="0"/>
              <a:t>振り返りや知識の定着に有効なフラッシュ型教材です。</a:t>
            </a:r>
            <a:endParaRPr kumimoji="1" lang="en-US" altLang="ja-JP" dirty="0" smtClean="0"/>
          </a:p>
          <a:p>
            <a:r>
              <a:rPr kumimoji="1" lang="ja-JP" altLang="en-US" dirty="0" smtClean="0"/>
              <a:t>紙媒体より電子媒体を活用することによって短時間で作成でき、動きも加えることができ、興味関心を高めながら授業を展開することが可能です。</a:t>
            </a:r>
            <a:endParaRPr kumimoji="1" lang="en-US" altLang="ja-JP" dirty="0" smtClean="0"/>
          </a:p>
          <a:p>
            <a:r>
              <a:rPr kumimoji="1" lang="ja-JP" altLang="en-US" dirty="0" smtClean="0"/>
              <a:t>画面上で操作することができるため、児童生徒の反応を見ながら授業を進められます。</a:t>
            </a:r>
            <a:endParaRPr kumimoji="1" lang="en-US" altLang="ja-JP" dirty="0" smtClean="0"/>
          </a:p>
          <a:p>
            <a:r>
              <a:rPr kumimoji="1" lang="en-US" altLang="ja-JP" dirty="0" smtClean="0"/>
              <a:t>Web</a:t>
            </a:r>
            <a:r>
              <a:rPr kumimoji="1" lang="ja-JP" altLang="en-US" dirty="0" smtClean="0"/>
              <a:t>上に無償で提供されている教材も多くあります。</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47896C8A-10BF-42AD-8857-A00543C89A6B}" type="slidenum">
              <a:rPr kumimoji="1" lang="ja-JP" altLang="en-US" smtClean="0"/>
              <a:t>6</a:t>
            </a:fld>
            <a:endParaRPr kumimoji="1" lang="ja-JP" altLang="en-US"/>
          </a:p>
        </p:txBody>
      </p:sp>
    </p:spTree>
    <p:extLst>
      <p:ext uri="{BB962C8B-B14F-4D97-AF65-F5344CB8AC3E}">
        <p14:creationId xmlns:p14="http://schemas.microsoft.com/office/powerpoint/2010/main" val="19175697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a:t>
            </a:r>
            <a:r>
              <a:rPr kumimoji="1" lang="ja-JP" altLang="en-US" dirty="0" smtClean="0"/>
              <a:t>演習後の話し合いとして</a:t>
            </a:r>
            <a:r>
              <a:rPr kumimoji="1" lang="en-US" altLang="ja-JP" dirty="0" smtClean="0"/>
              <a:t>〉</a:t>
            </a:r>
          </a:p>
          <a:p>
            <a:endParaRPr kumimoji="1" lang="en-US" altLang="ja-JP" dirty="0" smtClean="0"/>
          </a:p>
          <a:p>
            <a:r>
              <a:rPr kumimoji="1" lang="ja-JP" altLang="en-US" dirty="0" smtClean="0"/>
              <a:t>グループで話し合って、発表しましょう。</a:t>
            </a:r>
            <a:endParaRPr kumimoji="1" lang="en-US" altLang="ja-JP" dirty="0" smtClean="0"/>
          </a:p>
          <a:p>
            <a:r>
              <a:rPr kumimoji="1" lang="ja-JP" altLang="en-US" dirty="0" smtClean="0"/>
              <a:t>・電子黒板を、授業のどの場面でどのように活用するのがよいと思いますか？</a:t>
            </a:r>
            <a:endParaRPr kumimoji="1" lang="en-US" altLang="ja-JP" dirty="0" smtClean="0"/>
          </a:p>
          <a:p>
            <a:endParaRPr kumimoji="1" lang="en-US" altLang="ja-JP" dirty="0" smtClean="0"/>
          </a:p>
          <a:p>
            <a:r>
              <a:rPr kumimoji="1" lang="ja-JP" altLang="en-US" dirty="0" smtClean="0"/>
              <a:t>これからも研修を深めるためには、教員のアイデアの共有が必要に</a:t>
            </a:r>
            <a:r>
              <a:rPr kumimoji="1" lang="ja-JP" altLang="en-US" smtClean="0"/>
              <a:t>なります。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E3FC1DDD-E1FC-4685-BB65-C272BFCD2A79}" type="slidenum">
              <a:rPr kumimoji="1" lang="ja-JP" altLang="en-US" smtClean="0"/>
              <a:t>7</a:t>
            </a:fld>
            <a:endParaRPr kumimoji="1" lang="ja-JP" altLang="en-US"/>
          </a:p>
        </p:txBody>
      </p:sp>
    </p:spTree>
    <p:extLst>
      <p:ext uri="{BB962C8B-B14F-4D97-AF65-F5344CB8AC3E}">
        <p14:creationId xmlns:p14="http://schemas.microsoft.com/office/powerpoint/2010/main" val="24614574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94682A2-E3A4-4393-AA6E-6231FC8AADA6}" type="datetime1">
              <a:rPr kumimoji="1" lang="ja-JP" altLang="en-US" smtClean="0"/>
              <a:t>2018/4/27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D09B54-5292-45CD-829D-A1912863E2CF}" type="slidenum">
              <a:rPr kumimoji="1" lang="ja-JP" altLang="en-US" smtClean="0"/>
              <a:t>‹#›</a:t>
            </a:fld>
            <a:endParaRPr kumimoji="1" lang="ja-JP" altLang="en-US"/>
          </a:p>
        </p:txBody>
      </p:sp>
    </p:spTree>
    <p:extLst>
      <p:ext uri="{BB962C8B-B14F-4D97-AF65-F5344CB8AC3E}">
        <p14:creationId xmlns:p14="http://schemas.microsoft.com/office/powerpoint/2010/main" val="28493411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846F99D-6EA9-447B-8CAF-7FAE86304C81}" type="datetime1">
              <a:rPr kumimoji="1" lang="ja-JP" altLang="en-US" smtClean="0"/>
              <a:t>2018/4/27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D09B54-5292-45CD-829D-A1912863E2CF}" type="slidenum">
              <a:rPr kumimoji="1" lang="ja-JP" altLang="en-US" smtClean="0"/>
              <a:t>‹#›</a:t>
            </a:fld>
            <a:endParaRPr kumimoji="1" lang="ja-JP" altLang="en-US"/>
          </a:p>
        </p:txBody>
      </p:sp>
    </p:spTree>
    <p:extLst>
      <p:ext uri="{BB962C8B-B14F-4D97-AF65-F5344CB8AC3E}">
        <p14:creationId xmlns:p14="http://schemas.microsoft.com/office/powerpoint/2010/main" val="35754329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686970C-5BDC-4F3D-B937-FD55DE7A3688}" type="datetime1">
              <a:rPr kumimoji="1" lang="ja-JP" altLang="en-US" smtClean="0"/>
              <a:t>2018/4/27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D09B54-5292-45CD-829D-A1912863E2CF}" type="slidenum">
              <a:rPr kumimoji="1" lang="ja-JP" altLang="en-US" smtClean="0"/>
              <a:t>‹#›</a:t>
            </a:fld>
            <a:endParaRPr kumimoji="1" lang="ja-JP" altLang="en-US"/>
          </a:p>
        </p:txBody>
      </p:sp>
    </p:spTree>
    <p:extLst>
      <p:ext uri="{BB962C8B-B14F-4D97-AF65-F5344CB8AC3E}">
        <p14:creationId xmlns:p14="http://schemas.microsoft.com/office/powerpoint/2010/main" val="30663678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E22E972-7C0C-4286-9D86-B2604E4BE278}" type="datetime1">
              <a:rPr kumimoji="1" lang="ja-JP" altLang="en-US" smtClean="0"/>
              <a:t>2018/4/27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D09B54-5292-45CD-829D-A1912863E2CF}" type="slidenum">
              <a:rPr kumimoji="1" lang="ja-JP" altLang="en-US" smtClean="0"/>
              <a:t>‹#›</a:t>
            </a:fld>
            <a:endParaRPr kumimoji="1" lang="ja-JP" altLang="en-US"/>
          </a:p>
        </p:txBody>
      </p:sp>
    </p:spTree>
    <p:extLst>
      <p:ext uri="{BB962C8B-B14F-4D97-AF65-F5344CB8AC3E}">
        <p14:creationId xmlns:p14="http://schemas.microsoft.com/office/powerpoint/2010/main" val="3237871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8D6DC75B-28CE-4DAF-BD94-4357F1265870}" type="datetime1">
              <a:rPr kumimoji="1" lang="ja-JP" altLang="en-US" smtClean="0"/>
              <a:t>2018/4/27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D09B54-5292-45CD-829D-A1912863E2CF}" type="slidenum">
              <a:rPr kumimoji="1" lang="ja-JP" altLang="en-US" smtClean="0"/>
              <a:t>‹#›</a:t>
            </a:fld>
            <a:endParaRPr kumimoji="1" lang="ja-JP" altLang="en-US"/>
          </a:p>
        </p:txBody>
      </p:sp>
    </p:spTree>
    <p:extLst>
      <p:ext uri="{BB962C8B-B14F-4D97-AF65-F5344CB8AC3E}">
        <p14:creationId xmlns:p14="http://schemas.microsoft.com/office/powerpoint/2010/main" val="307619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D3E9DE7F-AC84-46F0-B335-66C7EE9768B5}" type="datetime1">
              <a:rPr kumimoji="1" lang="ja-JP" altLang="en-US" smtClean="0"/>
              <a:t>2018/4/27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CD09B54-5292-45CD-829D-A1912863E2CF}" type="slidenum">
              <a:rPr kumimoji="1" lang="ja-JP" altLang="en-US" smtClean="0"/>
              <a:t>‹#›</a:t>
            </a:fld>
            <a:endParaRPr kumimoji="1" lang="ja-JP" altLang="en-US"/>
          </a:p>
        </p:txBody>
      </p:sp>
    </p:spTree>
    <p:extLst>
      <p:ext uri="{BB962C8B-B14F-4D97-AF65-F5344CB8AC3E}">
        <p14:creationId xmlns:p14="http://schemas.microsoft.com/office/powerpoint/2010/main" val="21984707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64AAC03A-3C6E-4ABA-BC1A-AE5D8F2FF092}" type="datetime1">
              <a:rPr kumimoji="1" lang="ja-JP" altLang="en-US" smtClean="0"/>
              <a:t>2018/4/27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CD09B54-5292-45CD-829D-A1912863E2CF}" type="slidenum">
              <a:rPr kumimoji="1" lang="ja-JP" altLang="en-US" smtClean="0"/>
              <a:t>‹#›</a:t>
            </a:fld>
            <a:endParaRPr kumimoji="1" lang="ja-JP" altLang="en-US"/>
          </a:p>
        </p:txBody>
      </p:sp>
    </p:spTree>
    <p:extLst>
      <p:ext uri="{BB962C8B-B14F-4D97-AF65-F5344CB8AC3E}">
        <p14:creationId xmlns:p14="http://schemas.microsoft.com/office/powerpoint/2010/main" val="36942844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DFC33D12-B609-40CB-AF94-7E2B4683D66D}" type="datetime1">
              <a:rPr kumimoji="1" lang="ja-JP" altLang="en-US" smtClean="0"/>
              <a:t>2018/4/27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CD09B54-5292-45CD-829D-A1912863E2CF}" type="slidenum">
              <a:rPr kumimoji="1" lang="ja-JP" altLang="en-US" smtClean="0"/>
              <a:t>‹#›</a:t>
            </a:fld>
            <a:endParaRPr kumimoji="1" lang="ja-JP" altLang="en-US"/>
          </a:p>
        </p:txBody>
      </p:sp>
    </p:spTree>
    <p:extLst>
      <p:ext uri="{BB962C8B-B14F-4D97-AF65-F5344CB8AC3E}">
        <p14:creationId xmlns:p14="http://schemas.microsoft.com/office/powerpoint/2010/main" val="29342564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00BBB40-CD7C-4522-9E73-062B08C9BB83}" type="datetime1">
              <a:rPr kumimoji="1" lang="ja-JP" altLang="en-US" smtClean="0"/>
              <a:t>2018/4/27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CD09B54-5292-45CD-829D-A1912863E2CF}" type="slidenum">
              <a:rPr kumimoji="1" lang="ja-JP" altLang="en-US" smtClean="0"/>
              <a:t>‹#›</a:t>
            </a:fld>
            <a:endParaRPr kumimoji="1" lang="ja-JP" altLang="en-US"/>
          </a:p>
        </p:txBody>
      </p:sp>
    </p:spTree>
    <p:extLst>
      <p:ext uri="{BB962C8B-B14F-4D97-AF65-F5344CB8AC3E}">
        <p14:creationId xmlns:p14="http://schemas.microsoft.com/office/powerpoint/2010/main" val="2757272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55D816D-B4B8-499F-8C71-FC940F378A84}" type="datetime1">
              <a:rPr kumimoji="1" lang="ja-JP" altLang="en-US" smtClean="0"/>
              <a:t>2018/4/27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CD09B54-5292-45CD-829D-A1912863E2CF}" type="slidenum">
              <a:rPr kumimoji="1" lang="ja-JP" altLang="en-US" smtClean="0"/>
              <a:t>‹#›</a:t>
            </a:fld>
            <a:endParaRPr kumimoji="1" lang="ja-JP" altLang="en-US"/>
          </a:p>
        </p:txBody>
      </p:sp>
    </p:spTree>
    <p:extLst>
      <p:ext uri="{BB962C8B-B14F-4D97-AF65-F5344CB8AC3E}">
        <p14:creationId xmlns:p14="http://schemas.microsoft.com/office/powerpoint/2010/main" val="3716504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304F17D-4E8C-4109-B66B-021087E17335}" type="datetime1">
              <a:rPr kumimoji="1" lang="ja-JP" altLang="en-US" smtClean="0"/>
              <a:t>2018/4/27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CD09B54-5292-45CD-829D-A1912863E2CF}" type="slidenum">
              <a:rPr kumimoji="1" lang="ja-JP" altLang="en-US" smtClean="0"/>
              <a:t>‹#›</a:t>
            </a:fld>
            <a:endParaRPr kumimoji="1" lang="ja-JP" altLang="en-US"/>
          </a:p>
        </p:txBody>
      </p:sp>
    </p:spTree>
    <p:extLst>
      <p:ext uri="{BB962C8B-B14F-4D97-AF65-F5344CB8AC3E}">
        <p14:creationId xmlns:p14="http://schemas.microsoft.com/office/powerpoint/2010/main" val="33842430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CA9427-4989-4B26-90FB-E1FA8B855C89}" type="datetime1">
              <a:rPr kumimoji="1" lang="ja-JP" altLang="en-US" smtClean="0"/>
              <a:t>2018/4/27</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D09B54-5292-45CD-829D-A1912863E2CF}" type="slidenum">
              <a:rPr kumimoji="1" lang="ja-JP" altLang="en-US" smtClean="0"/>
              <a:t>‹#›</a:t>
            </a:fld>
            <a:endParaRPr kumimoji="1" lang="ja-JP" altLang="en-US"/>
          </a:p>
        </p:txBody>
      </p:sp>
    </p:spTree>
    <p:extLst>
      <p:ext uri="{BB962C8B-B14F-4D97-AF65-F5344CB8AC3E}">
        <p14:creationId xmlns:p14="http://schemas.microsoft.com/office/powerpoint/2010/main" val="21032406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679055"/>
            <a:ext cx="7772400" cy="1902073"/>
          </a:xfrm>
        </p:spPr>
        <p:txBody>
          <a:bodyPr>
            <a:normAutofit fontScale="90000"/>
          </a:bodyPr>
          <a:lstStyle/>
          <a:p>
            <a:r>
              <a:rPr kumimoji="1" lang="ja-JP" altLang="en-US" sz="6000" dirty="0" smtClean="0">
                <a:latin typeface="メイリオ" panose="020B0604030504040204" pitchFamily="50" charset="-128"/>
                <a:ea typeface="メイリオ" panose="020B0604030504040204" pitchFamily="50" charset="-128"/>
                <a:cs typeface="メイリオ" panose="020B0604030504040204" pitchFamily="50" charset="-128"/>
              </a:rPr>
              <a:t>ＩＣＴ機器の活用</a:t>
            </a:r>
            <a:r>
              <a:rPr kumimoji="1" lang="en-US" altLang="ja-JP" sz="6000" dirty="0" smtClean="0">
                <a:latin typeface="メイリオ" panose="020B0604030504040204" pitchFamily="50" charset="-128"/>
                <a:ea typeface="メイリオ" panose="020B0604030504040204" pitchFamily="50" charset="-128"/>
                <a:cs typeface="メイリオ" panose="020B0604030504040204" pitchFamily="50" charset="-128"/>
              </a:rPr>
              <a:t/>
            </a:r>
            <a:br>
              <a:rPr kumimoji="1" lang="en-US" altLang="ja-JP" sz="6000" dirty="0" smtClean="0">
                <a:latin typeface="メイリオ" panose="020B0604030504040204" pitchFamily="50" charset="-128"/>
                <a:ea typeface="メイリオ" panose="020B0604030504040204" pitchFamily="50" charset="-128"/>
                <a:cs typeface="メイリオ" panose="020B0604030504040204" pitchFamily="50" charset="-128"/>
              </a:rPr>
            </a:br>
            <a:r>
              <a:rPr lang="ja-JP" altLang="en-US" sz="6000" dirty="0" smtClean="0">
                <a:latin typeface="メイリオ" panose="020B0604030504040204" pitchFamily="50" charset="-128"/>
                <a:ea typeface="メイリオ" panose="020B0604030504040204" pitchFamily="50" charset="-128"/>
                <a:cs typeface="メイリオ" panose="020B0604030504040204" pitchFamily="50" charset="-128"/>
              </a:rPr>
              <a:t>②電子黒板</a:t>
            </a:r>
            <a:endParaRPr kumimoji="1" lang="ja-JP" altLang="en-US" sz="6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タイトル 1"/>
          <p:cNvSpPr txBox="1">
            <a:spLocks/>
          </p:cNvSpPr>
          <p:nvPr/>
        </p:nvSpPr>
        <p:spPr>
          <a:xfrm>
            <a:off x="5436096" y="6122988"/>
            <a:ext cx="3679304" cy="73501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兵庫県版研修プログラム</a:t>
            </a:r>
            <a:endParaRPr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テキスト ボックス 3"/>
          <p:cNvSpPr txBox="1"/>
          <p:nvPr/>
        </p:nvSpPr>
        <p:spPr>
          <a:xfrm>
            <a:off x="1304123" y="1126097"/>
            <a:ext cx="6624736" cy="769441"/>
          </a:xfrm>
          <a:prstGeom prst="rect">
            <a:avLst/>
          </a:prstGeom>
          <a:noFill/>
        </p:spPr>
        <p:txBody>
          <a:bodyPr wrap="square" rtlCol="0">
            <a:spAutoFit/>
          </a:bodyPr>
          <a:lstStyle/>
          <a:p>
            <a:pPr algn="ctr"/>
            <a:r>
              <a:rPr kumimoji="1" lang="ja-JP" altLang="en-US" sz="4400" dirty="0" smtClean="0">
                <a:latin typeface="メイリオ" panose="020B0604030504040204" pitchFamily="50" charset="-128"/>
                <a:ea typeface="メイリオ" panose="020B0604030504040204" pitchFamily="50" charset="-128"/>
                <a:cs typeface="メイリオ" panose="020B0604030504040204" pitchFamily="50" charset="-128"/>
              </a:rPr>
              <a:t>スライド資料　</a:t>
            </a:r>
            <a:r>
              <a:rPr lang="en-US" altLang="ja-JP" sz="4400" dirty="0" smtClean="0">
                <a:latin typeface="メイリオ" panose="020B0604030504040204" pitchFamily="50" charset="-128"/>
                <a:ea typeface="メイリオ" panose="020B0604030504040204" pitchFamily="50" charset="-128"/>
                <a:cs typeface="メイリオ" panose="020B0604030504040204" pitchFamily="50" charset="-128"/>
              </a:rPr>
              <a:t>B2</a:t>
            </a:r>
            <a:endParaRPr kumimoji="1" lang="ja-JP" altLang="en-US" sz="4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スライド番号プレースホルダー 4"/>
          <p:cNvSpPr>
            <a:spLocks noGrp="1"/>
          </p:cNvSpPr>
          <p:nvPr>
            <p:ph type="sldNum" sz="quarter" idx="12"/>
          </p:nvPr>
        </p:nvSpPr>
        <p:spPr/>
        <p:txBody>
          <a:bodyPr/>
          <a:lstStyle/>
          <a:p>
            <a:fld id="{0CD09B54-5292-45CD-829D-A1912863E2CF}" type="slidenum">
              <a:rPr kumimoji="1" lang="ja-JP" altLang="en-US" smtClean="0"/>
              <a:t>1</a:t>
            </a:fld>
            <a:endParaRPr kumimoji="1" lang="ja-JP" altLang="en-US"/>
          </a:p>
        </p:txBody>
      </p:sp>
    </p:spTree>
    <p:extLst>
      <p:ext uri="{BB962C8B-B14F-4D97-AF65-F5344CB8AC3E}">
        <p14:creationId xmlns:p14="http://schemas.microsoft.com/office/powerpoint/2010/main" val="5820313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679055"/>
            <a:ext cx="7772400" cy="1902073"/>
          </a:xfrm>
        </p:spPr>
        <p:txBody>
          <a:bodyPr>
            <a:normAutofit/>
          </a:bodyPr>
          <a:lstStyle/>
          <a:p>
            <a:r>
              <a:rPr kumimoji="1" lang="ja-JP" altLang="en-US" sz="6000" dirty="0" smtClean="0">
                <a:latin typeface="メイリオ" panose="020B0604030504040204" pitchFamily="50" charset="-128"/>
                <a:ea typeface="メイリオ" panose="020B0604030504040204" pitchFamily="50" charset="-128"/>
                <a:cs typeface="メイリオ" panose="020B0604030504040204" pitchFamily="50" charset="-128"/>
              </a:rPr>
              <a:t>電子黒板の活用</a:t>
            </a:r>
            <a:endParaRPr kumimoji="1" lang="ja-JP" altLang="en-US" sz="6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テキスト ボックス 3"/>
          <p:cNvSpPr txBox="1"/>
          <p:nvPr/>
        </p:nvSpPr>
        <p:spPr>
          <a:xfrm>
            <a:off x="2267744" y="1504439"/>
            <a:ext cx="4536504" cy="584775"/>
          </a:xfrm>
          <a:prstGeom prst="rect">
            <a:avLst/>
          </a:prstGeom>
          <a:noFill/>
        </p:spPr>
        <p:txBody>
          <a:bodyPr wrap="square" rtlCol="0">
            <a:spAutoFit/>
          </a:bodyPr>
          <a:lstStyle/>
          <a:p>
            <a:pPr algn="ctr"/>
            <a:r>
              <a:rPr kumimoji="1" lang="ja-JP" altLang="en-US" sz="3200" dirty="0" smtClean="0">
                <a:latin typeface="メイリオ" panose="020B0604030504040204" pitchFamily="50" charset="-128"/>
                <a:ea typeface="メイリオ" panose="020B0604030504040204" pitchFamily="50" charset="-128"/>
                <a:cs typeface="メイリオ" panose="020B0604030504040204" pitchFamily="50" charset="-128"/>
              </a:rPr>
              <a:t>スライド資料　</a:t>
            </a:r>
            <a:r>
              <a:rPr lang="en-US" altLang="ja-JP" sz="3200" dirty="0" smtClean="0">
                <a:latin typeface="メイリオ" panose="020B0604030504040204" pitchFamily="50" charset="-128"/>
                <a:ea typeface="メイリオ" panose="020B0604030504040204" pitchFamily="50" charset="-128"/>
                <a:cs typeface="メイリオ" panose="020B0604030504040204" pitchFamily="50" charset="-128"/>
              </a:rPr>
              <a:t>B2-3</a:t>
            </a:r>
            <a:endParaRPr kumimoji="1" lang="ja-JP" altLang="en-US" sz="3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スライド番号プレースホルダー 2"/>
          <p:cNvSpPr>
            <a:spLocks noGrp="1"/>
          </p:cNvSpPr>
          <p:nvPr>
            <p:ph type="sldNum" sz="quarter" idx="12"/>
          </p:nvPr>
        </p:nvSpPr>
        <p:spPr/>
        <p:txBody>
          <a:bodyPr/>
          <a:lstStyle/>
          <a:p>
            <a:fld id="{0CD09B54-5292-45CD-829D-A1912863E2CF}" type="slidenum">
              <a:rPr kumimoji="1" lang="ja-JP" altLang="en-US" smtClean="0"/>
              <a:t>2</a:t>
            </a:fld>
            <a:endParaRPr kumimoji="1" lang="ja-JP" altLang="en-US"/>
          </a:p>
        </p:txBody>
      </p:sp>
    </p:spTree>
    <p:extLst>
      <p:ext uri="{BB962C8B-B14F-4D97-AF65-F5344CB8AC3E}">
        <p14:creationId xmlns:p14="http://schemas.microsoft.com/office/powerpoint/2010/main" val="13115117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95536" y="332656"/>
            <a:ext cx="6768752" cy="461665"/>
          </a:xfrm>
          <a:prstGeom prst="rect">
            <a:avLst/>
          </a:prstGeom>
          <a:noFill/>
        </p:spPr>
        <p:txBody>
          <a:bodyPr wrap="square" rtlCol="0">
            <a:spAutoFit/>
          </a:bodyPr>
          <a:lstStyle/>
          <a:p>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４ 様々な活用方法</a:t>
            </a: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教科書や資料等の拡大</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正方形/長方形 4"/>
          <p:cNvSpPr/>
          <p:nvPr/>
        </p:nvSpPr>
        <p:spPr>
          <a:xfrm>
            <a:off x="467544" y="5301208"/>
            <a:ext cx="8208912" cy="1296144"/>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設問などを拡大表示することによって、重要なポイントを一緒に確認し、これから学習する課題を一斉に把握することができます。</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テキスト ボックス 5"/>
          <p:cNvSpPr txBox="1"/>
          <p:nvPr/>
        </p:nvSpPr>
        <p:spPr>
          <a:xfrm>
            <a:off x="7343800" y="6577607"/>
            <a:ext cx="1800200" cy="276999"/>
          </a:xfrm>
          <a:prstGeom prst="rect">
            <a:avLst/>
          </a:prstGeom>
          <a:noFill/>
        </p:spPr>
        <p:txBody>
          <a:bodyPr wrap="square" rtlCol="0">
            <a:spAutoFit/>
          </a:bodyPr>
          <a:lstStyle/>
          <a:p>
            <a:pPr algn="ct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電子黒板活用研修</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2" name="図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8499" y="1052736"/>
            <a:ext cx="7227003" cy="3960440"/>
          </a:xfrm>
          <a:prstGeom prst="rect">
            <a:avLst/>
          </a:prstGeom>
          <a:ln w="28575">
            <a:solidFill>
              <a:schemeClr val="tx1"/>
            </a:solidFill>
          </a:ln>
        </p:spPr>
      </p:pic>
      <p:sp>
        <p:nvSpPr>
          <p:cNvPr id="3" name="スライド番号プレースホルダー 2"/>
          <p:cNvSpPr>
            <a:spLocks noGrp="1"/>
          </p:cNvSpPr>
          <p:nvPr>
            <p:ph type="sldNum" sz="quarter" idx="12"/>
          </p:nvPr>
        </p:nvSpPr>
        <p:spPr/>
        <p:txBody>
          <a:bodyPr/>
          <a:lstStyle/>
          <a:p>
            <a:fld id="{0CD09B54-5292-45CD-829D-A1912863E2CF}" type="slidenum">
              <a:rPr kumimoji="1" lang="ja-JP" altLang="en-US" smtClean="0"/>
              <a:t>3</a:t>
            </a:fld>
            <a:endParaRPr kumimoji="1" lang="ja-JP" altLang="en-US"/>
          </a:p>
        </p:txBody>
      </p:sp>
    </p:spTree>
    <p:extLst>
      <p:ext uri="{BB962C8B-B14F-4D97-AF65-F5344CB8AC3E}">
        <p14:creationId xmlns:p14="http://schemas.microsoft.com/office/powerpoint/2010/main" val="23919720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図 1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47663" y="845054"/>
            <a:ext cx="5569941" cy="4168122"/>
          </a:xfrm>
          <a:prstGeom prst="rect">
            <a:avLst/>
          </a:prstGeom>
          <a:ln w="19050">
            <a:solidFill>
              <a:schemeClr val="tx2">
                <a:lumMod val="75000"/>
              </a:schemeClr>
            </a:solidFill>
          </a:ln>
        </p:spPr>
      </p:pic>
      <p:sp>
        <p:nvSpPr>
          <p:cNvPr id="4" name="テキスト ボックス 3"/>
          <p:cNvSpPr txBox="1"/>
          <p:nvPr/>
        </p:nvSpPr>
        <p:spPr>
          <a:xfrm>
            <a:off x="395536" y="332656"/>
            <a:ext cx="6768752" cy="461665"/>
          </a:xfrm>
          <a:prstGeom prst="rect">
            <a:avLst/>
          </a:prstGeom>
          <a:noFill/>
        </p:spPr>
        <p:txBody>
          <a:bodyPr wrap="square" rtlCol="0">
            <a:spAutoFit/>
          </a:bodyPr>
          <a:lstStyle/>
          <a:p>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４ 様々な活用方法</a:t>
            </a: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動画の活用</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正方形/長方形 4"/>
          <p:cNvSpPr/>
          <p:nvPr/>
        </p:nvSpPr>
        <p:spPr>
          <a:xfrm>
            <a:off x="467544" y="5301208"/>
            <a:ext cx="8208912" cy="1296144"/>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児童生徒の演技や運動の様子をデジタルカメラ等で撮影しておけば、後から映像で確認しながら、自分の課題を見つけさせることができます。</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テキスト ボックス 12"/>
          <p:cNvSpPr txBox="1"/>
          <p:nvPr/>
        </p:nvSpPr>
        <p:spPr>
          <a:xfrm>
            <a:off x="3635896" y="5013176"/>
            <a:ext cx="5040559" cy="276999"/>
          </a:xfrm>
          <a:prstGeom prst="rect">
            <a:avLst/>
          </a:prstGeom>
          <a:noFill/>
        </p:spPr>
        <p:txBody>
          <a:bodyPr wrap="square" rtlCol="0">
            <a:spAutoFit/>
          </a:bodyPr>
          <a:lstStyle/>
          <a:p>
            <a:pPr algn="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出典：</a:t>
            </a:r>
            <a:r>
              <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Nicer IT </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ナビ    </a:t>
            </a:r>
            <a:r>
              <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http</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://www2.japet.or.jp/itnavi/jirei/teacher.html</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テキスト ボックス 5"/>
          <p:cNvSpPr txBox="1"/>
          <p:nvPr/>
        </p:nvSpPr>
        <p:spPr>
          <a:xfrm>
            <a:off x="7343800" y="6577607"/>
            <a:ext cx="1800200" cy="276999"/>
          </a:xfrm>
          <a:prstGeom prst="rect">
            <a:avLst/>
          </a:prstGeom>
          <a:noFill/>
        </p:spPr>
        <p:txBody>
          <a:bodyPr wrap="square" rtlCol="0">
            <a:spAutoFit/>
          </a:bodyPr>
          <a:lstStyle/>
          <a:p>
            <a:pPr algn="ct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電子黒板活用研修</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スライド番号プレースホルダー 1"/>
          <p:cNvSpPr>
            <a:spLocks noGrp="1"/>
          </p:cNvSpPr>
          <p:nvPr>
            <p:ph type="sldNum" sz="quarter" idx="12"/>
          </p:nvPr>
        </p:nvSpPr>
        <p:spPr/>
        <p:txBody>
          <a:bodyPr/>
          <a:lstStyle/>
          <a:p>
            <a:fld id="{0CD09B54-5292-45CD-829D-A1912863E2CF}" type="slidenum">
              <a:rPr kumimoji="1" lang="ja-JP" altLang="en-US" smtClean="0"/>
              <a:t>4</a:t>
            </a:fld>
            <a:endParaRPr kumimoji="1" lang="ja-JP" altLang="en-US"/>
          </a:p>
        </p:txBody>
      </p:sp>
    </p:spTree>
    <p:extLst>
      <p:ext uri="{BB962C8B-B14F-4D97-AF65-F5344CB8AC3E}">
        <p14:creationId xmlns:p14="http://schemas.microsoft.com/office/powerpoint/2010/main" val="11264517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95536" y="332656"/>
            <a:ext cx="7992888" cy="461665"/>
          </a:xfrm>
          <a:prstGeom prst="rect">
            <a:avLst/>
          </a:prstGeom>
          <a:noFill/>
        </p:spPr>
        <p:txBody>
          <a:bodyPr wrap="square" rtlCol="0">
            <a:spAutoFit/>
          </a:bodyPr>
          <a:lstStyle/>
          <a:p>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４ 様々な活用方法</a:t>
            </a: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シミュレーションソフトの活用</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正方形/長方形 4"/>
          <p:cNvSpPr/>
          <p:nvPr/>
        </p:nvSpPr>
        <p:spPr>
          <a:xfrm>
            <a:off x="467544" y="5301208"/>
            <a:ext cx="8208912" cy="1296144"/>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複雑</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な事象等はシミュレーションソフトを活用すると、分かりやすく説明することができます。</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テキスト ボックス 5"/>
          <p:cNvSpPr txBox="1"/>
          <p:nvPr/>
        </p:nvSpPr>
        <p:spPr>
          <a:xfrm>
            <a:off x="3995936" y="5029835"/>
            <a:ext cx="4680519" cy="276999"/>
          </a:xfrm>
          <a:prstGeom prst="rect">
            <a:avLst/>
          </a:prstGeom>
          <a:noFill/>
        </p:spPr>
        <p:txBody>
          <a:bodyPr wrap="square" rtlCol="0">
            <a:spAutoFit/>
          </a:bodyPr>
          <a:lstStyle/>
          <a:p>
            <a:pPr algn="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出典：理科ネットワーク</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http://rikanet2.jst.go.jp/index.php</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47664" y="858007"/>
            <a:ext cx="5544616" cy="4155169"/>
          </a:xfrm>
          <a:prstGeom prst="rect">
            <a:avLst/>
          </a:prstGeom>
          <a:noFill/>
          <a:ln w="19050">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7" name="テキスト ボックス 6"/>
          <p:cNvSpPr txBox="1"/>
          <p:nvPr/>
        </p:nvSpPr>
        <p:spPr>
          <a:xfrm>
            <a:off x="7343800" y="6577607"/>
            <a:ext cx="1800200" cy="276999"/>
          </a:xfrm>
          <a:prstGeom prst="rect">
            <a:avLst/>
          </a:prstGeom>
          <a:noFill/>
        </p:spPr>
        <p:txBody>
          <a:bodyPr wrap="square" rtlCol="0">
            <a:spAutoFit/>
          </a:bodyPr>
          <a:lstStyle/>
          <a:p>
            <a:pPr algn="ct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電子黒板活用研修</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スライド番号プレースホルダー 1"/>
          <p:cNvSpPr>
            <a:spLocks noGrp="1"/>
          </p:cNvSpPr>
          <p:nvPr>
            <p:ph type="sldNum" sz="quarter" idx="12"/>
          </p:nvPr>
        </p:nvSpPr>
        <p:spPr/>
        <p:txBody>
          <a:bodyPr/>
          <a:lstStyle/>
          <a:p>
            <a:fld id="{0CD09B54-5292-45CD-829D-A1912863E2CF}" type="slidenum">
              <a:rPr kumimoji="1" lang="ja-JP" altLang="en-US" smtClean="0"/>
              <a:t>5</a:t>
            </a:fld>
            <a:endParaRPr kumimoji="1" lang="ja-JP" altLang="en-US"/>
          </a:p>
        </p:txBody>
      </p:sp>
    </p:spTree>
    <p:extLst>
      <p:ext uri="{BB962C8B-B14F-4D97-AF65-F5344CB8AC3E}">
        <p14:creationId xmlns:p14="http://schemas.microsoft.com/office/powerpoint/2010/main" val="31907007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95536" y="332656"/>
            <a:ext cx="7992888" cy="461665"/>
          </a:xfrm>
          <a:prstGeom prst="rect">
            <a:avLst/>
          </a:prstGeom>
          <a:noFill/>
        </p:spPr>
        <p:txBody>
          <a:bodyPr wrap="square" rtlCol="0">
            <a:spAutoFit/>
          </a:bodyPr>
          <a:lstStyle/>
          <a:p>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４ 様々な活用方法</a:t>
            </a: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フラッシュ型教材の活用</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正方形/長方形 4"/>
          <p:cNvSpPr/>
          <p:nvPr/>
        </p:nvSpPr>
        <p:spPr>
          <a:xfrm>
            <a:off x="467544" y="5301208"/>
            <a:ext cx="8208912" cy="1296144"/>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振り返りや知識の定着にフラッシュ型教材がよく活用されます。</a:t>
            </a:r>
            <a:r>
              <a:rPr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rPr>
              <a:t>Web</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上に無償で提供されている教材もありますが、自作してもそれほど時間を要しません。</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6" name="図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47665" y="845054"/>
            <a:ext cx="5603051" cy="4168122"/>
          </a:xfrm>
          <a:prstGeom prst="rect">
            <a:avLst/>
          </a:prstGeom>
          <a:ln>
            <a:solidFill>
              <a:schemeClr val="tx2">
                <a:lumMod val="75000"/>
              </a:schemeClr>
            </a:solidFill>
          </a:ln>
        </p:spPr>
      </p:pic>
      <p:sp>
        <p:nvSpPr>
          <p:cNvPr id="7" name="テキスト ボックス 6"/>
          <p:cNvSpPr txBox="1"/>
          <p:nvPr/>
        </p:nvSpPr>
        <p:spPr>
          <a:xfrm>
            <a:off x="7343800" y="6577607"/>
            <a:ext cx="1800200" cy="276999"/>
          </a:xfrm>
          <a:prstGeom prst="rect">
            <a:avLst/>
          </a:prstGeom>
          <a:noFill/>
        </p:spPr>
        <p:txBody>
          <a:bodyPr wrap="square" rtlCol="0">
            <a:spAutoFit/>
          </a:bodyPr>
          <a:lstStyle/>
          <a:p>
            <a:pPr algn="ct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電子黒板活用研修</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スライド番号プレースホルダー 1"/>
          <p:cNvSpPr>
            <a:spLocks noGrp="1"/>
          </p:cNvSpPr>
          <p:nvPr>
            <p:ph type="sldNum" sz="quarter" idx="12"/>
          </p:nvPr>
        </p:nvSpPr>
        <p:spPr/>
        <p:txBody>
          <a:bodyPr/>
          <a:lstStyle/>
          <a:p>
            <a:fld id="{0CD09B54-5292-45CD-829D-A1912863E2CF}" type="slidenum">
              <a:rPr kumimoji="1" lang="ja-JP" altLang="en-US" smtClean="0"/>
              <a:t>6</a:t>
            </a:fld>
            <a:endParaRPr kumimoji="1" lang="ja-JP" altLang="en-US"/>
          </a:p>
        </p:txBody>
      </p:sp>
    </p:spTree>
    <p:extLst>
      <p:ext uri="{BB962C8B-B14F-4D97-AF65-F5344CB8AC3E}">
        <p14:creationId xmlns:p14="http://schemas.microsoft.com/office/powerpoint/2010/main" val="21201586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57200" y="1279301"/>
            <a:ext cx="8229600" cy="3589859"/>
          </a:xfrm>
        </p:spPr>
        <p:txBody>
          <a:bodyPr/>
          <a:lstStyle/>
          <a:p>
            <a:pPr marL="0" indent="0">
              <a:buNone/>
            </a:pP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校内研修で共有を</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a:t>
            </a:r>
          </a:p>
          <a:p>
            <a:pPr marL="0" indent="0">
              <a:buNone/>
            </a:pPr>
            <a:endPar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pPr lvl="1">
              <a:buFont typeface="Arial" panose="020B0604020202020204" pitchFamily="34" charset="0"/>
              <a:buChar char="•"/>
            </a:pPr>
            <a:r>
              <a:rPr kumimoji="1" lang="ja-JP" altLang="en-US" sz="3200" dirty="0" smtClean="0">
                <a:latin typeface="メイリオ" panose="020B0604030504040204" pitchFamily="50" charset="-128"/>
                <a:ea typeface="メイリオ" panose="020B0604030504040204" pitchFamily="50" charset="-128"/>
                <a:cs typeface="メイリオ" panose="020B0604030504040204" pitchFamily="50" charset="-128"/>
              </a:rPr>
              <a:t>授業での活用場面を話し合い</a:t>
            </a:r>
            <a:endParaRPr kumimoji="1" lang="en-US" altLang="ja-JP" sz="3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400050" lvl="1" indent="0">
              <a:buNone/>
            </a:pPr>
            <a:endParaRPr lang="en-US" altLang="ja-JP" sz="3200" dirty="0" smtClean="0">
              <a:latin typeface="メイリオ" panose="020B0604030504040204" pitchFamily="50" charset="-128"/>
              <a:ea typeface="メイリオ" panose="020B0604030504040204" pitchFamily="50" charset="-128"/>
              <a:cs typeface="メイリオ" panose="020B0604030504040204" pitchFamily="50" charset="-128"/>
            </a:endParaRPr>
          </a:p>
          <a:p>
            <a:pPr lvl="1">
              <a:buFont typeface="Arial" panose="020B0604020202020204" pitchFamily="34" charset="0"/>
              <a:buChar char="•"/>
            </a:pPr>
            <a:r>
              <a:rPr lang="ja-JP" altLang="en-US" sz="3200" dirty="0" smtClean="0">
                <a:latin typeface="メイリオ" panose="020B0604030504040204" pitchFamily="50" charset="-128"/>
                <a:ea typeface="メイリオ" panose="020B0604030504040204" pitchFamily="50" charset="-128"/>
                <a:cs typeface="メイリオ" panose="020B0604030504040204" pitchFamily="50" charset="-128"/>
              </a:rPr>
              <a:t>模擬授業で交流</a:t>
            </a:r>
            <a:endParaRPr lang="en-US" altLang="ja-JP" sz="32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テキスト ボックス 3"/>
          <p:cNvSpPr txBox="1"/>
          <p:nvPr/>
        </p:nvSpPr>
        <p:spPr>
          <a:xfrm>
            <a:off x="395536" y="332656"/>
            <a:ext cx="7992888" cy="461665"/>
          </a:xfrm>
          <a:prstGeom prst="rect">
            <a:avLst/>
          </a:prstGeom>
          <a:noFill/>
        </p:spPr>
        <p:txBody>
          <a:bodyPr wrap="square" rtlCol="0">
            <a:spAutoFit/>
          </a:bodyPr>
          <a:lstStyle/>
          <a:p>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５</a:t>
            </a:r>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話し合い･･･</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電子黒板</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を活用したオススメの授業</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テキスト ボックス 4"/>
          <p:cNvSpPr txBox="1"/>
          <p:nvPr/>
        </p:nvSpPr>
        <p:spPr>
          <a:xfrm>
            <a:off x="7343800" y="6577607"/>
            <a:ext cx="1800200" cy="276999"/>
          </a:xfrm>
          <a:prstGeom prst="rect">
            <a:avLst/>
          </a:prstGeom>
          <a:noFill/>
        </p:spPr>
        <p:txBody>
          <a:bodyPr wrap="square" rtlCol="0">
            <a:spAutoFit/>
          </a:bodyPr>
          <a:lstStyle/>
          <a:p>
            <a:pPr algn="ct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電子黒板</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活用研修</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スライド番号プレースホルダー 1"/>
          <p:cNvSpPr>
            <a:spLocks noGrp="1"/>
          </p:cNvSpPr>
          <p:nvPr>
            <p:ph type="sldNum" sz="quarter" idx="12"/>
          </p:nvPr>
        </p:nvSpPr>
        <p:spPr/>
        <p:txBody>
          <a:bodyPr/>
          <a:lstStyle/>
          <a:p>
            <a:fld id="{0CD09B54-5292-45CD-829D-A1912863E2CF}" type="slidenum">
              <a:rPr kumimoji="1" lang="ja-JP" altLang="en-US" smtClean="0"/>
              <a:t>7</a:t>
            </a:fld>
            <a:endParaRPr kumimoji="1" lang="ja-JP" altLang="en-US"/>
          </a:p>
        </p:txBody>
      </p:sp>
    </p:spTree>
    <p:extLst>
      <p:ext uri="{BB962C8B-B14F-4D97-AF65-F5344CB8AC3E}">
        <p14:creationId xmlns:p14="http://schemas.microsoft.com/office/powerpoint/2010/main" val="120709701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646</TotalTime>
  <Words>738</Words>
  <Application>Microsoft Office PowerPoint</Application>
  <PresentationFormat>画面に合わせる (4:3)</PresentationFormat>
  <Paragraphs>79</Paragraphs>
  <Slides>7</Slides>
  <Notes>7</Notes>
  <HiddenSlides>0</HiddenSlides>
  <MMClips>0</MMClips>
  <ScaleCrop>false</ScaleCrop>
  <HeadingPairs>
    <vt:vector size="4" baseType="variant">
      <vt:variant>
        <vt:lpstr>テーマ</vt:lpstr>
      </vt:variant>
      <vt:variant>
        <vt:i4>1</vt:i4>
      </vt:variant>
      <vt:variant>
        <vt:lpstr>スライド タイトル</vt:lpstr>
      </vt:variant>
      <vt:variant>
        <vt:i4>7</vt:i4>
      </vt:variant>
    </vt:vector>
  </HeadingPairs>
  <TitlesOfParts>
    <vt:vector size="8" baseType="lpstr">
      <vt:lpstr>Office ​​テーマ</vt:lpstr>
      <vt:lpstr>ＩＣＴ機器の活用 ②電子黒板</vt:lpstr>
      <vt:lpstr>電子黒板の活用</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兵庫県教育委員会</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県立教育研修所</dc:creator>
  <cp:lastModifiedBy>兵庫県</cp:lastModifiedBy>
  <cp:revision>46</cp:revision>
  <cp:lastPrinted>2018-01-29T02:24:33Z</cp:lastPrinted>
  <dcterms:created xsi:type="dcterms:W3CDTF">2015-10-16T04:17:47Z</dcterms:created>
  <dcterms:modified xsi:type="dcterms:W3CDTF">2018-04-27T08:17:42Z</dcterms:modified>
</cp:coreProperties>
</file>