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8" r:id="rId2"/>
    <p:sldId id="269" r:id="rId3"/>
    <p:sldId id="266" r:id="rId4"/>
    <p:sldId id="256"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581" autoAdjust="0"/>
  </p:normalViewPr>
  <p:slideViewPr>
    <p:cSldViewPr>
      <p:cViewPr>
        <p:scale>
          <a:sx n="41" d="100"/>
          <a:sy n="41" d="100"/>
        </p:scale>
        <p:origin x="-148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6967"/>
          </a:xfrm>
          <a:prstGeom prst="rect">
            <a:avLst/>
          </a:prstGeom>
        </p:spPr>
        <p:txBody>
          <a:bodyPr vert="horz" lIns="95690" tIns="47845" rIns="95690" bIns="47845"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5690" tIns="47845" rIns="95690" bIns="47845" rtlCol="0"/>
          <a:lstStyle>
            <a:lvl1pPr algn="r">
              <a:defRPr sz="1300"/>
            </a:lvl1pPr>
          </a:lstStyle>
          <a:p>
            <a:fld id="{6FB29F97-02FC-46F0-B8A2-B5252D4AFBE4}" type="datetimeFigureOut">
              <a:rPr kumimoji="1" lang="ja-JP" altLang="en-US" smtClean="0"/>
              <a:t>2018/4/27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5690" tIns="47845" rIns="95690" bIns="47845"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90" tIns="47845" rIns="95690" bIns="4784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6" cy="496967"/>
          </a:xfrm>
          <a:prstGeom prst="rect">
            <a:avLst/>
          </a:prstGeom>
        </p:spPr>
        <p:txBody>
          <a:bodyPr vert="horz" lIns="95690" tIns="47845" rIns="95690" bIns="4784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90" tIns="47845" rIns="95690" bIns="47845" rtlCol="0" anchor="b"/>
          <a:lstStyle>
            <a:lvl1pPr algn="r">
              <a:defRPr sz="1300"/>
            </a:lvl1pPr>
          </a:lstStyle>
          <a:p>
            <a:fld id="{47896C8A-10BF-42AD-8857-A00543C89A6B}" type="slidenum">
              <a:rPr kumimoji="1" lang="ja-JP" altLang="en-US" smtClean="0"/>
              <a:t>‹#›</a:t>
            </a:fld>
            <a:endParaRPr kumimoji="1" lang="ja-JP" altLang="en-US"/>
          </a:p>
        </p:txBody>
      </p:sp>
    </p:spTree>
    <p:extLst>
      <p:ext uri="{BB962C8B-B14F-4D97-AF65-F5344CB8AC3E}">
        <p14:creationId xmlns:p14="http://schemas.microsoft.com/office/powerpoint/2010/main" val="14475241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タイトル</a:t>
            </a:r>
            <a:r>
              <a:rPr kumimoji="1" lang="en-US" altLang="ja-JP" dirty="0" smtClean="0"/>
              <a:t>〉</a:t>
            </a:r>
          </a:p>
          <a:p>
            <a:r>
              <a:rPr kumimoji="1" lang="ja-JP" altLang="en-US" dirty="0" smtClean="0"/>
              <a:t>「教育の情報化」で教員が授業でＩＣＴを有効に活用することが求められています。</a:t>
            </a:r>
            <a:endParaRPr kumimoji="1" lang="en-US" altLang="ja-JP" dirty="0" smtClean="0"/>
          </a:p>
          <a:p>
            <a:r>
              <a:rPr kumimoji="1" lang="ja-JP" altLang="en-US" dirty="0" smtClean="0"/>
              <a:t>各種ＩＣＴの中で、最も普及しているのが実物投影機です。</a:t>
            </a:r>
            <a:endParaRPr kumimoji="1" lang="en-US" altLang="ja-JP" dirty="0" smtClean="0"/>
          </a:p>
          <a:p>
            <a:r>
              <a:rPr kumimoji="1" lang="ja-JP" altLang="en-US" dirty="0" smtClean="0"/>
              <a:t>実物投影機を有効に使うことで児童生徒がより「分かる授業」を実現することができます。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E3FC1DDD-E1FC-4685-BB65-C272BFCD2A79}" type="slidenum">
              <a:rPr kumimoji="1" lang="ja-JP" altLang="en-US" smtClean="0"/>
              <a:t>1</a:t>
            </a:fld>
            <a:endParaRPr kumimoji="1" lang="ja-JP" altLang="en-US"/>
          </a:p>
        </p:txBody>
      </p:sp>
    </p:spTree>
    <p:extLst>
      <p:ext uri="{BB962C8B-B14F-4D97-AF65-F5344CB8AC3E}">
        <p14:creationId xmlns:p14="http://schemas.microsoft.com/office/powerpoint/2010/main" val="1310507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タイトル</a:t>
            </a:r>
            <a:r>
              <a:rPr kumimoji="1" lang="en-US" altLang="ja-JP" dirty="0" smtClean="0"/>
              <a:t>〉</a:t>
            </a:r>
          </a:p>
          <a:p>
            <a:r>
              <a:rPr kumimoji="1" lang="ja-JP" altLang="en-US" dirty="0" smtClean="0"/>
              <a:t>「教育の情報化」で教員が授業でＩＣＴを有効に活用することが求められています。</a:t>
            </a:r>
            <a:endParaRPr kumimoji="1" lang="en-US" altLang="ja-JP" dirty="0" smtClean="0"/>
          </a:p>
          <a:p>
            <a:r>
              <a:rPr kumimoji="1" lang="ja-JP" altLang="en-US" dirty="0" smtClean="0"/>
              <a:t>各種ＩＣＴの中で、最も普及しているのが実物投影機です。</a:t>
            </a:r>
            <a:endParaRPr kumimoji="1" lang="en-US" altLang="ja-JP" dirty="0" smtClean="0"/>
          </a:p>
          <a:p>
            <a:r>
              <a:rPr kumimoji="1" lang="ja-JP" altLang="en-US" dirty="0" smtClean="0"/>
              <a:t>実物投影機を有効に使うことで児童生徒がより「分かる授業」を実現することができます。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E3FC1DDD-E1FC-4685-BB65-C272BFCD2A79}" type="slidenum">
              <a:rPr kumimoji="1" lang="ja-JP" altLang="en-US" smtClean="0"/>
              <a:t>2</a:t>
            </a:fld>
            <a:endParaRPr kumimoji="1" lang="ja-JP" altLang="en-US"/>
          </a:p>
        </p:txBody>
      </p:sp>
    </p:spTree>
    <p:extLst>
      <p:ext uri="{BB962C8B-B14F-4D97-AF65-F5344CB8AC3E}">
        <p14:creationId xmlns:p14="http://schemas.microsoft.com/office/powerpoint/2010/main" val="1310507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今日は電子黒板の活用について研修していきましょう。</a:t>
            </a:r>
            <a:endParaRPr kumimoji="1" lang="en-US" altLang="ja-JP" dirty="0" smtClean="0"/>
          </a:p>
          <a:p>
            <a:endParaRPr kumimoji="1" lang="en-US" altLang="ja-JP" dirty="0" smtClean="0"/>
          </a:p>
          <a:p>
            <a:r>
              <a:rPr kumimoji="1" lang="ja-JP" altLang="en-US" dirty="0" smtClean="0"/>
              <a:t>今日の流れですが、</a:t>
            </a:r>
            <a:endParaRPr kumimoji="1" lang="en-US" altLang="ja-JP" dirty="0" smtClean="0"/>
          </a:p>
          <a:p>
            <a:r>
              <a:rPr kumimoji="1" lang="ja-JP" altLang="en-US" dirty="0" smtClean="0"/>
              <a:t>まずは電子黒板の操作方法と機能（何ができるのか）についてお話します。</a:t>
            </a:r>
            <a:endParaRPr kumimoji="1" lang="en-US" altLang="ja-JP" dirty="0" smtClean="0"/>
          </a:p>
          <a:p>
            <a:r>
              <a:rPr kumimoji="1" lang="en-US" altLang="ja-JP" dirty="0" smtClean="0"/>
              <a:t>2</a:t>
            </a:r>
            <a:r>
              <a:rPr kumimoji="1" lang="ja-JP" altLang="en-US" dirty="0" smtClean="0"/>
              <a:t>つ目に電子黒板の種類について</a:t>
            </a:r>
            <a:r>
              <a:rPr kumimoji="1" lang="en-US" altLang="ja-JP" dirty="0" smtClean="0"/>
              <a:t>…</a:t>
            </a:r>
          </a:p>
          <a:p>
            <a:r>
              <a:rPr kumimoji="1" lang="en-US" altLang="ja-JP" dirty="0" smtClean="0"/>
              <a:t>3</a:t>
            </a:r>
            <a:r>
              <a:rPr kumimoji="1" lang="ja-JP" altLang="en-US" dirty="0" smtClean="0"/>
              <a:t>つ目に実際に教室で活用するための準備（接続方法）について</a:t>
            </a:r>
            <a:r>
              <a:rPr kumimoji="1" lang="en-US" altLang="ja-JP" dirty="0" smtClean="0"/>
              <a:t>…</a:t>
            </a:r>
          </a:p>
          <a:p>
            <a:r>
              <a:rPr kumimoji="1" lang="ja-JP" altLang="en-US" dirty="0" smtClean="0"/>
              <a:t>最後に様々な活用方法をお伝えして、授業のどの部分で活用できるかそれぞれイメージを持っていただきたいと考えています。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7896C8A-10BF-42AD-8857-A00543C89A6B}" type="slidenum">
              <a:rPr kumimoji="1" lang="ja-JP" altLang="en-US" smtClean="0"/>
              <a:t>3</a:t>
            </a:fld>
            <a:endParaRPr kumimoji="1" lang="ja-JP" altLang="en-US"/>
          </a:p>
        </p:txBody>
      </p:sp>
    </p:spTree>
    <p:extLst>
      <p:ext uri="{BB962C8B-B14F-4D97-AF65-F5344CB8AC3E}">
        <p14:creationId xmlns:p14="http://schemas.microsoft.com/office/powerpoint/2010/main" val="1966900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電子黒板は拡大提示ができるだけではありません。今から電子黒板のメリットについて考えていきましょう。</a:t>
            </a:r>
            <a:endParaRPr kumimoji="1" lang="en-US" altLang="ja-JP" dirty="0" smtClean="0"/>
          </a:p>
          <a:p>
            <a:endParaRPr kumimoji="1" lang="en-US" altLang="ja-JP" dirty="0" smtClean="0"/>
          </a:p>
          <a:p>
            <a:r>
              <a:rPr kumimoji="1" lang="ja-JP" altLang="en-US" dirty="0" smtClean="0"/>
              <a:t>まず、電子黒板は画面上でパソコンの操作ができます。</a:t>
            </a:r>
            <a:endParaRPr kumimoji="1" lang="en-US" altLang="ja-JP" dirty="0" smtClean="0"/>
          </a:p>
          <a:p>
            <a:r>
              <a:rPr kumimoji="1" lang="ja-JP" altLang="en-US" dirty="0" smtClean="0"/>
              <a:t>普通の黒板と同じように、黒板から離れずその場で操作ができるため、児童操作の視線が集めやすいというメリットがあります。</a:t>
            </a:r>
            <a:endParaRPr kumimoji="1" lang="en-US" altLang="ja-JP" dirty="0" smtClean="0"/>
          </a:p>
          <a:p>
            <a:endParaRPr kumimoji="1" lang="en-US" altLang="ja-JP" dirty="0" smtClean="0"/>
          </a:p>
          <a:p>
            <a:r>
              <a:rPr kumimoji="1" lang="en-US" altLang="ja-JP" dirty="0" smtClean="0"/>
              <a:t>2</a:t>
            </a:r>
            <a:r>
              <a:rPr kumimoji="1" lang="ja-JP" altLang="en-US" dirty="0" smtClean="0"/>
              <a:t>つ目に書き込みができるというメリットがあります。</a:t>
            </a:r>
            <a:endParaRPr kumimoji="1" lang="en-US" altLang="ja-JP" dirty="0" smtClean="0"/>
          </a:p>
          <a:p>
            <a:r>
              <a:rPr kumimoji="1" lang="ja-JP" altLang="en-US" dirty="0" smtClean="0"/>
              <a:t>教科書や子どもの作品をパソコンに取り込み、画面の上から重ねて書き込むことができます。</a:t>
            </a:r>
            <a:endParaRPr kumimoji="1" lang="en-US" altLang="ja-JP" dirty="0" smtClean="0"/>
          </a:p>
          <a:p>
            <a:r>
              <a:rPr kumimoji="1" lang="ja-JP" altLang="en-US" dirty="0" smtClean="0"/>
              <a:t>ペンの色も豊富で見やすく提示することができます。</a:t>
            </a:r>
            <a:endParaRPr kumimoji="1" lang="en-US" altLang="ja-JP" dirty="0" smtClean="0"/>
          </a:p>
          <a:p>
            <a:endParaRPr kumimoji="1" lang="en-US" altLang="ja-JP" dirty="0" smtClean="0"/>
          </a:p>
          <a:p>
            <a:r>
              <a:rPr kumimoji="1" lang="ja-JP" altLang="en-US" dirty="0" smtClean="0"/>
              <a:t>３つ目に保存ができます。</a:t>
            </a:r>
            <a:endParaRPr kumimoji="1" lang="en-US" altLang="ja-JP" dirty="0" smtClean="0"/>
          </a:p>
          <a:p>
            <a:r>
              <a:rPr kumimoji="1" lang="ja-JP" altLang="en-US" dirty="0" smtClean="0"/>
              <a:t>普通の黒板では不可能な「保存ができる」ということが大きなメリットです。</a:t>
            </a:r>
            <a:endParaRPr kumimoji="1" lang="en-US" altLang="ja-JP" dirty="0" smtClean="0"/>
          </a:p>
          <a:p>
            <a:r>
              <a:rPr kumimoji="1" lang="ja-JP" altLang="en-US" dirty="0" smtClean="0"/>
              <a:t>保存することによって、次の時間の導入で活用することも可能になります。</a:t>
            </a:r>
            <a:endParaRPr kumimoji="1" lang="en-US" altLang="ja-JP" dirty="0" smtClean="0"/>
          </a:p>
          <a:p>
            <a:r>
              <a:rPr kumimoji="1" lang="ja-JP" altLang="en-US" dirty="0" smtClean="0"/>
              <a:t>授業の連結が大変スムースになります。</a:t>
            </a:r>
            <a:endParaRPr kumimoji="1" lang="en-US" altLang="ja-JP" dirty="0" smtClean="0"/>
          </a:p>
          <a:p>
            <a:endParaRPr kumimoji="1" lang="en-US" altLang="ja-JP" dirty="0" smtClean="0"/>
          </a:p>
          <a:p>
            <a:r>
              <a:rPr kumimoji="1" lang="ja-JP" altLang="en-US" dirty="0" smtClean="0"/>
              <a:t>最後に拡大表示です。</a:t>
            </a:r>
            <a:endParaRPr kumimoji="1" lang="en-US" altLang="ja-JP" dirty="0" smtClean="0"/>
          </a:p>
          <a:p>
            <a:r>
              <a:rPr kumimoji="1" lang="ja-JP" altLang="en-US" dirty="0" smtClean="0"/>
              <a:t>部分的な拡大表示ができ、焦点化したい時や後ろの席に座っている児童生徒へも見せることができます。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47896C8A-10BF-42AD-8857-A00543C89A6B}" type="slidenum">
              <a:rPr kumimoji="1" lang="ja-JP" altLang="en-US" smtClean="0"/>
              <a:t>4</a:t>
            </a:fld>
            <a:endParaRPr kumimoji="1" lang="ja-JP" altLang="en-US"/>
          </a:p>
        </p:txBody>
      </p:sp>
    </p:spTree>
    <p:extLst>
      <p:ext uri="{BB962C8B-B14F-4D97-AF65-F5344CB8AC3E}">
        <p14:creationId xmlns:p14="http://schemas.microsoft.com/office/powerpoint/2010/main" val="4133830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次に電子黒板の種類についてです。</a:t>
            </a:r>
            <a:endParaRPr kumimoji="1" lang="en-US" altLang="ja-JP" dirty="0" smtClean="0"/>
          </a:p>
          <a:p>
            <a:r>
              <a:rPr kumimoji="1" lang="ja-JP" altLang="en-US" dirty="0" smtClean="0"/>
              <a:t>大きく分けて</a:t>
            </a:r>
            <a:r>
              <a:rPr kumimoji="1" lang="en-US" altLang="ja-JP" dirty="0" smtClean="0"/>
              <a:t>3</a:t>
            </a:r>
            <a:r>
              <a:rPr kumimoji="1" lang="ja-JP" altLang="en-US" dirty="0" smtClean="0"/>
              <a:t>種類あります。</a:t>
            </a:r>
            <a:endParaRPr kumimoji="1" lang="en-US" altLang="ja-JP" dirty="0" smtClean="0"/>
          </a:p>
          <a:p>
            <a:endParaRPr kumimoji="1" lang="en-US" altLang="ja-JP" dirty="0" smtClean="0"/>
          </a:p>
          <a:p>
            <a:r>
              <a:rPr kumimoji="1" lang="ja-JP" altLang="en-US" dirty="0" smtClean="0"/>
              <a:t>まずユニット型ですが、軽量でコンパクトであるという利点があります。</a:t>
            </a:r>
            <a:endParaRPr kumimoji="1" lang="en-US" altLang="ja-JP" dirty="0" smtClean="0"/>
          </a:p>
          <a:p>
            <a:r>
              <a:rPr kumimoji="1" lang="ja-JP" altLang="en-US" dirty="0" smtClean="0"/>
              <a:t>各教室にプロジェクタとパソコンが常備してある環境であれば、手軽に持ち運びが可能です。</a:t>
            </a:r>
            <a:endParaRPr kumimoji="1" lang="en-US" altLang="ja-JP" dirty="0" smtClean="0"/>
          </a:p>
          <a:p>
            <a:r>
              <a:rPr kumimoji="1" lang="ja-JP" altLang="en-US" dirty="0" smtClean="0"/>
              <a:t>また、</a:t>
            </a:r>
            <a:r>
              <a:rPr kumimoji="1" lang="en-US" altLang="ja-JP" dirty="0" smtClean="0"/>
              <a:t>3</a:t>
            </a:r>
            <a:r>
              <a:rPr kumimoji="1" lang="ja-JP" altLang="en-US" dirty="0" smtClean="0"/>
              <a:t>種類の中で最も安価なものです。</a:t>
            </a:r>
            <a:endParaRPr kumimoji="1" lang="en-US" altLang="ja-JP" dirty="0" smtClean="0"/>
          </a:p>
          <a:p>
            <a:endParaRPr kumimoji="1" lang="en-US" altLang="ja-JP" dirty="0" smtClean="0"/>
          </a:p>
          <a:p>
            <a:r>
              <a:rPr kumimoji="1" lang="ja-JP" altLang="en-US" dirty="0" smtClean="0"/>
              <a:t>次にボード型ですが、画面が大きく視認性に優れているという利点があります。</a:t>
            </a:r>
            <a:endParaRPr kumimoji="1" lang="en-US" altLang="ja-JP" dirty="0" smtClean="0"/>
          </a:p>
          <a:p>
            <a:r>
              <a:rPr kumimoji="1" lang="ja-JP" altLang="en-US" dirty="0" smtClean="0"/>
              <a:t>また、指で操作可能なタイプもあり操作性に優れています。</a:t>
            </a:r>
            <a:endParaRPr kumimoji="1" lang="en-US" altLang="ja-JP" dirty="0" smtClean="0"/>
          </a:p>
          <a:p>
            <a:endParaRPr kumimoji="1" lang="en-US" altLang="ja-JP" dirty="0" smtClean="0"/>
          </a:p>
          <a:p>
            <a:r>
              <a:rPr kumimoji="1" lang="ja-JP" altLang="en-US" dirty="0" smtClean="0"/>
              <a:t>最後に一体型ですが、プロジェクタ（やパソコン）への接続が不要なので、準備が短時間でできます。</a:t>
            </a:r>
            <a:endParaRPr kumimoji="1" lang="en-US" altLang="ja-JP" dirty="0" smtClean="0"/>
          </a:p>
          <a:p>
            <a:r>
              <a:rPr kumimoji="1" lang="ja-JP" altLang="en-US" dirty="0" smtClean="0"/>
              <a:t>また、影もできず書込みがしやすい利点もあります。</a:t>
            </a:r>
            <a:endParaRPr kumimoji="1" lang="en-US" altLang="ja-JP" dirty="0" smtClean="0"/>
          </a:p>
          <a:p>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7896C8A-10BF-42AD-8857-A00543C89A6B}" type="slidenum">
              <a:rPr kumimoji="1" lang="ja-JP" altLang="en-US" smtClean="0"/>
              <a:t>5</a:t>
            </a:fld>
            <a:endParaRPr kumimoji="1" lang="ja-JP" altLang="en-US"/>
          </a:p>
        </p:txBody>
      </p:sp>
    </p:spTree>
    <p:extLst>
      <p:ext uri="{BB962C8B-B14F-4D97-AF65-F5344CB8AC3E}">
        <p14:creationId xmlns:p14="http://schemas.microsoft.com/office/powerpoint/2010/main" val="1990817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94682A2-E3A4-4393-AA6E-6231FC8AADA6}" type="datetime1">
              <a:rPr kumimoji="1" lang="ja-JP" altLang="en-US" smtClean="0"/>
              <a:t>2018/4/27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2849341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846F99D-6EA9-447B-8CAF-7FAE86304C81}" type="datetime1">
              <a:rPr kumimoji="1" lang="ja-JP" altLang="en-US" smtClean="0"/>
              <a:t>2018/4/27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3575432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86970C-5BDC-4F3D-B937-FD55DE7A3688}" type="datetime1">
              <a:rPr kumimoji="1" lang="ja-JP" altLang="en-US" smtClean="0"/>
              <a:t>2018/4/27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3066367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E22E972-7C0C-4286-9D86-B2604E4BE278}" type="datetime1">
              <a:rPr kumimoji="1" lang="ja-JP" altLang="en-US" smtClean="0"/>
              <a:t>2018/4/27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323787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D6DC75B-28CE-4DAF-BD94-4357F1265870}" type="datetime1">
              <a:rPr kumimoji="1" lang="ja-JP" altLang="en-US" smtClean="0"/>
              <a:t>2018/4/27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3076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3E9DE7F-AC84-46F0-B335-66C7EE9768B5}" type="datetime1">
              <a:rPr kumimoji="1" lang="ja-JP" altLang="en-US" smtClean="0"/>
              <a:t>2018/4/27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219847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4AAC03A-3C6E-4ABA-BC1A-AE5D8F2FF092}" type="datetime1">
              <a:rPr kumimoji="1" lang="ja-JP" altLang="en-US" smtClean="0"/>
              <a:t>2018/4/27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3694284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FC33D12-B609-40CB-AF94-7E2B4683D66D}" type="datetime1">
              <a:rPr kumimoji="1" lang="ja-JP" altLang="en-US" smtClean="0"/>
              <a:t>2018/4/27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2934256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00BBB40-CD7C-4522-9E73-062B08C9BB83}" type="datetime1">
              <a:rPr kumimoji="1" lang="ja-JP" altLang="en-US" smtClean="0"/>
              <a:t>2018/4/27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2757272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55D816D-B4B8-499F-8C71-FC940F378A84}" type="datetime1">
              <a:rPr kumimoji="1" lang="ja-JP" altLang="en-US" smtClean="0"/>
              <a:t>2018/4/27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3716504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304F17D-4E8C-4109-B66B-021087E17335}" type="datetime1">
              <a:rPr kumimoji="1" lang="ja-JP" altLang="en-US" smtClean="0"/>
              <a:t>2018/4/27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3384243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A9427-4989-4B26-90FB-E1FA8B855C89}" type="datetime1">
              <a:rPr kumimoji="1" lang="ja-JP" altLang="en-US" smtClean="0"/>
              <a:t>2018/4/27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D09B54-5292-45CD-829D-A1912863E2CF}" type="slidenum">
              <a:rPr kumimoji="1" lang="ja-JP" altLang="en-US" smtClean="0"/>
              <a:t>‹#›</a:t>
            </a:fld>
            <a:endParaRPr kumimoji="1" lang="ja-JP" altLang="en-US"/>
          </a:p>
        </p:txBody>
      </p:sp>
    </p:spTree>
    <p:extLst>
      <p:ext uri="{BB962C8B-B14F-4D97-AF65-F5344CB8AC3E}">
        <p14:creationId xmlns:p14="http://schemas.microsoft.com/office/powerpoint/2010/main" val="2103240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679055"/>
            <a:ext cx="7772400" cy="1902073"/>
          </a:xfrm>
        </p:spPr>
        <p:txBody>
          <a:bodyPr>
            <a:normAutofit fontScale="90000"/>
          </a:bodyPr>
          <a:lstStyle/>
          <a:p>
            <a:r>
              <a:rPr kumimoji="1" lang="ja-JP" altLang="en-US" sz="6000" dirty="0" smtClean="0">
                <a:latin typeface="メイリオ" panose="020B0604030504040204" pitchFamily="50" charset="-128"/>
                <a:ea typeface="メイリオ" panose="020B0604030504040204" pitchFamily="50" charset="-128"/>
                <a:cs typeface="メイリオ" panose="020B0604030504040204" pitchFamily="50" charset="-128"/>
              </a:rPr>
              <a:t>ＩＣＴ機器の活用</a:t>
            </a:r>
            <a:r>
              <a:rPr kumimoji="1" lang="en-US" altLang="ja-JP" sz="6000" dirty="0" smtClean="0">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60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6000" dirty="0" smtClean="0">
                <a:latin typeface="メイリオ" panose="020B0604030504040204" pitchFamily="50" charset="-128"/>
                <a:ea typeface="メイリオ" panose="020B0604030504040204" pitchFamily="50" charset="-128"/>
                <a:cs typeface="メイリオ" panose="020B0604030504040204" pitchFamily="50" charset="-128"/>
              </a:rPr>
              <a:t>②電子黒板</a:t>
            </a:r>
            <a:endParaRPr kumimoji="1" lang="ja-JP" altLang="en-US" sz="6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タイトル 1"/>
          <p:cNvSpPr txBox="1">
            <a:spLocks/>
          </p:cNvSpPr>
          <p:nvPr/>
        </p:nvSpPr>
        <p:spPr>
          <a:xfrm>
            <a:off x="5436096" y="6122988"/>
            <a:ext cx="3679304" cy="7350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兵庫県版研修プログラム</a:t>
            </a:r>
            <a:endParaRPr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304123" y="1126097"/>
            <a:ext cx="6624736" cy="769441"/>
          </a:xfrm>
          <a:prstGeom prst="rect">
            <a:avLst/>
          </a:prstGeom>
          <a:noFill/>
        </p:spPr>
        <p:txBody>
          <a:bodyPr wrap="square" rtlCol="0">
            <a:spAutoFit/>
          </a:bodyPr>
          <a:lstStyle/>
          <a:p>
            <a:pPr algn="ctr"/>
            <a:r>
              <a:rPr kumimoji="1" lang="ja-JP" altLang="en-US" sz="4400" dirty="0" smtClean="0">
                <a:latin typeface="メイリオ" panose="020B0604030504040204" pitchFamily="50" charset="-128"/>
                <a:ea typeface="メイリオ" panose="020B0604030504040204" pitchFamily="50" charset="-128"/>
                <a:cs typeface="メイリオ" panose="020B0604030504040204" pitchFamily="50" charset="-128"/>
              </a:rPr>
              <a:t>スライド資料　</a:t>
            </a:r>
            <a:r>
              <a:rPr lang="en-US" altLang="ja-JP" sz="4400" dirty="0" smtClean="0">
                <a:latin typeface="メイリオ" panose="020B0604030504040204" pitchFamily="50" charset="-128"/>
                <a:ea typeface="メイリオ" panose="020B0604030504040204" pitchFamily="50" charset="-128"/>
                <a:cs typeface="メイリオ" panose="020B0604030504040204" pitchFamily="50" charset="-128"/>
              </a:rPr>
              <a:t>B2</a:t>
            </a:r>
            <a:endParaRPr kumimoji="1" lang="ja-JP" altLang="en-US" sz="4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スライド番号プレースホルダー 4"/>
          <p:cNvSpPr>
            <a:spLocks noGrp="1"/>
          </p:cNvSpPr>
          <p:nvPr>
            <p:ph type="sldNum" sz="quarter" idx="12"/>
          </p:nvPr>
        </p:nvSpPr>
        <p:spPr/>
        <p:txBody>
          <a:bodyPr/>
          <a:lstStyle/>
          <a:p>
            <a:fld id="{0CD09B54-5292-45CD-829D-A1912863E2CF}" type="slidenum">
              <a:rPr kumimoji="1" lang="ja-JP" altLang="en-US" smtClean="0"/>
              <a:t>1</a:t>
            </a:fld>
            <a:endParaRPr kumimoji="1" lang="ja-JP" altLang="en-US"/>
          </a:p>
        </p:txBody>
      </p:sp>
    </p:spTree>
    <p:extLst>
      <p:ext uri="{BB962C8B-B14F-4D97-AF65-F5344CB8AC3E}">
        <p14:creationId xmlns:p14="http://schemas.microsoft.com/office/powerpoint/2010/main" val="582031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679055"/>
            <a:ext cx="7772400" cy="1902073"/>
          </a:xfrm>
        </p:spPr>
        <p:txBody>
          <a:bodyPr>
            <a:normAutofit/>
          </a:bodyPr>
          <a:lstStyle/>
          <a:p>
            <a:r>
              <a:rPr kumimoji="1" lang="ja-JP" altLang="en-US" sz="6000" dirty="0" smtClean="0">
                <a:latin typeface="メイリオ" panose="020B0604030504040204" pitchFamily="50" charset="-128"/>
                <a:ea typeface="メイリオ" panose="020B0604030504040204" pitchFamily="50" charset="-128"/>
                <a:cs typeface="メイリオ" panose="020B0604030504040204" pitchFamily="50" charset="-128"/>
              </a:rPr>
              <a:t>電子黒板とは</a:t>
            </a:r>
            <a:endParaRPr kumimoji="1" lang="ja-JP" altLang="en-US" sz="6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2267744" y="1504439"/>
            <a:ext cx="4536504" cy="584775"/>
          </a:xfrm>
          <a:prstGeom prst="rect">
            <a:avLst/>
          </a:prstGeom>
          <a:noFill/>
        </p:spPr>
        <p:txBody>
          <a:bodyPr wrap="square" rtlCol="0">
            <a:spAutoFit/>
          </a:bodyPr>
          <a:lstStyle/>
          <a:p>
            <a:pPr algn="ctr"/>
            <a:r>
              <a:rPr kumimoji="1" lang="ja-JP" altLang="en-US" sz="3200" dirty="0" smtClean="0">
                <a:latin typeface="メイリオ" panose="020B0604030504040204" pitchFamily="50" charset="-128"/>
                <a:ea typeface="メイリオ" panose="020B0604030504040204" pitchFamily="50" charset="-128"/>
                <a:cs typeface="メイリオ" panose="020B0604030504040204" pitchFamily="50" charset="-128"/>
              </a:rPr>
              <a:t>スライド資料　</a:t>
            </a:r>
            <a:r>
              <a:rPr lang="en-US" altLang="ja-JP" sz="3200" dirty="0" smtClean="0">
                <a:latin typeface="メイリオ" panose="020B0604030504040204" pitchFamily="50" charset="-128"/>
                <a:ea typeface="メイリオ" panose="020B0604030504040204" pitchFamily="50" charset="-128"/>
                <a:cs typeface="メイリオ" panose="020B0604030504040204" pitchFamily="50" charset="-128"/>
              </a:rPr>
              <a:t>B2</a:t>
            </a:r>
            <a:r>
              <a:rPr kumimoji="1" lang="en-US" altLang="ja-JP" sz="3200" dirty="0" smtClean="0">
                <a:latin typeface="メイリオ" panose="020B0604030504040204" pitchFamily="50" charset="-128"/>
                <a:ea typeface="メイリオ" panose="020B0604030504040204" pitchFamily="50" charset="-128"/>
                <a:cs typeface="メイリオ" panose="020B0604030504040204" pitchFamily="50" charset="-128"/>
              </a:rPr>
              <a:t>-1</a:t>
            </a:r>
            <a:endParaRPr kumimoji="1" lang="ja-JP" altLang="en-US" sz="3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0CD09B54-5292-45CD-829D-A1912863E2CF}" type="slidenum">
              <a:rPr kumimoji="1" lang="ja-JP" altLang="en-US" smtClean="0"/>
              <a:t>2</a:t>
            </a:fld>
            <a:endParaRPr kumimoji="1" lang="ja-JP" altLang="en-US"/>
          </a:p>
        </p:txBody>
      </p:sp>
    </p:spTree>
    <p:extLst>
      <p:ext uri="{BB962C8B-B14F-4D97-AF65-F5344CB8AC3E}">
        <p14:creationId xmlns:p14="http://schemas.microsoft.com/office/powerpoint/2010/main" val="2374128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683568" y="764704"/>
            <a:ext cx="4536504" cy="707886"/>
          </a:xfrm>
          <a:prstGeom prst="rect">
            <a:avLst/>
          </a:prstGeom>
          <a:noFill/>
        </p:spPr>
        <p:txBody>
          <a:bodyPr wrap="square" rtlCol="0">
            <a:spAutoFit/>
          </a:bodyPr>
          <a:lstStyle/>
          <a:p>
            <a:r>
              <a:rPr kumimoji="1" lang="ja-JP" altLang="en-US" sz="4000" dirty="0" smtClean="0">
                <a:latin typeface="メイリオ" panose="020B0604030504040204" pitchFamily="50" charset="-128"/>
                <a:ea typeface="メイリオ" panose="020B0604030504040204" pitchFamily="50" charset="-128"/>
                <a:cs typeface="メイリオ" panose="020B0604030504040204" pitchFamily="50" charset="-128"/>
              </a:rPr>
              <a:t>本日の研修内容</a:t>
            </a:r>
            <a:endParaRPr kumimoji="1" lang="ja-JP" altLang="en-US" sz="4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1331640" y="2001034"/>
            <a:ext cx="6768752" cy="707886"/>
          </a:xfrm>
          <a:prstGeom prst="rect">
            <a:avLst/>
          </a:prstGeom>
          <a:noFill/>
        </p:spPr>
        <p:txBody>
          <a:bodyPr wrap="square" rtlCol="0">
            <a:spAutoFit/>
          </a:bodyPr>
          <a:lstStyle/>
          <a:p>
            <a:r>
              <a:rPr lang="ja-JP" altLang="en-US" sz="4000" dirty="0" smtClean="0">
                <a:latin typeface="メイリオ" panose="020B0604030504040204" pitchFamily="50" charset="-128"/>
                <a:ea typeface="メイリオ" panose="020B0604030504040204" pitchFamily="50" charset="-128"/>
                <a:cs typeface="メイリオ" panose="020B0604030504040204" pitchFamily="50" charset="-128"/>
              </a:rPr>
              <a:t>１　電子黒板の操作と機能</a:t>
            </a:r>
            <a:endParaRPr kumimoji="1" lang="ja-JP" altLang="en-US" sz="4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1331640" y="2789057"/>
            <a:ext cx="6768752" cy="707886"/>
          </a:xfrm>
          <a:prstGeom prst="rect">
            <a:avLst/>
          </a:prstGeom>
          <a:noFill/>
        </p:spPr>
        <p:txBody>
          <a:bodyPr wrap="square" rtlCol="0">
            <a:spAutoFit/>
          </a:bodyPr>
          <a:lstStyle/>
          <a:p>
            <a:r>
              <a:rPr lang="ja-JP" altLang="en-US" sz="4000" dirty="0" smtClean="0">
                <a:latin typeface="メイリオ" panose="020B0604030504040204" pitchFamily="50" charset="-128"/>
                <a:ea typeface="メイリオ" panose="020B0604030504040204" pitchFamily="50" charset="-128"/>
                <a:cs typeface="メイリオ" panose="020B0604030504040204" pitchFamily="50" charset="-128"/>
              </a:rPr>
              <a:t>２　主な種類と特長</a:t>
            </a:r>
            <a:endParaRPr kumimoji="1" lang="ja-JP" altLang="en-US" sz="4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1331640" y="3577080"/>
            <a:ext cx="6768752" cy="707886"/>
          </a:xfrm>
          <a:prstGeom prst="rect">
            <a:avLst/>
          </a:prstGeom>
          <a:noFill/>
        </p:spPr>
        <p:txBody>
          <a:bodyPr wrap="square" rtlCol="0">
            <a:spAutoFit/>
          </a:bodyPr>
          <a:lstStyle/>
          <a:p>
            <a:r>
              <a:rPr lang="ja-JP" altLang="en-US" sz="4000" dirty="0" smtClean="0">
                <a:latin typeface="メイリオ" panose="020B0604030504040204" pitchFamily="50" charset="-128"/>
                <a:ea typeface="メイリオ" panose="020B0604030504040204" pitchFamily="50" charset="-128"/>
                <a:cs typeface="メイリオ" panose="020B0604030504040204" pitchFamily="50" charset="-128"/>
              </a:rPr>
              <a:t>３　接続方法（準備）</a:t>
            </a:r>
            <a:endParaRPr kumimoji="1" lang="ja-JP" altLang="en-US" sz="4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1331640" y="4365104"/>
            <a:ext cx="7560840" cy="1323439"/>
          </a:xfrm>
          <a:prstGeom prst="rect">
            <a:avLst/>
          </a:prstGeom>
          <a:noFill/>
        </p:spPr>
        <p:txBody>
          <a:bodyPr wrap="square" rtlCol="0">
            <a:spAutoFit/>
          </a:bodyPr>
          <a:lstStyle/>
          <a:p>
            <a:r>
              <a:rPr lang="ja-JP" altLang="en-US" sz="4000" dirty="0" smtClean="0">
                <a:latin typeface="メイリオ" panose="020B0604030504040204" pitchFamily="50" charset="-128"/>
                <a:ea typeface="メイリオ" panose="020B0604030504040204" pitchFamily="50" charset="-128"/>
                <a:cs typeface="メイリオ" panose="020B0604030504040204" pitchFamily="50" charset="-128"/>
              </a:rPr>
              <a:t>４　様々な活用方法</a:t>
            </a:r>
            <a:endParaRPr lang="en-US" altLang="ja-JP" sz="4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4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4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（拡大・動画・ソフト・フラッシュ型教材）</a:t>
            </a:r>
            <a:r>
              <a:rPr lang="ja-JP" altLang="en-US" sz="40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4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7343800" y="6577607"/>
            <a:ext cx="1800200" cy="276999"/>
          </a:xfrm>
          <a:prstGeom prst="rect">
            <a:avLst/>
          </a:prstGeom>
          <a:noFill/>
        </p:spPr>
        <p:txBody>
          <a:bodyPr wrap="square" rtlCol="0">
            <a:spAutoFit/>
          </a:bodyPr>
          <a:lstStyle/>
          <a:p>
            <a:pPr algn="ct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電子黒板活用研修</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0CD09B54-5292-45CD-829D-A1912863E2CF}" type="slidenum">
              <a:rPr kumimoji="1" lang="ja-JP" altLang="en-US" smtClean="0"/>
              <a:t>3</a:t>
            </a:fld>
            <a:endParaRPr kumimoji="1" lang="ja-JP" altLang="en-US"/>
          </a:p>
        </p:txBody>
      </p:sp>
    </p:spTree>
    <p:extLst>
      <p:ext uri="{BB962C8B-B14F-4D97-AF65-F5344CB8AC3E}">
        <p14:creationId xmlns:p14="http://schemas.microsoft.com/office/powerpoint/2010/main" val="1941323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95536" y="332656"/>
            <a:ext cx="8748464" cy="461665"/>
          </a:xfrm>
          <a:prstGeom prst="rect">
            <a:avLst/>
          </a:prstGeom>
          <a:noFill/>
        </p:spPr>
        <p:txBody>
          <a:bodyPr wrap="square" rtlCol="0">
            <a:spAutoFit/>
          </a:bodyPr>
          <a:lstStyle/>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１ 電子</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黒板</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の操作と機能（書き込み・保存・拡大表示）</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395536" y="882842"/>
            <a:ext cx="8064896" cy="1322022"/>
            <a:chOff x="395536" y="882842"/>
            <a:chExt cx="8064896" cy="1322022"/>
          </a:xfrm>
        </p:grpSpPr>
        <p:sp>
          <p:nvSpPr>
            <p:cNvPr id="3" name="角丸四角形 2"/>
            <p:cNvSpPr/>
            <p:nvPr/>
          </p:nvSpPr>
          <p:spPr>
            <a:xfrm>
              <a:off x="539552" y="1170874"/>
              <a:ext cx="7920880" cy="1033990"/>
            </a:xfrm>
            <a:prstGeom prst="roundRect">
              <a:avLst/>
            </a:prstGeom>
          </p:spPr>
          <p:style>
            <a:lnRef idx="2">
              <a:schemeClr val="accent3"/>
            </a:lnRef>
            <a:fillRef idx="1">
              <a:schemeClr val="lt1"/>
            </a:fillRef>
            <a:effectRef idx="0">
              <a:schemeClr val="accent3"/>
            </a:effectRef>
            <a:fontRef idx="minor">
              <a:schemeClr val="dk1"/>
            </a:fontRef>
          </p:style>
          <p:txBody>
            <a:bodyPr rtlCol="0" anchor="b" anchorCtr="1"/>
            <a:lstStyle/>
            <a:p>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電子黒板の画面から</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ＰＣを直接操作することができます。電子黒板から離れずにその場で操作ができるので、児童生徒の視線が集めやすくなります。</a:t>
              </a:r>
              <a:endPar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角丸四角形 1"/>
            <p:cNvSpPr/>
            <p:nvPr/>
          </p:nvSpPr>
          <p:spPr>
            <a:xfrm>
              <a:off x="395536" y="882842"/>
              <a:ext cx="2160240" cy="5760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操作</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7" name="グループ化 6"/>
          <p:cNvGrpSpPr/>
          <p:nvPr/>
        </p:nvGrpSpPr>
        <p:grpSpPr>
          <a:xfrm>
            <a:off x="395536" y="2323002"/>
            <a:ext cx="8064896" cy="1322022"/>
            <a:chOff x="395536" y="882842"/>
            <a:chExt cx="8064896" cy="1322022"/>
          </a:xfrm>
        </p:grpSpPr>
        <p:sp>
          <p:nvSpPr>
            <p:cNvPr id="8" name="角丸四角形 7"/>
            <p:cNvSpPr/>
            <p:nvPr/>
          </p:nvSpPr>
          <p:spPr>
            <a:xfrm>
              <a:off x="539552" y="1170874"/>
              <a:ext cx="7920880" cy="1033990"/>
            </a:xfrm>
            <a:prstGeom prst="roundRect">
              <a:avLst/>
            </a:prstGeom>
          </p:spPr>
          <p:style>
            <a:lnRef idx="2">
              <a:schemeClr val="accent5"/>
            </a:lnRef>
            <a:fillRef idx="1">
              <a:schemeClr val="lt1"/>
            </a:fillRef>
            <a:effectRef idx="0">
              <a:schemeClr val="accent5"/>
            </a:effectRef>
            <a:fontRef idx="minor">
              <a:schemeClr val="dk1"/>
            </a:fontRef>
          </p:style>
          <p:txBody>
            <a:bodyPr rtlCol="0" anchor="b" anchorCtr="1"/>
            <a:lstStyle/>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画</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面上に書き込むことができます。ペンの色も豊富で表現力も豊かです。画面上に書き込むので、元の画像や作品を汚すことはありません。</a:t>
              </a:r>
              <a:endPar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角丸四角形 8"/>
            <p:cNvSpPr/>
            <p:nvPr/>
          </p:nvSpPr>
          <p:spPr>
            <a:xfrm>
              <a:off x="395536" y="882842"/>
              <a:ext cx="2160240" cy="57606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書き込み</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0" name="グループ化 9"/>
          <p:cNvGrpSpPr/>
          <p:nvPr/>
        </p:nvGrpSpPr>
        <p:grpSpPr>
          <a:xfrm>
            <a:off x="395536" y="3763162"/>
            <a:ext cx="8064896" cy="1322022"/>
            <a:chOff x="395536" y="882842"/>
            <a:chExt cx="8064896" cy="1322022"/>
          </a:xfrm>
        </p:grpSpPr>
        <p:sp>
          <p:nvSpPr>
            <p:cNvPr id="11" name="角丸四角形 10"/>
            <p:cNvSpPr/>
            <p:nvPr/>
          </p:nvSpPr>
          <p:spPr>
            <a:xfrm>
              <a:off x="539552" y="1170874"/>
              <a:ext cx="7920880" cy="1033990"/>
            </a:xfrm>
            <a:prstGeom prst="roundRect">
              <a:avLst/>
            </a:prstGeom>
          </p:spPr>
          <p:style>
            <a:lnRef idx="2">
              <a:schemeClr val="accent6"/>
            </a:lnRef>
            <a:fillRef idx="1">
              <a:schemeClr val="lt1"/>
            </a:fillRef>
            <a:effectRef idx="0">
              <a:schemeClr val="accent6"/>
            </a:effectRef>
            <a:fontRef idx="minor">
              <a:schemeClr val="dk1"/>
            </a:fontRef>
          </p:style>
          <p:txBody>
            <a:bodyPr rtlCol="0" anchor="b" anchorCtr="1"/>
            <a:lstStyle/>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画面に表示されて</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いる状態を保存（呼び出し）することができます。保存することにより、次の授業との連結も大変スムースに行えます。</a:t>
              </a:r>
              <a:endPar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角丸四角形 11"/>
            <p:cNvSpPr/>
            <p:nvPr/>
          </p:nvSpPr>
          <p:spPr>
            <a:xfrm>
              <a:off x="395536" y="882842"/>
              <a:ext cx="2160240" cy="57606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保存</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3" name="グループ化 12"/>
          <p:cNvGrpSpPr/>
          <p:nvPr/>
        </p:nvGrpSpPr>
        <p:grpSpPr>
          <a:xfrm>
            <a:off x="395536" y="5203322"/>
            <a:ext cx="8064896" cy="1322022"/>
            <a:chOff x="395536" y="882842"/>
            <a:chExt cx="8064896" cy="1322022"/>
          </a:xfrm>
        </p:grpSpPr>
        <p:sp>
          <p:nvSpPr>
            <p:cNvPr id="14" name="角丸四角形 13"/>
            <p:cNvSpPr/>
            <p:nvPr/>
          </p:nvSpPr>
          <p:spPr>
            <a:xfrm>
              <a:off x="539552" y="1170874"/>
              <a:ext cx="7920880" cy="1033990"/>
            </a:xfrm>
            <a:prstGeom prst="roundRect">
              <a:avLst/>
            </a:prstGeom>
          </p:spPr>
          <p:style>
            <a:lnRef idx="2">
              <a:schemeClr val="accent2"/>
            </a:lnRef>
            <a:fillRef idx="1">
              <a:schemeClr val="lt1"/>
            </a:fillRef>
            <a:effectRef idx="0">
              <a:schemeClr val="accent2"/>
            </a:effectRef>
            <a:fontRef idx="minor">
              <a:schemeClr val="dk1"/>
            </a:fontRef>
          </p:style>
          <p:txBody>
            <a:bodyPr rtlCol="0" anchor="b" anchorCtr="1"/>
            <a:lstStyle/>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ペンで囲んだ部分</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を拡大表示することができます。焦点化したい時や、後ろの座席の児童生徒に見えにくい時などに有効です。</a:t>
              </a:r>
              <a:endPar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角丸四角形 14"/>
            <p:cNvSpPr/>
            <p:nvPr/>
          </p:nvSpPr>
          <p:spPr>
            <a:xfrm>
              <a:off x="395536" y="882842"/>
              <a:ext cx="2160240" cy="57606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拡大表示</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6" name="テキスト ボックス 15"/>
          <p:cNvSpPr txBox="1"/>
          <p:nvPr/>
        </p:nvSpPr>
        <p:spPr>
          <a:xfrm>
            <a:off x="7343800" y="6577607"/>
            <a:ext cx="1800200" cy="276999"/>
          </a:xfrm>
          <a:prstGeom prst="rect">
            <a:avLst/>
          </a:prstGeom>
          <a:noFill/>
        </p:spPr>
        <p:txBody>
          <a:bodyPr wrap="square" rtlCol="0">
            <a:spAutoFit/>
          </a:bodyPr>
          <a:lstStyle/>
          <a:p>
            <a:pPr algn="ct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電子黒板活用研修</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スライド番号プレースホルダー 4"/>
          <p:cNvSpPr>
            <a:spLocks noGrp="1"/>
          </p:cNvSpPr>
          <p:nvPr>
            <p:ph type="sldNum" sz="quarter" idx="12"/>
          </p:nvPr>
        </p:nvSpPr>
        <p:spPr/>
        <p:txBody>
          <a:bodyPr/>
          <a:lstStyle/>
          <a:p>
            <a:fld id="{0CD09B54-5292-45CD-829D-A1912863E2CF}" type="slidenum">
              <a:rPr kumimoji="1" lang="ja-JP" altLang="en-US" smtClean="0"/>
              <a:t>4</a:t>
            </a:fld>
            <a:endParaRPr kumimoji="1" lang="ja-JP" altLang="en-US"/>
          </a:p>
        </p:txBody>
      </p:sp>
    </p:spTree>
    <p:extLst>
      <p:ext uri="{BB962C8B-B14F-4D97-AF65-F5344CB8AC3E}">
        <p14:creationId xmlns:p14="http://schemas.microsoft.com/office/powerpoint/2010/main" val="2390919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95536" y="332656"/>
            <a:ext cx="7776864" cy="461665"/>
          </a:xfrm>
          <a:prstGeom prst="rect">
            <a:avLst/>
          </a:prstGeom>
          <a:noFill/>
        </p:spPr>
        <p:txBody>
          <a:bodyPr wrap="square" rtlCol="0">
            <a:spAutoFit/>
          </a:bodyPr>
          <a:lstStyle/>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２ 電子</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黒板</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の主な</a:t>
            </a:r>
            <a:r>
              <a:rPr lang="ja-JP" altLang="en-US" sz="2400" smtClean="0">
                <a:latin typeface="メイリオ" panose="020B0604030504040204" pitchFamily="50" charset="-128"/>
                <a:ea typeface="メイリオ" panose="020B0604030504040204" pitchFamily="50" charset="-128"/>
                <a:cs typeface="メイリオ" panose="020B0604030504040204" pitchFamily="50" charset="-128"/>
              </a:rPr>
              <a:t>種類と特長</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2580911521"/>
              </p:ext>
            </p:extLst>
          </p:nvPr>
        </p:nvGraphicFramePr>
        <p:xfrm>
          <a:off x="431540" y="980728"/>
          <a:ext cx="8280921" cy="4968551"/>
        </p:xfrm>
        <a:graphic>
          <a:graphicData uri="http://schemas.openxmlformats.org/drawingml/2006/table">
            <a:tbl>
              <a:tblPr firstRow="1" bandRow="1">
                <a:tableStyleId>{7DF18680-E054-41AD-8BC1-D1AEF772440D}</a:tableStyleId>
              </a:tblPr>
              <a:tblGrid>
                <a:gridCol w="2760307"/>
                <a:gridCol w="2760307"/>
                <a:gridCol w="2760307"/>
              </a:tblGrid>
              <a:tr h="608933">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ユニット型</a:t>
                      </a:r>
                      <a:endParaRPr kumimoji="1" lang="ja-JP" altLang="en-US" sz="1800" dirty="0">
                        <a:latin typeface="メイリオ" pitchFamily="50" charset="-128"/>
                        <a:ea typeface="メイリオ" pitchFamily="50" charset="-128"/>
                        <a:cs typeface="メイリオ" panose="020B0604030504040204" pitchFamily="50" charset="-128"/>
                      </a:endParaRPr>
                    </a:p>
                  </a:txBody>
                  <a:tcPr marL="98404" marR="98404" marT="47691" marB="47691"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ボード型</a:t>
                      </a:r>
                      <a:endParaRPr kumimoji="1" lang="ja-JP" altLang="en-US" sz="1800" dirty="0">
                        <a:latin typeface="メイリオ" pitchFamily="50" charset="-128"/>
                        <a:ea typeface="メイリオ" pitchFamily="50" charset="-128"/>
                        <a:cs typeface="メイリオ" panose="020B0604030504040204" pitchFamily="50" charset="-128"/>
                      </a:endParaRPr>
                    </a:p>
                  </a:txBody>
                  <a:tcPr marL="98404" marR="98404" marT="47691" marB="47691"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一体型</a:t>
                      </a:r>
                      <a:endParaRPr kumimoji="1" lang="ja-JP" altLang="en-US" sz="1800" dirty="0">
                        <a:latin typeface="メイリオ" pitchFamily="50" charset="-128"/>
                        <a:ea typeface="メイリオ" pitchFamily="50" charset="-128"/>
                        <a:cs typeface="メイリオ" panose="020B0604030504040204" pitchFamily="50" charset="-128"/>
                      </a:endParaRPr>
                    </a:p>
                  </a:txBody>
                  <a:tcPr marL="98404" marR="98404" marT="47691" marB="47691" anchor="ctr"/>
                </a:tc>
              </a:tr>
              <a:tr h="2959067">
                <a:tc>
                  <a:txBody>
                    <a:bodyPr/>
                    <a:lstStyle/>
                    <a:p>
                      <a:endParaRPr kumimoji="1" lang="ja-JP" altLang="en-US" sz="1100" dirty="0">
                        <a:latin typeface="メイリオ" pitchFamily="50" charset="-128"/>
                        <a:ea typeface="メイリオ" pitchFamily="50" charset="-128"/>
                      </a:endParaRPr>
                    </a:p>
                  </a:txBody>
                  <a:tcPr marL="98404" marR="98404" marT="47691" marB="47691"/>
                </a:tc>
                <a:tc>
                  <a:txBody>
                    <a:bodyPr/>
                    <a:lstStyle/>
                    <a:p>
                      <a:endParaRPr kumimoji="1" lang="ja-JP" altLang="en-US" sz="1100" dirty="0">
                        <a:latin typeface="メイリオ" pitchFamily="50" charset="-128"/>
                        <a:ea typeface="メイリオ" pitchFamily="50" charset="-128"/>
                      </a:endParaRPr>
                    </a:p>
                  </a:txBody>
                  <a:tcPr marL="98404" marR="98404" marT="47691" marB="47691"/>
                </a:tc>
                <a:tc>
                  <a:txBody>
                    <a:bodyPr/>
                    <a:lstStyle/>
                    <a:p>
                      <a:endParaRPr kumimoji="1" lang="ja-JP" altLang="en-US" sz="1100" dirty="0">
                        <a:latin typeface="メイリオ" pitchFamily="50" charset="-128"/>
                        <a:ea typeface="メイリオ" pitchFamily="50" charset="-128"/>
                      </a:endParaRPr>
                    </a:p>
                  </a:txBody>
                  <a:tcPr marL="98404" marR="98404" marT="47691" marB="47691"/>
                </a:tc>
              </a:tr>
              <a:tr h="1400551">
                <a:tc>
                  <a:txBody>
                    <a:bodyPr/>
                    <a:lstStyle/>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●軽量、コンパクト</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●マグネット式で黒板に直接貼</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り</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付けられる</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●３タイプの中では最も安価</a:t>
                      </a:r>
                      <a:endParaRPr kumimoji="1" lang="ja-JP" altLang="en-US" sz="1400" dirty="0">
                        <a:latin typeface="メイリオ" pitchFamily="50" charset="-128"/>
                        <a:ea typeface="メイリオ" pitchFamily="50" charset="-128"/>
                        <a:cs typeface="メイリオ" panose="020B0604030504040204" pitchFamily="50" charset="-128"/>
                      </a:endParaRPr>
                    </a:p>
                  </a:txBody>
                  <a:tcPr marL="98404" marR="98404" marT="47691" marB="47691"/>
                </a:tc>
                <a:tc>
                  <a:txBody>
                    <a:bodyPr/>
                    <a:lstStyle/>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●画面が大きく視認性が高い</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●指で操作可能な種類もある</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endParaRPr kumimoji="1" lang="ja-JP" altLang="en-US" sz="1400" dirty="0">
                        <a:latin typeface="メイリオ" pitchFamily="50" charset="-128"/>
                        <a:ea typeface="メイリオ" pitchFamily="50" charset="-128"/>
                        <a:cs typeface="メイリオ" panose="020B0604030504040204" pitchFamily="50" charset="-128"/>
                      </a:endParaRPr>
                    </a:p>
                  </a:txBody>
                  <a:tcPr marL="98404" marR="98404" marT="47691" marB="47691"/>
                </a:tc>
                <a:tc>
                  <a:txBody>
                    <a:bodyPr/>
                    <a:lstStyle/>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●画面がきれい</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●影ができなので書き込みがし</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やすい</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●指で操作可能な種類もある</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98404" marR="98404" marT="47691" marB="47691"/>
                </a:tc>
              </a:tr>
            </a:tbl>
          </a:graphicData>
        </a:graphic>
      </p:graphicFrame>
      <p:pic>
        <p:nvPicPr>
          <p:cNvPr id="17" name="Picture 9" descr="ユニット型"/>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03077" y="2122352"/>
            <a:ext cx="2585633" cy="1738696"/>
          </a:xfrm>
          <a:prstGeom prst="rect">
            <a:avLst/>
          </a:prstGeom>
          <a:noFill/>
        </p:spPr>
      </p:pic>
      <p:grpSp>
        <p:nvGrpSpPr>
          <p:cNvPr id="18" name="グループ化 35"/>
          <p:cNvGrpSpPr/>
          <p:nvPr/>
        </p:nvGrpSpPr>
        <p:grpSpPr>
          <a:xfrm>
            <a:off x="3555262" y="2116726"/>
            <a:ext cx="2312882" cy="1822330"/>
            <a:chOff x="2733670" y="5810256"/>
            <a:chExt cx="1800011" cy="1428760"/>
          </a:xfrm>
        </p:grpSpPr>
        <p:pic>
          <p:nvPicPr>
            <p:cNvPr id="19" name="Picture 11" descr="ボード型"/>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733670" y="5810256"/>
              <a:ext cx="1800011" cy="1428760"/>
            </a:xfrm>
            <a:prstGeom prst="rect">
              <a:avLst/>
            </a:prstGeom>
            <a:noFill/>
          </p:spPr>
        </p:pic>
        <p:sp>
          <p:nvSpPr>
            <p:cNvPr id="20" name="正方形/長方形 19"/>
            <p:cNvSpPr/>
            <p:nvPr/>
          </p:nvSpPr>
          <p:spPr>
            <a:xfrm>
              <a:off x="2950366" y="5855494"/>
              <a:ext cx="1009653" cy="740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21" name="Picture 13" descr="一体型"/>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279566" y="2041718"/>
            <a:ext cx="2211996" cy="2050265"/>
          </a:xfrm>
          <a:prstGeom prst="rect">
            <a:avLst/>
          </a:prstGeom>
          <a:noFill/>
        </p:spPr>
      </p:pic>
      <p:sp>
        <p:nvSpPr>
          <p:cNvPr id="9" name="テキスト ボックス 8"/>
          <p:cNvSpPr txBox="1"/>
          <p:nvPr/>
        </p:nvSpPr>
        <p:spPr>
          <a:xfrm>
            <a:off x="7343800" y="6577607"/>
            <a:ext cx="1800200" cy="276999"/>
          </a:xfrm>
          <a:prstGeom prst="rect">
            <a:avLst/>
          </a:prstGeom>
          <a:noFill/>
        </p:spPr>
        <p:txBody>
          <a:bodyPr wrap="square" rtlCol="0">
            <a:spAutoFit/>
          </a:bodyPr>
          <a:lstStyle/>
          <a:p>
            <a:pPr algn="ct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電子黒板活用研修</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0CD09B54-5292-45CD-829D-A1912863E2CF}" type="slidenum">
              <a:rPr kumimoji="1" lang="ja-JP" altLang="en-US" smtClean="0"/>
              <a:t>5</a:t>
            </a:fld>
            <a:endParaRPr kumimoji="1" lang="ja-JP" altLang="en-US"/>
          </a:p>
        </p:txBody>
      </p:sp>
    </p:spTree>
    <p:extLst>
      <p:ext uri="{BB962C8B-B14F-4D97-AF65-F5344CB8AC3E}">
        <p14:creationId xmlns:p14="http://schemas.microsoft.com/office/powerpoint/2010/main" val="41052450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810</Words>
  <Application>Microsoft Office PowerPoint</Application>
  <PresentationFormat>画面に合わせる (4:3)</PresentationFormat>
  <Paragraphs>91</Paragraphs>
  <Slides>5</Slides>
  <Notes>5</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ＩＣＴ機器の活用 ②電子黒板</vt:lpstr>
      <vt:lpstr>電子黒板とは</vt:lpstr>
      <vt:lpstr>PowerPoint プレゼンテーション</vt:lpstr>
      <vt:lpstr>PowerPoint プレゼンテーション</vt:lpstr>
      <vt:lpstr>PowerPoint プレゼンテーション</vt:lpstr>
    </vt:vector>
  </TitlesOfParts>
  <Company>兵庫県教育委員会</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県立教育研修所</dc:creator>
  <cp:lastModifiedBy>兵庫県</cp:lastModifiedBy>
  <cp:revision>46</cp:revision>
  <cp:lastPrinted>2018-01-29T02:24:33Z</cp:lastPrinted>
  <dcterms:created xsi:type="dcterms:W3CDTF">2015-10-16T04:17:47Z</dcterms:created>
  <dcterms:modified xsi:type="dcterms:W3CDTF">2018-04-27T08:17:07Z</dcterms:modified>
</cp:coreProperties>
</file>