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72" r:id="rId3"/>
    <p:sldId id="266" r:id="rId4"/>
    <p:sldId id="256"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50" autoAdjust="0"/>
    <p:restoredTop sz="75135" autoAdjust="0"/>
  </p:normalViewPr>
  <p:slideViewPr>
    <p:cSldViewPr>
      <p:cViewPr>
        <p:scale>
          <a:sx n="43" d="100"/>
          <a:sy n="43" d="100"/>
        </p:scale>
        <p:origin x="-1572"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2227" tIns="46114" rIns="92227" bIns="4611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1"/>
            <a:ext cx="2949787" cy="496967"/>
          </a:xfrm>
          <a:prstGeom prst="rect">
            <a:avLst/>
          </a:prstGeom>
        </p:spPr>
        <p:txBody>
          <a:bodyPr vert="horz" lIns="92227" tIns="46114" rIns="92227" bIns="46114" rtlCol="0"/>
          <a:lstStyle>
            <a:lvl1pPr algn="r">
              <a:defRPr sz="1300"/>
            </a:lvl1pPr>
          </a:lstStyle>
          <a:p>
            <a:fld id="{EE903972-F862-4C04-99DB-67B1CA285DCC}"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68875" cy="3727450"/>
          </a:xfrm>
          <a:prstGeom prst="rect">
            <a:avLst/>
          </a:prstGeom>
          <a:noFill/>
          <a:ln w="12700">
            <a:solidFill>
              <a:prstClr val="black"/>
            </a:solidFill>
          </a:ln>
        </p:spPr>
        <p:txBody>
          <a:bodyPr vert="horz" lIns="92227" tIns="46114" rIns="92227" bIns="46114"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2227" tIns="46114" rIns="92227" bIns="461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2227" tIns="46114" rIns="92227" bIns="4611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2227" tIns="46114" rIns="92227" bIns="46114" rtlCol="0" anchor="b"/>
          <a:lstStyle>
            <a:lvl1pPr algn="r">
              <a:defRPr sz="1300"/>
            </a:lvl1pPr>
          </a:lstStyle>
          <a:p>
            <a:fld id="{E3FC1DDD-E1FC-4685-BB65-C272BFCD2A79}" type="slidenum">
              <a:rPr kumimoji="1" lang="ja-JP" altLang="en-US" smtClean="0"/>
              <a:t>‹#›</a:t>
            </a:fld>
            <a:endParaRPr kumimoji="1" lang="ja-JP" altLang="en-US"/>
          </a:p>
        </p:txBody>
      </p:sp>
    </p:spTree>
    <p:extLst>
      <p:ext uri="{BB962C8B-B14F-4D97-AF65-F5344CB8AC3E}">
        <p14:creationId xmlns:p14="http://schemas.microsoft.com/office/powerpoint/2010/main" val="3650497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p>
          <a:p>
            <a:r>
              <a:rPr kumimoji="1" lang="ja-JP" altLang="en-US" dirty="0" smtClean="0"/>
              <a:t>「教育の情報化」で教員が授業でＩＣＴを有効に活用することが求められています。</a:t>
            </a:r>
            <a:endParaRPr kumimoji="1" lang="en-US" altLang="ja-JP" dirty="0" smtClean="0"/>
          </a:p>
          <a:p>
            <a:r>
              <a:rPr kumimoji="1" lang="ja-JP" altLang="en-US" dirty="0" smtClean="0"/>
              <a:t>各種ＩＣＴの中で、最も普及しているのが実物投影機です。</a:t>
            </a:r>
            <a:endParaRPr kumimoji="1" lang="en-US" altLang="ja-JP" dirty="0" smtClean="0"/>
          </a:p>
          <a:p>
            <a:r>
              <a:rPr kumimoji="1" lang="ja-JP" altLang="en-US" dirty="0" smtClean="0"/>
              <a:t>実物投影機を有効に使うことで児童生徒がより「分かる授業」を実現することができます。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p>
          <a:p>
            <a:r>
              <a:rPr kumimoji="1" lang="ja-JP" altLang="en-US" dirty="0" smtClean="0"/>
              <a:t>「教育の情報化」で教員が授業でＩＣＴを有効に活用することが求められています。</a:t>
            </a:r>
            <a:endParaRPr kumimoji="1" lang="en-US" altLang="ja-JP" dirty="0" smtClean="0"/>
          </a:p>
          <a:p>
            <a:r>
              <a:rPr kumimoji="1" lang="ja-JP" altLang="en-US" dirty="0" smtClean="0"/>
              <a:t>各種ＩＣＴの中で、最も普及しているのが実物投影機です。</a:t>
            </a:r>
            <a:endParaRPr kumimoji="1" lang="en-US" altLang="ja-JP" dirty="0" smtClean="0"/>
          </a:p>
          <a:p>
            <a:r>
              <a:rPr kumimoji="1" lang="ja-JP" altLang="en-US" dirty="0" smtClean="0"/>
              <a:t>実物投影機を有効に使うことで児童生徒がより「分かる授業」を実現することができます。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2</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研修内容</a:t>
            </a:r>
            <a:r>
              <a:rPr kumimoji="1" lang="en-US" altLang="ja-JP" dirty="0" smtClean="0"/>
              <a:t>〉</a:t>
            </a:r>
          </a:p>
          <a:p>
            <a:r>
              <a:rPr kumimoji="1" lang="ja-JP" altLang="en-US" dirty="0" smtClean="0"/>
              <a:t>・実物投影機の操作と機能</a:t>
            </a:r>
            <a:endParaRPr kumimoji="1" lang="en-US" altLang="ja-JP" dirty="0" smtClean="0"/>
          </a:p>
          <a:p>
            <a:r>
              <a:rPr kumimoji="1" lang="ja-JP" altLang="en-US" dirty="0" smtClean="0"/>
              <a:t>・主な種類と特長</a:t>
            </a:r>
            <a:endParaRPr kumimoji="1" lang="en-US" altLang="ja-JP" dirty="0" smtClean="0"/>
          </a:p>
          <a:p>
            <a:r>
              <a:rPr kumimoji="1" lang="ja-JP" altLang="en-US" dirty="0" smtClean="0"/>
              <a:t>・接続方法（準備）</a:t>
            </a:r>
            <a:endParaRPr kumimoji="1" lang="en-US" altLang="ja-JP" dirty="0" smtClean="0"/>
          </a:p>
          <a:p>
            <a:r>
              <a:rPr kumimoji="1" lang="ja-JP" altLang="en-US" dirty="0" smtClean="0"/>
              <a:t>・様々な活用方法（拡大・様々な機能等）</a:t>
            </a:r>
            <a:endParaRPr kumimoji="1" lang="en-US" altLang="ja-JP" dirty="0" smtClean="0"/>
          </a:p>
          <a:p>
            <a:endParaRPr kumimoji="1" lang="en-US" altLang="ja-JP" dirty="0" smtClean="0"/>
          </a:p>
          <a:p>
            <a:r>
              <a:rPr kumimoji="1" lang="ja-JP" altLang="en-US" dirty="0" smtClean="0"/>
              <a:t>この研修では、実際に実物投影機に触れながら、授業のどの場面でどのように活用することができるかを学びます。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3</a:t>
            </a:fld>
            <a:endParaRPr kumimoji="1" lang="ja-JP" altLang="en-US"/>
          </a:p>
        </p:txBody>
      </p:sp>
    </p:spTree>
    <p:extLst>
      <p:ext uri="{BB962C8B-B14F-4D97-AF65-F5344CB8AC3E}">
        <p14:creationId xmlns:p14="http://schemas.microsoft.com/office/powerpoint/2010/main" val="1719188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実物投影機の機能</a:t>
            </a:r>
            <a:r>
              <a:rPr kumimoji="1" lang="en-US" altLang="ja-JP" dirty="0" smtClean="0"/>
              <a:t>〉</a:t>
            </a:r>
          </a:p>
          <a:p>
            <a:r>
              <a:rPr kumimoji="1" lang="ja-JP" altLang="en-US" dirty="0" smtClean="0"/>
              <a:t>実物投影機には次のような機能があります。</a:t>
            </a:r>
            <a:endParaRPr kumimoji="1" lang="en-US" altLang="ja-JP" dirty="0" smtClean="0"/>
          </a:p>
          <a:p>
            <a:endParaRPr kumimoji="1" lang="en-US" altLang="ja-JP" dirty="0" smtClean="0"/>
          </a:p>
          <a:p>
            <a:r>
              <a:rPr kumimoji="1" lang="ja-JP" altLang="en-US" dirty="0" smtClean="0"/>
              <a:t>・拡大提示</a:t>
            </a:r>
            <a:endParaRPr kumimoji="1" lang="en-US" altLang="ja-JP" dirty="0" smtClean="0"/>
          </a:p>
          <a:p>
            <a:r>
              <a:rPr kumimoji="1" lang="ja-JP" altLang="en-US" dirty="0" smtClean="0"/>
              <a:t>ズームレンズやデジタルズーム機能が装備されているものがあり、機種によっては</a:t>
            </a:r>
            <a:r>
              <a:rPr kumimoji="1" lang="en-US" altLang="ja-JP" dirty="0" smtClean="0"/>
              <a:t>100</a:t>
            </a:r>
            <a:r>
              <a:rPr kumimoji="1" lang="ja-JP" altLang="en-US" dirty="0" smtClean="0"/>
              <a:t>倍近い拡大率で、生物の観察に活用できるものもあります。</a:t>
            </a:r>
            <a:endParaRPr kumimoji="1" lang="en-US" altLang="ja-JP" dirty="0" smtClean="0"/>
          </a:p>
          <a:p>
            <a:r>
              <a:rPr kumimoji="1" lang="ja-JP" altLang="en-US" dirty="0" smtClean="0"/>
              <a:t>お札のマイクロ文字が探せるくらいの拡大率があります。</a:t>
            </a:r>
            <a:endParaRPr kumimoji="1" lang="en-US" altLang="ja-JP" dirty="0" smtClean="0"/>
          </a:p>
          <a:p>
            <a:endParaRPr kumimoji="1" lang="en-US" altLang="ja-JP" dirty="0" smtClean="0"/>
          </a:p>
          <a:p>
            <a:r>
              <a:rPr kumimoji="1" lang="ja-JP" altLang="en-US" dirty="0" smtClean="0"/>
              <a:t>・各種機能</a:t>
            </a:r>
            <a:endParaRPr kumimoji="1" lang="en-US" altLang="ja-JP" dirty="0" smtClean="0"/>
          </a:p>
          <a:p>
            <a:r>
              <a:rPr kumimoji="1" lang="ja-JP" altLang="en-US" dirty="0" smtClean="0"/>
              <a:t>レンズを回転させ児童生徒の様子を撮影するほかに、画面を一時停止（フリーズ）させる、メモリカードに録画する等の機能を持つものもあります。また、ＰＣと連携させ電子黒板のように使えるものや、アタッチメントを装着することで顕微鏡と接続し拡大提示できるものもあります。</a:t>
            </a:r>
          </a:p>
          <a:p>
            <a:endParaRPr kumimoji="1" lang="en-US" altLang="ja-JP" dirty="0" smtClean="0"/>
          </a:p>
          <a:p>
            <a:endParaRPr kumimoji="1" lang="en-US" altLang="ja-JP" dirty="0" smtClean="0"/>
          </a:p>
          <a:p>
            <a:r>
              <a:rPr kumimoji="1" lang="ja-JP" altLang="en-US" dirty="0" smtClean="0"/>
              <a:t>・書き込み</a:t>
            </a:r>
            <a:endParaRPr kumimoji="1" lang="en-US" altLang="ja-JP" dirty="0" smtClean="0"/>
          </a:p>
          <a:p>
            <a:r>
              <a:rPr kumimoji="1" lang="ja-JP" altLang="en-US" dirty="0" smtClean="0"/>
              <a:t>黒板や書き込み可能なスクリーンに投影し、そこに書き込むことで、焦点化を行ったり補足説明を行ったりすることができます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4</a:t>
            </a:fld>
            <a:endParaRPr kumimoji="1" lang="ja-JP" altLang="en-US"/>
          </a:p>
        </p:txBody>
      </p:sp>
    </p:spTree>
    <p:extLst>
      <p:ext uri="{BB962C8B-B14F-4D97-AF65-F5344CB8AC3E}">
        <p14:creationId xmlns:p14="http://schemas.microsoft.com/office/powerpoint/2010/main" val="2077318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実物投影機の種類</a:t>
            </a:r>
            <a:r>
              <a:rPr kumimoji="1" lang="en-US" altLang="ja-JP" dirty="0" smtClean="0"/>
              <a:t>〉</a:t>
            </a:r>
          </a:p>
          <a:p>
            <a:r>
              <a:rPr kumimoji="1" lang="ja-JP" altLang="en-US" dirty="0" smtClean="0"/>
              <a:t>実物投影機には、教室に据え置いて使うものと、教室間の移動に適したモバイル型のものがあります。</a:t>
            </a:r>
            <a:endParaRPr kumimoji="1" lang="en-US" altLang="ja-JP" dirty="0" smtClean="0"/>
          </a:p>
          <a:p>
            <a:endParaRPr kumimoji="1" lang="en-US" altLang="ja-JP" dirty="0" smtClean="0"/>
          </a:p>
          <a:p>
            <a:r>
              <a:rPr kumimoji="1" lang="ja-JP" altLang="en-US" dirty="0" smtClean="0"/>
              <a:t>主に、据置型のものは多機能で、いろいろな提示方法を行うことができます。</a:t>
            </a:r>
            <a:endParaRPr kumimoji="1" lang="en-US" altLang="ja-JP" dirty="0" smtClean="0"/>
          </a:p>
          <a:p>
            <a:endParaRPr kumimoji="1" lang="en-US" altLang="ja-JP" dirty="0" smtClean="0"/>
          </a:p>
          <a:p>
            <a:r>
              <a:rPr kumimoji="1" lang="ja-JP" altLang="en-US" dirty="0" smtClean="0"/>
              <a:t>モバイル型のものは、移動に適した形状や大きさ、重さのもので、大きなポシェットに収まるようなものもあります。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5</a:t>
            </a:fld>
            <a:endParaRPr kumimoji="1" lang="ja-JP" altLang="en-US"/>
          </a:p>
        </p:txBody>
      </p:sp>
    </p:spTree>
    <p:extLst>
      <p:ext uri="{BB962C8B-B14F-4D97-AF65-F5344CB8AC3E}">
        <p14:creationId xmlns:p14="http://schemas.microsoft.com/office/powerpoint/2010/main" val="183151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CFF8223-69F5-4272-B319-E36BBA3C1288}"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849341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5E58AB3-A2EA-4577-A269-5643464C5E60}"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575432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C37647A-2ACC-4E1B-937E-70176D695D72}"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066367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FEF8E6-1C6E-49A6-9733-7D2E61FA977A}"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23787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C8DABDA-7529-47DB-8252-73C8747D32B4}" type="datetime1">
              <a:rPr kumimoji="1" lang="ja-JP" altLang="en-US" smtClean="0"/>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076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D903529-1B49-4F5C-92D3-C21DE68E6E00}"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19847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90C0B04-A636-4726-A692-A9A25DE80944}" type="datetime1">
              <a:rPr kumimoji="1" lang="ja-JP" altLang="en-US" smtClean="0"/>
              <a:t>2018/4/27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694284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BBA979-806B-4BD5-A5D8-2E25D0CA484B}" type="datetime1">
              <a:rPr kumimoji="1" lang="ja-JP" altLang="en-US" smtClean="0"/>
              <a:t>2018/4/27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934256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2EAFC0-35C5-4D47-88BF-4C5BD3770040}" type="datetime1">
              <a:rPr kumimoji="1" lang="ja-JP" altLang="en-US" smtClean="0"/>
              <a:t>2018/4/27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757272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C73F9E6-70EA-4BB6-A79A-7C00477AEC5F}"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71650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0BA4CF-A667-4FBE-9D8A-3FE5012790C4}" type="datetime1">
              <a:rPr kumimoji="1" lang="ja-JP" altLang="en-US" smtClean="0"/>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3384243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1BA29-8AD2-42F6-9A33-AB35798C8509}" type="datetime1">
              <a:rPr kumimoji="1" lang="ja-JP" altLang="en-US" smtClean="0"/>
              <a:t>2018/4/27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09B54-5292-45CD-829D-A1912863E2CF}" type="slidenum">
              <a:rPr kumimoji="1" lang="ja-JP" altLang="en-US" smtClean="0"/>
              <a:t>‹#›</a:t>
            </a:fld>
            <a:endParaRPr kumimoji="1" lang="ja-JP" altLang="en-US"/>
          </a:p>
        </p:txBody>
      </p:sp>
    </p:spTree>
    <p:extLst>
      <p:ext uri="{BB962C8B-B14F-4D97-AF65-F5344CB8AC3E}">
        <p14:creationId xmlns:p14="http://schemas.microsoft.com/office/powerpoint/2010/main" val="2103240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tmp"/><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tmp"/><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055"/>
            <a:ext cx="7772400" cy="1902073"/>
          </a:xfrm>
        </p:spPr>
        <p:txBody>
          <a:bodyPr>
            <a:normAutofit fontScale="90000"/>
          </a:bodyPr>
          <a:lstStyle/>
          <a:p>
            <a:r>
              <a:rPr kumimoji="1"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ＩＣＴ機器の活用</a:t>
            </a:r>
            <a: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a:latin typeface="メイリオ" panose="020B0604030504040204" pitchFamily="50" charset="-128"/>
                <a:ea typeface="メイリオ" panose="020B0604030504040204" pitchFamily="50" charset="-128"/>
                <a:cs typeface="メイリオ" panose="020B0604030504040204" pitchFamily="50" charset="-128"/>
              </a:rPr>
              <a:t>①</a:t>
            </a:r>
            <a:r>
              <a:rPr kumimoji="1"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実物投影機</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fld id="{0CD09B54-5292-45CD-829D-A1912863E2CF}" type="slidenum">
              <a:rPr kumimoji="1" lang="ja-JP" altLang="en-US" smtClean="0"/>
              <a:t>1</a:t>
            </a:fld>
            <a:endParaRPr kumimoji="1" lang="ja-JP" altLang="en-US"/>
          </a:p>
        </p:txBody>
      </p:sp>
    </p:spTree>
    <p:extLst>
      <p:ext uri="{BB962C8B-B14F-4D97-AF65-F5344CB8AC3E}">
        <p14:creationId xmlns:p14="http://schemas.microsoft.com/office/powerpoint/2010/main" val="2092326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055"/>
            <a:ext cx="7772400" cy="1902073"/>
          </a:xfrm>
        </p:spPr>
        <p:txBody>
          <a:bodyPr>
            <a:normAutofit/>
          </a:bodyPr>
          <a:lstStyle/>
          <a:p>
            <a:r>
              <a:rPr kumimoji="1"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実物投影機とは</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267744" y="1504439"/>
            <a:ext cx="4536504" cy="584775"/>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1-1</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0CD09B54-5292-45CD-829D-A1912863E2CF}" type="slidenum">
              <a:rPr kumimoji="1" lang="ja-JP" altLang="en-US" smtClean="0"/>
              <a:t>2</a:t>
            </a:fld>
            <a:endParaRPr kumimoji="1" lang="ja-JP" altLang="en-US"/>
          </a:p>
        </p:txBody>
      </p:sp>
    </p:spTree>
    <p:extLst>
      <p:ext uri="{BB962C8B-B14F-4D97-AF65-F5344CB8AC3E}">
        <p14:creationId xmlns:p14="http://schemas.microsoft.com/office/powerpoint/2010/main" val="1901790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83568" y="764704"/>
            <a:ext cx="4536504" cy="707886"/>
          </a:xfrm>
          <a:prstGeom prst="rect">
            <a:avLst/>
          </a:prstGeom>
          <a:noFill/>
        </p:spPr>
        <p:txBody>
          <a:bodyPr wrap="square" rtlCol="0">
            <a:spAutoFit/>
          </a:bodyPr>
          <a:lstStyle/>
          <a:p>
            <a:r>
              <a:rPr kumimoji="1"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本日の研修内容</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331640" y="2001034"/>
            <a:ext cx="7272808" cy="707886"/>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１　実物投影機の機能</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1331640" y="2789057"/>
            <a:ext cx="6768752" cy="707886"/>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２　主な種類と特長</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331640" y="3577080"/>
            <a:ext cx="6768752" cy="707886"/>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３　接続方法（準備）</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1331640" y="4365104"/>
            <a:ext cx="7560840" cy="1323439"/>
          </a:xfrm>
          <a:prstGeom prst="rect">
            <a:avLst/>
          </a:prstGeom>
          <a:noFill/>
        </p:spPr>
        <p:txBody>
          <a:bodyPr wrap="square" rtlCol="0">
            <a:spAutoFit/>
          </a:body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４　様々な活用方法</a:t>
            </a:r>
            <a:endParaRPr lang="en-US" altLang="ja-JP" sz="4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（拡大・機能拡張・直接書き込み等）</a:t>
            </a:r>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7343800" y="6577607"/>
            <a:ext cx="1800200" cy="276999"/>
          </a:xfrm>
          <a:prstGeom prst="rect">
            <a:avLst/>
          </a:prstGeom>
          <a:noFill/>
        </p:spPr>
        <p:txBody>
          <a:bodyPr wrap="square" rtlCol="0">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実物投影機</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活用研修</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0CD09B54-5292-45CD-829D-A1912863E2CF}" type="slidenum">
              <a:rPr kumimoji="1" lang="ja-JP" altLang="en-US" smtClean="0"/>
              <a:t>3</a:t>
            </a:fld>
            <a:endParaRPr kumimoji="1" lang="ja-JP" altLang="en-US"/>
          </a:p>
        </p:txBody>
      </p:sp>
    </p:spTree>
    <p:extLst>
      <p:ext uri="{BB962C8B-B14F-4D97-AF65-F5344CB8AC3E}">
        <p14:creationId xmlns:p14="http://schemas.microsoft.com/office/powerpoint/2010/main" val="1941323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8748464" cy="461665"/>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１ </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実物投影機</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の機能</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395536" y="882842"/>
            <a:ext cx="8064896" cy="1682061"/>
            <a:chOff x="395536" y="882842"/>
            <a:chExt cx="8064896" cy="1128738"/>
          </a:xfrm>
        </p:grpSpPr>
        <p:sp>
          <p:nvSpPr>
            <p:cNvPr id="3" name="角丸四角形 2"/>
            <p:cNvSpPr/>
            <p:nvPr/>
          </p:nvSpPr>
          <p:spPr>
            <a:xfrm>
              <a:off x="539552" y="1170873"/>
              <a:ext cx="7920880" cy="840707"/>
            </a:xfrm>
            <a:prstGeom prst="roundRect">
              <a:avLst/>
            </a:prstGeom>
          </p:spPr>
          <p:style>
            <a:lnRef idx="2">
              <a:schemeClr val="accent3"/>
            </a:lnRef>
            <a:fillRef idx="1">
              <a:schemeClr val="lt1"/>
            </a:fillRef>
            <a:effectRef idx="0">
              <a:schemeClr val="accent3"/>
            </a:effectRef>
            <a:fontRef idx="minor">
              <a:schemeClr val="dk1"/>
            </a:fontRef>
          </p:style>
          <p:txBody>
            <a:bodyPr rtlCol="0" anchor="b" anchorCtr="1"/>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教科書や資料集等の資料を拡大して提示する</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児童生徒</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のノートを拡大して提示する</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角丸四角形 1"/>
            <p:cNvSpPr/>
            <p:nvPr/>
          </p:nvSpPr>
          <p:spPr>
            <a:xfrm>
              <a:off x="395536" y="882842"/>
              <a:ext cx="2160240" cy="38652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拡大提示</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7" name="グループ化 6"/>
          <p:cNvGrpSpPr/>
          <p:nvPr/>
        </p:nvGrpSpPr>
        <p:grpSpPr>
          <a:xfrm>
            <a:off x="395536" y="2708919"/>
            <a:ext cx="8064896" cy="2088232"/>
            <a:chOff x="395536" y="882842"/>
            <a:chExt cx="8064896" cy="2088232"/>
          </a:xfrm>
        </p:grpSpPr>
        <p:sp>
          <p:nvSpPr>
            <p:cNvPr id="8" name="角丸四角形 7"/>
            <p:cNvSpPr/>
            <p:nvPr/>
          </p:nvSpPr>
          <p:spPr>
            <a:xfrm>
              <a:off x="539552" y="1170874"/>
              <a:ext cx="7920880" cy="1800200"/>
            </a:xfrm>
            <a:prstGeom prst="roundRect">
              <a:avLst/>
            </a:prstGeom>
          </p:spPr>
          <p:style>
            <a:lnRef idx="2">
              <a:schemeClr val="accent5"/>
            </a:lnRef>
            <a:fillRef idx="1">
              <a:schemeClr val="lt1"/>
            </a:fillRef>
            <a:effectRef idx="0">
              <a:schemeClr val="accent5"/>
            </a:effectRef>
            <a:fontRef idx="minor">
              <a:schemeClr val="dk1"/>
            </a:fontRef>
          </p:style>
          <p:txBody>
            <a:bodyPr rtlCol="0" anchor="b" anchorCtr="1"/>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カメラとして児童生徒の様子を撮影する</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動画撮影や微速度撮影をする</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顕微鏡映像の提示や電子黒板機能</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395536" y="882842"/>
              <a:ext cx="2160240"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各種機能</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グループ化 9"/>
          <p:cNvGrpSpPr/>
          <p:nvPr/>
        </p:nvGrpSpPr>
        <p:grpSpPr>
          <a:xfrm>
            <a:off x="395536" y="4941168"/>
            <a:ext cx="8064896" cy="1322022"/>
            <a:chOff x="395536" y="882842"/>
            <a:chExt cx="8064896" cy="1322022"/>
          </a:xfrm>
        </p:grpSpPr>
        <p:sp>
          <p:nvSpPr>
            <p:cNvPr id="11" name="角丸四角形 10"/>
            <p:cNvSpPr/>
            <p:nvPr/>
          </p:nvSpPr>
          <p:spPr>
            <a:xfrm>
              <a:off x="539552" y="1170874"/>
              <a:ext cx="7920880" cy="1033990"/>
            </a:xfrm>
            <a:prstGeom prst="roundRect">
              <a:avLst/>
            </a:prstGeom>
          </p:spPr>
          <p:style>
            <a:lnRef idx="2">
              <a:schemeClr val="accent6"/>
            </a:lnRef>
            <a:fillRef idx="1">
              <a:schemeClr val="lt1"/>
            </a:fillRef>
            <a:effectRef idx="0">
              <a:schemeClr val="accent6"/>
            </a:effectRef>
            <a:fontRef idx="minor">
              <a:schemeClr val="dk1"/>
            </a:fontRef>
          </p:style>
          <p:txBody>
            <a:bodyPr rtlCol="0" anchor="b" anchorCtr="1"/>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提示の補足をする等、説明</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焦点化をする</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395536" y="882842"/>
              <a:ext cx="2160240" cy="57606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書き込み</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7" name="テキスト ボックス 16"/>
          <p:cNvSpPr txBox="1"/>
          <p:nvPr/>
        </p:nvSpPr>
        <p:spPr>
          <a:xfrm>
            <a:off x="7343800" y="6577607"/>
            <a:ext cx="1800200" cy="276999"/>
          </a:xfrm>
          <a:prstGeom prst="rect">
            <a:avLst/>
          </a:prstGeom>
          <a:noFill/>
        </p:spPr>
        <p:txBody>
          <a:bodyPr wrap="square" rtlCol="0">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実物投影機</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活用研修</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fld id="{0CD09B54-5292-45CD-829D-A1912863E2CF}" type="slidenum">
              <a:rPr kumimoji="1" lang="ja-JP" altLang="en-US" smtClean="0"/>
              <a:t>4</a:t>
            </a:fld>
            <a:endParaRPr kumimoji="1" lang="ja-JP" altLang="en-US"/>
          </a:p>
        </p:txBody>
      </p:sp>
    </p:spTree>
    <p:extLst>
      <p:ext uri="{BB962C8B-B14F-4D97-AF65-F5344CB8AC3E}">
        <p14:creationId xmlns:p14="http://schemas.microsoft.com/office/powerpoint/2010/main" val="2390919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7776864" cy="461665"/>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２ </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実物投影機</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の主な</a:t>
            </a:r>
            <a:r>
              <a:rPr lang="ja-JP" altLang="en-US" sz="2400" smtClean="0">
                <a:latin typeface="メイリオ" panose="020B0604030504040204" pitchFamily="50" charset="-128"/>
                <a:ea typeface="メイリオ" panose="020B0604030504040204" pitchFamily="50" charset="-128"/>
                <a:cs typeface="メイリオ" panose="020B0604030504040204" pitchFamily="50" charset="-128"/>
              </a:rPr>
              <a:t>種類と特長</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696429380"/>
              </p:ext>
            </p:extLst>
          </p:nvPr>
        </p:nvGraphicFramePr>
        <p:xfrm>
          <a:off x="1907704" y="4149080"/>
          <a:ext cx="5520614" cy="2009484"/>
        </p:xfrm>
        <a:graphic>
          <a:graphicData uri="http://schemas.openxmlformats.org/drawingml/2006/table">
            <a:tbl>
              <a:tblPr firstRow="1" bandRow="1">
                <a:tableStyleId>{7DF18680-E054-41AD-8BC1-D1AEF772440D}</a:tableStyleId>
              </a:tblPr>
              <a:tblGrid>
                <a:gridCol w="2760307"/>
                <a:gridCol w="2760307"/>
              </a:tblGrid>
              <a:tr h="608933">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据え置き型</a:t>
                      </a:r>
                      <a:endParaRPr kumimoji="1" lang="ja-JP" altLang="en-US" sz="1800" dirty="0">
                        <a:latin typeface="メイリオ" pitchFamily="50" charset="-128"/>
                        <a:ea typeface="メイリオ" pitchFamily="50" charset="-128"/>
                        <a:cs typeface="メイリオ" panose="020B0604030504040204" pitchFamily="50" charset="-128"/>
                      </a:endParaRPr>
                    </a:p>
                  </a:txBody>
                  <a:tcPr marL="98404" marR="98404" marT="47691" marB="47691"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モバイル型</a:t>
                      </a:r>
                      <a:endParaRPr kumimoji="1" lang="ja-JP" altLang="en-US" sz="1800" dirty="0">
                        <a:latin typeface="メイリオ" pitchFamily="50" charset="-128"/>
                        <a:ea typeface="メイリオ" pitchFamily="50" charset="-128"/>
                        <a:cs typeface="メイリオ" panose="020B0604030504040204" pitchFamily="50" charset="-128"/>
                      </a:endParaRPr>
                    </a:p>
                  </a:txBody>
                  <a:tcPr marL="98404" marR="98404" marT="47691" marB="47691" anchor="ctr"/>
                </a:tc>
              </a:tr>
              <a:tr h="1400551">
                <a:tc>
                  <a:txBody>
                    <a:bodyPr/>
                    <a:lstStyle/>
                    <a:p>
                      <a:pPr>
                        <a:lnSpc>
                          <a:spcPct val="1000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●重量、安定</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●ズーム、録画等機能が充実</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●どちらかといえば高価</a:t>
                      </a:r>
                      <a:endParaRPr kumimoji="1" lang="ja-JP" altLang="en-US" sz="1400" dirty="0">
                        <a:latin typeface="メイリオ" pitchFamily="50" charset="-128"/>
                        <a:ea typeface="メイリオ" pitchFamily="50" charset="-128"/>
                        <a:cs typeface="メイリオ" panose="020B0604030504040204" pitchFamily="50" charset="-128"/>
                      </a:endParaRPr>
                    </a:p>
                  </a:txBody>
                  <a:tcPr marL="98404" marR="98404" marT="47691" marB="47691"/>
                </a:tc>
                <a:tc>
                  <a:txBody>
                    <a:bodyPr/>
                    <a:lstStyle/>
                    <a:p>
                      <a:pPr>
                        <a:lnSpc>
                          <a:spcPct val="1000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●軽量、コンパクト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●折りたためば、片手サイズ</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●どちらかといえば安価</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endParaRPr kumimoji="1" lang="ja-JP" altLang="en-US" sz="1400" dirty="0">
                        <a:latin typeface="メイリオ" pitchFamily="50" charset="-128"/>
                        <a:ea typeface="メイリオ" pitchFamily="50" charset="-128"/>
                        <a:cs typeface="メイリオ" panose="020B0604030504040204" pitchFamily="50" charset="-128"/>
                      </a:endParaRPr>
                    </a:p>
                  </a:txBody>
                  <a:tcPr marL="98404" marR="98404" marT="47691" marB="47691"/>
                </a:tc>
              </a:tr>
            </a:tbl>
          </a:graphicData>
        </a:graphic>
      </p:graphicFrame>
      <p:pic>
        <p:nvPicPr>
          <p:cNvPr id="1026" name="Picture 2" descr="ELPDC12"/>
          <p:cNvPicPr>
            <a:picLocks noChangeAspect="1" noChangeArrowheads="1"/>
          </p:cNvPicPr>
          <p:nvPr/>
        </p:nvPicPr>
        <p:blipFill rotWithShape="1">
          <a:blip r:embed="rId3">
            <a:extLst>
              <a:ext uri="{28A0092B-C50C-407E-A947-70E740481C1C}">
                <a14:useLocalDpi xmlns:a14="http://schemas.microsoft.com/office/drawing/2010/main" val="0"/>
              </a:ext>
            </a:extLst>
          </a:blip>
          <a:srcRect b="12184"/>
          <a:stretch/>
        </p:blipFill>
        <p:spPr bwMode="auto">
          <a:xfrm>
            <a:off x="1907704" y="1419977"/>
            <a:ext cx="1162050" cy="166454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jp.presentation.aver.com/Upload/Model/1355/images_1.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7473" r="27473"/>
          <a:stretch/>
        </p:blipFill>
        <p:spPr bwMode="auto">
          <a:xfrm>
            <a:off x="3923928" y="1124744"/>
            <a:ext cx="1080120" cy="146089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ELPDC06"/>
          <p:cNvPicPr>
            <a:picLocks noChangeAspect="1" noChangeArrowheads="1"/>
          </p:cNvPicPr>
          <p:nvPr/>
        </p:nvPicPr>
        <p:blipFill rotWithShape="1">
          <a:blip r:embed="rId5">
            <a:extLst>
              <a:ext uri="{28A0092B-C50C-407E-A947-70E740481C1C}">
                <a14:useLocalDpi xmlns:a14="http://schemas.microsoft.com/office/drawing/2010/main" val="0"/>
              </a:ext>
            </a:extLst>
          </a:blip>
          <a:srcRect b="14332"/>
          <a:stretch/>
        </p:blipFill>
        <p:spPr bwMode="auto">
          <a:xfrm>
            <a:off x="5039972" y="1689448"/>
            <a:ext cx="1419225" cy="1623815"/>
          </a:xfrm>
          <a:prstGeom prst="rect">
            <a:avLst/>
          </a:prstGeom>
          <a:noFill/>
          <a:extLst>
            <a:ext uri="{909E8E84-426E-40DD-AFC4-6F175D3DCCD1}">
              <a14:hiddenFill xmlns:a14="http://schemas.microsoft.com/office/drawing/2010/main">
                <a:solidFill>
                  <a:srgbClr val="FFFFFF"/>
                </a:solidFill>
              </a14:hiddenFill>
            </a:ext>
          </a:extLst>
        </p:spPr>
      </p:pic>
      <p:grpSp>
        <p:nvGrpSpPr>
          <p:cNvPr id="3" name="グループ化 2"/>
          <p:cNvGrpSpPr/>
          <p:nvPr/>
        </p:nvGrpSpPr>
        <p:grpSpPr>
          <a:xfrm>
            <a:off x="1187117" y="1419977"/>
            <a:ext cx="6984776" cy="2369063"/>
            <a:chOff x="1115616" y="1517842"/>
            <a:chExt cx="9258352" cy="3927382"/>
          </a:xfrm>
          <a:noFill/>
        </p:grpSpPr>
        <p:sp>
          <p:nvSpPr>
            <p:cNvPr id="2" name="円/楕円 1"/>
            <p:cNvSpPr/>
            <p:nvPr/>
          </p:nvSpPr>
          <p:spPr>
            <a:xfrm>
              <a:off x="1115616" y="1517842"/>
              <a:ext cx="5328592" cy="3927382"/>
            </a:xfrm>
            <a:prstGeom prst="ellipse">
              <a:avLst/>
            </a:prstGeom>
            <a:grpFill/>
            <a:ln>
              <a:gradFill>
                <a:gsLst>
                  <a:gs pos="0">
                    <a:schemeClr val="accent1">
                      <a:lumMod val="50000"/>
                      <a:alpha val="0"/>
                    </a:schemeClr>
                  </a:gs>
                  <a:gs pos="100000">
                    <a:schemeClr val="accent1">
                      <a:lumMod val="5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5045376" y="1517842"/>
              <a:ext cx="5328592" cy="3927382"/>
            </a:xfrm>
            <a:prstGeom prst="ellipse">
              <a:avLst/>
            </a:prstGeom>
            <a:grpFill/>
            <a:ln>
              <a:gradFill>
                <a:gsLst>
                  <a:gs pos="0">
                    <a:schemeClr val="accent1">
                      <a:lumMod val="50000"/>
                      <a:alpha val="0"/>
                    </a:schemeClr>
                  </a:gs>
                  <a:gs pos="100000">
                    <a:schemeClr val="accent1">
                      <a:lumMod val="5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7" name="図 6" descr="画面の領域"/>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41299" y="908720"/>
            <a:ext cx="1062396" cy="1190525"/>
          </a:xfrm>
          <a:prstGeom prst="rect">
            <a:avLst/>
          </a:prstGeom>
        </p:spPr>
      </p:pic>
      <p:pic>
        <p:nvPicPr>
          <p:cNvPr id="8" name="図 7" descr="画面の領域"/>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86761" y="1143229"/>
            <a:ext cx="1455568" cy="1423925"/>
          </a:xfrm>
          <a:prstGeom prst="rect">
            <a:avLst/>
          </a:prstGeom>
        </p:spPr>
      </p:pic>
      <p:sp>
        <p:nvSpPr>
          <p:cNvPr id="24" name="テキスト ボックス 23"/>
          <p:cNvSpPr txBox="1"/>
          <p:nvPr/>
        </p:nvSpPr>
        <p:spPr>
          <a:xfrm>
            <a:off x="7343800" y="6577607"/>
            <a:ext cx="1800200" cy="276999"/>
          </a:xfrm>
          <a:prstGeom prst="rect">
            <a:avLst/>
          </a:prstGeom>
          <a:noFill/>
        </p:spPr>
        <p:txBody>
          <a:bodyPr wrap="square" rtlCol="0">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実物投影機</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活用研修</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fld id="{0CD09B54-5292-45CD-829D-A1912863E2CF}" type="slidenum">
              <a:rPr kumimoji="1" lang="ja-JP" altLang="en-US" smtClean="0"/>
              <a:t>5</a:t>
            </a:fld>
            <a:endParaRPr kumimoji="1" lang="ja-JP" altLang="en-US"/>
          </a:p>
        </p:txBody>
      </p:sp>
    </p:spTree>
    <p:extLst>
      <p:ext uri="{BB962C8B-B14F-4D97-AF65-F5344CB8AC3E}">
        <p14:creationId xmlns:p14="http://schemas.microsoft.com/office/powerpoint/2010/main" val="41052450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924</TotalTime>
  <Words>590</Words>
  <Application>Microsoft Office PowerPoint</Application>
  <PresentationFormat>画面に合わせる (4:3)</PresentationFormat>
  <Paragraphs>77</Paragraphs>
  <Slides>5</Slides>
  <Notes>5</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ＩＣＴ機器の活用 ①実物投影機</vt:lpstr>
      <vt:lpstr>実物投影機とは</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県立教育研修所</dc:creator>
  <cp:lastModifiedBy>兵庫県</cp:lastModifiedBy>
  <cp:revision>59</cp:revision>
  <cp:lastPrinted>2018-01-29T02:24:13Z</cp:lastPrinted>
  <dcterms:created xsi:type="dcterms:W3CDTF">2015-10-16T04:17:47Z</dcterms:created>
  <dcterms:modified xsi:type="dcterms:W3CDTF">2018-04-27T08:15:57Z</dcterms:modified>
</cp:coreProperties>
</file>