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77" r:id="rId1"/>
  </p:sldMasterIdLst>
  <p:notesMasterIdLst>
    <p:notesMasterId r:id="rId29"/>
  </p:notesMasterIdLst>
  <p:handoutMasterIdLst>
    <p:handoutMasterId r:id="rId30"/>
  </p:handoutMasterIdLst>
  <p:sldIdLst>
    <p:sldId id="517" r:id="rId2"/>
    <p:sldId id="518" r:id="rId3"/>
    <p:sldId id="502" r:id="rId4"/>
    <p:sldId id="467" r:id="rId5"/>
    <p:sldId id="285" r:id="rId6"/>
    <p:sldId id="512" r:id="rId7"/>
    <p:sldId id="281" r:id="rId8"/>
    <p:sldId id="308" r:id="rId9"/>
    <p:sldId id="273" r:id="rId10"/>
    <p:sldId id="278" r:id="rId11"/>
    <p:sldId id="468" r:id="rId12"/>
    <p:sldId id="472" r:id="rId13"/>
    <p:sldId id="473" r:id="rId14"/>
    <p:sldId id="474" r:id="rId15"/>
    <p:sldId id="513" r:id="rId16"/>
    <p:sldId id="504" r:id="rId17"/>
    <p:sldId id="505" r:id="rId18"/>
    <p:sldId id="511" r:id="rId19"/>
    <p:sldId id="506" r:id="rId20"/>
    <p:sldId id="507" r:id="rId21"/>
    <p:sldId id="508" r:id="rId22"/>
    <p:sldId id="509" r:id="rId23"/>
    <p:sldId id="510" r:id="rId24"/>
    <p:sldId id="514" r:id="rId25"/>
    <p:sldId id="515" r:id="rId26"/>
    <p:sldId id="516" r:id="rId27"/>
    <p:sldId id="294" r:id="rId28"/>
  </p:sldIdLst>
  <p:sldSz cx="9144000" cy="6858000" type="screen4x3"/>
  <p:notesSz cx="6735763" cy="9866313"/>
  <p:defaultTextStyle>
    <a:defPPr>
      <a:defRPr lang="ja-JP"/>
    </a:defPPr>
    <a:lvl1pPr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54" autoAdjust="0"/>
    <p:restoredTop sz="75919" autoAdjust="0"/>
  </p:normalViewPr>
  <p:slideViewPr>
    <p:cSldViewPr>
      <p:cViewPr>
        <p:scale>
          <a:sx n="69" d="100"/>
          <a:sy n="69" d="100"/>
        </p:scale>
        <p:origin x="-618" y="22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hangingPunct="1">
              <a:defRPr sz="1200"/>
            </a:lvl1pPr>
          </a:lstStyle>
          <a:p>
            <a:pPr>
              <a:defRPr/>
            </a:pPr>
            <a:endParaRPr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eaLnBrk="1" hangingPunct="1">
              <a:defRPr sz="1200"/>
            </a:lvl1pPr>
          </a:lstStyle>
          <a:p>
            <a:pPr>
              <a:defRPr/>
            </a:pPr>
            <a:fld id="{AE384703-510F-4CB3-A728-A1AD7188799F}" type="datetimeFigureOut">
              <a:rPr lang="ja-JP" altLang="en-US"/>
              <a:pPr>
                <a:defRPr/>
              </a:pPr>
              <a:t>2018/4/27</a:t>
            </a:fld>
            <a:endParaRPr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eaLnBrk="1" hangingPunct="1">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D0734B0C-1FC9-413D-A7FC-3317DC17ECC5}" type="slidenum">
              <a:rPr lang="ja-JP" altLang="en-US"/>
              <a:pPr>
                <a:defRPr/>
              </a:pPr>
              <a:t>‹#›</a:t>
            </a:fld>
            <a:endParaRPr lang="ja-JP" altLang="en-US"/>
          </a:p>
        </p:txBody>
      </p:sp>
    </p:spTree>
    <p:extLst>
      <p:ext uri="{BB962C8B-B14F-4D97-AF65-F5344CB8AC3E}">
        <p14:creationId xmlns:p14="http://schemas.microsoft.com/office/powerpoint/2010/main" val="3880300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5E74E4E1-6CE7-47D3-A380-41C8B1E66545}" type="datetimeFigureOut">
              <a:rPr lang="ja-JP" altLang="en-US"/>
              <a:pPr>
                <a:defRPr/>
              </a:pPr>
              <a:t>2018/4/27</a:t>
            </a:fld>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defRPr>
            </a:lvl1pPr>
          </a:lstStyle>
          <a:p>
            <a:pPr>
              <a:defRPr/>
            </a:pPr>
            <a:fld id="{04B972E1-8C0F-4397-8A28-E3154BFFA0BF}" type="slidenum">
              <a:rPr lang="ja-JP" altLang="en-US"/>
              <a:pPr>
                <a:defRPr/>
              </a:pPr>
              <a:t>‹#›</a:t>
            </a:fld>
            <a:endParaRPr lang="ja-JP" altLang="en-US"/>
          </a:p>
        </p:txBody>
      </p:sp>
    </p:spTree>
    <p:extLst>
      <p:ext uri="{BB962C8B-B14F-4D97-AF65-F5344CB8AC3E}">
        <p14:creationId xmlns:p14="http://schemas.microsoft.com/office/powerpoint/2010/main" val="19795474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a:t>
            </a:r>
            <a:r>
              <a:rPr lang="ja-JP" altLang="en-US" smtClean="0"/>
              <a:t>タイトル</a:t>
            </a:r>
            <a:r>
              <a:rPr lang="en-US" altLang="ja-JP" smtClean="0"/>
              <a:t>〉</a:t>
            </a:r>
          </a:p>
          <a:p>
            <a:r>
              <a:rPr lang="ja-JP" altLang="en-US" smtClean="0"/>
              <a:t>ここでは、教育の情報化と</a:t>
            </a:r>
            <a:r>
              <a:rPr lang="en-US" altLang="ja-JP" smtClean="0"/>
              <a:t>ICT</a:t>
            </a:r>
            <a:r>
              <a:rPr lang="ja-JP" altLang="en-US" smtClean="0"/>
              <a:t>活用について学びます。</a:t>
            </a:r>
          </a:p>
          <a:p>
            <a:endParaRPr lang="en-US" altLang="ja-JP" smtClean="0"/>
          </a:p>
        </p:txBody>
      </p:sp>
      <p:sp>
        <p:nvSpPr>
          <p:cNvPr id="307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2AC37CB0-51A8-4245-9ED0-60CDF1C3E2E1}" type="slidenum">
              <a:rPr lang="ja-JP" altLang="en-US" smtClean="0">
                <a:latin typeface="Calibri" pitchFamily="34" charset="0"/>
              </a:rPr>
              <a:pPr/>
              <a:t>1</a:t>
            </a:fld>
            <a:endParaRPr lang="ja-JP" alt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一方、児童生徒による</a:t>
            </a:r>
            <a:r>
              <a:rPr lang="en-US" altLang="ja-JP" smtClean="0"/>
              <a:t>ICT活用では、</a:t>
            </a:r>
          </a:p>
          <a:p>
            <a:pPr eaLnBrk="1" hangingPunct="1">
              <a:spcBef>
                <a:spcPct val="0"/>
              </a:spcBef>
              <a:buFontTx/>
              <a:buChar char="•"/>
            </a:pPr>
            <a:endParaRPr lang="ja-JP" altLang="en-US" smtClean="0">
              <a:latin typeface="AR Pゴシック体M" pitchFamily="50" charset="-128"/>
              <a:ea typeface="AR Pゴシック体M" pitchFamily="50" charset="-128"/>
            </a:endParaRPr>
          </a:p>
          <a:p>
            <a:pPr eaLnBrk="1" hangingPunct="1">
              <a:spcBef>
                <a:spcPct val="0"/>
              </a:spcBef>
              <a:buFont typeface="+mj-lt"/>
              <a:buNone/>
            </a:pPr>
            <a:r>
              <a:rPr lang="en-US" altLang="ja-JP" smtClean="0">
                <a:latin typeface="AR Pゴシック体M" pitchFamily="50" charset="-128"/>
                <a:ea typeface="AR Pゴシック体M" pitchFamily="50" charset="-128"/>
              </a:rPr>
              <a:t>1、</a:t>
            </a:r>
            <a:r>
              <a:rPr lang="ja-JP" altLang="en-US" smtClean="0">
                <a:latin typeface="AR Pゴシック体M" pitchFamily="50" charset="-128"/>
                <a:ea typeface="AR Pゴシック体M" pitchFamily="50" charset="-128"/>
              </a:rPr>
              <a:t>情報を収集したり選択したりするための児童生徒による</a:t>
            </a:r>
            <a:r>
              <a:rPr lang="en-US" altLang="ja-JP" smtClean="0">
                <a:latin typeface="AR Pゴシック体M" pitchFamily="50" charset="-128"/>
                <a:ea typeface="AR Pゴシック体M" pitchFamily="50" charset="-128"/>
              </a:rPr>
              <a:t>ICT</a:t>
            </a:r>
            <a:r>
              <a:rPr lang="ja-JP" altLang="en-US" smtClean="0">
                <a:latin typeface="AR Pゴシック体M" pitchFamily="50" charset="-128"/>
                <a:ea typeface="AR Pゴシック体M" pitchFamily="50" charset="-128"/>
              </a:rPr>
              <a:t>活用 </a:t>
            </a:r>
            <a:endParaRPr lang="en-US" altLang="ja-JP" smtClean="0">
              <a:latin typeface="AR Pゴシック体M" pitchFamily="50" charset="-128"/>
              <a:ea typeface="AR Pゴシック体M" pitchFamily="50" charset="-128"/>
            </a:endParaRPr>
          </a:p>
          <a:p>
            <a:pPr eaLnBrk="1" hangingPunct="1">
              <a:spcBef>
                <a:spcPct val="0"/>
              </a:spcBef>
              <a:buFont typeface="+mj-lt"/>
              <a:buNone/>
            </a:pPr>
            <a:r>
              <a:rPr lang="en-US" altLang="ja-JP" smtClean="0">
                <a:latin typeface="AR Pゴシック体M" pitchFamily="50" charset="-128"/>
                <a:ea typeface="AR Pゴシック体M" pitchFamily="50" charset="-128"/>
              </a:rPr>
              <a:t>2、</a:t>
            </a:r>
            <a:r>
              <a:rPr lang="ja-JP" altLang="en-US" smtClean="0">
                <a:latin typeface="AR Pゴシック体M" pitchFamily="50" charset="-128"/>
                <a:ea typeface="AR Pゴシック体M" pitchFamily="50" charset="-128"/>
              </a:rPr>
              <a:t>自分の考えを文章にまとめたり，調べたことを表や図にまとめたりするための児童生徒による</a:t>
            </a:r>
            <a:r>
              <a:rPr lang="en-US" altLang="ja-JP" smtClean="0">
                <a:latin typeface="AR Pゴシック体M" pitchFamily="50" charset="-128"/>
                <a:ea typeface="AR Pゴシック体M" pitchFamily="50" charset="-128"/>
              </a:rPr>
              <a:t>ICT</a:t>
            </a:r>
            <a:r>
              <a:rPr lang="ja-JP" altLang="en-US" smtClean="0">
                <a:latin typeface="AR Pゴシック体M" pitchFamily="50" charset="-128"/>
                <a:ea typeface="AR Pゴシック体M" pitchFamily="50" charset="-128"/>
              </a:rPr>
              <a:t>活用 </a:t>
            </a:r>
          </a:p>
          <a:p>
            <a:pPr eaLnBrk="1" hangingPunct="1">
              <a:spcBef>
                <a:spcPct val="0"/>
              </a:spcBef>
              <a:buFont typeface="+mj-lt"/>
              <a:buNone/>
            </a:pPr>
            <a:r>
              <a:rPr lang="en-US" altLang="ja-JP" smtClean="0">
                <a:latin typeface="AR Pゴシック体M" pitchFamily="50" charset="-128"/>
                <a:ea typeface="AR Pゴシック体M" pitchFamily="50" charset="-128"/>
              </a:rPr>
              <a:t>3、</a:t>
            </a:r>
            <a:r>
              <a:rPr lang="ja-JP" altLang="en-US" smtClean="0">
                <a:latin typeface="AR Pゴシック体M" pitchFamily="50" charset="-128"/>
                <a:ea typeface="AR Pゴシック体M" pitchFamily="50" charset="-128"/>
              </a:rPr>
              <a:t>わかりやすく発表したり表現したりするための児童生徒による</a:t>
            </a:r>
            <a:r>
              <a:rPr lang="en-US" altLang="ja-JP" smtClean="0">
                <a:latin typeface="AR Pゴシック体M" pitchFamily="50" charset="-128"/>
                <a:ea typeface="AR Pゴシック体M" pitchFamily="50" charset="-128"/>
              </a:rPr>
              <a:t>ICT</a:t>
            </a:r>
            <a:r>
              <a:rPr lang="ja-JP" altLang="en-US" smtClean="0">
                <a:latin typeface="AR Pゴシック体M" pitchFamily="50" charset="-128"/>
                <a:ea typeface="AR Pゴシック体M" pitchFamily="50" charset="-128"/>
              </a:rPr>
              <a:t>活用 </a:t>
            </a:r>
          </a:p>
          <a:p>
            <a:pPr eaLnBrk="1" hangingPunct="1">
              <a:spcBef>
                <a:spcPct val="0"/>
              </a:spcBef>
              <a:buFont typeface="+mj-lt"/>
              <a:buNone/>
            </a:pPr>
            <a:r>
              <a:rPr lang="en-US" altLang="ja-JP" smtClean="0">
                <a:latin typeface="AR Pゴシック体M" pitchFamily="50" charset="-128"/>
                <a:ea typeface="AR Pゴシック体M" pitchFamily="50" charset="-128"/>
              </a:rPr>
              <a:t>4、</a:t>
            </a:r>
            <a:r>
              <a:rPr lang="ja-JP" altLang="en-US" smtClean="0">
                <a:latin typeface="AR Pゴシック体M" pitchFamily="50" charset="-128"/>
                <a:ea typeface="AR Pゴシック体M" pitchFamily="50" charset="-128"/>
              </a:rPr>
              <a:t>繰り返し学習や個別学習によって，知識の定着や技能の習熟を図るための児童生徒による</a:t>
            </a:r>
            <a:r>
              <a:rPr lang="en-US" altLang="ja-JP" smtClean="0">
                <a:latin typeface="AR Pゴシック体M" pitchFamily="50" charset="-128"/>
                <a:ea typeface="AR Pゴシック体M" pitchFamily="50" charset="-128"/>
              </a:rPr>
              <a:t>ICT</a:t>
            </a:r>
            <a:r>
              <a:rPr lang="ja-JP" altLang="en-US" smtClean="0">
                <a:latin typeface="AR Pゴシック体M" pitchFamily="50" charset="-128"/>
                <a:ea typeface="AR Pゴシック体M" pitchFamily="50" charset="-128"/>
              </a:rPr>
              <a:t>活用</a:t>
            </a:r>
            <a:endParaRPr lang="en-US" altLang="ja-JP" smtClean="0">
              <a:latin typeface="AR Pゴシック体M" pitchFamily="50" charset="-128"/>
              <a:ea typeface="AR Pゴシック体M" pitchFamily="50" charset="-128"/>
            </a:endParaRPr>
          </a:p>
          <a:p>
            <a:pPr eaLnBrk="1" hangingPunct="1">
              <a:spcBef>
                <a:spcPct val="0"/>
              </a:spcBef>
              <a:buFont typeface="+mj-lt"/>
              <a:buNone/>
            </a:pPr>
            <a:endParaRPr lang="en-US" altLang="ja-JP" smtClean="0">
              <a:latin typeface="AR Pゴシック体M" pitchFamily="50" charset="-128"/>
              <a:ea typeface="AR Pゴシック体M" pitchFamily="50" charset="-128"/>
            </a:endParaRPr>
          </a:p>
          <a:p>
            <a:pPr eaLnBrk="1" hangingPunct="1">
              <a:spcBef>
                <a:spcPct val="0"/>
              </a:spcBef>
              <a:buFont typeface="+mj-lt"/>
              <a:buNone/>
            </a:pPr>
            <a:r>
              <a:rPr lang="ja-JP" altLang="en-US" smtClean="0">
                <a:latin typeface="AR Pゴシック体M" pitchFamily="50" charset="-128"/>
                <a:ea typeface="AR Pゴシック体M" pitchFamily="50" charset="-128"/>
              </a:rPr>
              <a:t>の</a:t>
            </a:r>
            <a:r>
              <a:rPr lang="en-US" altLang="ja-JP" smtClean="0"/>
              <a:t>4つの活用方法があります。</a:t>
            </a:r>
          </a:p>
          <a:p>
            <a:pPr eaLnBrk="1" hangingPunct="1">
              <a:spcBef>
                <a:spcPct val="0"/>
              </a:spcBef>
              <a:buFont typeface="+mj-lt"/>
              <a:buNone/>
            </a:pPr>
            <a:endParaRPr lang="en-US" altLang="ja-JP" smtClean="0"/>
          </a:p>
          <a:p>
            <a:pPr eaLnBrk="1" hangingPunct="1">
              <a:spcBef>
                <a:spcPct val="0"/>
              </a:spcBef>
              <a:buFont typeface="+mj-lt"/>
              <a:buNone/>
            </a:pPr>
            <a:r>
              <a:rPr lang="en-US" altLang="ja-JP" smtClean="0"/>
              <a:t>これらの意図を持って適切にICTを授業に活用することが大切です。</a:t>
            </a:r>
            <a:endParaRPr lang="en-US" altLang="ja-JP" smtClean="0">
              <a:latin typeface="AR Pゴシック体M" pitchFamily="50" charset="-128"/>
              <a:ea typeface="AR Pゴシック体M" pitchFamily="50" charset="-128"/>
            </a:endParaRPr>
          </a:p>
          <a:p>
            <a:pPr eaLnBrk="1" hangingPunct="1">
              <a:spcBef>
                <a:spcPct val="0"/>
              </a:spcBef>
              <a:buFont typeface="+mj-lt"/>
              <a:buNone/>
            </a:pPr>
            <a:r>
              <a:rPr lang="ja-JP" altLang="en-US" smtClean="0">
                <a:latin typeface="AR Pゴシック体M" pitchFamily="50" charset="-128"/>
                <a:ea typeface="AR Pゴシック体M" pitchFamily="50" charset="-128"/>
              </a:rPr>
              <a:t> </a:t>
            </a:r>
          </a:p>
          <a:p>
            <a:endParaRPr lang="ja-JP" altLang="en-US" smtClean="0"/>
          </a:p>
        </p:txBody>
      </p:sp>
      <p:sp>
        <p:nvSpPr>
          <p:cNvPr id="3994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CB7DB1A1-F783-41FF-9827-94163F6FEC6D}" type="slidenum">
              <a:rPr lang="ja-JP" altLang="en-US" smtClean="0"/>
              <a:pPr>
                <a:spcBef>
                  <a:spcPct val="0"/>
                </a:spcBef>
              </a:pPr>
              <a:t>10</a:t>
            </a:fld>
            <a:endParaRPr lang="ja-JP"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では、授業に</a:t>
            </a:r>
            <a:r>
              <a:rPr lang="en-US" altLang="ja-JP" smtClean="0"/>
              <a:t>ICTを活用することには、どのような効果を期待することができるでしょうか？</a:t>
            </a:r>
          </a:p>
          <a:p>
            <a:r>
              <a:rPr lang="ja-JP" altLang="en-US" smtClean="0"/>
              <a:t>ここでは、平成</a:t>
            </a:r>
            <a:r>
              <a:rPr lang="en-US" altLang="ja-JP" smtClean="0"/>
              <a:t>19年度に行われた</a:t>
            </a:r>
            <a:r>
              <a:rPr lang="ja-JP" altLang="en-US" smtClean="0"/>
              <a:t>文部科学省委託事業の調査結果をご紹介しましょう。</a:t>
            </a:r>
            <a:endParaRPr lang="en-US" altLang="ja-JP" smtClean="0"/>
          </a:p>
          <a:p>
            <a:endParaRPr lang="ja-JP" altLang="en-US" smtClean="0"/>
          </a:p>
        </p:txBody>
      </p:sp>
      <p:sp>
        <p:nvSpPr>
          <p:cNvPr id="4096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181EB541-F4B6-44D2-B57B-E60DE7636997}" type="slidenum">
              <a:rPr lang="ja-JP" altLang="en-US" smtClean="0"/>
              <a:pPr>
                <a:spcBef>
                  <a:spcPct val="0"/>
                </a:spcBef>
              </a:pPr>
              <a:t>11</a:t>
            </a:fld>
            <a:endParaRPr lang="ja-JP"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この調査では、小学校、中学校において</a:t>
            </a:r>
            <a:r>
              <a:rPr lang="en-US" altLang="ja-JP" smtClean="0"/>
              <a:t>ICTを活用した授業と活用していない授業の学習効果をいくつかの教科で比較しています。その結果、小学校の算数、社会、理科、中学校の数学、社会、理科においてICTを活用した授業の方が、活用していない授業に比べて、テストの得点が高くなりました。</a:t>
            </a:r>
            <a:endParaRPr lang="ja-JP" altLang="en-US" smtClean="0"/>
          </a:p>
        </p:txBody>
      </p:sp>
      <p:sp>
        <p:nvSpPr>
          <p:cNvPr id="4198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9AAA3311-A5DB-4507-935A-511C5BA4C199}" type="slidenum">
              <a:rPr lang="ja-JP" altLang="en-US" smtClean="0"/>
              <a:pPr>
                <a:spcBef>
                  <a:spcPct val="0"/>
                </a:spcBef>
              </a:pPr>
              <a:t>12</a:t>
            </a:fld>
            <a:endParaRPr lang="ja-JP"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また、質問紙法による意識調査の結果では、知識理解が深まった、関心・意欲が高まった、思考力・判断力が高まったなどの各項目で、自己評価がいずれも</a:t>
            </a:r>
            <a:r>
              <a:rPr lang="en-US" altLang="ja-JP" smtClean="0"/>
              <a:t>ICTを活用した授業において高まる効果が見られました。</a:t>
            </a:r>
            <a:r>
              <a:rPr lang="ja-JP" altLang="en-US" smtClean="0"/>
              <a:t>これらの調査結果より、</a:t>
            </a:r>
            <a:r>
              <a:rPr lang="en-US" altLang="ja-JP" smtClean="0"/>
              <a:t>ICTを授業に活用することには、一定の学習効果を期待することができるのではないかと考えられます。</a:t>
            </a:r>
          </a:p>
        </p:txBody>
      </p:sp>
      <p:sp>
        <p:nvSpPr>
          <p:cNvPr id="430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07DFFF4E-A82F-40F6-A2F8-3E442A242818}" type="slidenum">
              <a:rPr lang="ja-JP" altLang="en-US" smtClean="0"/>
              <a:pPr>
                <a:spcBef>
                  <a:spcPct val="0"/>
                </a:spcBef>
              </a:pPr>
              <a:t>13</a:t>
            </a:fld>
            <a:endParaRPr lang="ja-JP"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しかし、例えば、学習内容を単にスクリーンに提示するだけで、本当に学習効果が得られるのでしょうか？ 答えは、</a:t>
            </a:r>
            <a:r>
              <a:rPr lang="en-US" altLang="ja-JP" smtClean="0"/>
              <a:t>NOです。いい授業をしたいというのは、全て教員に共通する願いです</a:t>
            </a:r>
            <a:r>
              <a:rPr lang="ja-JP" altLang="en-US" smtClean="0"/>
              <a:t>。教員</a:t>
            </a:r>
            <a:r>
              <a:rPr lang="en-US" altLang="ja-JP" smtClean="0"/>
              <a:t>はそれぞれに自分のアプローチでいい授業を目指した授業改善を進めています。そのような授業改善の中で、ICTというツールと出会い、それを自らの授業の中にうまく取り込んで活用されるのです。このように、ICT</a:t>
            </a:r>
            <a:r>
              <a:rPr lang="ja-JP" altLang="en-US" smtClean="0"/>
              <a:t>活用の場面やタイミング，活用する上での創意工夫など，教員の指導力が教育効果に大きく関わっていると考えられます。つまり、より良い授業を目指して、</a:t>
            </a:r>
            <a:r>
              <a:rPr lang="en-US" altLang="ja-JP" smtClean="0"/>
              <a:t>ICT活用という選択肢を手立てとしてそれぞれの教員が持ち、必要なタイミングで適切にに活用することが大切だと言えます。このことについて学習指導要領には、「</a:t>
            </a:r>
            <a:r>
              <a:rPr lang="ja-JP" altLang="en-US" smtClean="0"/>
              <a:t>これらの教材・教具を有効，適切に活用するためには，教師はそれぞれの</a:t>
            </a:r>
            <a:r>
              <a:rPr lang="ja-JP" altLang="en-US" smtClean="0">
                <a:solidFill>
                  <a:srgbClr val="FF0000"/>
                </a:solidFill>
              </a:rPr>
              <a:t>情報手段の操作に習熟</a:t>
            </a:r>
            <a:r>
              <a:rPr lang="ja-JP" altLang="en-US" smtClean="0"/>
              <a:t>するだけでなく，それぞれの情報手段の</a:t>
            </a:r>
            <a:r>
              <a:rPr lang="ja-JP" altLang="en-US" smtClean="0">
                <a:solidFill>
                  <a:srgbClr val="FF0000"/>
                </a:solidFill>
              </a:rPr>
              <a:t>特性を理解</a:t>
            </a:r>
            <a:r>
              <a:rPr lang="ja-JP" altLang="en-US" smtClean="0"/>
              <a:t>し，</a:t>
            </a:r>
            <a:r>
              <a:rPr lang="ja-JP" altLang="en-US" smtClean="0">
                <a:solidFill>
                  <a:srgbClr val="FF0000"/>
                </a:solidFill>
              </a:rPr>
              <a:t>指導の効果を高める方法</a:t>
            </a:r>
            <a:r>
              <a:rPr lang="ja-JP" altLang="en-US" smtClean="0"/>
              <a:t>について絶えず研究することが求められる」と述べられています。</a:t>
            </a:r>
            <a:endParaRPr lang="en-US" altLang="ja-JP" smtClean="0"/>
          </a:p>
          <a:p>
            <a:endParaRPr lang="ja-JP" altLang="en-US" smtClean="0"/>
          </a:p>
        </p:txBody>
      </p:sp>
      <p:sp>
        <p:nvSpPr>
          <p:cNvPr id="4403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4B564543-44C5-434E-BD56-9229C4E8797A}" type="slidenum">
              <a:rPr lang="ja-JP" altLang="en-US" smtClean="0"/>
              <a:pPr>
                <a:spcBef>
                  <a:spcPct val="0"/>
                </a:spcBef>
              </a:pPr>
              <a:t>14</a:t>
            </a:fld>
            <a:endParaRPr lang="ja-JP"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さて、今期学習指導要領では、教育の情報化に関する手引きに続き、文部科学省から平成</a:t>
            </a:r>
            <a:r>
              <a:rPr lang="en-US" altLang="ja-JP" smtClean="0"/>
              <a:t>23年に教育の情報化ビジョンが刊行されました。</a:t>
            </a:r>
            <a:r>
              <a:rPr lang="ja-JP" altLang="en-US" smtClean="0"/>
              <a:t>この内容も、ご覧の</a:t>
            </a:r>
            <a:r>
              <a:rPr lang="en-US" altLang="ja-JP" smtClean="0"/>
              <a:t>URLでインターネットより自由にダウンロードすることができます。ぜひ、ダウンロードして内容を詳細にご確認ください。</a:t>
            </a:r>
          </a:p>
          <a:p>
            <a:endParaRPr lang="en-US" altLang="ja-JP" smtClean="0"/>
          </a:p>
        </p:txBody>
      </p:sp>
      <p:sp>
        <p:nvSpPr>
          <p:cNvPr id="450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37260FF0-0640-4B23-BC07-9A1B40E52B8C}" type="slidenum">
              <a:rPr lang="ja-JP" altLang="en-US" smtClean="0">
                <a:latin typeface="Calibri" pitchFamily="34" charset="0"/>
              </a:rPr>
              <a:pPr/>
              <a:t>15</a:t>
            </a:fld>
            <a:endParaRPr lang="ja-JP" altLang="en-US" smtClean="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では、教育の情報化に関する手引きと教育の情報化ビジョンとは、どのような内容の違いがあるでしょうか？ 手引きは、その語感の通り、現在の学校現場で教育を情報化していくためのマニュアルのような存在です。これに対して、ビジョンは、その語感の通り、これからの教育の情報化の方向性や展望を示したものになっています。</a:t>
            </a:r>
          </a:p>
        </p:txBody>
      </p:sp>
      <p:sp>
        <p:nvSpPr>
          <p:cNvPr id="4608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84225" indent="-301625">
              <a:defRPr kumimoji="1">
                <a:solidFill>
                  <a:schemeClr val="tx1"/>
                </a:solidFill>
                <a:latin typeface="Arial" pitchFamily="34" charset="0"/>
                <a:ea typeface="ＭＳ Ｐゴシック" pitchFamily="50" charset="-128"/>
              </a:defRPr>
            </a:lvl2pPr>
            <a:lvl3pPr marL="1206500" indent="-241300">
              <a:defRPr kumimoji="1">
                <a:solidFill>
                  <a:schemeClr val="tx1"/>
                </a:solidFill>
                <a:latin typeface="Arial" pitchFamily="34" charset="0"/>
                <a:ea typeface="ＭＳ Ｐゴシック" pitchFamily="50" charset="-128"/>
              </a:defRPr>
            </a:lvl3pPr>
            <a:lvl4pPr marL="1690688" indent="-241300">
              <a:defRPr kumimoji="1">
                <a:solidFill>
                  <a:schemeClr val="tx1"/>
                </a:solidFill>
                <a:latin typeface="Arial" pitchFamily="34" charset="0"/>
                <a:ea typeface="ＭＳ Ｐゴシック" pitchFamily="50" charset="-128"/>
              </a:defRPr>
            </a:lvl4pPr>
            <a:lvl5pPr marL="2173288" indent="-241300">
              <a:defRPr kumimoji="1">
                <a:solidFill>
                  <a:schemeClr val="tx1"/>
                </a:solidFill>
                <a:latin typeface="Arial" pitchFamily="34" charset="0"/>
                <a:ea typeface="ＭＳ Ｐゴシック" pitchFamily="50" charset="-128"/>
              </a:defRPr>
            </a:lvl5pPr>
            <a:lvl6pPr marL="26304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876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448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020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1309E22D-78DE-4EC1-8069-0CD5AA0829E2}" type="slidenum">
              <a:rPr lang="ja-JP" altLang="en-US" smtClean="0">
                <a:latin typeface="Calibri" pitchFamily="34" charset="0"/>
              </a:rPr>
              <a:pPr/>
              <a:t>16</a:t>
            </a:fld>
            <a:endParaRPr lang="ja-JP" altLang="en-US" smtClean="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この中で、重要なキーワードになっているのが、「学びのイノベーション」という言葉です。イノベーションとは、革新という意味です。</a:t>
            </a:r>
            <a:r>
              <a:rPr lang="en-US" altLang="ja-JP" smtClean="0"/>
              <a:t>ICTを活用して学びに革新をもたらすという意気込みが感じられます。</a:t>
            </a:r>
            <a:r>
              <a:rPr lang="ja-JP" altLang="en-US" smtClean="0"/>
              <a:t>具体的には、「情報化が進展する中で、学校においては、デジタル教科書・教材、情報端末、ネットワーク環境等が整備され、</a:t>
            </a:r>
            <a:r>
              <a:rPr lang="en-US" altLang="ja-JP" smtClean="0"/>
              <a:t>ICT</a:t>
            </a:r>
            <a:r>
              <a:rPr lang="ja-JP" altLang="en-US" smtClean="0"/>
              <a:t>の特長を最大限に生かし、「一斉指導による学び（一斉学習）」に加え、「子どもたち一人一人の能力や特性に応じた学び（個別学習）」「子どもたち同士が教え合い学び合う協働的な学び（協働学習）」を推進することが重要。」と述べられています。</a:t>
            </a:r>
          </a:p>
          <a:p>
            <a:pPr eaLnBrk="1" hangingPunct="1">
              <a:spcBef>
                <a:spcPct val="0"/>
              </a:spcBef>
            </a:pPr>
            <a:endParaRPr lang="ja-JP" altLang="en-US" smtClean="0"/>
          </a:p>
        </p:txBody>
      </p:sp>
      <p:sp>
        <p:nvSpPr>
          <p:cNvPr id="4710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84225" indent="-301625">
              <a:defRPr kumimoji="1">
                <a:solidFill>
                  <a:schemeClr val="tx1"/>
                </a:solidFill>
                <a:latin typeface="Arial" pitchFamily="34" charset="0"/>
                <a:ea typeface="ＭＳ Ｐゴシック" pitchFamily="50" charset="-128"/>
              </a:defRPr>
            </a:lvl2pPr>
            <a:lvl3pPr marL="1206500" indent="-241300">
              <a:defRPr kumimoji="1">
                <a:solidFill>
                  <a:schemeClr val="tx1"/>
                </a:solidFill>
                <a:latin typeface="Arial" pitchFamily="34" charset="0"/>
                <a:ea typeface="ＭＳ Ｐゴシック" pitchFamily="50" charset="-128"/>
              </a:defRPr>
            </a:lvl3pPr>
            <a:lvl4pPr marL="1690688" indent="-241300">
              <a:defRPr kumimoji="1">
                <a:solidFill>
                  <a:schemeClr val="tx1"/>
                </a:solidFill>
                <a:latin typeface="Arial" pitchFamily="34" charset="0"/>
                <a:ea typeface="ＭＳ Ｐゴシック" pitchFamily="50" charset="-128"/>
              </a:defRPr>
            </a:lvl4pPr>
            <a:lvl5pPr marL="2173288" indent="-241300">
              <a:defRPr kumimoji="1">
                <a:solidFill>
                  <a:schemeClr val="tx1"/>
                </a:solidFill>
                <a:latin typeface="Arial" pitchFamily="34" charset="0"/>
                <a:ea typeface="ＭＳ Ｐゴシック" pitchFamily="50" charset="-128"/>
              </a:defRPr>
            </a:lvl5pPr>
            <a:lvl6pPr marL="26304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876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448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020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3F44D843-4800-4344-95E3-CD8036DAB0D0}" type="slidenum">
              <a:rPr lang="ja-JP" altLang="en-US" smtClean="0">
                <a:latin typeface="Calibri" pitchFamily="34" charset="0"/>
              </a:rPr>
              <a:pPr/>
              <a:t>17</a:t>
            </a:fld>
            <a:endParaRPr lang="ja-JP" alt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ja-JP" altLang="en-US" smtClean="0"/>
              <a:t>学びのイノベーションを実現するための環境として、このようなイメージが書かれています。全ての教室に、</a:t>
            </a:r>
            <a:r>
              <a:rPr lang="en-US" altLang="ja-JP" smtClean="0"/>
              <a:t>Wifi、クラウドサービス、電子黒板</a:t>
            </a:r>
            <a:r>
              <a:rPr lang="ja-JP" altLang="en-US" smtClean="0"/>
              <a:t>があり、児童生徒が一人一台のタブレット端末を持って学習します。このような環境は、現在のところ、すべての学校現場に完備されているわけではありません。しかし、ビジョンでは、このような学習環境を想定して、次のような学びの姿を紹介しています。</a:t>
            </a:r>
          </a:p>
        </p:txBody>
      </p:sp>
      <p:sp>
        <p:nvSpPr>
          <p:cNvPr id="4813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4ECF1E74-2EBE-4BF8-BCB9-B31AB5806557}" type="slidenum">
              <a:rPr lang="ja-JP" altLang="en-US" smtClean="0">
                <a:latin typeface="Calibri" pitchFamily="34" charset="0"/>
              </a:rPr>
              <a:pPr/>
              <a:t>18</a:t>
            </a:fld>
            <a:endParaRPr lang="ja-JP" alt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まず、一斉指導の場面では、児童生徒が一人一台のタブレットを持ち、一人一人の学習ニーズに応じた学びを進めていきます。また、マルチメディアを生かしたデジタルノートを活用しています。</a:t>
            </a:r>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84225" indent="-301625">
              <a:defRPr kumimoji="1">
                <a:solidFill>
                  <a:schemeClr val="tx1"/>
                </a:solidFill>
                <a:latin typeface="Arial" pitchFamily="34" charset="0"/>
                <a:ea typeface="ＭＳ Ｐゴシック" pitchFamily="50" charset="-128"/>
              </a:defRPr>
            </a:lvl2pPr>
            <a:lvl3pPr marL="1206500" indent="-241300">
              <a:defRPr kumimoji="1">
                <a:solidFill>
                  <a:schemeClr val="tx1"/>
                </a:solidFill>
                <a:latin typeface="Arial" pitchFamily="34" charset="0"/>
                <a:ea typeface="ＭＳ Ｐゴシック" pitchFamily="50" charset="-128"/>
              </a:defRPr>
            </a:lvl3pPr>
            <a:lvl4pPr marL="1690688" indent="-241300">
              <a:defRPr kumimoji="1">
                <a:solidFill>
                  <a:schemeClr val="tx1"/>
                </a:solidFill>
                <a:latin typeface="Arial" pitchFamily="34" charset="0"/>
                <a:ea typeface="ＭＳ Ｐゴシック" pitchFamily="50" charset="-128"/>
              </a:defRPr>
            </a:lvl4pPr>
            <a:lvl5pPr marL="2173288" indent="-241300">
              <a:defRPr kumimoji="1">
                <a:solidFill>
                  <a:schemeClr val="tx1"/>
                </a:solidFill>
                <a:latin typeface="Arial" pitchFamily="34" charset="0"/>
                <a:ea typeface="ＭＳ Ｐゴシック" pitchFamily="50" charset="-128"/>
              </a:defRPr>
            </a:lvl5pPr>
            <a:lvl6pPr marL="26304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876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448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020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885A671B-C1AA-4E6C-8C77-98D77EE3B572}" type="slidenum">
              <a:rPr lang="ja-JP" altLang="en-US" smtClean="0">
                <a:latin typeface="Calibri" pitchFamily="34" charset="0"/>
              </a:rPr>
              <a:pPr/>
              <a:t>19</a:t>
            </a:fld>
            <a:endParaRPr lang="ja-JP" altLang="en-US"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ja-JP" smtClean="0"/>
              <a:t>〈</a:t>
            </a:r>
            <a:r>
              <a:rPr lang="ja-JP" altLang="en-US" smtClean="0"/>
              <a:t>タイトル</a:t>
            </a:r>
            <a:r>
              <a:rPr lang="en-US" altLang="ja-JP" smtClean="0"/>
              <a:t>〉</a:t>
            </a:r>
          </a:p>
          <a:p>
            <a:endParaRPr lang="ja-JP" altLang="en-US" smtClean="0"/>
          </a:p>
        </p:txBody>
      </p:sp>
      <p:sp>
        <p:nvSpPr>
          <p:cNvPr id="317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B2A1B13B-98E4-4F46-BDE3-087060B48C1F}" type="slidenum">
              <a:rPr lang="ja-JP" altLang="en-US" smtClean="0">
                <a:latin typeface="Calibri" pitchFamily="34" charset="0"/>
              </a:rPr>
              <a:pPr/>
              <a:t>2</a:t>
            </a:fld>
            <a:endParaRPr lang="ja-JP" alt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個別学習では、児童生徒がタブレット端末を活用し、繰り返し学習によって基礎基本の定着を図ったり、マルチメディアを活用して思考力・判断力・表現力を高めていきます。</a:t>
            </a:r>
          </a:p>
        </p:txBody>
      </p:sp>
      <p:sp>
        <p:nvSpPr>
          <p:cNvPr id="5018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84225" indent="-301625">
              <a:defRPr kumimoji="1">
                <a:solidFill>
                  <a:schemeClr val="tx1"/>
                </a:solidFill>
                <a:latin typeface="Arial" pitchFamily="34" charset="0"/>
                <a:ea typeface="ＭＳ Ｐゴシック" pitchFamily="50" charset="-128"/>
              </a:defRPr>
            </a:lvl2pPr>
            <a:lvl3pPr marL="1206500" indent="-241300">
              <a:defRPr kumimoji="1">
                <a:solidFill>
                  <a:schemeClr val="tx1"/>
                </a:solidFill>
                <a:latin typeface="Arial" pitchFamily="34" charset="0"/>
                <a:ea typeface="ＭＳ Ｐゴシック" pitchFamily="50" charset="-128"/>
              </a:defRPr>
            </a:lvl3pPr>
            <a:lvl4pPr marL="1690688" indent="-241300">
              <a:defRPr kumimoji="1">
                <a:solidFill>
                  <a:schemeClr val="tx1"/>
                </a:solidFill>
                <a:latin typeface="Arial" pitchFamily="34" charset="0"/>
                <a:ea typeface="ＭＳ Ｐゴシック" pitchFamily="50" charset="-128"/>
              </a:defRPr>
            </a:lvl4pPr>
            <a:lvl5pPr marL="2173288" indent="-241300">
              <a:defRPr kumimoji="1">
                <a:solidFill>
                  <a:schemeClr val="tx1"/>
                </a:solidFill>
                <a:latin typeface="Arial" pitchFamily="34" charset="0"/>
                <a:ea typeface="ＭＳ Ｐゴシック" pitchFamily="50" charset="-128"/>
              </a:defRPr>
            </a:lvl5pPr>
            <a:lvl6pPr marL="26304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876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448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020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C91E79F2-F886-456E-8E6C-915784C2E1F2}" type="slidenum">
              <a:rPr lang="ja-JP" altLang="en-US" smtClean="0">
                <a:latin typeface="Calibri" pitchFamily="34" charset="0"/>
              </a:rPr>
              <a:pPr/>
              <a:t>20</a:t>
            </a:fld>
            <a:endParaRPr lang="ja-JP" altLang="en-US"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協働学習では、タブレット端末と電子黒板などが、</a:t>
            </a:r>
            <a:r>
              <a:rPr lang="en-US" altLang="ja-JP" smtClean="0"/>
              <a:t>wifiに接続され、児童生徒の考えや思考が簡単に教室全体で共有され、自他の意見の交流を通して学びが深まっていきます。</a:t>
            </a:r>
            <a:endParaRPr lang="ja-JP" altLang="en-US" smtClean="0"/>
          </a:p>
        </p:txBody>
      </p:sp>
      <p:sp>
        <p:nvSpPr>
          <p:cNvPr id="5120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84225" indent="-301625">
              <a:defRPr kumimoji="1">
                <a:solidFill>
                  <a:schemeClr val="tx1"/>
                </a:solidFill>
                <a:latin typeface="Arial" pitchFamily="34" charset="0"/>
                <a:ea typeface="ＭＳ Ｐゴシック" pitchFamily="50" charset="-128"/>
              </a:defRPr>
            </a:lvl2pPr>
            <a:lvl3pPr marL="1206500" indent="-241300">
              <a:defRPr kumimoji="1">
                <a:solidFill>
                  <a:schemeClr val="tx1"/>
                </a:solidFill>
                <a:latin typeface="Arial" pitchFamily="34" charset="0"/>
                <a:ea typeface="ＭＳ Ｐゴシック" pitchFamily="50" charset="-128"/>
              </a:defRPr>
            </a:lvl3pPr>
            <a:lvl4pPr marL="1690688" indent="-241300">
              <a:defRPr kumimoji="1">
                <a:solidFill>
                  <a:schemeClr val="tx1"/>
                </a:solidFill>
                <a:latin typeface="Arial" pitchFamily="34" charset="0"/>
                <a:ea typeface="ＭＳ Ｐゴシック" pitchFamily="50" charset="-128"/>
              </a:defRPr>
            </a:lvl4pPr>
            <a:lvl5pPr marL="2173288" indent="-241300">
              <a:defRPr kumimoji="1">
                <a:solidFill>
                  <a:schemeClr val="tx1"/>
                </a:solidFill>
                <a:latin typeface="Arial" pitchFamily="34" charset="0"/>
                <a:ea typeface="ＭＳ Ｐゴシック" pitchFamily="50" charset="-128"/>
              </a:defRPr>
            </a:lvl5pPr>
            <a:lvl6pPr marL="26304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876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448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020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17B20F0A-FBAE-46A6-8699-8AC3F8880088}" type="slidenum">
              <a:rPr lang="ja-JP" altLang="en-US" smtClean="0">
                <a:latin typeface="Calibri" pitchFamily="34" charset="0"/>
              </a:rPr>
              <a:pPr/>
              <a:t>21</a:t>
            </a:fld>
            <a:endParaRPr lang="ja-JP" alt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そればかりでなく、情報通信ネットワークを活用することで、学校外の様々な施設や機関と連携し、学びを深めることもできます。</a:t>
            </a:r>
          </a:p>
        </p:txBody>
      </p:sp>
      <p:sp>
        <p:nvSpPr>
          <p:cNvPr id="5222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84225" indent="-301625">
              <a:defRPr kumimoji="1">
                <a:solidFill>
                  <a:schemeClr val="tx1"/>
                </a:solidFill>
                <a:latin typeface="Arial" pitchFamily="34" charset="0"/>
                <a:ea typeface="ＭＳ Ｐゴシック" pitchFamily="50" charset="-128"/>
              </a:defRPr>
            </a:lvl2pPr>
            <a:lvl3pPr marL="1206500" indent="-241300">
              <a:defRPr kumimoji="1">
                <a:solidFill>
                  <a:schemeClr val="tx1"/>
                </a:solidFill>
                <a:latin typeface="Arial" pitchFamily="34" charset="0"/>
                <a:ea typeface="ＭＳ Ｐゴシック" pitchFamily="50" charset="-128"/>
              </a:defRPr>
            </a:lvl3pPr>
            <a:lvl4pPr marL="1690688" indent="-241300">
              <a:defRPr kumimoji="1">
                <a:solidFill>
                  <a:schemeClr val="tx1"/>
                </a:solidFill>
                <a:latin typeface="Arial" pitchFamily="34" charset="0"/>
                <a:ea typeface="ＭＳ Ｐゴシック" pitchFamily="50" charset="-128"/>
              </a:defRPr>
            </a:lvl4pPr>
            <a:lvl5pPr marL="2173288" indent="-241300">
              <a:defRPr kumimoji="1">
                <a:solidFill>
                  <a:schemeClr val="tx1"/>
                </a:solidFill>
                <a:latin typeface="Arial" pitchFamily="34" charset="0"/>
                <a:ea typeface="ＭＳ Ｐゴシック" pitchFamily="50" charset="-128"/>
              </a:defRPr>
            </a:lvl5pPr>
            <a:lvl6pPr marL="26304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876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448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020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F7581AD0-8FCC-403A-83CE-813EFF139836}" type="slidenum">
              <a:rPr lang="ja-JP" altLang="en-US" smtClean="0">
                <a:latin typeface="Calibri" pitchFamily="34" charset="0"/>
              </a:rPr>
              <a:pPr/>
              <a:t>22</a:t>
            </a:fld>
            <a:endParaRPr lang="ja-JP" alt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また、タブレット端末を取材のツールとすることで、校内や地域でのフィールドワークを進めていくことができます。</a:t>
            </a:r>
          </a:p>
        </p:txBody>
      </p:sp>
      <p:sp>
        <p:nvSpPr>
          <p:cNvPr id="5325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84225" indent="-301625">
              <a:defRPr kumimoji="1">
                <a:solidFill>
                  <a:schemeClr val="tx1"/>
                </a:solidFill>
                <a:latin typeface="Arial" pitchFamily="34" charset="0"/>
                <a:ea typeface="ＭＳ Ｐゴシック" pitchFamily="50" charset="-128"/>
              </a:defRPr>
            </a:lvl2pPr>
            <a:lvl3pPr marL="1206500" indent="-241300">
              <a:defRPr kumimoji="1">
                <a:solidFill>
                  <a:schemeClr val="tx1"/>
                </a:solidFill>
                <a:latin typeface="Arial" pitchFamily="34" charset="0"/>
                <a:ea typeface="ＭＳ Ｐゴシック" pitchFamily="50" charset="-128"/>
              </a:defRPr>
            </a:lvl3pPr>
            <a:lvl4pPr marL="1690688" indent="-241300">
              <a:defRPr kumimoji="1">
                <a:solidFill>
                  <a:schemeClr val="tx1"/>
                </a:solidFill>
                <a:latin typeface="Arial" pitchFamily="34" charset="0"/>
                <a:ea typeface="ＭＳ Ｐゴシック" pitchFamily="50" charset="-128"/>
              </a:defRPr>
            </a:lvl4pPr>
            <a:lvl5pPr marL="2173288" indent="-241300">
              <a:defRPr kumimoji="1">
                <a:solidFill>
                  <a:schemeClr val="tx1"/>
                </a:solidFill>
                <a:latin typeface="Arial" pitchFamily="34" charset="0"/>
                <a:ea typeface="ＭＳ Ｐゴシック" pitchFamily="50" charset="-128"/>
              </a:defRPr>
            </a:lvl5pPr>
            <a:lvl6pPr marL="26304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876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448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020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B07A926C-C4EC-4BA3-B315-FD4A8639FFDF}" type="slidenum">
              <a:rPr lang="ja-JP" altLang="en-US" smtClean="0">
                <a:latin typeface="Calibri" pitchFamily="34" charset="0"/>
              </a:rPr>
              <a:pPr/>
              <a:t>23</a:t>
            </a:fld>
            <a:endParaRPr lang="ja-JP" altLang="en-US" smtClean="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ja-JP" altLang="en-US" smtClean="0"/>
              <a:t>これらの学習を支える教材として期待されているものの一つに、デジタル教科書があります。デジタル教科書には、教科書のコンテンツを中心にしながら、本文や画像だけでなく、動画やアニメーション、クイズなど、様々なマルチメディアのコンテンツが埋め込まれています。電子黒板などで提示しながら主に教員が活用する指導者用、タブレット端末で児童生徒が活用する学習者用とがあります。</a:t>
            </a:r>
          </a:p>
        </p:txBody>
      </p:sp>
      <p:sp>
        <p:nvSpPr>
          <p:cNvPr id="5427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84225" indent="-301625">
              <a:defRPr kumimoji="1">
                <a:solidFill>
                  <a:schemeClr val="tx1"/>
                </a:solidFill>
                <a:latin typeface="Arial" pitchFamily="34" charset="0"/>
                <a:ea typeface="ＭＳ Ｐゴシック" pitchFamily="50" charset="-128"/>
              </a:defRPr>
            </a:lvl2pPr>
            <a:lvl3pPr marL="1206500" indent="-241300">
              <a:defRPr kumimoji="1">
                <a:solidFill>
                  <a:schemeClr val="tx1"/>
                </a:solidFill>
                <a:latin typeface="Arial" pitchFamily="34" charset="0"/>
                <a:ea typeface="ＭＳ Ｐゴシック" pitchFamily="50" charset="-128"/>
              </a:defRPr>
            </a:lvl3pPr>
            <a:lvl4pPr marL="1690688" indent="-241300">
              <a:defRPr kumimoji="1">
                <a:solidFill>
                  <a:schemeClr val="tx1"/>
                </a:solidFill>
                <a:latin typeface="Arial" pitchFamily="34" charset="0"/>
                <a:ea typeface="ＭＳ Ｐゴシック" pitchFamily="50" charset="-128"/>
              </a:defRPr>
            </a:lvl4pPr>
            <a:lvl5pPr marL="2173288" indent="-241300">
              <a:defRPr kumimoji="1">
                <a:solidFill>
                  <a:schemeClr val="tx1"/>
                </a:solidFill>
                <a:latin typeface="Arial" pitchFamily="34" charset="0"/>
                <a:ea typeface="ＭＳ Ｐゴシック" pitchFamily="50" charset="-128"/>
              </a:defRPr>
            </a:lvl5pPr>
            <a:lvl6pPr marL="26304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30876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5448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4002088" indent="-2413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48156837-D05E-4B34-BAE1-53FB07E9A536}" type="slidenum">
              <a:rPr lang="ja-JP" altLang="en-US" smtClean="0">
                <a:latin typeface="Calibri" pitchFamily="34" charset="0"/>
              </a:rPr>
              <a:pPr/>
              <a:t>24</a:t>
            </a:fld>
            <a:endParaRPr lang="ja-JP" alt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以上のように、今後の学校現場では、現在の</a:t>
            </a:r>
            <a:r>
              <a:rPr lang="en-US" altLang="ja-JP" smtClean="0"/>
              <a:t>ICT学習環境を適切に活用しながら、将来のさらなるCT学習環境の発展も視野に入れつつ、それぞれの教員が自らの授業をICTを活用して改善を図っていくことが求められます。</a:t>
            </a:r>
            <a:endParaRPr lang="ja-JP" altLang="en-US" smtClean="0"/>
          </a:p>
        </p:txBody>
      </p:sp>
      <p:sp>
        <p:nvSpPr>
          <p:cNvPr id="553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D99D22B7-EF6F-4F95-AF87-4785199A19A7}" type="slidenum">
              <a:rPr lang="ja-JP" altLang="en-US" smtClean="0">
                <a:latin typeface="Calibri" pitchFamily="34" charset="0"/>
              </a:rPr>
              <a:pPr/>
              <a:t>25</a:t>
            </a:fld>
            <a:endParaRPr lang="ja-JP" altLang="en-US" smtClean="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このような学校</a:t>
            </a:r>
            <a:r>
              <a:rPr lang="en-US" altLang="ja-JP" smtClean="0"/>
              <a:t>教員に求められるICT活用の力は次の5つにまとめることができます。</a:t>
            </a:r>
          </a:p>
          <a:p>
            <a:r>
              <a:rPr lang="en-US" altLang="ja-JP" smtClean="0"/>
              <a:t>A  教材研究、指導の準備、評価などにICTを活用する能力</a:t>
            </a:r>
          </a:p>
          <a:p>
            <a:r>
              <a:rPr lang="en-US" altLang="ja-JP" smtClean="0"/>
              <a:t>B  授業中にICTを活用して指導する能力</a:t>
            </a:r>
          </a:p>
          <a:p>
            <a:r>
              <a:rPr lang="en-US" altLang="ja-JP" smtClean="0"/>
              <a:t>C  児童生徒のICT活用を指導する力</a:t>
            </a:r>
          </a:p>
          <a:p>
            <a:r>
              <a:rPr lang="en-US" altLang="ja-JP" smtClean="0"/>
              <a:t>D  情報モラルなどを指導する能力</a:t>
            </a:r>
          </a:p>
          <a:p>
            <a:r>
              <a:rPr lang="en-US" altLang="ja-JP" smtClean="0"/>
              <a:t>E  </a:t>
            </a:r>
            <a:r>
              <a:rPr lang="ja-JP" altLang="en-US" smtClean="0"/>
              <a:t>校</a:t>
            </a:r>
            <a:r>
              <a:rPr lang="en-US" altLang="ja-JP" smtClean="0"/>
              <a:t>務にICTを活用する能力</a:t>
            </a:r>
          </a:p>
          <a:p>
            <a:endParaRPr lang="ja-JP" altLang="en-US" smtClean="0"/>
          </a:p>
        </p:txBody>
      </p:sp>
      <p:sp>
        <p:nvSpPr>
          <p:cNvPr id="563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2CC2A304-7BC8-4516-B1E0-AED6D4C8330F}" type="slidenum">
              <a:rPr lang="ja-JP" altLang="en-US" smtClean="0">
                <a:latin typeface="Calibri" pitchFamily="34" charset="0"/>
              </a:rPr>
              <a:pPr/>
              <a:t>26</a:t>
            </a:fld>
            <a:endParaRPr lang="ja-JP" altLang="en-US" smtClean="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これらの</a:t>
            </a:r>
            <a:r>
              <a:rPr lang="en-US" altLang="ja-JP" smtClean="0"/>
              <a:t>5つ能力を各教員がバランスよく身につけていくことで、各学校における教育の情報化の裾野を広げていくことが大切です。その中で、ミドルリーダーを中心に、新しいICT学習環境に対応した先導的な実践の創造を図っていくことが大切です。高まりと広がりという2つの軸で、みなさんの学校の情報化を是非、進めていってください。</a:t>
            </a:r>
          </a:p>
          <a:p>
            <a:endParaRPr lang="en-US" altLang="ja-JP" smtClean="0"/>
          </a:p>
          <a:p>
            <a:endParaRPr lang="ja-JP" altLang="en-US" smtClean="0"/>
          </a:p>
        </p:txBody>
      </p:sp>
      <p:sp>
        <p:nvSpPr>
          <p:cNvPr id="5734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00116DA3-1BF9-4C80-A3AB-E3DE7AD3FF14}" type="slidenum">
              <a:rPr lang="ja-JP" altLang="en-US" smtClean="0"/>
              <a:pPr>
                <a:spcBef>
                  <a:spcPct val="0"/>
                </a:spcBef>
              </a:pPr>
              <a:t>27</a:t>
            </a:fld>
            <a:endParaRPr lang="ja-JP"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ja-JP" smtClean="0"/>
              <a:t>ICT</a:t>
            </a:r>
            <a:r>
              <a:rPr lang="ja-JP" altLang="en-US" smtClean="0"/>
              <a:t>とは、</a:t>
            </a:r>
            <a:r>
              <a:rPr lang="en-US" altLang="ja-JP" sz="1600" smtClean="0">
                <a:solidFill>
                  <a:srgbClr val="FF0000"/>
                </a:solidFill>
              </a:rPr>
              <a:t>I</a:t>
            </a:r>
            <a:r>
              <a:rPr lang="en-US" altLang="ja-JP" smtClean="0"/>
              <a:t>nformation </a:t>
            </a:r>
            <a:r>
              <a:rPr lang="en-US" altLang="ja-JP" sz="1600" smtClean="0">
                <a:solidFill>
                  <a:srgbClr val="FF0000"/>
                </a:solidFill>
              </a:rPr>
              <a:t>C</a:t>
            </a:r>
            <a:r>
              <a:rPr lang="en-US" altLang="ja-JP" smtClean="0"/>
              <a:t>ommunication </a:t>
            </a:r>
            <a:r>
              <a:rPr lang="en-US" altLang="ja-JP" sz="1600" smtClean="0">
                <a:solidFill>
                  <a:srgbClr val="FF0000"/>
                </a:solidFill>
              </a:rPr>
              <a:t>T</a:t>
            </a:r>
            <a:r>
              <a:rPr lang="en-US" altLang="ja-JP" smtClean="0"/>
              <a:t>echnology</a:t>
            </a:r>
            <a:r>
              <a:rPr lang="ja-JP" altLang="en-US" smtClean="0"/>
              <a:t>の略で、一般的には</a:t>
            </a:r>
            <a:r>
              <a:rPr lang="ja-JP" altLang="en-US" sz="1100" smtClean="0"/>
              <a:t>情報通信技術と訳されています。いうまでもなく、私たちの社会は、情報通信技術によって高度の情報化が進んでいます。教育の情報化とは、このような社会の情報化に教育が対応することであり、次の</a:t>
            </a:r>
            <a:r>
              <a:rPr lang="en-US" altLang="ja-JP" sz="1100" smtClean="0"/>
              <a:t>3</a:t>
            </a:r>
            <a:r>
              <a:rPr lang="ja-JP" altLang="en-US" sz="1100" smtClean="0"/>
              <a:t>つの柱からなります。一つめは、</a:t>
            </a:r>
            <a:r>
              <a:rPr lang="en-US" altLang="ja-JP" sz="1100" smtClean="0"/>
              <a:t>ICTを用いて</a:t>
            </a:r>
            <a:r>
              <a:rPr lang="ja-JP" altLang="en-US" sz="1100" smtClean="0"/>
              <a:t>効率的な校務を進める「校務の情報化」です。二つめは、</a:t>
            </a:r>
            <a:r>
              <a:rPr lang="en-US" altLang="ja-JP" sz="1100" smtClean="0"/>
              <a:t>子どもたちが高度に情報化した社会に主体的に対応し、新しい情報社会の創造に参画できる資質能力を育成する「情報教育」です。そして3つめは、ICTを活用して各教科の授業の質を高める「授業におけるICT活用」です。具体的には、</a:t>
            </a:r>
            <a:r>
              <a:rPr lang="ja-JP" altLang="en-US" smtClean="0"/>
              <a:t>「</a:t>
            </a:r>
            <a:r>
              <a:rPr lang="ja-JP" altLang="en-US" sz="1100" smtClean="0"/>
              <a:t>わかりやすい授業を目指して，</a:t>
            </a:r>
            <a:r>
              <a:rPr lang="ja-JP" altLang="ja-JP" sz="1100" smtClean="0"/>
              <a:t>コンピュータやインターネットをはじめ</a:t>
            </a:r>
            <a:r>
              <a:rPr lang="ja-JP" altLang="en-US" sz="1100" smtClean="0"/>
              <a:t>，</a:t>
            </a:r>
            <a:r>
              <a:rPr lang="ja-JP" altLang="ja-JP" sz="1100" smtClean="0"/>
              <a:t>様々なディジタル</a:t>
            </a:r>
            <a:r>
              <a:rPr lang="ja-JP" altLang="en-US" sz="1100" smtClean="0"/>
              <a:t>機器</a:t>
            </a:r>
            <a:r>
              <a:rPr lang="ja-JP" altLang="ja-JP" sz="1100" smtClean="0"/>
              <a:t>を活用する学習指導の</a:t>
            </a:r>
            <a:r>
              <a:rPr lang="ja-JP" altLang="en-US" sz="1100" smtClean="0"/>
              <a:t>工夫」と考えることができます。</a:t>
            </a:r>
            <a:endParaRPr lang="en-US" altLang="ja-JP" sz="1100" smtClean="0"/>
          </a:p>
          <a:p>
            <a:pPr eaLnBrk="1" hangingPunct="1"/>
            <a:endParaRPr lang="ja-JP" altLang="en-US" sz="1100" smtClean="0"/>
          </a:p>
          <a:p>
            <a:pPr>
              <a:buFont typeface="Wingdings 2" pitchFamily="18" charset="2"/>
              <a:buNone/>
            </a:pPr>
            <a:endParaRPr lang="en-US" altLang="ja-JP" sz="1100" smtClean="0"/>
          </a:p>
          <a:p>
            <a:pPr>
              <a:buFont typeface="Wingdings 2" pitchFamily="18" charset="2"/>
              <a:buNone/>
            </a:pPr>
            <a:endParaRPr lang="en-US" altLang="ja-JP" sz="1100" smtClean="0"/>
          </a:p>
          <a:p>
            <a:pPr>
              <a:buFont typeface="Wingdings 2" pitchFamily="18" charset="2"/>
              <a:buNone/>
            </a:pPr>
            <a:endParaRPr lang="ja-JP" altLang="en-US" sz="1100" smtClean="0"/>
          </a:p>
          <a:p>
            <a:endParaRPr lang="ja-JP" altLang="en-US" smtClean="0"/>
          </a:p>
        </p:txBody>
      </p:sp>
      <p:sp>
        <p:nvSpPr>
          <p:cNvPr id="3277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9B200492-C8F6-404D-865F-28C600786004}" type="slidenum">
              <a:rPr lang="ja-JP" altLang="en-US" smtClean="0"/>
              <a:pPr>
                <a:spcBef>
                  <a:spcPct val="0"/>
                </a:spcBef>
              </a:pPr>
              <a:t>3</a:t>
            </a:fld>
            <a:endParaRPr lang="ja-JP"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平成</a:t>
            </a:r>
            <a:r>
              <a:rPr lang="en-US" altLang="ja-JP" smtClean="0"/>
              <a:t>20、21年に告示された現行の学習指導要領、以下、平成20、21年をまとめて20年告示ということにしますが、総則の中に、「</a:t>
            </a:r>
            <a:r>
              <a:rPr lang="ja-JP" altLang="en-US" smtClean="0"/>
              <a:t>各教科等の指導に当たっては，生徒が情報モラルを身に付け，</a:t>
            </a:r>
            <a:r>
              <a:rPr lang="ja-JP" altLang="en-US" smtClean="0">
                <a:solidFill>
                  <a:srgbClr val="FF0000"/>
                </a:solidFill>
              </a:rPr>
              <a:t>コンピュータや情報通信ネットワークなど</a:t>
            </a:r>
            <a:r>
              <a:rPr lang="ja-JP" altLang="en-US" smtClean="0"/>
              <a:t>の情報手段を適切かつ主体的，積極的に活用 できるようにするための学習活動を充実するとともに，これら</a:t>
            </a:r>
            <a:r>
              <a:rPr lang="ja-JP" altLang="en-US" smtClean="0">
                <a:solidFill>
                  <a:srgbClr val="FF0000"/>
                </a:solidFill>
              </a:rPr>
              <a:t>の情報手段に加え視聴覚教材や教育機器などの教材・教具の適切な活用を図ること</a:t>
            </a:r>
            <a:r>
              <a:rPr lang="ja-JP" altLang="en-US" smtClean="0"/>
              <a:t>。」と述べられています。このことから、教育の情報化を進めることは、学校教員の重要な実践課題の一つであると言えます。</a:t>
            </a:r>
          </a:p>
          <a:p>
            <a:endParaRPr lang="ja-JP" altLang="en-US" smtClean="0"/>
          </a:p>
        </p:txBody>
      </p:sp>
      <p:sp>
        <p:nvSpPr>
          <p:cNvPr id="3379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F57DC5FF-D760-4B19-8C59-A68BBBE0876E}" type="slidenum">
              <a:rPr lang="ja-JP" altLang="en-US" smtClean="0"/>
              <a:pPr>
                <a:spcBef>
                  <a:spcPct val="0"/>
                </a:spcBef>
              </a:pPr>
              <a:t>4</a:t>
            </a:fld>
            <a:endParaRPr lang="ja-JP"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文部科学省は、これまでにも、学習指導要領を改定するたびに、教育の情報化に関する様々な手引きなどを刊行してきました。平成元</a:t>
            </a:r>
            <a:r>
              <a:rPr lang="en-US" altLang="ja-JP" smtClean="0"/>
              <a:t>年の改定では、情報教育に関する手引き、平成10年の改定では、新・情報教育に関する手引き、そして現行の平成20年改定では教育の情報化に関する手引きを刊行しています。</a:t>
            </a:r>
            <a:endParaRPr lang="ja-JP" altLang="en-US" smtClean="0"/>
          </a:p>
        </p:txBody>
      </p:sp>
      <p:sp>
        <p:nvSpPr>
          <p:cNvPr id="3482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B9BD0C7B-CA7A-4FE2-B693-1057733166E6}" type="slidenum">
              <a:rPr lang="ja-JP" altLang="en-US" smtClean="0"/>
              <a:pPr>
                <a:spcBef>
                  <a:spcPct val="0"/>
                </a:spcBef>
              </a:pPr>
              <a:t>5</a:t>
            </a:fld>
            <a:endParaRPr lang="ja-JP"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ここで、教育の情報化に関する手引きの内容について少し見て見ましょう。</a:t>
            </a:r>
            <a:endParaRPr lang="en-US" altLang="ja-JP" smtClean="0"/>
          </a:p>
          <a:p>
            <a:r>
              <a:rPr lang="ja-JP" altLang="en-US" smtClean="0"/>
              <a:t>なお、この内容は、ご覧の</a:t>
            </a:r>
            <a:r>
              <a:rPr lang="en-US" altLang="ja-JP" smtClean="0"/>
              <a:t>URLでインターネットより自由にダウンロードすることができます。ぜひ、ダウンロードして内容を詳細にご確認ください。</a:t>
            </a:r>
            <a:endParaRPr lang="ja-JP" altLang="en-US" smtClean="0"/>
          </a:p>
        </p:txBody>
      </p:sp>
      <p:sp>
        <p:nvSpPr>
          <p:cNvPr id="3584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fld id="{CF444378-243A-4CC8-9403-FD1C2F09FA34}" type="slidenum">
              <a:rPr lang="ja-JP" altLang="en-US" smtClean="0">
                <a:latin typeface="Calibri" pitchFamily="34" charset="0"/>
              </a:rPr>
              <a:pPr/>
              <a:t>6</a:t>
            </a:fld>
            <a:endParaRPr lang="ja-JP" altLang="en-US"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教育の情報化に関する手引きは、全部で</a:t>
            </a:r>
            <a:r>
              <a:rPr lang="en-US" altLang="ja-JP" smtClean="0"/>
              <a:t>10章より構成されています。</a:t>
            </a:r>
            <a:r>
              <a:rPr lang="ja-JP" altLang="en-US" smtClean="0"/>
              <a:t>第</a:t>
            </a:r>
            <a:r>
              <a:rPr lang="en-US" altLang="ja-JP" smtClean="0"/>
              <a:t>1章、第2章は、教育の情報化の考え方について述べています。第3章は、各教科の指導におけるICT活用について事例を挙げて述べています。第4章と第5章では、情報モラル教育を含む情報教育のあり方について述べています。第6章は、校務の情報化について述べています。また、第9章では、特別支援教育におけるICT活用について述べています。その他、第7、8、10章では、教員のICT活用指導力や学校のICT環境整備、教育委員会等による教育情報化の推進について述べています。ここでは、授業におけるICT活用について少し詳しく見て見ましょう</a:t>
            </a:r>
            <a:r>
              <a:rPr lang="ja-JP" altLang="en-US" smtClean="0"/>
              <a:t>。</a:t>
            </a:r>
            <a:endParaRPr lang="en-US" altLang="ja-JP" smtClean="0"/>
          </a:p>
        </p:txBody>
      </p:sp>
      <p:sp>
        <p:nvSpPr>
          <p:cNvPr id="36868"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55432AE5-C4A1-4397-A56D-45C3D0195171}" type="slidenum">
              <a:rPr lang="ja-JP" altLang="en-US" smtClean="0"/>
              <a:pPr>
                <a:spcBef>
                  <a:spcPct val="0"/>
                </a:spcBef>
              </a:pPr>
              <a:t>7</a:t>
            </a:fld>
            <a:endParaRPr lang="ja-JP"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この図は、手引きに示されている授業における</a:t>
            </a:r>
            <a:r>
              <a:rPr lang="en-US" altLang="ja-JP" smtClean="0"/>
              <a:t>ICT活用のイメージです。上の図は、教員によるICT活用のイメージです。これはユニット型の電子黒板、インタラクティブホワイトボードと呼ばれる機材です。下の図は、児童生徒によるICT活用のイメージです。これは、実物投影機、別名、書画カメラあるいはOHCと呼ばれる機材です。このように、授業におけるICT活用は、教員による活用、児童生徒による活用に分けて捉えることができます。</a:t>
            </a:r>
            <a:endParaRPr lang="ja-JP" altLang="en-US" smtClean="0"/>
          </a:p>
        </p:txBody>
      </p:sp>
      <p:sp>
        <p:nvSpPr>
          <p:cNvPr id="3789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E822502E-8B36-4747-AB8D-55E6EDF24C6C}" type="slidenum">
              <a:rPr lang="ja-JP" altLang="en-US" smtClean="0"/>
              <a:pPr>
                <a:spcBef>
                  <a:spcPct val="0"/>
                </a:spcBef>
              </a:pPr>
              <a:t>8</a:t>
            </a:fld>
            <a:endParaRPr lang="ja-JP"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ja-JP" altLang="en-US" smtClean="0"/>
              <a:t>教員による</a:t>
            </a:r>
            <a:r>
              <a:rPr lang="en-US" altLang="ja-JP" smtClean="0"/>
              <a:t>ICT活用では、</a:t>
            </a:r>
          </a:p>
          <a:p>
            <a:endParaRPr lang="en-US" altLang="ja-JP" smtClean="0">
              <a:latin typeface="AR Pゴシック体M" pitchFamily="50" charset="-128"/>
              <a:ea typeface="AR Pゴシック体M" pitchFamily="50" charset="-128"/>
            </a:endParaRPr>
          </a:p>
          <a:p>
            <a:r>
              <a:rPr lang="en-US" altLang="ja-JP" smtClean="0">
                <a:latin typeface="AR Pゴシック体M" pitchFamily="50" charset="-128"/>
                <a:ea typeface="AR Pゴシック体M" pitchFamily="50" charset="-128"/>
              </a:rPr>
              <a:t>1、</a:t>
            </a:r>
            <a:r>
              <a:rPr lang="ja-JP" altLang="en-US" smtClean="0">
                <a:latin typeface="AR Pゴシック体M" pitchFamily="50" charset="-128"/>
                <a:ea typeface="AR Pゴシック体M" pitchFamily="50" charset="-128"/>
              </a:rPr>
              <a:t>学習に対する児童生徒の興味・関心を高めるための教員による</a:t>
            </a:r>
            <a:r>
              <a:rPr lang="en-US" altLang="ja-JP" smtClean="0">
                <a:latin typeface="AR Pゴシック体M" pitchFamily="50" charset="-128"/>
                <a:ea typeface="AR Pゴシック体M" pitchFamily="50" charset="-128"/>
              </a:rPr>
              <a:t>ICT</a:t>
            </a:r>
            <a:r>
              <a:rPr lang="ja-JP" altLang="en-US" smtClean="0">
                <a:latin typeface="AR Pゴシック体M" pitchFamily="50" charset="-128"/>
                <a:ea typeface="AR Pゴシック体M" pitchFamily="50" charset="-128"/>
              </a:rPr>
              <a:t>活用 </a:t>
            </a:r>
            <a:endParaRPr lang="en-US" altLang="ja-JP" smtClean="0">
              <a:latin typeface="AR Pゴシック体M" pitchFamily="50" charset="-128"/>
              <a:ea typeface="AR Pゴシック体M" pitchFamily="50" charset="-128"/>
            </a:endParaRPr>
          </a:p>
          <a:p>
            <a:r>
              <a:rPr lang="en-US" altLang="ja-JP" smtClean="0">
                <a:latin typeface="AR Pゴシック体M" pitchFamily="50" charset="-128"/>
                <a:ea typeface="AR Pゴシック体M" pitchFamily="50" charset="-128"/>
              </a:rPr>
              <a:t>2、</a:t>
            </a:r>
            <a:r>
              <a:rPr lang="ja-JP" altLang="en-US" smtClean="0">
                <a:latin typeface="AR Pゴシック体M" pitchFamily="50" charset="-128"/>
                <a:ea typeface="AR Pゴシック体M" pitchFamily="50" charset="-128"/>
              </a:rPr>
              <a:t>児童生徒一人一人に課題を明確につかませるための教員による</a:t>
            </a:r>
            <a:r>
              <a:rPr lang="en-US" altLang="ja-JP" smtClean="0">
                <a:latin typeface="AR Pゴシック体M" pitchFamily="50" charset="-128"/>
                <a:ea typeface="AR Pゴシック体M" pitchFamily="50" charset="-128"/>
              </a:rPr>
              <a:t>ICT</a:t>
            </a:r>
            <a:r>
              <a:rPr lang="ja-JP" altLang="en-US" smtClean="0">
                <a:latin typeface="AR Pゴシック体M" pitchFamily="50" charset="-128"/>
                <a:ea typeface="AR Pゴシック体M" pitchFamily="50" charset="-128"/>
              </a:rPr>
              <a:t>活用 </a:t>
            </a:r>
            <a:endParaRPr lang="en-US" altLang="ja-JP" smtClean="0">
              <a:latin typeface="AR Pゴシック体M" pitchFamily="50" charset="-128"/>
              <a:ea typeface="AR Pゴシック体M" pitchFamily="50" charset="-128"/>
            </a:endParaRPr>
          </a:p>
          <a:p>
            <a:r>
              <a:rPr lang="en-US" altLang="ja-JP" smtClean="0">
                <a:latin typeface="AR Pゴシック体M" pitchFamily="50" charset="-128"/>
                <a:ea typeface="AR Pゴシック体M" pitchFamily="50" charset="-128"/>
              </a:rPr>
              <a:t>3、</a:t>
            </a:r>
            <a:r>
              <a:rPr lang="ja-JP" altLang="en-US" smtClean="0">
                <a:latin typeface="AR Pゴシック体M" pitchFamily="50" charset="-128"/>
                <a:ea typeface="AR Pゴシック体M" pitchFamily="50" charset="-128"/>
              </a:rPr>
              <a:t>わかりやすく説明したり，児童生徒の思考や理解を深めたりするための教員による</a:t>
            </a:r>
            <a:r>
              <a:rPr lang="en-US" altLang="ja-JP" smtClean="0">
                <a:latin typeface="AR Pゴシック体M" pitchFamily="50" charset="-128"/>
                <a:ea typeface="AR Pゴシック体M" pitchFamily="50" charset="-128"/>
              </a:rPr>
              <a:t>ICT</a:t>
            </a:r>
            <a:r>
              <a:rPr lang="ja-JP" altLang="en-US" smtClean="0">
                <a:latin typeface="AR Pゴシック体M" pitchFamily="50" charset="-128"/>
                <a:ea typeface="AR Pゴシック体M" pitchFamily="50" charset="-128"/>
              </a:rPr>
              <a:t>活用</a:t>
            </a:r>
            <a:endParaRPr lang="en-US" altLang="ja-JP" smtClean="0">
              <a:latin typeface="AR Pゴシック体M" pitchFamily="50" charset="-128"/>
              <a:ea typeface="AR Pゴシック体M" pitchFamily="50" charset="-128"/>
            </a:endParaRPr>
          </a:p>
          <a:p>
            <a:r>
              <a:rPr lang="en-US" altLang="ja-JP" smtClean="0">
                <a:latin typeface="AR Pゴシック体M" pitchFamily="50" charset="-128"/>
                <a:ea typeface="AR Pゴシック体M" pitchFamily="50" charset="-128"/>
              </a:rPr>
              <a:t>4、</a:t>
            </a:r>
            <a:r>
              <a:rPr lang="ja-JP" altLang="en-US" smtClean="0">
                <a:latin typeface="AR Pゴシック体M" pitchFamily="50" charset="-128"/>
                <a:ea typeface="AR Pゴシック体M" pitchFamily="50" charset="-128"/>
              </a:rPr>
              <a:t>学習内容をまとめる際に児童生徒の知識の定着を図るための教員による</a:t>
            </a:r>
            <a:r>
              <a:rPr lang="en-US" altLang="ja-JP" smtClean="0">
                <a:latin typeface="AR Pゴシック体M" pitchFamily="50" charset="-128"/>
                <a:ea typeface="AR Pゴシック体M" pitchFamily="50" charset="-128"/>
              </a:rPr>
              <a:t>ICT</a:t>
            </a:r>
            <a:r>
              <a:rPr lang="ja-JP" altLang="en-US" smtClean="0">
                <a:latin typeface="AR Pゴシック体M" pitchFamily="50" charset="-128"/>
                <a:ea typeface="AR Pゴシック体M" pitchFamily="50" charset="-128"/>
              </a:rPr>
              <a:t>活用</a:t>
            </a:r>
            <a:endParaRPr lang="en-US" altLang="ja-JP" smtClean="0">
              <a:latin typeface="AR Pゴシック体M" pitchFamily="50" charset="-128"/>
              <a:ea typeface="AR Pゴシック体M" pitchFamily="50" charset="-128"/>
            </a:endParaRPr>
          </a:p>
          <a:p>
            <a:endParaRPr lang="en-US" altLang="ja-JP" smtClean="0">
              <a:latin typeface="AR Pゴシック体M" pitchFamily="50" charset="-128"/>
              <a:ea typeface="AR Pゴシック体M" pitchFamily="50" charset="-128"/>
            </a:endParaRPr>
          </a:p>
          <a:p>
            <a:r>
              <a:rPr lang="ja-JP" altLang="en-US" smtClean="0">
                <a:latin typeface="AR Pゴシック体M" pitchFamily="50" charset="-128"/>
                <a:ea typeface="AR Pゴシック体M" pitchFamily="50" charset="-128"/>
              </a:rPr>
              <a:t>の</a:t>
            </a:r>
            <a:r>
              <a:rPr lang="en-US" altLang="ja-JP" smtClean="0"/>
              <a:t>4つの活用方法があります。</a:t>
            </a:r>
            <a:endParaRPr lang="en-US" altLang="ja-JP" smtClean="0">
              <a:latin typeface="AR Pゴシック体M" pitchFamily="50" charset="-128"/>
              <a:ea typeface="AR Pゴシック体M" pitchFamily="50" charset="-128"/>
            </a:endParaRPr>
          </a:p>
          <a:p>
            <a:endParaRPr lang="en-US" altLang="ja-JP" smtClean="0">
              <a:latin typeface="AR Pゴシック体M" pitchFamily="50" charset="-128"/>
              <a:ea typeface="AR Pゴシック体M" pitchFamily="50" charset="-128"/>
            </a:endParaRPr>
          </a:p>
          <a:p>
            <a:endParaRPr lang="ja-JP" altLang="en-US" smtClean="0"/>
          </a:p>
        </p:txBody>
      </p:sp>
      <p:sp>
        <p:nvSpPr>
          <p:cNvPr id="3891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itchFamily="34" charset="0"/>
                <a:ea typeface="ＭＳ Ｐゴシック" pitchFamily="50" charset="-128"/>
              </a:defRPr>
            </a:lvl1pPr>
            <a:lvl2pPr marL="742950" indent="-285750">
              <a:spcBef>
                <a:spcPct val="30000"/>
              </a:spcBef>
              <a:defRPr kumimoji="1" sz="1200">
                <a:solidFill>
                  <a:schemeClr val="tx1"/>
                </a:solidFill>
                <a:latin typeface="Calibri" pitchFamily="34" charset="0"/>
                <a:ea typeface="ＭＳ Ｐゴシック" pitchFamily="50" charset="-128"/>
              </a:defRPr>
            </a:lvl2pPr>
            <a:lvl3pPr marL="1143000" indent="-228600">
              <a:spcBef>
                <a:spcPct val="30000"/>
              </a:spcBef>
              <a:defRPr kumimoji="1" sz="1200">
                <a:solidFill>
                  <a:schemeClr val="tx1"/>
                </a:solidFill>
                <a:latin typeface="Calibri" pitchFamily="34" charset="0"/>
                <a:ea typeface="ＭＳ Ｐゴシック" pitchFamily="50" charset="-128"/>
              </a:defRPr>
            </a:lvl3pPr>
            <a:lvl4pPr marL="1600200" indent="-228600">
              <a:spcBef>
                <a:spcPct val="30000"/>
              </a:spcBef>
              <a:defRPr kumimoji="1" sz="1200">
                <a:solidFill>
                  <a:schemeClr val="tx1"/>
                </a:solidFill>
                <a:latin typeface="Calibri" pitchFamily="34" charset="0"/>
                <a:ea typeface="ＭＳ Ｐゴシック" pitchFamily="50" charset="-128"/>
              </a:defRPr>
            </a:lvl4pPr>
            <a:lvl5pPr marL="2057400" indent="-228600">
              <a:spcBef>
                <a:spcPct val="30000"/>
              </a:spcBef>
              <a:defRPr kumimoji="1" sz="1200">
                <a:solidFill>
                  <a:schemeClr val="tx1"/>
                </a:solidFill>
                <a:latin typeface="Calibri" pitchFamily="34" charset="0"/>
                <a:ea typeface="ＭＳ Ｐゴシック" pitchFamily="50" charset="-128"/>
              </a:defRPr>
            </a:lvl5pPr>
            <a:lvl6pPr marL="25146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6pPr>
            <a:lvl7pPr marL="29718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7pPr>
            <a:lvl8pPr marL="34290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8pPr>
            <a:lvl9pPr marL="3886200" indent="-228600" eaLnBrk="0" fontAlgn="base" hangingPunct="0">
              <a:spcBef>
                <a:spcPct val="30000"/>
              </a:spcBef>
              <a:spcAft>
                <a:spcPct val="0"/>
              </a:spcAft>
              <a:defRPr kumimoji="1" sz="1200">
                <a:solidFill>
                  <a:schemeClr val="tx1"/>
                </a:solidFill>
                <a:latin typeface="Calibri" pitchFamily="34" charset="0"/>
                <a:ea typeface="ＭＳ Ｐゴシック" pitchFamily="50" charset="-128"/>
              </a:defRPr>
            </a:lvl9pPr>
          </a:lstStyle>
          <a:p>
            <a:pPr>
              <a:spcBef>
                <a:spcPct val="0"/>
              </a:spcBef>
            </a:pPr>
            <a:fld id="{78406F8D-0DF2-45D9-9760-1E0E7619FCBF}" type="slidenum">
              <a:rPr lang="ja-JP" altLang="en-US" smtClean="0"/>
              <a:pPr>
                <a:spcBef>
                  <a:spcPct val="0"/>
                </a:spcBef>
              </a:pPr>
              <a:t>9</a:t>
            </a:fld>
            <a:endParaRPr lang="ja-JP"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B9BAD3B-6F7D-48D4-A476-62FDB02BC003}" type="datetimeFigureOut">
              <a:rPr lang="ja-JP" altLang="en-US"/>
              <a:pPr>
                <a:defRPr/>
              </a:pPr>
              <a:t>2018/4/27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8B255ED-6F4B-48E5-82B7-535AA19F8C4D}" type="slidenum">
              <a:rPr lang="ja-JP" altLang="en-US"/>
              <a:pPr>
                <a:defRPr/>
              </a:pPr>
              <a:t>‹#›</a:t>
            </a:fld>
            <a:endParaRPr lang="ja-JP" altLang="en-US"/>
          </a:p>
        </p:txBody>
      </p:sp>
    </p:spTree>
    <p:extLst>
      <p:ext uri="{BB962C8B-B14F-4D97-AF65-F5344CB8AC3E}">
        <p14:creationId xmlns:p14="http://schemas.microsoft.com/office/powerpoint/2010/main" val="589759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DFF4F718-15CE-451C-A4ED-67C84C84CCAE}" type="datetimeFigureOut">
              <a:rPr lang="ja-JP" altLang="en-US"/>
              <a:pPr>
                <a:defRPr/>
              </a:pPr>
              <a:t>2018/4/27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D0BEE4D2-438A-4F2A-8C30-5DD56C8A1628}" type="slidenum">
              <a:rPr lang="ja-JP" altLang="en-US"/>
              <a:pPr>
                <a:defRPr/>
              </a:pPr>
              <a:t>‹#›</a:t>
            </a:fld>
            <a:endParaRPr lang="ja-JP" altLang="en-US"/>
          </a:p>
        </p:txBody>
      </p:sp>
    </p:spTree>
    <p:extLst>
      <p:ext uri="{BB962C8B-B14F-4D97-AF65-F5344CB8AC3E}">
        <p14:creationId xmlns:p14="http://schemas.microsoft.com/office/powerpoint/2010/main" val="207213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53B7B29D-D796-46D7-ADA7-686FA0919F4B}" type="datetimeFigureOut">
              <a:rPr lang="ja-JP" altLang="en-US"/>
              <a:pPr>
                <a:defRPr/>
              </a:pPr>
              <a:t>2018/4/27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DBED2A9-CEB4-4271-9B22-91A718FD2EB1}" type="slidenum">
              <a:rPr lang="ja-JP" altLang="en-US"/>
              <a:pPr>
                <a:defRPr/>
              </a:pPr>
              <a:t>‹#›</a:t>
            </a:fld>
            <a:endParaRPr lang="ja-JP" altLang="en-US"/>
          </a:p>
        </p:txBody>
      </p:sp>
    </p:spTree>
    <p:extLst>
      <p:ext uri="{BB962C8B-B14F-4D97-AF65-F5344CB8AC3E}">
        <p14:creationId xmlns:p14="http://schemas.microsoft.com/office/powerpoint/2010/main" val="363285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3732B8D-8D12-4396-AC86-F0070AC4060C}" type="datetimeFigureOut">
              <a:rPr lang="ja-JP" altLang="en-US"/>
              <a:pPr>
                <a:defRPr/>
              </a:pPr>
              <a:t>2018/4/27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66E1E2C-DDFA-4C78-850F-E0B953696827}" type="slidenum">
              <a:rPr lang="ja-JP" altLang="en-US"/>
              <a:pPr>
                <a:defRPr/>
              </a:pPr>
              <a:t>‹#›</a:t>
            </a:fld>
            <a:endParaRPr lang="ja-JP" altLang="en-US"/>
          </a:p>
        </p:txBody>
      </p:sp>
    </p:spTree>
    <p:extLst>
      <p:ext uri="{BB962C8B-B14F-4D97-AF65-F5344CB8AC3E}">
        <p14:creationId xmlns:p14="http://schemas.microsoft.com/office/powerpoint/2010/main" val="270400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BB113225-ECB1-4309-B84E-6344015F687B}" type="datetimeFigureOut">
              <a:rPr lang="ja-JP" altLang="en-US"/>
              <a:pPr>
                <a:defRPr/>
              </a:pPr>
              <a:t>2018/4/27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6FC886D-CD54-4494-A897-B742C6215AF3}" type="slidenum">
              <a:rPr lang="ja-JP" altLang="en-US"/>
              <a:pPr>
                <a:defRPr/>
              </a:pPr>
              <a:t>‹#›</a:t>
            </a:fld>
            <a:endParaRPr lang="ja-JP" altLang="en-US"/>
          </a:p>
        </p:txBody>
      </p:sp>
    </p:spTree>
    <p:extLst>
      <p:ext uri="{BB962C8B-B14F-4D97-AF65-F5344CB8AC3E}">
        <p14:creationId xmlns:p14="http://schemas.microsoft.com/office/powerpoint/2010/main" val="1249229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50F13876-9A30-48A1-889B-CBD6C425D145}" type="datetimeFigureOut">
              <a:rPr lang="ja-JP" altLang="en-US"/>
              <a:pPr>
                <a:defRPr/>
              </a:pPr>
              <a:t>2018/4/27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AB23262-7FD0-4D3E-957C-735527AD154F}" type="slidenum">
              <a:rPr lang="ja-JP" altLang="en-US"/>
              <a:pPr>
                <a:defRPr/>
              </a:pPr>
              <a:t>‹#›</a:t>
            </a:fld>
            <a:endParaRPr lang="ja-JP" altLang="en-US"/>
          </a:p>
        </p:txBody>
      </p:sp>
    </p:spTree>
    <p:extLst>
      <p:ext uri="{BB962C8B-B14F-4D97-AF65-F5344CB8AC3E}">
        <p14:creationId xmlns:p14="http://schemas.microsoft.com/office/powerpoint/2010/main" val="188613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0F70B4CF-99E6-431A-A411-AC2936BCD98F}" type="datetimeFigureOut">
              <a:rPr lang="ja-JP" altLang="en-US"/>
              <a:pPr>
                <a:defRPr/>
              </a:pPr>
              <a:t>2018/4/27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4E370CC5-95A6-4695-BD1A-293331E40D07}" type="slidenum">
              <a:rPr lang="ja-JP" altLang="en-US"/>
              <a:pPr>
                <a:defRPr/>
              </a:pPr>
              <a:t>‹#›</a:t>
            </a:fld>
            <a:endParaRPr lang="ja-JP" altLang="en-US"/>
          </a:p>
        </p:txBody>
      </p:sp>
    </p:spTree>
    <p:extLst>
      <p:ext uri="{BB962C8B-B14F-4D97-AF65-F5344CB8AC3E}">
        <p14:creationId xmlns:p14="http://schemas.microsoft.com/office/powerpoint/2010/main" val="1971050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45B75702-B1F3-44B7-96B8-4A9F2F3FC2B6}" type="datetimeFigureOut">
              <a:rPr lang="ja-JP" altLang="en-US"/>
              <a:pPr>
                <a:defRPr/>
              </a:pPr>
              <a:t>2018/4/27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23113855-81E1-4D2E-B4FC-0BF96A8A113B}" type="slidenum">
              <a:rPr lang="ja-JP" altLang="en-US"/>
              <a:pPr>
                <a:defRPr/>
              </a:pPr>
              <a:t>‹#›</a:t>
            </a:fld>
            <a:endParaRPr lang="ja-JP" altLang="en-US"/>
          </a:p>
        </p:txBody>
      </p:sp>
    </p:spTree>
    <p:extLst>
      <p:ext uri="{BB962C8B-B14F-4D97-AF65-F5344CB8AC3E}">
        <p14:creationId xmlns:p14="http://schemas.microsoft.com/office/powerpoint/2010/main" val="37904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0557D5DE-3597-48D6-A489-84BBF8C11A1A}" type="datetimeFigureOut">
              <a:rPr lang="ja-JP" altLang="en-US"/>
              <a:pPr>
                <a:defRPr/>
              </a:pPr>
              <a:t>2018/4/27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6675BC62-7F2C-4F79-8B82-65EE294812C3}" type="slidenum">
              <a:rPr lang="ja-JP" altLang="en-US"/>
              <a:pPr>
                <a:defRPr/>
              </a:pPr>
              <a:t>‹#›</a:t>
            </a:fld>
            <a:endParaRPr lang="ja-JP" altLang="en-US"/>
          </a:p>
        </p:txBody>
      </p:sp>
    </p:spTree>
    <p:extLst>
      <p:ext uri="{BB962C8B-B14F-4D97-AF65-F5344CB8AC3E}">
        <p14:creationId xmlns:p14="http://schemas.microsoft.com/office/powerpoint/2010/main" val="157392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65EA3DA-CC51-4792-AE4D-50CCB7578E53}" type="datetimeFigureOut">
              <a:rPr lang="ja-JP" altLang="en-US"/>
              <a:pPr>
                <a:defRPr/>
              </a:pPr>
              <a:t>2018/4/27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EAD3CBE-54A2-4B60-B3BA-0612982C4139}" type="slidenum">
              <a:rPr lang="ja-JP" altLang="en-US"/>
              <a:pPr>
                <a:defRPr/>
              </a:pPr>
              <a:t>‹#›</a:t>
            </a:fld>
            <a:endParaRPr lang="ja-JP" altLang="en-US"/>
          </a:p>
        </p:txBody>
      </p:sp>
    </p:spTree>
    <p:extLst>
      <p:ext uri="{BB962C8B-B14F-4D97-AF65-F5344CB8AC3E}">
        <p14:creationId xmlns:p14="http://schemas.microsoft.com/office/powerpoint/2010/main" val="30713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9BF21BDC-D4EF-452E-99CA-AE18E082013C}" type="datetimeFigureOut">
              <a:rPr lang="ja-JP" altLang="en-US"/>
              <a:pPr>
                <a:defRPr/>
              </a:pPr>
              <a:t>2018/4/27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1DAA6A42-89D8-451B-B785-9C10F55656AA}" type="slidenum">
              <a:rPr lang="ja-JP" altLang="en-US"/>
              <a:pPr>
                <a:defRPr/>
              </a:pPr>
              <a:t>‹#›</a:t>
            </a:fld>
            <a:endParaRPr lang="ja-JP" altLang="en-US"/>
          </a:p>
        </p:txBody>
      </p:sp>
    </p:spTree>
    <p:extLst>
      <p:ext uri="{BB962C8B-B14F-4D97-AF65-F5344CB8AC3E}">
        <p14:creationId xmlns:p14="http://schemas.microsoft.com/office/powerpoint/2010/main" val="1804120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F086798-2B50-4B59-9DF4-DBB1041115BA}" type="datetimeFigureOut">
              <a:rPr lang="ja-JP" altLang="en-US"/>
              <a:pPr>
                <a:defRPr/>
              </a:pPr>
              <a:t>2018/4/27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6FD66BC-1D70-435C-A6F8-24FDAC8FBBE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ec.or.jp/cecre/monbu/report/H19ICTkatsuyourepor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mext.go.jp/b_menu/houdou/23/04/__icsFiles/afieldfile/2011/04/28/1305484_01_1.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www.tokushima-ec.ed.jp/ict_support/ict/pdf/ict_panf.pdf" TargetMode="Externa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xt.go.jp/a_menu/shotou/zyouhou/1259413.ht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685800" y="2679700"/>
            <a:ext cx="7772400" cy="1901825"/>
          </a:xfrm>
        </p:spPr>
        <p:txBody>
          <a:bodyPr/>
          <a:lstStyle/>
          <a:p>
            <a:pPr eaLnBrk="1" hangingPunct="1"/>
            <a:r>
              <a:rPr lang="ja-JP" altLang="en-US" sz="6000" smtClean="0">
                <a:latin typeface="メイリオ" pitchFamily="50" charset="-128"/>
                <a:ea typeface="メイリオ" pitchFamily="50" charset="-128"/>
                <a:cs typeface="メイリオ" pitchFamily="50" charset="-128"/>
              </a:rPr>
              <a:t>教育の情報化概論</a:t>
            </a:r>
          </a:p>
        </p:txBody>
      </p:sp>
      <p:sp>
        <p:nvSpPr>
          <p:cNvPr id="2051" name="タイトル 1"/>
          <p:cNvSpPr txBox="1">
            <a:spLocks/>
          </p:cNvSpPr>
          <p:nvPr/>
        </p:nvSpPr>
        <p:spPr bwMode="auto">
          <a:xfrm>
            <a:off x="5435600" y="6122988"/>
            <a:ext cx="36798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400">
                <a:latin typeface="メイリオ" pitchFamily="50" charset="-128"/>
                <a:ea typeface="メイリオ" pitchFamily="50" charset="-128"/>
                <a:cs typeface="メイリオ" pitchFamily="50" charset="-128"/>
              </a:rPr>
              <a:t>兵庫県版研修プログラム</a:t>
            </a:r>
          </a:p>
        </p:txBody>
      </p:sp>
      <p:sp>
        <p:nvSpPr>
          <p:cNvPr id="2052" name="テキスト ボックス 3"/>
          <p:cNvSpPr txBox="1">
            <a:spLocks noChangeArrowheads="1"/>
          </p:cNvSpPr>
          <p:nvPr/>
        </p:nvSpPr>
        <p:spPr bwMode="auto">
          <a:xfrm>
            <a:off x="1303338" y="1125538"/>
            <a:ext cx="66262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sz="4400">
                <a:latin typeface="メイリオ" pitchFamily="50" charset="-128"/>
                <a:ea typeface="メイリオ" pitchFamily="50" charset="-128"/>
                <a:cs typeface="メイリオ" pitchFamily="50" charset="-128"/>
              </a:rPr>
              <a:t>スライド資料　</a:t>
            </a:r>
            <a:r>
              <a:rPr lang="en-US" altLang="ja-JP" sz="4400">
                <a:latin typeface="メイリオ" pitchFamily="50" charset="-128"/>
                <a:ea typeface="メイリオ" pitchFamily="50" charset="-128"/>
                <a:cs typeface="メイリオ" pitchFamily="50" charset="-128"/>
              </a:rPr>
              <a:t>A1</a:t>
            </a:r>
            <a:endParaRPr lang="ja-JP" altLang="en-US" sz="4400">
              <a:latin typeface="メイリオ" pitchFamily="50" charset="-128"/>
              <a:ea typeface="メイリオ" pitchFamily="50" charset="-128"/>
              <a:cs typeface="メイリオ"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7313" y="357188"/>
            <a:ext cx="7500937" cy="1143000"/>
          </a:xfrm>
        </p:spPr>
        <p:txBody>
          <a:bodyPr rtlCol="0">
            <a:normAutofit/>
          </a:bodyPr>
          <a:lstStyle/>
          <a:p>
            <a:pPr marL="742950" indent="-742950" eaLnBrk="1" fontAlgn="auto" hangingPunct="1">
              <a:spcAft>
                <a:spcPts val="0"/>
              </a:spcAft>
              <a:defRPr/>
            </a:pPr>
            <a:r>
              <a:rPr lang="en-US" altLang="ja-JP" sz="4000" dirty="0" smtClean="0">
                <a:solidFill>
                  <a:schemeClr val="tx2">
                    <a:satMod val="130000"/>
                  </a:schemeClr>
                </a:solidFill>
              </a:rPr>
              <a:t> </a:t>
            </a:r>
            <a:r>
              <a:rPr lang="ja-JP" altLang="en-US" sz="4000" dirty="0" smtClean="0">
                <a:solidFill>
                  <a:schemeClr val="tx2">
                    <a:satMod val="130000"/>
                  </a:schemeClr>
                </a:solidFill>
              </a:rPr>
              <a:t>授業での児童生徒による</a:t>
            </a:r>
            <a:r>
              <a:rPr lang="en-US" altLang="ja-JP" sz="4000" dirty="0" smtClean="0">
                <a:solidFill>
                  <a:schemeClr val="tx2">
                    <a:satMod val="130000"/>
                  </a:schemeClr>
                </a:solidFill>
              </a:rPr>
              <a:t>ICT</a:t>
            </a:r>
            <a:r>
              <a:rPr lang="ja-JP" altLang="en-US" sz="4000" dirty="0" smtClean="0">
                <a:solidFill>
                  <a:schemeClr val="tx2">
                    <a:satMod val="130000"/>
                  </a:schemeClr>
                </a:solidFill>
              </a:rPr>
              <a:t>活用</a:t>
            </a:r>
            <a:endParaRPr lang="ja-JP" altLang="en-US" dirty="0">
              <a:solidFill>
                <a:schemeClr val="tx2">
                  <a:satMod val="130000"/>
                </a:schemeClr>
              </a:solidFill>
            </a:endParaRPr>
          </a:p>
        </p:txBody>
      </p:sp>
      <p:sp>
        <p:nvSpPr>
          <p:cNvPr id="18436" name="テキスト ボックス 4"/>
          <p:cNvSpPr txBox="1">
            <a:spLocks noChangeArrowheads="1"/>
          </p:cNvSpPr>
          <p:nvPr/>
        </p:nvSpPr>
        <p:spPr bwMode="auto">
          <a:xfrm>
            <a:off x="1143000" y="1500188"/>
            <a:ext cx="7643813" cy="5262562"/>
          </a:xfrm>
          <a:prstGeom prst="rect">
            <a:avLst/>
          </a:prstGeom>
          <a:solidFill>
            <a:schemeClr val="accent1">
              <a:lumMod val="20000"/>
              <a:lumOff val="80000"/>
            </a:schemeClr>
          </a:solidFill>
          <a:ln w="9525">
            <a:noFill/>
            <a:miter lim="800000"/>
            <a:headEnd/>
            <a:tailEnd/>
          </a:ln>
        </p:spPr>
        <p:txBody>
          <a:bodyPr>
            <a:spAutoFit/>
          </a:bodyPr>
          <a:lstStyle/>
          <a:p>
            <a:pPr eaLnBrk="1" fontAlgn="auto" hangingPunct="1">
              <a:spcBef>
                <a:spcPts val="0"/>
              </a:spcBef>
              <a:spcAft>
                <a:spcPts val="0"/>
              </a:spcAft>
              <a:buFont typeface="Arial" charset="0"/>
              <a:buChar char="•"/>
              <a:defRPr/>
            </a:pPr>
            <a:endParaRPr lang="ja-JP" altLang="en-US" sz="2400" dirty="0">
              <a:latin typeface="AR Pゴシック体M" pitchFamily="50" charset="-128"/>
              <a:ea typeface="AR Pゴシック体M" pitchFamily="50" charset="-128"/>
            </a:endParaRPr>
          </a:p>
          <a:p>
            <a:pPr marL="457200" indent="-457200" eaLnBrk="1" fontAlgn="auto" hangingPunct="1">
              <a:spcBef>
                <a:spcPts val="0"/>
              </a:spcBef>
              <a:spcAft>
                <a:spcPts val="0"/>
              </a:spcAft>
              <a:buFont typeface="+mj-lt"/>
              <a:buAutoNum type="arabicPeriod"/>
              <a:defRPr/>
            </a:pPr>
            <a:r>
              <a:rPr lang="ja-JP" altLang="en-US" sz="2400" dirty="0">
                <a:latin typeface="AR Pゴシック体M" pitchFamily="50" charset="-128"/>
                <a:ea typeface="AR Pゴシック体M" pitchFamily="50" charset="-128"/>
              </a:rPr>
              <a:t>情報を収集したり選択したりするための児童生徒による</a:t>
            </a:r>
            <a:r>
              <a:rPr lang="en-US" altLang="ja-JP" sz="2400" dirty="0">
                <a:latin typeface="AR Pゴシック体M" pitchFamily="50" charset="-128"/>
                <a:ea typeface="AR Pゴシック体M" pitchFamily="50" charset="-128"/>
              </a:rPr>
              <a:t>ICT</a:t>
            </a:r>
            <a:r>
              <a:rPr lang="ja-JP" altLang="en-US" sz="2400" dirty="0">
                <a:latin typeface="AR Pゴシック体M" pitchFamily="50" charset="-128"/>
                <a:ea typeface="AR Pゴシック体M" pitchFamily="50" charset="-128"/>
              </a:rPr>
              <a:t>活用 </a:t>
            </a:r>
            <a:endParaRPr lang="en-US" altLang="ja-JP" sz="2400" dirty="0">
              <a:latin typeface="AR Pゴシック体M" pitchFamily="50" charset="-128"/>
              <a:ea typeface="AR Pゴシック体M" pitchFamily="50" charset="-128"/>
            </a:endParaRPr>
          </a:p>
          <a:p>
            <a:pPr marL="457200" indent="-457200" eaLnBrk="1" fontAlgn="auto" hangingPunct="1">
              <a:spcBef>
                <a:spcPts val="0"/>
              </a:spcBef>
              <a:spcAft>
                <a:spcPts val="0"/>
              </a:spcAft>
              <a:buFont typeface="+mj-lt"/>
              <a:buAutoNum type="arabicPeriod"/>
              <a:defRPr/>
            </a:pPr>
            <a:endParaRPr lang="en-US" altLang="ja-JP" sz="2400" dirty="0">
              <a:latin typeface="AR Pゴシック体M" pitchFamily="50" charset="-128"/>
              <a:ea typeface="AR Pゴシック体M" pitchFamily="50" charset="-128"/>
            </a:endParaRPr>
          </a:p>
          <a:p>
            <a:pPr marL="457200" indent="-457200" eaLnBrk="1" fontAlgn="auto" hangingPunct="1">
              <a:spcBef>
                <a:spcPts val="0"/>
              </a:spcBef>
              <a:spcAft>
                <a:spcPts val="0"/>
              </a:spcAft>
              <a:buFont typeface="+mj-lt"/>
              <a:buAutoNum type="arabicPeriod"/>
              <a:defRPr/>
            </a:pPr>
            <a:r>
              <a:rPr lang="ja-JP" altLang="en-US" sz="2400" dirty="0">
                <a:latin typeface="AR Pゴシック体M" pitchFamily="50" charset="-128"/>
                <a:ea typeface="AR Pゴシック体M" pitchFamily="50" charset="-128"/>
              </a:rPr>
              <a:t>自分の考えを文章にまとめたり，調べたことを表や図にまとめたりするための児童生徒による</a:t>
            </a:r>
            <a:r>
              <a:rPr lang="en-US" altLang="ja-JP" sz="2400" dirty="0">
                <a:latin typeface="AR Pゴシック体M" pitchFamily="50" charset="-128"/>
                <a:ea typeface="AR Pゴシック体M" pitchFamily="50" charset="-128"/>
              </a:rPr>
              <a:t>ICT</a:t>
            </a:r>
            <a:r>
              <a:rPr lang="ja-JP" altLang="en-US" sz="2400" dirty="0">
                <a:latin typeface="AR Pゴシック体M" pitchFamily="50" charset="-128"/>
                <a:ea typeface="AR Pゴシック体M" pitchFamily="50" charset="-128"/>
              </a:rPr>
              <a:t>活用 </a:t>
            </a:r>
          </a:p>
          <a:p>
            <a:pPr marL="457200" indent="-457200" eaLnBrk="1" fontAlgn="auto" hangingPunct="1">
              <a:spcBef>
                <a:spcPts val="0"/>
              </a:spcBef>
              <a:spcAft>
                <a:spcPts val="0"/>
              </a:spcAft>
              <a:buFont typeface="+mj-lt"/>
              <a:buAutoNum type="arabicPeriod"/>
              <a:defRPr/>
            </a:pPr>
            <a:endParaRPr lang="en-US" altLang="ja-JP" sz="2400" dirty="0">
              <a:latin typeface="AR Pゴシック体M" pitchFamily="50" charset="-128"/>
              <a:ea typeface="AR Pゴシック体M" pitchFamily="50" charset="-128"/>
            </a:endParaRPr>
          </a:p>
          <a:p>
            <a:pPr marL="457200" indent="-457200" eaLnBrk="1" fontAlgn="auto" hangingPunct="1">
              <a:spcBef>
                <a:spcPts val="0"/>
              </a:spcBef>
              <a:spcAft>
                <a:spcPts val="0"/>
              </a:spcAft>
              <a:buFont typeface="+mj-lt"/>
              <a:buAutoNum type="arabicPeriod"/>
              <a:defRPr/>
            </a:pPr>
            <a:r>
              <a:rPr lang="ja-JP" altLang="en-US" sz="2400" dirty="0">
                <a:latin typeface="AR Pゴシック体M" pitchFamily="50" charset="-128"/>
                <a:ea typeface="AR Pゴシック体M" pitchFamily="50" charset="-128"/>
              </a:rPr>
              <a:t>わかりやすく発表したり表現したりするための児童生徒による</a:t>
            </a:r>
            <a:r>
              <a:rPr lang="en-US" altLang="ja-JP" sz="2400" dirty="0">
                <a:latin typeface="AR Pゴシック体M" pitchFamily="50" charset="-128"/>
                <a:ea typeface="AR Pゴシック体M" pitchFamily="50" charset="-128"/>
              </a:rPr>
              <a:t>ICT</a:t>
            </a:r>
            <a:r>
              <a:rPr lang="ja-JP" altLang="en-US" sz="2400" dirty="0">
                <a:latin typeface="AR Pゴシック体M" pitchFamily="50" charset="-128"/>
                <a:ea typeface="AR Pゴシック体M" pitchFamily="50" charset="-128"/>
              </a:rPr>
              <a:t>活用 </a:t>
            </a:r>
          </a:p>
          <a:p>
            <a:pPr marL="457200" indent="-457200" eaLnBrk="1" fontAlgn="auto" hangingPunct="1">
              <a:spcBef>
                <a:spcPts val="0"/>
              </a:spcBef>
              <a:spcAft>
                <a:spcPts val="0"/>
              </a:spcAft>
              <a:buFont typeface="+mj-lt"/>
              <a:buAutoNum type="arabicPeriod"/>
              <a:defRPr/>
            </a:pPr>
            <a:endParaRPr lang="en-US" altLang="ja-JP" sz="2400" dirty="0">
              <a:latin typeface="AR Pゴシック体M" pitchFamily="50" charset="-128"/>
              <a:ea typeface="AR Pゴシック体M" pitchFamily="50" charset="-128"/>
            </a:endParaRPr>
          </a:p>
          <a:p>
            <a:pPr marL="457200" indent="-457200" eaLnBrk="1" fontAlgn="auto" hangingPunct="1">
              <a:spcBef>
                <a:spcPts val="0"/>
              </a:spcBef>
              <a:spcAft>
                <a:spcPts val="0"/>
              </a:spcAft>
              <a:buFont typeface="+mj-lt"/>
              <a:buAutoNum type="arabicPeriod"/>
              <a:defRPr/>
            </a:pPr>
            <a:r>
              <a:rPr lang="ja-JP" altLang="en-US" sz="2400" dirty="0">
                <a:latin typeface="AR Pゴシック体M" pitchFamily="50" charset="-128"/>
                <a:ea typeface="AR Pゴシック体M" pitchFamily="50" charset="-128"/>
              </a:rPr>
              <a:t>繰り返し学習や個別学習によって，知識の定着や技能の習熟を図るための児童生徒による</a:t>
            </a:r>
            <a:r>
              <a:rPr lang="en-US" altLang="ja-JP" sz="2400" dirty="0">
                <a:latin typeface="AR Pゴシック体M" pitchFamily="50" charset="-128"/>
                <a:ea typeface="AR Pゴシック体M" pitchFamily="50" charset="-128"/>
              </a:rPr>
              <a:t>ICT</a:t>
            </a:r>
            <a:r>
              <a:rPr lang="ja-JP" altLang="en-US" sz="2400" dirty="0">
                <a:latin typeface="AR Pゴシック体M" pitchFamily="50" charset="-128"/>
                <a:ea typeface="AR Pゴシック体M" pitchFamily="50" charset="-128"/>
              </a:rPr>
              <a:t>活用 </a:t>
            </a:r>
          </a:p>
          <a:p>
            <a:pPr eaLnBrk="1" fontAlgn="auto" hangingPunct="1">
              <a:spcBef>
                <a:spcPts val="0"/>
              </a:spcBef>
              <a:spcAft>
                <a:spcPts val="0"/>
              </a:spcAft>
              <a:defRPr/>
            </a:pPr>
            <a:endParaRPr lang="ja-JP" altLang="en-US" sz="2400" dirty="0">
              <a:latin typeface="Gill Sans MT" pitchFamily="34" charset="0"/>
              <a:ea typeface="HGｺﾞｼｯｸE" pitchFamily="49"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3"/>
          <p:cNvSpPr>
            <a:spLocks noGrp="1"/>
          </p:cNvSpPr>
          <p:nvPr>
            <p:ph type="title"/>
          </p:nvPr>
        </p:nvSpPr>
        <p:spPr>
          <a:xfrm>
            <a:off x="457200" y="485775"/>
            <a:ext cx="8229600" cy="1287463"/>
          </a:xfrm>
          <a:solidFill>
            <a:schemeClr val="accent2">
              <a:lumMod val="40000"/>
              <a:lumOff val="60000"/>
            </a:schemeClr>
          </a:solidFill>
        </p:spPr>
        <p:txBody>
          <a:bodyPr rtlCol="0">
            <a:normAutofit fontScale="90000"/>
          </a:bodyPr>
          <a:lstStyle/>
          <a:p>
            <a:pPr eaLnBrk="1" fontAlgn="auto" hangingPunct="1">
              <a:spcAft>
                <a:spcPts val="0"/>
              </a:spcAft>
              <a:defRPr/>
            </a:pPr>
            <a:r>
              <a:rPr lang="ja-JP" altLang="en-US" dirty="0" smtClean="0"/>
              <a:t>授業における</a:t>
            </a:r>
            <a:r>
              <a:rPr lang="en-US" altLang="ja-JP" dirty="0" smtClean="0"/>
              <a:t>ICT</a:t>
            </a:r>
            <a:r>
              <a:rPr lang="ja-JP" altLang="en-US" dirty="0" smtClean="0"/>
              <a:t>活用で</a:t>
            </a:r>
            <a:r>
              <a:rPr lang="en-US" altLang="ja-JP" dirty="0" smtClean="0"/>
              <a:t/>
            </a:r>
            <a:br>
              <a:rPr lang="en-US" altLang="ja-JP" dirty="0" smtClean="0"/>
            </a:br>
            <a:r>
              <a:rPr lang="ja-JP" altLang="en-US" dirty="0" smtClean="0"/>
              <a:t>関心・意欲・態度，学力向上</a:t>
            </a:r>
          </a:p>
        </p:txBody>
      </p:sp>
      <p:sp>
        <p:nvSpPr>
          <p:cNvPr id="10243" name="コンテンツ プレースホルダ 4"/>
          <p:cNvSpPr>
            <a:spLocks noGrp="1"/>
          </p:cNvSpPr>
          <p:nvPr>
            <p:ph idx="1"/>
          </p:nvPr>
        </p:nvSpPr>
        <p:spPr>
          <a:xfrm>
            <a:off x="911225" y="2205038"/>
            <a:ext cx="8229600" cy="3086100"/>
          </a:xfrm>
        </p:spPr>
        <p:txBody>
          <a:bodyPr rtlCol="0">
            <a:normAutofit fontScale="92500" lnSpcReduction="10000"/>
          </a:bodyPr>
          <a:lstStyle/>
          <a:p>
            <a:pPr eaLnBrk="1" fontAlgn="auto" hangingPunct="1">
              <a:spcAft>
                <a:spcPts val="0"/>
              </a:spcAft>
              <a:defRPr/>
            </a:pPr>
            <a:r>
              <a:rPr lang="ja-JP" altLang="en-US" dirty="0" smtClean="0">
                <a:solidFill>
                  <a:schemeClr val="tx1">
                    <a:lumMod val="50000"/>
                  </a:schemeClr>
                </a:solidFill>
              </a:rPr>
              <a:t>授業でＩＣＴを上手に活用することが日本の子どもたちの学習への興味・関心・意欲，学力向上につながる</a:t>
            </a:r>
          </a:p>
          <a:p>
            <a:pPr eaLnBrk="1" fontAlgn="auto" hangingPunct="1">
              <a:spcAft>
                <a:spcPts val="0"/>
              </a:spcAft>
              <a:defRPr/>
            </a:pPr>
            <a:endParaRPr lang="en-US" altLang="ja-JP" dirty="0" smtClean="0">
              <a:solidFill>
                <a:schemeClr val="tx1">
                  <a:lumMod val="50000"/>
                </a:schemeClr>
              </a:solidFill>
            </a:endParaRPr>
          </a:p>
          <a:p>
            <a:pPr lvl="1" eaLnBrk="1" fontAlgn="auto" hangingPunct="1">
              <a:spcAft>
                <a:spcPts val="0"/>
              </a:spcAft>
              <a:defRPr/>
            </a:pPr>
            <a:r>
              <a:rPr lang="ja-JP" altLang="en-US" dirty="0" smtClean="0"/>
              <a:t>平成</a:t>
            </a:r>
            <a:r>
              <a:rPr lang="en-US" altLang="ja-JP" dirty="0" smtClean="0"/>
              <a:t>1</a:t>
            </a:r>
            <a:r>
              <a:rPr lang="en-US" altLang="ja-JP" dirty="0"/>
              <a:t>9</a:t>
            </a:r>
            <a:r>
              <a:rPr lang="ja-JP" altLang="en-US" dirty="0" smtClean="0"/>
              <a:t>年度　文部科学省委託事業 「教育の情報化の推進に資する研究」によるＩＣＴ活用の教育効果の検証結果　など</a:t>
            </a:r>
          </a:p>
        </p:txBody>
      </p:sp>
      <p:sp>
        <p:nvSpPr>
          <p:cNvPr id="12292" name="正方形/長方形 1"/>
          <p:cNvSpPr>
            <a:spLocks noChangeArrowheads="1"/>
          </p:cNvSpPr>
          <p:nvPr/>
        </p:nvSpPr>
        <p:spPr bwMode="auto">
          <a:xfrm>
            <a:off x="1331913" y="5480050"/>
            <a:ext cx="78120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en-US" altLang="ja-JP" sz="1800">
                <a:latin typeface="Arial" pitchFamily="34" charset="0"/>
                <a:hlinkClick r:id="rId3"/>
              </a:rPr>
              <a:t>http://www.cec.or.jp/cecre/monbu/report/H19ICTkatsuyoureport.pdf</a:t>
            </a:r>
            <a:endParaRPr lang="ja-JP" altLang="en-US" sz="1800">
              <a:latin typeface="Arial" pitchFamily="34" charset="0"/>
            </a:endParaRPr>
          </a:p>
          <a:p>
            <a:pPr>
              <a:spcBef>
                <a:spcPct val="0"/>
              </a:spcBef>
              <a:buFontTx/>
              <a:buNone/>
            </a:pPr>
            <a:endParaRPr lang="ja-JP" altLang="en-US" sz="1800">
              <a:latin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コンテンツ プレースホルダ 2"/>
          <p:cNvSpPr>
            <a:spLocks noGrp="1"/>
          </p:cNvSpPr>
          <p:nvPr>
            <p:ph idx="1"/>
          </p:nvPr>
        </p:nvSpPr>
        <p:spPr>
          <a:xfrm>
            <a:off x="428625" y="6308725"/>
            <a:ext cx="8229600" cy="285750"/>
          </a:xfrm>
        </p:spPr>
        <p:txBody>
          <a:bodyPr rtlCol="0">
            <a:normAutofit lnSpcReduction="10000"/>
          </a:bodyPr>
          <a:lstStyle/>
          <a:p>
            <a:pPr eaLnBrk="1" fontAlgn="auto" hangingPunct="1">
              <a:spcAft>
                <a:spcPts val="0"/>
              </a:spcAft>
              <a:defRPr/>
            </a:pPr>
            <a:r>
              <a:rPr lang="ja-JP" altLang="en-US" sz="1400" smtClean="0"/>
              <a:t>財団法人 コンピュータ教育開発センター（平成２０年３月）ＩＣＴを活用した授業の効果等の調査より</a:t>
            </a:r>
          </a:p>
          <a:p>
            <a:pPr eaLnBrk="1" fontAlgn="auto" hangingPunct="1">
              <a:spcAft>
                <a:spcPts val="0"/>
              </a:spcAft>
              <a:defRPr/>
            </a:pPr>
            <a:endParaRPr lang="ja-JP" altLang="en-US" sz="1400" smtClean="0"/>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549275"/>
            <a:ext cx="9175750" cy="566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pPr eaLnBrk="1" hangingPunct="1"/>
            <a:endParaRPr lang="ja-JP" altLang="en-US" smtClean="0"/>
          </a:p>
        </p:txBody>
      </p:sp>
      <p:sp>
        <p:nvSpPr>
          <p:cNvPr id="14339" name="コンテンツ プレースホルダ 2"/>
          <p:cNvSpPr>
            <a:spLocks noGrp="1"/>
          </p:cNvSpPr>
          <p:nvPr>
            <p:ph idx="1"/>
          </p:nvPr>
        </p:nvSpPr>
        <p:spPr/>
        <p:txBody>
          <a:bodyPr/>
          <a:lstStyle/>
          <a:p>
            <a:pPr eaLnBrk="1" hangingPunct="1"/>
            <a:endParaRPr lang="ja-JP" altLang="en-US" smtClean="0"/>
          </a:p>
        </p:txBody>
      </p:sp>
      <p:pic>
        <p:nvPicPr>
          <p:cNvPr id="143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422275"/>
            <a:ext cx="8358188" cy="642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476250"/>
            <a:ext cx="8229600" cy="6000750"/>
          </a:xfrm>
        </p:spPr>
        <p:txBody>
          <a:bodyPr rtlCol="0">
            <a:noAutofit/>
          </a:bodyPr>
          <a:lstStyle/>
          <a:p>
            <a:pPr eaLnBrk="1" fontAlgn="auto" hangingPunct="1">
              <a:spcAft>
                <a:spcPts val="0"/>
              </a:spcAft>
              <a:defRPr/>
            </a:pPr>
            <a:r>
              <a:rPr lang="ja-JP" altLang="en-US" dirty="0" smtClean="0"/>
              <a:t>しかし、単</a:t>
            </a:r>
            <a:r>
              <a:rPr lang="ja-JP" altLang="en-US" dirty="0"/>
              <a:t>に授業で</a:t>
            </a:r>
            <a:r>
              <a:rPr lang="en-US" altLang="ja-JP" dirty="0"/>
              <a:t>ICT</a:t>
            </a:r>
            <a:r>
              <a:rPr lang="ja-JP" altLang="en-US" dirty="0"/>
              <a:t>を活用すれば教育効果が期待できるものではない</a:t>
            </a:r>
            <a:endParaRPr lang="en-US" altLang="ja-JP" dirty="0"/>
          </a:p>
          <a:p>
            <a:pPr eaLnBrk="1" fontAlgn="auto" hangingPunct="1">
              <a:spcAft>
                <a:spcPts val="0"/>
              </a:spcAft>
              <a:defRPr/>
            </a:pPr>
            <a:r>
              <a:rPr lang="en-US" altLang="ja-JP" dirty="0"/>
              <a:t>ICT</a:t>
            </a:r>
            <a:r>
              <a:rPr lang="ja-JP" altLang="en-US" dirty="0"/>
              <a:t>活用の場面やタイミング，活用する上での創意工夫など，教員の指導力が教育効果に大きく関わって</a:t>
            </a:r>
            <a:r>
              <a:rPr lang="ja-JP" altLang="en-US" dirty="0" smtClean="0"/>
              <a:t>いる</a:t>
            </a:r>
            <a:endParaRPr lang="en-US" altLang="ja-JP" dirty="0" smtClean="0"/>
          </a:p>
          <a:p>
            <a:pPr marL="0" indent="0" eaLnBrk="1" fontAlgn="auto" hangingPunct="1">
              <a:spcAft>
                <a:spcPts val="0"/>
              </a:spcAft>
              <a:buFont typeface="Wingdings 2" pitchFamily="18" charset="2"/>
              <a:buNone/>
              <a:defRPr/>
            </a:pPr>
            <a:endParaRPr lang="en-US" altLang="ja-JP" dirty="0" smtClean="0"/>
          </a:p>
          <a:p>
            <a:pPr eaLnBrk="1" fontAlgn="auto" hangingPunct="1">
              <a:spcAft>
                <a:spcPts val="0"/>
              </a:spcAft>
              <a:defRPr/>
            </a:pPr>
            <a:r>
              <a:rPr lang="ja-JP" altLang="en-US" dirty="0"/>
              <a:t>学習指導要領解説総則編</a:t>
            </a:r>
            <a:endParaRPr lang="en-US" altLang="ja-JP" dirty="0" smtClean="0"/>
          </a:p>
          <a:p>
            <a:pPr lvl="1" eaLnBrk="1" fontAlgn="auto" hangingPunct="1">
              <a:spcAft>
                <a:spcPts val="0"/>
              </a:spcAft>
              <a:defRPr/>
            </a:pPr>
            <a:r>
              <a:rPr lang="ja-JP" altLang="en-US" dirty="0" smtClean="0"/>
              <a:t>「</a:t>
            </a:r>
            <a:r>
              <a:rPr lang="ja-JP" altLang="en-US" dirty="0"/>
              <a:t>これらの教材・教具を有効，適切に活用するためには，教師はそれぞれの</a:t>
            </a:r>
            <a:r>
              <a:rPr lang="ja-JP" altLang="en-US" dirty="0">
                <a:solidFill>
                  <a:srgbClr val="FF0000"/>
                </a:solidFill>
              </a:rPr>
              <a:t>情報手段の操作に習熟</a:t>
            </a:r>
            <a:r>
              <a:rPr lang="ja-JP" altLang="en-US" dirty="0"/>
              <a:t>するだけでなく，それぞれの情報手段の</a:t>
            </a:r>
            <a:r>
              <a:rPr lang="ja-JP" altLang="en-US" dirty="0">
                <a:solidFill>
                  <a:srgbClr val="FF0000"/>
                </a:solidFill>
              </a:rPr>
              <a:t>特性を理解</a:t>
            </a:r>
            <a:r>
              <a:rPr lang="ja-JP" altLang="en-US" dirty="0"/>
              <a:t>し，</a:t>
            </a:r>
            <a:r>
              <a:rPr lang="ja-JP" altLang="en-US" dirty="0">
                <a:solidFill>
                  <a:srgbClr val="FF0000"/>
                </a:solidFill>
              </a:rPr>
              <a:t>指導の効果を高める方法</a:t>
            </a:r>
            <a:r>
              <a:rPr lang="ja-JP" altLang="en-US" dirty="0"/>
              <a:t>について絶えず研究することが求められる</a:t>
            </a:r>
            <a:r>
              <a:rPr lang="ja-JP" altLang="en-US" dirty="0" smtClean="0"/>
              <a:t>」</a:t>
            </a:r>
            <a:endParaRPr lang="ja-JP"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a:xfrm>
            <a:off x="1403350" y="2636838"/>
            <a:ext cx="7499350" cy="1143000"/>
          </a:xfrm>
        </p:spPr>
        <p:txBody>
          <a:bodyPr/>
          <a:lstStyle/>
          <a:p>
            <a:pPr eaLnBrk="1" hangingPunct="1"/>
            <a:r>
              <a:rPr lang="ja-JP" altLang="en-US" smtClean="0"/>
              <a:t>教育の情報化ビジョン</a:t>
            </a:r>
          </a:p>
        </p:txBody>
      </p:sp>
      <p:sp>
        <p:nvSpPr>
          <p:cNvPr id="16387" name="正方形/長方形 2"/>
          <p:cNvSpPr>
            <a:spLocks noChangeArrowheads="1"/>
          </p:cNvSpPr>
          <p:nvPr/>
        </p:nvSpPr>
        <p:spPr bwMode="auto">
          <a:xfrm>
            <a:off x="1403350" y="4292600"/>
            <a:ext cx="6913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1800">
                <a:latin typeface="Arial" pitchFamily="34" charset="0"/>
                <a:hlinkClick r:id="rId3"/>
              </a:rPr>
              <a:t>http://www.mext.go.jp/b_menu/houdou/23/04/__icsFiles/afieldfile/2011/04/28/1305484_01_1.pdf</a:t>
            </a:r>
            <a:endParaRPr lang="ja-JP" altLang="en-US" sz="1800">
              <a:latin typeface="Arial" pitchFamily="34" charset="0"/>
            </a:endParaRPr>
          </a:p>
          <a:p>
            <a:pPr>
              <a:spcBef>
                <a:spcPct val="0"/>
              </a:spcBef>
              <a:buFontTx/>
              <a:buNone/>
            </a:pPr>
            <a:endParaRPr lang="ja-JP" altLang="en-US" sz="1800">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rmAutofit/>
          </a:bodyPr>
          <a:lstStyle/>
          <a:p>
            <a:pPr eaLnBrk="1" fontAlgn="auto" hangingPunct="1">
              <a:spcAft>
                <a:spcPts val="0"/>
              </a:spcAft>
              <a:defRPr/>
            </a:pPr>
            <a:r>
              <a:rPr lang="ja-JP" altLang="en-US" dirty="0" smtClean="0">
                <a:solidFill>
                  <a:schemeClr val="tx2">
                    <a:satMod val="130000"/>
                  </a:schemeClr>
                </a:solidFill>
              </a:rPr>
              <a:t>教育情報化に</a:t>
            </a:r>
            <a:r>
              <a:rPr lang="ja-JP" altLang="en-US" dirty="0">
                <a:solidFill>
                  <a:schemeClr val="tx2">
                    <a:satMod val="130000"/>
                  </a:schemeClr>
                </a:solidFill>
              </a:rPr>
              <a:t>関係する手引等</a:t>
            </a:r>
          </a:p>
        </p:txBody>
      </p:sp>
      <p:sp>
        <p:nvSpPr>
          <p:cNvPr id="25603" name="Rectangle 3"/>
          <p:cNvSpPr>
            <a:spLocks noGrp="1" noChangeArrowheads="1"/>
          </p:cNvSpPr>
          <p:nvPr>
            <p:ph idx="1"/>
          </p:nvPr>
        </p:nvSpPr>
        <p:spPr>
          <a:xfrm>
            <a:off x="1071563" y="1500188"/>
            <a:ext cx="7497762" cy="3944937"/>
          </a:xfrm>
        </p:spPr>
        <p:txBody>
          <a:bodyPr rtlCol="0">
            <a:normAutofit fontScale="85000" lnSpcReduction="20000"/>
          </a:bodyPr>
          <a:lstStyle/>
          <a:p>
            <a:pPr marL="365760" indent="-283464" eaLnBrk="1" fontAlgn="auto" hangingPunct="1">
              <a:spcAft>
                <a:spcPts val="0"/>
              </a:spcAft>
              <a:buFont typeface="Wingdings 2"/>
              <a:buChar char=""/>
              <a:defRPr/>
            </a:pPr>
            <a:endParaRPr lang="en-US" altLang="ja-JP" dirty="0" smtClean="0"/>
          </a:p>
          <a:p>
            <a:pPr marL="365760" indent="-283464" eaLnBrk="1" fontAlgn="auto" hangingPunct="1">
              <a:spcAft>
                <a:spcPts val="0"/>
              </a:spcAft>
              <a:buFont typeface="Wingdings 2"/>
              <a:buChar char=""/>
              <a:defRPr/>
            </a:pPr>
            <a:r>
              <a:rPr lang="ja-JP" altLang="en-US" dirty="0" smtClean="0"/>
              <a:t>情報</a:t>
            </a:r>
            <a:r>
              <a:rPr lang="ja-JP" altLang="en-US" dirty="0"/>
              <a:t>教育に関する手引</a:t>
            </a:r>
          </a:p>
          <a:p>
            <a:pPr marL="640080" lvl="1" indent="-237744" eaLnBrk="1" fontAlgn="auto" hangingPunct="1">
              <a:spcAft>
                <a:spcPts val="0"/>
              </a:spcAft>
              <a:buFont typeface="Verdana"/>
              <a:buNone/>
              <a:defRPr/>
            </a:pPr>
            <a:r>
              <a:rPr lang="ja-JP" altLang="en-US" dirty="0"/>
              <a:t>平成２年７月，</a:t>
            </a:r>
            <a:r>
              <a:rPr lang="ja-JP" altLang="en-US" dirty="0" smtClean="0"/>
              <a:t>文部省</a:t>
            </a:r>
            <a:endParaRPr lang="en-US" altLang="ja-JP" dirty="0" smtClean="0"/>
          </a:p>
          <a:p>
            <a:pPr marL="640080" lvl="1" indent="-237744" eaLnBrk="1" fontAlgn="auto" hangingPunct="1">
              <a:spcAft>
                <a:spcPts val="0"/>
              </a:spcAft>
              <a:buFont typeface="Verdana"/>
              <a:buChar char="◦"/>
              <a:defRPr/>
            </a:pPr>
            <a:endParaRPr lang="ja-JP" altLang="en-US" dirty="0"/>
          </a:p>
          <a:p>
            <a:pPr marL="365760" indent="-283464" eaLnBrk="1" fontAlgn="auto" hangingPunct="1">
              <a:spcAft>
                <a:spcPts val="0"/>
              </a:spcAft>
              <a:buFont typeface="Wingdings 2"/>
              <a:buChar char=""/>
              <a:defRPr/>
            </a:pPr>
            <a:r>
              <a:rPr lang="ja-JP" altLang="en-US" dirty="0"/>
              <a:t>情報教育の実践と学校の情報化</a:t>
            </a:r>
            <a:br>
              <a:rPr lang="ja-JP" altLang="en-US" dirty="0"/>
            </a:br>
            <a:r>
              <a:rPr lang="ja-JP" altLang="en-US" dirty="0"/>
              <a:t>～新「情報教育に関する手引」～</a:t>
            </a:r>
          </a:p>
          <a:p>
            <a:pPr marL="640080" lvl="1" indent="-237744" eaLnBrk="1" fontAlgn="auto" hangingPunct="1">
              <a:spcAft>
                <a:spcPts val="0"/>
              </a:spcAft>
              <a:buFont typeface="Verdana"/>
              <a:buNone/>
              <a:defRPr/>
            </a:pPr>
            <a:r>
              <a:rPr lang="ja-JP" altLang="en-US" dirty="0"/>
              <a:t>平成１４年６月，文部</a:t>
            </a:r>
            <a:r>
              <a:rPr lang="ja-JP" altLang="en-US" dirty="0" smtClean="0"/>
              <a:t>科学省</a:t>
            </a:r>
            <a:endParaRPr lang="en-US" altLang="ja-JP" dirty="0" smtClean="0"/>
          </a:p>
          <a:p>
            <a:pPr marL="640080" lvl="1" indent="-237744" eaLnBrk="1" fontAlgn="auto" hangingPunct="1">
              <a:spcAft>
                <a:spcPts val="0"/>
              </a:spcAft>
              <a:buFont typeface="Verdana"/>
              <a:buChar char="◦"/>
              <a:defRPr/>
            </a:pPr>
            <a:endParaRPr lang="ja-JP" altLang="en-US" dirty="0"/>
          </a:p>
          <a:p>
            <a:pPr marL="365760" indent="-283464" eaLnBrk="1" fontAlgn="auto" hangingPunct="1">
              <a:spcAft>
                <a:spcPts val="0"/>
              </a:spcAft>
              <a:buFont typeface="Wingdings 2"/>
              <a:buChar char=""/>
              <a:defRPr/>
            </a:pPr>
            <a:r>
              <a:rPr lang="ja-JP" altLang="en-US" dirty="0"/>
              <a:t>教育の情報化に関する手引</a:t>
            </a:r>
          </a:p>
          <a:p>
            <a:pPr marL="640080" lvl="1" indent="-237744" eaLnBrk="1" fontAlgn="auto" hangingPunct="1">
              <a:spcAft>
                <a:spcPts val="0"/>
              </a:spcAft>
              <a:buFont typeface="Verdana"/>
              <a:buNone/>
              <a:defRPr/>
            </a:pPr>
            <a:r>
              <a:rPr lang="ja-JP" altLang="en-US" dirty="0"/>
              <a:t>平成２１年３月，文部科学省</a:t>
            </a:r>
          </a:p>
        </p:txBody>
      </p:sp>
      <p:grpSp>
        <p:nvGrpSpPr>
          <p:cNvPr id="17412" name="グループ化 6"/>
          <p:cNvGrpSpPr>
            <a:grpSpLocks/>
          </p:cNvGrpSpPr>
          <p:nvPr/>
        </p:nvGrpSpPr>
        <p:grpSpPr bwMode="auto">
          <a:xfrm>
            <a:off x="5929313" y="1357313"/>
            <a:ext cx="3000375" cy="3800475"/>
            <a:chOff x="5929322" y="1357298"/>
            <a:chExt cx="3000396" cy="4357718"/>
          </a:xfrm>
        </p:grpSpPr>
        <p:sp>
          <p:nvSpPr>
            <p:cNvPr id="4" name="角丸四角形吹き出し 3"/>
            <p:cNvSpPr/>
            <p:nvPr/>
          </p:nvSpPr>
          <p:spPr>
            <a:xfrm>
              <a:off x="5929322" y="1357298"/>
              <a:ext cx="2928957" cy="1285108"/>
            </a:xfrm>
            <a:prstGeom prst="wedgeRoundRectCallout">
              <a:avLst>
                <a:gd name="adj1" fmla="val -71919"/>
                <a:gd name="adj2" fmla="val -19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t>平成元年度告示</a:t>
              </a:r>
            </a:p>
            <a:p>
              <a:pPr algn="ctr" eaLnBrk="1" fontAlgn="auto" hangingPunct="1">
                <a:spcBef>
                  <a:spcPts val="0"/>
                </a:spcBef>
                <a:spcAft>
                  <a:spcPts val="0"/>
                </a:spcAft>
                <a:defRPr/>
              </a:pPr>
              <a:r>
                <a:rPr lang="ja-JP" altLang="en-US" sz="2400" dirty="0"/>
                <a:t>学習指導要領</a:t>
              </a:r>
              <a:endParaRPr lang="en-US" altLang="ja-JP" sz="2400" dirty="0"/>
            </a:p>
          </p:txBody>
        </p:sp>
        <p:sp>
          <p:nvSpPr>
            <p:cNvPr id="5" name="角丸四角形吹き出し 4"/>
            <p:cNvSpPr/>
            <p:nvPr/>
          </p:nvSpPr>
          <p:spPr>
            <a:xfrm>
              <a:off x="5929322" y="2786207"/>
              <a:ext cx="2928957" cy="1285108"/>
            </a:xfrm>
            <a:prstGeom prst="wedgeRoundRectCallout">
              <a:avLst>
                <a:gd name="adj1" fmla="val -71919"/>
                <a:gd name="adj2" fmla="val -19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t>平成</a:t>
              </a:r>
              <a:r>
                <a:rPr lang="en-US" altLang="ja-JP" sz="2400" dirty="0"/>
                <a:t>10</a:t>
              </a:r>
              <a:r>
                <a:rPr lang="ja-JP" altLang="en-US" sz="2400" dirty="0"/>
                <a:t>年度告示</a:t>
              </a:r>
            </a:p>
            <a:p>
              <a:pPr algn="ctr" eaLnBrk="1" fontAlgn="auto" hangingPunct="1">
                <a:spcBef>
                  <a:spcPts val="0"/>
                </a:spcBef>
                <a:spcAft>
                  <a:spcPts val="0"/>
                </a:spcAft>
                <a:defRPr/>
              </a:pPr>
              <a:r>
                <a:rPr lang="ja-JP" altLang="en-US" sz="2400" dirty="0"/>
                <a:t>学習指導要領</a:t>
              </a:r>
              <a:endParaRPr lang="en-US" altLang="ja-JP" sz="2400" dirty="0"/>
            </a:p>
          </p:txBody>
        </p:sp>
        <p:sp>
          <p:nvSpPr>
            <p:cNvPr id="6" name="角丸四角形吹き出し 5"/>
            <p:cNvSpPr/>
            <p:nvPr/>
          </p:nvSpPr>
          <p:spPr>
            <a:xfrm>
              <a:off x="6000759" y="4429908"/>
              <a:ext cx="2928959" cy="1285108"/>
            </a:xfrm>
            <a:prstGeom prst="wedgeRoundRectCallout">
              <a:avLst>
                <a:gd name="adj1" fmla="val -71919"/>
                <a:gd name="adj2" fmla="val -19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t>平成</a:t>
              </a:r>
              <a:r>
                <a:rPr lang="en-US" altLang="ja-JP" sz="2400" dirty="0"/>
                <a:t>20</a:t>
              </a:r>
              <a:r>
                <a:rPr lang="ja-JP" altLang="en-US" sz="2400" dirty="0"/>
                <a:t>年度告示</a:t>
              </a:r>
            </a:p>
            <a:p>
              <a:pPr algn="ctr" eaLnBrk="1" fontAlgn="auto" hangingPunct="1">
                <a:spcBef>
                  <a:spcPts val="0"/>
                </a:spcBef>
                <a:spcAft>
                  <a:spcPts val="0"/>
                </a:spcAft>
                <a:defRPr/>
              </a:pPr>
              <a:r>
                <a:rPr lang="ja-JP" altLang="en-US" sz="2400" dirty="0"/>
                <a:t>学習指導要領</a:t>
              </a:r>
              <a:endParaRPr lang="en-US" altLang="ja-JP" sz="2400" dirty="0"/>
            </a:p>
          </p:txBody>
        </p:sp>
      </p:grpSp>
      <p:sp>
        <p:nvSpPr>
          <p:cNvPr id="2" name="角丸四角形 1"/>
          <p:cNvSpPr/>
          <p:nvPr/>
        </p:nvSpPr>
        <p:spPr>
          <a:xfrm>
            <a:off x="1042988" y="5445125"/>
            <a:ext cx="7058025" cy="10080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t>平成</a:t>
            </a:r>
            <a:r>
              <a:rPr lang="en-US" altLang="ja-JP" sz="3200" dirty="0"/>
              <a:t>23</a:t>
            </a:r>
            <a:r>
              <a:rPr lang="ja-JP" altLang="en-US" sz="3200" dirty="0"/>
              <a:t>年</a:t>
            </a:r>
            <a:r>
              <a:rPr lang="en-US" altLang="ja-JP" sz="3200" dirty="0"/>
              <a:t>4</a:t>
            </a:r>
            <a:r>
              <a:rPr lang="ja-JP" altLang="en-US" sz="3200" dirty="0"/>
              <a:t>月　教育の情報化ビジョン</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タイトル 1"/>
          <p:cNvSpPr>
            <a:spLocks noGrp="1"/>
          </p:cNvSpPr>
          <p:nvPr>
            <p:ph type="title"/>
          </p:nvPr>
        </p:nvSpPr>
        <p:spPr/>
        <p:txBody>
          <a:bodyPr/>
          <a:lstStyle/>
          <a:p>
            <a:pPr eaLnBrk="1" hangingPunct="1"/>
            <a:r>
              <a:rPr lang="ja-JP" altLang="en-US" sz="4000" smtClean="0"/>
              <a:t>「学びのイノベーション」</a:t>
            </a:r>
          </a:p>
        </p:txBody>
      </p:sp>
      <p:sp>
        <p:nvSpPr>
          <p:cNvPr id="18435" name="コンテンツ プレースホルダー 2"/>
          <p:cNvSpPr>
            <a:spLocks noGrp="1"/>
          </p:cNvSpPr>
          <p:nvPr>
            <p:ph idx="1"/>
          </p:nvPr>
        </p:nvSpPr>
        <p:spPr>
          <a:xfrm>
            <a:off x="611188" y="1557338"/>
            <a:ext cx="7467600" cy="2763837"/>
          </a:xfrm>
          <a:ln>
            <a:solidFill>
              <a:schemeClr val="accent1"/>
            </a:solidFill>
            <a:miter lim="800000"/>
            <a:headEnd/>
            <a:tailEnd/>
          </a:ln>
        </p:spPr>
        <p:txBody>
          <a:bodyPr/>
          <a:lstStyle/>
          <a:p>
            <a:pPr eaLnBrk="1" hangingPunct="1"/>
            <a:r>
              <a:rPr lang="ja-JP" altLang="en-US" sz="2400" smtClean="0"/>
              <a:t>情報化が進展する中で、学校においては、デジタル教科書・教材、情報端末、ネットワーク環境等が整備され、</a:t>
            </a:r>
            <a:r>
              <a:rPr lang="en-US" altLang="ja-JP" sz="2400" smtClean="0"/>
              <a:t>ICT</a:t>
            </a:r>
            <a:r>
              <a:rPr lang="ja-JP" altLang="en-US" sz="2400" smtClean="0"/>
              <a:t>の特長を最大限に生かし、「一斉指導による学び（一斉学習）」に加え、「子どもたち一人一人の能力や特性に応じた学び（個別学習）」「子どもたち同士が教え合い学び合う協働的な学び（協働学習）」を推進することが重要。</a:t>
            </a:r>
          </a:p>
        </p:txBody>
      </p:sp>
      <p:sp>
        <p:nvSpPr>
          <p:cNvPr id="4" name="角丸四角形 3"/>
          <p:cNvSpPr/>
          <p:nvPr/>
        </p:nvSpPr>
        <p:spPr>
          <a:xfrm>
            <a:off x="323850" y="4581525"/>
            <a:ext cx="2735263"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t>一斉指導</a:t>
            </a:r>
            <a:endParaRPr lang="ja-JP" altLang="en-US" dirty="0"/>
          </a:p>
        </p:txBody>
      </p:sp>
      <p:sp>
        <p:nvSpPr>
          <p:cNvPr id="5" name="角丸四角形 4"/>
          <p:cNvSpPr/>
          <p:nvPr/>
        </p:nvSpPr>
        <p:spPr>
          <a:xfrm>
            <a:off x="3132138" y="4581525"/>
            <a:ext cx="2735262"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t>個別学習</a:t>
            </a:r>
            <a:endParaRPr lang="ja-JP" altLang="en-US" dirty="0"/>
          </a:p>
        </p:txBody>
      </p:sp>
      <p:sp>
        <p:nvSpPr>
          <p:cNvPr id="6" name="角丸四角形 5"/>
          <p:cNvSpPr/>
          <p:nvPr/>
        </p:nvSpPr>
        <p:spPr>
          <a:xfrm>
            <a:off x="5940425" y="4581525"/>
            <a:ext cx="2735263" cy="863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3200" dirty="0"/>
              <a:t>協働学習</a:t>
            </a:r>
            <a:endParaRPr lang="ja-JP" altLang="en-US" dirty="0"/>
          </a:p>
        </p:txBody>
      </p:sp>
      <p:sp>
        <p:nvSpPr>
          <p:cNvPr id="7" name="右大かっこ 6"/>
          <p:cNvSpPr/>
          <p:nvPr/>
        </p:nvSpPr>
        <p:spPr>
          <a:xfrm rot="5400000">
            <a:off x="4332288" y="1317625"/>
            <a:ext cx="215900" cy="8470900"/>
          </a:xfrm>
          <a:prstGeom prst="rightBracket">
            <a:avLst/>
          </a:prstGeom>
          <a:ln w="50800"/>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ja-JP" altLang="en-US"/>
          </a:p>
        </p:txBody>
      </p:sp>
      <p:sp>
        <p:nvSpPr>
          <p:cNvPr id="8" name="角丸四角形 7"/>
          <p:cNvSpPr/>
          <p:nvPr/>
        </p:nvSpPr>
        <p:spPr>
          <a:xfrm>
            <a:off x="3157538" y="5805488"/>
            <a:ext cx="2736850" cy="8636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ja-JP" sz="4000" dirty="0">
                <a:solidFill>
                  <a:srgbClr val="FF0000"/>
                </a:solidFill>
              </a:rPr>
              <a:t>ICT</a:t>
            </a:r>
            <a:r>
              <a:rPr lang="ja-JP" altLang="en-US" sz="4000" dirty="0">
                <a:solidFill>
                  <a:srgbClr val="FF0000"/>
                </a:solidFill>
              </a:rPr>
              <a:t>活用</a:t>
            </a:r>
            <a:endParaRPr lang="ja-JP"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315913"/>
            <a:ext cx="8002587" cy="753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4" descr="http://msp.c.yimg.jp/image?q=tbn:ANd9GcT5sRin37iUfGWwYHA78sAkh693x1aXm-6A_MSR7FzE5jAUcimOEG9Bvzwo:http://hayakuyuke.jp/wp-content/uploads/wifi-icon11.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82895">
            <a:off x="215900" y="109538"/>
            <a:ext cx="122872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pPr eaLnBrk="1" hangingPunct="1"/>
            <a:r>
              <a:rPr lang="ja-JP" altLang="en-US" sz="4800" smtClean="0"/>
              <a:t>一斉指導</a:t>
            </a:r>
          </a:p>
        </p:txBody>
      </p:sp>
      <p:sp>
        <p:nvSpPr>
          <p:cNvPr id="3" name="コンテンツ プレースホルダー 2"/>
          <p:cNvSpPr>
            <a:spLocks noGrp="1"/>
          </p:cNvSpPr>
          <p:nvPr>
            <p:ph idx="1"/>
          </p:nvPr>
        </p:nvSpPr>
        <p:spPr>
          <a:xfrm>
            <a:off x="3348038" y="5661025"/>
            <a:ext cx="5400675" cy="647700"/>
          </a:xfrm>
          <a:solidFill>
            <a:schemeClr val="accent1">
              <a:lumMod val="20000"/>
              <a:lumOff val="80000"/>
            </a:schemeClr>
          </a:solidFill>
        </p:spPr>
        <p:txBody>
          <a:bodyPr rtlCol="0">
            <a:normAutofit/>
          </a:bodyPr>
          <a:lstStyle/>
          <a:p>
            <a:pPr marL="274320" indent="-274320" algn="ctr" eaLnBrk="1" fontAlgn="auto" hangingPunct="1">
              <a:spcAft>
                <a:spcPts val="0"/>
              </a:spcAft>
              <a:buFont typeface="Wingdings"/>
              <a:buChar char=""/>
              <a:defRPr/>
            </a:pPr>
            <a:r>
              <a:rPr lang="ja-JP" altLang="en-US" sz="2800" dirty="0" smtClean="0"/>
              <a:t>一人</a:t>
            </a:r>
            <a:r>
              <a:rPr lang="en-US" altLang="ja-JP" sz="2800" dirty="0" smtClean="0"/>
              <a:t>1</a:t>
            </a:r>
            <a:r>
              <a:rPr lang="ja-JP" altLang="en-US" sz="2800" dirty="0" smtClean="0"/>
              <a:t>台のタブレット</a:t>
            </a:r>
            <a:r>
              <a:rPr lang="en-US" altLang="ja-JP" sz="2800" dirty="0" smtClean="0"/>
              <a:t>PC</a:t>
            </a:r>
            <a:r>
              <a:rPr lang="ja-JP" altLang="en-US" sz="2800" dirty="0" smtClean="0"/>
              <a:t>環境</a:t>
            </a:r>
            <a:endParaRPr lang="ja-JP" altLang="en-US" sz="2800" dirty="0"/>
          </a:p>
        </p:txBody>
      </p:sp>
      <p:pic>
        <p:nvPicPr>
          <p:cNvPr id="2048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573213"/>
            <a:ext cx="3063875" cy="4376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0413" y="1557338"/>
            <a:ext cx="5489575" cy="331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79700"/>
            <a:ext cx="7772400" cy="1901825"/>
          </a:xfrm>
        </p:spPr>
        <p:txBody>
          <a:bodyPr rtlCol="0">
            <a:normAutofit fontScale="90000"/>
          </a:bodyPr>
          <a:lstStyle/>
          <a:p>
            <a:pPr eaLnBrk="1" fontAlgn="auto" hangingPunct="1">
              <a:spcAft>
                <a:spcPts val="0"/>
              </a:spcAft>
              <a:defRPr/>
            </a:pPr>
            <a:r>
              <a:rPr lang="ja-JP" altLang="en-US" sz="6000" dirty="0" smtClean="0">
                <a:latin typeface="メイリオ" panose="020B0604030504040204" pitchFamily="50" charset="-128"/>
                <a:ea typeface="メイリオ" panose="020B0604030504040204" pitchFamily="50" charset="-128"/>
                <a:cs typeface="メイリオ" panose="020B0604030504040204" pitchFamily="50" charset="-128"/>
              </a:rPr>
              <a:t>「教育の情報化」の概要</a:t>
            </a:r>
            <a:endParaRPr lang="ja-JP" altLang="en-US" sz="6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75" name="テキスト ボックス 3"/>
          <p:cNvSpPr txBox="1">
            <a:spLocks noChangeArrowheads="1"/>
          </p:cNvSpPr>
          <p:nvPr/>
        </p:nvSpPr>
        <p:spPr bwMode="auto">
          <a:xfrm>
            <a:off x="2268538" y="1504950"/>
            <a:ext cx="45354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a:spcBef>
                <a:spcPct val="0"/>
              </a:spcBef>
              <a:buFontTx/>
              <a:buNone/>
            </a:pPr>
            <a:r>
              <a:rPr lang="ja-JP" altLang="en-US">
                <a:latin typeface="メイリオ" pitchFamily="50" charset="-128"/>
                <a:ea typeface="メイリオ" pitchFamily="50" charset="-128"/>
                <a:cs typeface="メイリオ" pitchFamily="50" charset="-128"/>
              </a:rPr>
              <a:t>スライド資料　</a:t>
            </a:r>
            <a:r>
              <a:rPr lang="en-US" altLang="ja-JP">
                <a:latin typeface="メイリオ" pitchFamily="50" charset="-128"/>
                <a:ea typeface="メイリオ" pitchFamily="50" charset="-128"/>
                <a:cs typeface="メイリオ" pitchFamily="50" charset="-128"/>
              </a:rPr>
              <a:t>A1-1</a:t>
            </a:r>
            <a:endParaRPr lang="ja-JP" altLang="en-US">
              <a:latin typeface="メイリオ" pitchFamily="50" charset="-128"/>
              <a:ea typeface="メイリオ" pitchFamily="50" charset="-128"/>
              <a:cs typeface="メイリオ"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pPr eaLnBrk="1" hangingPunct="1"/>
            <a:r>
              <a:rPr lang="ja-JP" altLang="en-US" sz="4800" smtClean="0"/>
              <a:t>個別学習</a:t>
            </a:r>
          </a:p>
        </p:txBody>
      </p:sp>
      <p:pic>
        <p:nvPicPr>
          <p:cNvPr id="2150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1452563"/>
            <a:ext cx="3322637" cy="5027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439863"/>
            <a:ext cx="3240087" cy="447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pPr eaLnBrk="1" hangingPunct="1"/>
            <a:r>
              <a:rPr lang="ja-JP" altLang="en-US" sz="4800" smtClean="0"/>
              <a:t>協働学習</a:t>
            </a:r>
            <a:endParaRPr lang="ja-JP" altLang="en-US" smtClean="0"/>
          </a:p>
        </p:txBody>
      </p:sp>
      <p:sp>
        <p:nvSpPr>
          <p:cNvPr id="7" name="コンテンツ プレースホルダー 2"/>
          <p:cNvSpPr>
            <a:spLocks noGrp="1"/>
          </p:cNvSpPr>
          <p:nvPr>
            <p:ph idx="1"/>
          </p:nvPr>
        </p:nvSpPr>
        <p:spPr>
          <a:xfrm>
            <a:off x="395288" y="6111875"/>
            <a:ext cx="5400675" cy="647700"/>
          </a:xfrm>
          <a:solidFill>
            <a:schemeClr val="accent1">
              <a:lumMod val="20000"/>
              <a:lumOff val="80000"/>
            </a:schemeClr>
          </a:solidFill>
        </p:spPr>
        <p:txBody>
          <a:bodyPr rtlCol="0">
            <a:normAutofit/>
          </a:bodyPr>
          <a:lstStyle/>
          <a:p>
            <a:pPr marL="0" indent="0" algn="ctr" eaLnBrk="1" fontAlgn="auto" hangingPunct="1">
              <a:spcAft>
                <a:spcPts val="0"/>
              </a:spcAft>
              <a:buFont typeface="Wingdings"/>
              <a:buNone/>
              <a:defRPr/>
            </a:pPr>
            <a:r>
              <a:rPr lang="ja-JP" altLang="en-US" sz="2800" dirty="0" smtClean="0"/>
              <a:t>教室における「知」の相互作用</a:t>
            </a:r>
            <a:endParaRPr lang="ja-JP" altLang="en-US" sz="2800" dirty="0"/>
          </a:p>
        </p:txBody>
      </p:sp>
      <p:pic>
        <p:nvPicPr>
          <p:cNvPr id="2253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709738"/>
            <a:ext cx="5067300" cy="39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1741488"/>
            <a:ext cx="2998787" cy="367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pPr eaLnBrk="1" hangingPunct="1"/>
            <a:r>
              <a:rPr lang="ja-JP" altLang="en-US" sz="4800" smtClean="0"/>
              <a:t>協働学習</a:t>
            </a:r>
            <a:endParaRPr lang="ja-JP" altLang="en-US" smtClean="0"/>
          </a:p>
        </p:txBody>
      </p:sp>
      <p:sp>
        <p:nvSpPr>
          <p:cNvPr id="7" name="コンテンツ プレースホルダー 2"/>
          <p:cNvSpPr>
            <a:spLocks noGrp="1"/>
          </p:cNvSpPr>
          <p:nvPr>
            <p:ph idx="1"/>
          </p:nvPr>
        </p:nvSpPr>
        <p:spPr>
          <a:xfrm>
            <a:off x="395288" y="5445125"/>
            <a:ext cx="5400675" cy="647700"/>
          </a:xfrm>
          <a:solidFill>
            <a:schemeClr val="accent1">
              <a:lumMod val="20000"/>
              <a:lumOff val="80000"/>
            </a:schemeClr>
          </a:solidFill>
        </p:spPr>
        <p:txBody>
          <a:bodyPr rtlCol="0">
            <a:normAutofit/>
          </a:bodyPr>
          <a:lstStyle/>
          <a:p>
            <a:pPr marL="0" indent="0" algn="ctr" eaLnBrk="1" fontAlgn="auto" hangingPunct="1">
              <a:spcAft>
                <a:spcPts val="0"/>
              </a:spcAft>
              <a:buFont typeface="Wingdings"/>
              <a:buNone/>
              <a:defRPr/>
            </a:pPr>
            <a:r>
              <a:rPr lang="en-US" altLang="ja-JP" sz="2800" dirty="0" smtClean="0"/>
              <a:t>ICT</a:t>
            </a:r>
            <a:r>
              <a:rPr lang="ja-JP" altLang="en-US" sz="2800" dirty="0" smtClean="0"/>
              <a:t>を用いた遠隔授業</a:t>
            </a:r>
            <a:endParaRPr lang="ja-JP" altLang="en-US" sz="2800" dirty="0"/>
          </a:p>
        </p:txBody>
      </p:sp>
      <p:pic>
        <p:nvPicPr>
          <p:cNvPr id="2355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341438"/>
            <a:ext cx="8667750"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タイトル 1"/>
          <p:cNvSpPr>
            <a:spLocks noGrp="1"/>
          </p:cNvSpPr>
          <p:nvPr>
            <p:ph type="title"/>
          </p:nvPr>
        </p:nvSpPr>
        <p:spPr/>
        <p:txBody>
          <a:bodyPr/>
          <a:lstStyle/>
          <a:p>
            <a:pPr eaLnBrk="1" hangingPunct="1"/>
            <a:r>
              <a:rPr lang="ja-JP" altLang="en-US" sz="4800" smtClean="0"/>
              <a:t>協働学習</a:t>
            </a:r>
            <a:endParaRPr lang="ja-JP" altLang="en-US" smtClean="0"/>
          </a:p>
        </p:txBody>
      </p:sp>
      <p:sp>
        <p:nvSpPr>
          <p:cNvPr id="6" name="コンテンツ プレースホルダー 2"/>
          <p:cNvSpPr>
            <a:spLocks noGrp="1"/>
          </p:cNvSpPr>
          <p:nvPr>
            <p:ph idx="1"/>
          </p:nvPr>
        </p:nvSpPr>
        <p:spPr>
          <a:xfrm>
            <a:off x="395288" y="5516563"/>
            <a:ext cx="5400675" cy="649287"/>
          </a:xfrm>
          <a:solidFill>
            <a:schemeClr val="accent1">
              <a:lumMod val="20000"/>
              <a:lumOff val="80000"/>
            </a:schemeClr>
          </a:solidFill>
        </p:spPr>
        <p:txBody>
          <a:bodyPr rtlCol="0">
            <a:normAutofit/>
          </a:bodyPr>
          <a:lstStyle/>
          <a:p>
            <a:pPr marL="0" indent="0" algn="ctr" eaLnBrk="1" fontAlgn="auto" hangingPunct="1">
              <a:spcAft>
                <a:spcPts val="0"/>
              </a:spcAft>
              <a:buFont typeface="Wingdings"/>
              <a:buNone/>
              <a:defRPr/>
            </a:pPr>
            <a:r>
              <a:rPr lang="en-US" altLang="ja-JP" sz="2800" dirty="0" smtClean="0"/>
              <a:t>ICT</a:t>
            </a:r>
            <a:r>
              <a:rPr lang="ja-JP" altLang="en-US" sz="2800" dirty="0" smtClean="0"/>
              <a:t>を用いたフィールドワーク</a:t>
            </a:r>
            <a:endParaRPr lang="ja-JP" altLang="en-US" sz="2800" dirty="0"/>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773238"/>
            <a:ext cx="8551862" cy="331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1052513"/>
            <a:ext cx="9048750" cy="47815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a:xfrm>
            <a:off x="1042988" y="2636838"/>
            <a:ext cx="7499350" cy="1143000"/>
          </a:xfrm>
        </p:spPr>
        <p:txBody>
          <a:bodyPr/>
          <a:lstStyle/>
          <a:p>
            <a:pPr eaLnBrk="1" hangingPunct="1"/>
            <a:r>
              <a:rPr lang="ja-JP" altLang="en-US" smtClean="0"/>
              <a:t>まとめ</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pPr eaLnBrk="1" hangingPunct="1"/>
            <a:r>
              <a:rPr lang="ja-JP" altLang="en-US" smtClean="0"/>
              <a:t>高めたい教員の</a:t>
            </a:r>
            <a:r>
              <a:rPr lang="en-US" altLang="ja-JP" smtClean="0"/>
              <a:t>ICT</a:t>
            </a:r>
            <a:r>
              <a:rPr lang="ja-JP" altLang="en-US" smtClean="0"/>
              <a:t>活用力</a:t>
            </a:r>
          </a:p>
        </p:txBody>
      </p:sp>
      <p:pic>
        <p:nvPicPr>
          <p:cNvPr id="27651" name="図 3"/>
          <p:cNvPicPr>
            <a:picLocks noChangeAspect="1"/>
          </p:cNvPicPr>
          <p:nvPr/>
        </p:nvPicPr>
        <p:blipFill>
          <a:blip r:embed="rId3">
            <a:extLst>
              <a:ext uri="{28A0092B-C50C-407E-A947-70E740481C1C}">
                <a14:useLocalDpi xmlns:a14="http://schemas.microsoft.com/office/drawing/2010/main" val="0"/>
              </a:ext>
            </a:extLst>
          </a:blip>
          <a:srcRect l="19785" t="28265" r="21019" b="7475"/>
          <a:stretch>
            <a:fillRect/>
          </a:stretch>
        </p:blipFill>
        <p:spPr bwMode="auto">
          <a:xfrm>
            <a:off x="1435100" y="1628775"/>
            <a:ext cx="691197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正方形/長方形 4"/>
          <p:cNvSpPr>
            <a:spLocks noChangeArrowheads="1"/>
          </p:cNvSpPr>
          <p:nvPr/>
        </p:nvSpPr>
        <p:spPr bwMode="auto">
          <a:xfrm>
            <a:off x="1435100" y="6477000"/>
            <a:ext cx="7747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1800">
                <a:latin typeface="Arial" pitchFamily="34" charset="0"/>
                <a:hlinkClick r:id="rId4"/>
              </a:rPr>
              <a:t>http://www.tokushima-ec.ed.jp/ict_support/ict/pdf/ict_panf.pdf</a:t>
            </a:r>
            <a:endParaRPr lang="ja-JP" altLang="en-US" sz="1800">
              <a:latin typeface="Arial" pitchFamily="34" charset="0"/>
            </a:endParaRPr>
          </a:p>
          <a:p>
            <a:pPr>
              <a:spcBef>
                <a:spcPct val="0"/>
              </a:spcBef>
              <a:buFontTx/>
              <a:buNone/>
            </a:pPr>
            <a:endParaRPr lang="ja-JP" altLang="en-US" sz="1800">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1563" y="285750"/>
            <a:ext cx="7543800" cy="725488"/>
          </a:xfrm>
        </p:spPr>
        <p:txBody>
          <a:bodyPr rtlCol="0">
            <a:normAutofit fontScale="90000"/>
          </a:bodyPr>
          <a:lstStyle/>
          <a:p>
            <a:pPr eaLnBrk="1" fontAlgn="auto" hangingPunct="1">
              <a:spcAft>
                <a:spcPts val="0"/>
              </a:spcAft>
              <a:defRPr/>
            </a:pPr>
            <a:r>
              <a:rPr lang="ja-JP" altLang="en-US" dirty="0" smtClean="0">
                <a:solidFill>
                  <a:schemeClr val="tx2">
                    <a:satMod val="130000"/>
                  </a:schemeClr>
                </a:solidFill>
              </a:rPr>
              <a:t>今後の取り組み</a:t>
            </a:r>
            <a:r>
              <a:rPr lang="en-US" altLang="ja-JP" dirty="0" smtClean="0">
                <a:solidFill>
                  <a:schemeClr val="tx2">
                    <a:satMod val="130000"/>
                  </a:schemeClr>
                </a:solidFill>
              </a:rPr>
              <a:t>…</a:t>
            </a:r>
            <a:r>
              <a:rPr lang="ja-JP" altLang="en-US" dirty="0" smtClean="0">
                <a:solidFill>
                  <a:schemeClr val="tx2">
                    <a:satMod val="130000"/>
                  </a:schemeClr>
                </a:solidFill>
              </a:rPr>
              <a:t>二つの方向性</a:t>
            </a:r>
          </a:p>
        </p:txBody>
      </p:sp>
      <p:sp>
        <p:nvSpPr>
          <p:cNvPr id="8198" name="Rectangle 3"/>
          <p:cNvSpPr>
            <a:spLocks noGrp="1" noChangeArrowheads="1"/>
          </p:cNvSpPr>
          <p:nvPr>
            <p:ph idx="1"/>
          </p:nvPr>
        </p:nvSpPr>
        <p:spPr>
          <a:xfrm>
            <a:off x="2627313" y="2078038"/>
            <a:ext cx="4906962" cy="576262"/>
          </a:xfrm>
        </p:spPr>
        <p:txBody>
          <a:bodyPr rtlCol="0">
            <a:normAutofit lnSpcReduction="10000"/>
          </a:bodyPr>
          <a:lstStyle/>
          <a:p>
            <a:pPr marL="365760" indent="-283464" algn="ctr" eaLnBrk="1" fontAlgn="auto" hangingPunct="1">
              <a:spcAft>
                <a:spcPts val="0"/>
              </a:spcAft>
              <a:buFont typeface="Wingdings" pitchFamily="2" charset="2"/>
              <a:buNone/>
              <a:defRPr/>
            </a:pPr>
            <a:r>
              <a:rPr lang="ja-JP" altLang="en-US" dirty="0" smtClean="0"/>
              <a:t>先導的実践の開発</a:t>
            </a:r>
          </a:p>
        </p:txBody>
      </p:sp>
      <p:sp>
        <p:nvSpPr>
          <p:cNvPr id="28676" name="AutoShape 4"/>
          <p:cNvSpPr>
            <a:spLocks noChangeArrowheads="1"/>
          </p:cNvSpPr>
          <p:nvPr/>
        </p:nvSpPr>
        <p:spPr bwMode="auto">
          <a:xfrm>
            <a:off x="1909763" y="1285875"/>
            <a:ext cx="5976937" cy="4392613"/>
          </a:xfrm>
          <a:prstGeom prst="triangle">
            <a:avLst>
              <a:gd name="adj" fmla="val 50000"/>
            </a:avLst>
          </a:prstGeom>
          <a:solidFill>
            <a:srgbClr val="92D050"/>
          </a:solidFill>
          <a:ln w="9525">
            <a:solidFill>
              <a:schemeClr val="tx1"/>
            </a:solidFill>
            <a:miter lim="800000"/>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Gill Sans MT" pitchFamily="34" charset="0"/>
              <a:ea typeface="HGｺﾞｼｯｸE" pitchFamily="49" charset="-128"/>
            </a:endParaRPr>
          </a:p>
        </p:txBody>
      </p:sp>
      <p:sp>
        <p:nvSpPr>
          <p:cNvPr id="28677" name="AutoShape 6"/>
          <p:cNvSpPr>
            <a:spLocks noChangeArrowheads="1"/>
          </p:cNvSpPr>
          <p:nvPr/>
        </p:nvSpPr>
        <p:spPr bwMode="auto">
          <a:xfrm>
            <a:off x="1836738" y="6211888"/>
            <a:ext cx="6264275" cy="431800"/>
          </a:xfrm>
          <a:prstGeom prst="leftRightArrow">
            <a:avLst>
              <a:gd name="adj1" fmla="val 50000"/>
              <a:gd name="adj2" fmla="val 290147"/>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Gill Sans MT" pitchFamily="34" charset="0"/>
              <a:ea typeface="HGｺﾞｼｯｸE" pitchFamily="49" charset="-128"/>
            </a:endParaRPr>
          </a:p>
        </p:txBody>
      </p:sp>
      <p:sp>
        <p:nvSpPr>
          <p:cNvPr id="28678" name="AutoShape 7"/>
          <p:cNvSpPr>
            <a:spLocks noChangeArrowheads="1"/>
          </p:cNvSpPr>
          <p:nvPr/>
        </p:nvSpPr>
        <p:spPr bwMode="auto">
          <a:xfrm>
            <a:off x="1260475" y="1285875"/>
            <a:ext cx="503238" cy="4392613"/>
          </a:xfrm>
          <a:prstGeom prst="upDownArrow">
            <a:avLst>
              <a:gd name="adj1" fmla="val 50000"/>
              <a:gd name="adj2" fmla="val 174574"/>
            </a:avLst>
          </a:prstGeom>
          <a:solidFill>
            <a:schemeClr val="accent1"/>
          </a:solidFill>
          <a:ln w="9525">
            <a:solidFill>
              <a:schemeClr val="tx1"/>
            </a:solidFill>
            <a:miter lim="800000"/>
            <a:headEnd/>
            <a:tailEnd/>
          </a:ln>
        </p:spPr>
        <p:txBody>
          <a:bodyPr vert="eaVert" wrap="none" anchor="ct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endParaRPr lang="ja-JP" altLang="en-US" sz="1800">
              <a:latin typeface="Gill Sans MT" pitchFamily="34" charset="0"/>
              <a:ea typeface="HGｺﾞｼｯｸE" pitchFamily="49" charset="-128"/>
            </a:endParaRPr>
          </a:p>
        </p:txBody>
      </p:sp>
      <p:sp>
        <p:nvSpPr>
          <p:cNvPr id="28679" name="Rectangle 8"/>
          <p:cNvSpPr>
            <a:spLocks noChangeArrowheads="1"/>
          </p:cNvSpPr>
          <p:nvPr/>
        </p:nvSpPr>
        <p:spPr bwMode="auto">
          <a:xfrm>
            <a:off x="2627313" y="5029200"/>
            <a:ext cx="49069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buClr>
                <a:schemeClr val="tx2"/>
              </a:buClr>
              <a:buSzPct val="70000"/>
              <a:buFont typeface="Wingdings" pitchFamily="2" charset="2"/>
              <a:buNone/>
            </a:pPr>
            <a:r>
              <a:rPr lang="ja-JP" altLang="en-US" sz="3000">
                <a:latin typeface="Gill Sans MT" pitchFamily="34" charset="0"/>
                <a:ea typeface="HGｺﾞｼｯｸE" pitchFamily="49" charset="-128"/>
              </a:rPr>
              <a:t>実践支援体制の構築</a:t>
            </a:r>
          </a:p>
        </p:txBody>
      </p:sp>
      <p:sp>
        <p:nvSpPr>
          <p:cNvPr id="28680" name="Text Box 9"/>
          <p:cNvSpPr txBox="1">
            <a:spLocks noChangeArrowheads="1"/>
          </p:cNvSpPr>
          <p:nvPr/>
        </p:nvSpPr>
        <p:spPr bwMode="auto">
          <a:xfrm>
            <a:off x="323850" y="3013075"/>
            <a:ext cx="2519363" cy="641350"/>
          </a:xfrm>
          <a:prstGeom prst="rect">
            <a:avLst/>
          </a:prstGeom>
          <a:solidFill>
            <a:schemeClr val="bg1">
              <a:alpha val="5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3600">
                <a:solidFill>
                  <a:schemeClr val="accent2"/>
                </a:solidFill>
                <a:latin typeface="Gill Sans MT" pitchFamily="34" charset="0"/>
                <a:ea typeface="HGｺﾞｼｯｸE" pitchFamily="49" charset="-128"/>
              </a:rPr>
              <a:t>高まりの軸</a:t>
            </a:r>
          </a:p>
        </p:txBody>
      </p:sp>
      <p:sp>
        <p:nvSpPr>
          <p:cNvPr id="28681" name="Text Box 10"/>
          <p:cNvSpPr txBox="1">
            <a:spLocks noChangeArrowheads="1"/>
          </p:cNvSpPr>
          <p:nvPr/>
        </p:nvSpPr>
        <p:spPr bwMode="auto">
          <a:xfrm>
            <a:off x="3779838" y="5759450"/>
            <a:ext cx="27924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eaLnBrk="1" hangingPunct="1">
              <a:spcBef>
                <a:spcPct val="50000"/>
              </a:spcBef>
              <a:buFontTx/>
              <a:buNone/>
            </a:pPr>
            <a:r>
              <a:rPr lang="ja-JP" altLang="en-US" sz="3600">
                <a:solidFill>
                  <a:schemeClr val="accent2"/>
                </a:solidFill>
                <a:latin typeface="Gill Sans MT" pitchFamily="34" charset="0"/>
                <a:ea typeface="HGｺﾞｼｯｸE" pitchFamily="49" charset="-128"/>
              </a:rPr>
              <a:t>広がりの軸</a:t>
            </a:r>
          </a:p>
        </p:txBody>
      </p:sp>
      <p:sp>
        <p:nvSpPr>
          <p:cNvPr id="34827" name="AutoShape 11"/>
          <p:cNvSpPr>
            <a:spLocks noChangeArrowheads="1"/>
          </p:cNvSpPr>
          <p:nvPr/>
        </p:nvSpPr>
        <p:spPr bwMode="auto">
          <a:xfrm>
            <a:off x="3851275" y="1125538"/>
            <a:ext cx="2089150" cy="1008062"/>
          </a:xfrm>
          <a:prstGeom prst="wedgeRoundRectCallout">
            <a:avLst>
              <a:gd name="adj1" fmla="val -50074"/>
              <a:gd name="adj2" fmla="val 22597"/>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0"/>
              </a:spcAft>
              <a:defRPr/>
            </a:pPr>
            <a:r>
              <a:rPr lang="ja-JP" altLang="en-US" dirty="0"/>
              <a:t>新しい教育システムの開発と試行的実践</a:t>
            </a:r>
            <a:endParaRPr lang="en-US" altLang="ja-JP" dirty="0"/>
          </a:p>
        </p:txBody>
      </p:sp>
      <p:grpSp>
        <p:nvGrpSpPr>
          <p:cNvPr id="28683" name="Group 17"/>
          <p:cNvGrpSpPr>
            <a:grpSpLocks/>
          </p:cNvGrpSpPr>
          <p:nvPr/>
        </p:nvGrpSpPr>
        <p:grpSpPr bwMode="auto">
          <a:xfrm>
            <a:off x="1979613" y="4014788"/>
            <a:ext cx="6769100" cy="1008062"/>
            <a:chOff x="1247" y="2659"/>
            <a:chExt cx="4264" cy="635"/>
          </a:xfrm>
        </p:grpSpPr>
        <p:sp>
          <p:nvSpPr>
            <p:cNvPr id="8205" name="AutoShape 12"/>
            <p:cNvSpPr>
              <a:spLocks noChangeArrowheads="1"/>
            </p:cNvSpPr>
            <p:nvPr/>
          </p:nvSpPr>
          <p:spPr bwMode="auto">
            <a:xfrm>
              <a:off x="4196" y="2659"/>
              <a:ext cx="1315" cy="635"/>
            </a:xfrm>
            <a:prstGeom prst="wedgeRoundRectCallout">
              <a:avLst>
                <a:gd name="adj1" fmla="val -50336"/>
                <a:gd name="adj2" fmla="val 23856"/>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0"/>
                </a:spcAft>
                <a:defRPr/>
              </a:pPr>
              <a:r>
                <a:rPr lang="ja-JP" altLang="en-US" dirty="0"/>
                <a:t>教員の指導力の育成</a:t>
              </a:r>
              <a:r>
                <a:rPr lang="en-US" altLang="ja-JP" dirty="0"/>
                <a:t>(</a:t>
              </a:r>
              <a:r>
                <a:rPr lang="ja-JP" altLang="en-US" dirty="0"/>
                <a:t>研修</a:t>
              </a:r>
              <a:r>
                <a:rPr lang="en-US" altLang="ja-JP" dirty="0"/>
                <a:t>)</a:t>
              </a:r>
              <a:r>
                <a:rPr lang="ja-JP" altLang="en-US" dirty="0" err="1"/>
                <a:t>，</a:t>
              </a:r>
              <a:r>
                <a:rPr lang="ja-JP" altLang="en-US" dirty="0"/>
                <a:t>校務の情報化推進</a:t>
              </a:r>
            </a:p>
          </p:txBody>
        </p:sp>
        <p:sp>
          <p:nvSpPr>
            <p:cNvPr id="8206" name="AutoShape 13"/>
            <p:cNvSpPr>
              <a:spLocks noChangeArrowheads="1"/>
            </p:cNvSpPr>
            <p:nvPr/>
          </p:nvSpPr>
          <p:spPr bwMode="auto">
            <a:xfrm>
              <a:off x="1247" y="2659"/>
              <a:ext cx="1452" cy="590"/>
            </a:xfrm>
            <a:prstGeom prst="wedgeRoundRectCallout">
              <a:avLst>
                <a:gd name="adj1" fmla="val 25460"/>
                <a:gd name="adj2" fmla="val 50660"/>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0"/>
                </a:spcAft>
                <a:defRPr/>
              </a:pPr>
              <a:r>
                <a:rPr lang="ja-JP" altLang="en-US" dirty="0"/>
                <a:t>各学校における</a:t>
              </a:r>
              <a:r>
                <a:rPr lang="en-US" altLang="ja-JP" dirty="0"/>
                <a:t>ICT</a:t>
              </a:r>
              <a:r>
                <a:rPr lang="ja-JP" altLang="en-US" dirty="0"/>
                <a:t>環境の整備</a:t>
              </a:r>
            </a:p>
          </p:txBody>
        </p:sp>
        <p:sp>
          <p:nvSpPr>
            <p:cNvPr id="8207" name="AutoShape 14"/>
            <p:cNvSpPr>
              <a:spLocks noChangeArrowheads="1"/>
            </p:cNvSpPr>
            <p:nvPr/>
          </p:nvSpPr>
          <p:spPr bwMode="auto">
            <a:xfrm>
              <a:off x="2789" y="2659"/>
              <a:ext cx="1316" cy="590"/>
            </a:xfrm>
            <a:prstGeom prst="wedgeRoundRectCallout">
              <a:avLst>
                <a:gd name="adj1" fmla="val 17250"/>
                <a:gd name="adj2" fmla="val 49491"/>
                <a:gd name="adj3" fmla="val 16667"/>
              </a:avLst>
            </a:prstGeom>
            <a:ln>
              <a:headEnd/>
              <a:tailEnd/>
            </a:ln>
          </p:spPr>
          <p:style>
            <a:lnRef idx="2">
              <a:schemeClr val="accent1"/>
            </a:lnRef>
            <a:fillRef idx="1">
              <a:schemeClr val="lt1"/>
            </a:fillRef>
            <a:effectRef idx="0">
              <a:schemeClr val="accent1"/>
            </a:effectRef>
            <a:fontRef idx="minor">
              <a:schemeClr val="dk1"/>
            </a:fontRef>
          </p:style>
          <p:txBody>
            <a:bodyPr/>
            <a:lstStyle/>
            <a:p>
              <a:pPr eaLnBrk="1" fontAlgn="auto" hangingPunct="1">
                <a:spcBef>
                  <a:spcPts val="0"/>
                </a:spcBef>
                <a:spcAft>
                  <a:spcPts val="0"/>
                </a:spcAft>
                <a:defRPr/>
              </a:pPr>
              <a:r>
                <a:rPr lang="en-US" altLang="ja-JP" dirty="0"/>
                <a:t>ICT</a:t>
              </a:r>
              <a:r>
                <a:rPr lang="ja-JP" altLang="en-US" dirty="0"/>
                <a:t>活用，情報教育の実践，情報モラル指導</a:t>
              </a:r>
            </a:p>
          </p:txBody>
        </p:sp>
      </p:grpSp>
      <p:sp>
        <p:nvSpPr>
          <p:cNvPr id="28684" name="AutoShape 11"/>
          <p:cNvSpPr>
            <a:spLocks noChangeArrowheads="1"/>
          </p:cNvSpPr>
          <p:nvPr/>
        </p:nvSpPr>
        <p:spPr bwMode="auto">
          <a:xfrm>
            <a:off x="3563938" y="2781300"/>
            <a:ext cx="2665412" cy="1008063"/>
          </a:xfrm>
          <a:prstGeom prst="wedgeRoundRectCallout">
            <a:avLst>
              <a:gd name="adj1" fmla="val -50060"/>
              <a:gd name="adj2" fmla="val 22597"/>
              <a:gd name="adj3" fmla="val 16667"/>
            </a:avLst>
          </a:prstGeom>
          <a:solidFill>
            <a:schemeClr val="bg1"/>
          </a:solidFill>
          <a:ln w="25400" algn="ctr">
            <a:solidFill>
              <a:srgbClr val="FF0000"/>
            </a:solidFill>
            <a:miter lim="800000"/>
            <a:headEnd/>
            <a:tailEnd/>
          </a:ln>
        </p:spPr>
        <p:txBody>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endParaRPr lang="ja-JP" altLang="en-US" sz="1800">
              <a:solidFill>
                <a:srgbClr val="000000"/>
              </a:solidFill>
              <a:latin typeface="Gill Sans MT" pitchFamily="34" charset="0"/>
              <a:ea typeface="HGｺﾞｼｯｸE" pitchFamily="49" charset="-128"/>
            </a:endParaRPr>
          </a:p>
          <a:p>
            <a:pPr algn="ctr" eaLnBrk="1" hangingPunct="1">
              <a:spcBef>
                <a:spcPct val="0"/>
              </a:spcBef>
              <a:buFontTx/>
              <a:buNone/>
            </a:pPr>
            <a:r>
              <a:rPr lang="ja-JP" altLang="en-US" sz="1800">
                <a:solidFill>
                  <a:srgbClr val="000000"/>
                </a:solidFill>
                <a:latin typeface="Gill Sans MT" pitchFamily="34" charset="0"/>
                <a:ea typeface="HGｺﾞｼｯｸE" pitchFamily="49" charset="-128"/>
              </a:rPr>
              <a:t>学習環境のデザイン</a:t>
            </a:r>
          </a:p>
        </p:txBody>
      </p:sp>
      <p:pic>
        <p:nvPicPr>
          <p:cNvPr id="28685" name="Picture 20" descr="MC900432541[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8350" y="6237288"/>
            <a:ext cx="484188" cy="430212"/>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2988" y="260350"/>
            <a:ext cx="7499350" cy="1143000"/>
          </a:xfr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ormAutofit/>
          </a:bodyPr>
          <a:lstStyle/>
          <a:p>
            <a:pPr eaLnBrk="1" fontAlgn="auto" hangingPunct="1">
              <a:spcAft>
                <a:spcPts val="0"/>
              </a:spcAft>
              <a:defRPr/>
            </a:pPr>
            <a:r>
              <a:rPr lang="ja-JP" altLang="en-US" dirty="0" smtClean="0"/>
              <a:t>はじめに</a:t>
            </a:r>
            <a:endParaRPr lang="ja-JP" altLang="en-US" dirty="0"/>
          </a:p>
        </p:txBody>
      </p:sp>
      <p:sp>
        <p:nvSpPr>
          <p:cNvPr id="3" name="コンテンツ プレースホルダー 2"/>
          <p:cNvSpPr>
            <a:spLocks noGrp="1"/>
          </p:cNvSpPr>
          <p:nvPr>
            <p:ph idx="1"/>
          </p:nvPr>
        </p:nvSpPr>
        <p:spPr>
          <a:xfrm>
            <a:off x="590550" y="1600200"/>
            <a:ext cx="8229600" cy="4924425"/>
          </a:xfrm>
        </p:spPr>
        <p:txBody>
          <a:bodyPr rtlCol="0">
            <a:normAutofit lnSpcReduction="10000"/>
          </a:bodyPr>
          <a:lstStyle/>
          <a:p>
            <a:pPr eaLnBrk="1" fontAlgn="auto" hangingPunct="1">
              <a:spcAft>
                <a:spcPts val="0"/>
              </a:spcAft>
              <a:defRPr/>
            </a:pPr>
            <a:r>
              <a:rPr lang="en-US" altLang="ja-JP" sz="6000" dirty="0" smtClean="0"/>
              <a:t>ICT</a:t>
            </a:r>
          </a:p>
          <a:p>
            <a:pPr marL="0" indent="0" eaLnBrk="1" fontAlgn="auto" hangingPunct="1">
              <a:spcAft>
                <a:spcPts val="0"/>
              </a:spcAft>
              <a:buFont typeface="Wingdings 2" pitchFamily="18" charset="2"/>
              <a:buNone/>
              <a:defRPr/>
            </a:pPr>
            <a:r>
              <a:rPr lang="ja-JP" altLang="en-US" dirty="0" smtClean="0"/>
              <a:t>　　</a:t>
            </a:r>
            <a:r>
              <a:rPr lang="en-US" altLang="ja-JP" sz="4000" dirty="0" smtClean="0">
                <a:solidFill>
                  <a:srgbClr val="FF0000"/>
                </a:solidFill>
              </a:rPr>
              <a:t>I</a:t>
            </a:r>
            <a:r>
              <a:rPr lang="en-US" altLang="ja-JP" dirty="0" smtClean="0"/>
              <a:t>nformation </a:t>
            </a:r>
            <a:r>
              <a:rPr lang="en-US" altLang="ja-JP" sz="4000" dirty="0" smtClean="0">
                <a:solidFill>
                  <a:srgbClr val="FF0000"/>
                </a:solidFill>
              </a:rPr>
              <a:t>C</a:t>
            </a:r>
            <a:r>
              <a:rPr lang="en-US" altLang="ja-JP" dirty="0" smtClean="0"/>
              <a:t>ommunication </a:t>
            </a:r>
            <a:r>
              <a:rPr lang="en-US" altLang="ja-JP" sz="4000" dirty="0" smtClean="0">
                <a:solidFill>
                  <a:srgbClr val="FF0000"/>
                </a:solidFill>
              </a:rPr>
              <a:t>T</a:t>
            </a:r>
            <a:r>
              <a:rPr lang="en-US" altLang="ja-JP" dirty="0" smtClean="0"/>
              <a:t>echnology</a:t>
            </a:r>
          </a:p>
          <a:p>
            <a:pPr marL="0" indent="0" eaLnBrk="1" fontAlgn="auto" hangingPunct="1">
              <a:spcAft>
                <a:spcPts val="0"/>
              </a:spcAft>
              <a:buFont typeface="Wingdings 2" pitchFamily="18" charset="2"/>
              <a:buNone/>
              <a:defRPr/>
            </a:pPr>
            <a:r>
              <a:rPr lang="ja-JP" altLang="en-US" sz="2800" dirty="0" smtClean="0"/>
              <a:t>　　＝情報通信技術</a:t>
            </a:r>
          </a:p>
          <a:p>
            <a:pPr marL="0" indent="0" eaLnBrk="1" fontAlgn="auto" hangingPunct="1">
              <a:spcAft>
                <a:spcPts val="0"/>
              </a:spcAft>
              <a:buFont typeface="Wingdings 2" pitchFamily="18" charset="2"/>
              <a:buNone/>
              <a:defRPr/>
            </a:pPr>
            <a:endParaRPr lang="ja-JP" altLang="en-US" sz="2800" dirty="0" smtClean="0"/>
          </a:p>
          <a:p>
            <a:pPr marL="0" indent="0" eaLnBrk="1" fontAlgn="auto" hangingPunct="1">
              <a:spcAft>
                <a:spcPts val="0"/>
              </a:spcAft>
              <a:defRPr/>
            </a:pPr>
            <a:r>
              <a:rPr lang="ja-JP" altLang="en-US" sz="3600" dirty="0" smtClean="0"/>
              <a:t>教育の情報化</a:t>
            </a:r>
          </a:p>
          <a:p>
            <a:pPr marL="0" indent="0" eaLnBrk="1" fontAlgn="auto" hangingPunct="1">
              <a:spcAft>
                <a:spcPts val="0"/>
              </a:spcAft>
              <a:buFont typeface="Wingdings 2" pitchFamily="18" charset="2"/>
              <a:buNone/>
              <a:defRPr/>
            </a:pPr>
            <a:r>
              <a:rPr lang="ja-JP" altLang="en-US" sz="2800" dirty="0" smtClean="0"/>
              <a:t>　　校務の情報化</a:t>
            </a:r>
            <a:endParaRPr lang="en-US" altLang="ja-JP" sz="2800" dirty="0" smtClean="0"/>
          </a:p>
          <a:p>
            <a:pPr marL="0" indent="0" eaLnBrk="1" fontAlgn="auto" hangingPunct="1">
              <a:spcAft>
                <a:spcPts val="0"/>
              </a:spcAft>
              <a:buFont typeface="Wingdings 2" pitchFamily="18" charset="2"/>
              <a:buNone/>
              <a:defRPr/>
            </a:pPr>
            <a:r>
              <a:rPr lang="ja-JP" altLang="en-US" sz="2800" dirty="0" smtClean="0"/>
              <a:t>       情報教育</a:t>
            </a:r>
          </a:p>
          <a:p>
            <a:pPr marL="0" indent="0" eaLnBrk="1" fontAlgn="auto" hangingPunct="1">
              <a:spcAft>
                <a:spcPts val="0"/>
              </a:spcAft>
              <a:buFont typeface="Wingdings 2" pitchFamily="18" charset="2"/>
              <a:buNone/>
              <a:defRPr/>
            </a:pPr>
            <a:r>
              <a:rPr lang="ja-JP" altLang="en-US" sz="2800" dirty="0" smtClean="0"/>
              <a:t>　　</a:t>
            </a:r>
            <a:r>
              <a:rPr lang="ja-JP" altLang="en-US" sz="2800" dirty="0" smtClean="0">
                <a:solidFill>
                  <a:srgbClr val="FF0000"/>
                </a:solidFill>
              </a:rPr>
              <a:t>各教科の授業における</a:t>
            </a:r>
            <a:r>
              <a:rPr lang="en-US" altLang="ja-JP" sz="2800" dirty="0" smtClean="0">
                <a:solidFill>
                  <a:srgbClr val="FF0000"/>
                </a:solidFill>
              </a:rPr>
              <a:t>ICT</a:t>
            </a:r>
            <a:r>
              <a:rPr lang="ja-JP" altLang="en-US" sz="2800" dirty="0" smtClean="0">
                <a:solidFill>
                  <a:srgbClr val="FF0000"/>
                </a:solidFill>
              </a:rPr>
              <a:t>活用</a:t>
            </a:r>
          </a:p>
          <a:p>
            <a:pPr marL="0" indent="0" eaLnBrk="1" fontAlgn="auto" hangingPunct="1">
              <a:spcAft>
                <a:spcPts val="0"/>
              </a:spcAft>
              <a:buFont typeface="Wingdings 2" pitchFamily="18" charset="2"/>
              <a:buNone/>
              <a:defRPr/>
            </a:pPr>
            <a:endParaRPr lang="ja-JP" altLang="en-US" sz="2800" dirty="0" smtClean="0"/>
          </a:p>
        </p:txBody>
      </p:sp>
      <p:sp>
        <p:nvSpPr>
          <p:cNvPr id="5" name="角丸四角形 4"/>
          <p:cNvSpPr/>
          <p:nvPr/>
        </p:nvSpPr>
        <p:spPr>
          <a:xfrm>
            <a:off x="5076825" y="3357563"/>
            <a:ext cx="3924300" cy="3297237"/>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ja-JP" altLang="en-US" sz="2800" u="sng" dirty="0">
                <a:solidFill>
                  <a:schemeClr val="tx1"/>
                </a:solidFill>
              </a:rPr>
              <a:t>授業における</a:t>
            </a:r>
            <a:r>
              <a:rPr lang="en-US" altLang="ja-JP" sz="2800" u="sng" dirty="0">
                <a:solidFill>
                  <a:schemeClr val="tx1"/>
                </a:solidFill>
              </a:rPr>
              <a:t>ICT</a:t>
            </a:r>
            <a:r>
              <a:rPr lang="ja-JP" altLang="en-US" sz="2800" u="sng" dirty="0">
                <a:solidFill>
                  <a:schemeClr val="tx1"/>
                </a:solidFill>
              </a:rPr>
              <a:t>活用</a:t>
            </a:r>
          </a:p>
          <a:p>
            <a:pPr eaLnBrk="1" hangingPunct="1">
              <a:defRPr/>
            </a:pPr>
            <a:endParaRPr lang="ja-JP" altLang="en-US" sz="2800" dirty="0">
              <a:solidFill>
                <a:schemeClr val="tx1"/>
              </a:solidFill>
            </a:endParaRPr>
          </a:p>
          <a:p>
            <a:pPr eaLnBrk="1" hangingPunct="1">
              <a:defRPr/>
            </a:pPr>
            <a:r>
              <a:rPr lang="ja-JP" altLang="en-US" sz="2400" dirty="0">
                <a:solidFill>
                  <a:schemeClr val="tx1"/>
                </a:solidFill>
              </a:rPr>
              <a:t>わかりやすい授業を目指して，</a:t>
            </a:r>
            <a:r>
              <a:rPr lang="ja-JP" altLang="ja-JP" sz="2400" dirty="0">
                <a:solidFill>
                  <a:schemeClr val="tx1"/>
                </a:solidFill>
              </a:rPr>
              <a:t>コンピュータやインターネットをはじめ</a:t>
            </a:r>
            <a:r>
              <a:rPr lang="ja-JP" altLang="en-US" sz="2400" dirty="0">
                <a:solidFill>
                  <a:schemeClr val="tx1"/>
                </a:solidFill>
              </a:rPr>
              <a:t>，</a:t>
            </a:r>
            <a:r>
              <a:rPr lang="ja-JP" altLang="ja-JP" sz="2400" dirty="0">
                <a:solidFill>
                  <a:schemeClr val="tx1"/>
                </a:solidFill>
              </a:rPr>
              <a:t>様々なディジタル</a:t>
            </a:r>
            <a:r>
              <a:rPr lang="ja-JP" altLang="en-US" sz="2400" dirty="0">
                <a:solidFill>
                  <a:schemeClr val="tx1"/>
                </a:solidFill>
              </a:rPr>
              <a:t>機器</a:t>
            </a:r>
            <a:r>
              <a:rPr lang="ja-JP" altLang="ja-JP" sz="2400" dirty="0">
                <a:solidFill>
                  <a:schemeClr val="tx1"/>
                </a:solidFill>
              </a:rPr>
              <a:t>を活用する学習指導の</a:t>
            </a:r>
            <a:r>
              <a:rPr lang="ja-JP" altLang="en-US" sz="2400" dirty="0">
                <a:solidFill>
                  <a:schemeClr val="tx1"/>
                </a:solidFill>
              </a:rPr>
              <a:t>工夫</a:t>
            </a:r>
            <a:r>
              <a:rPr lang="ja-JP" altLang="ja-JP" sz="2400" dirty="0">
                <a:solidFill>
                  <a:schemeClr val="tx1"/>
                </a:solidFill>
              </a:rPr>
              <a:t>。</a:t>
            </a:r>
            <a:endParaRPr lang="ja-JP" alt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1187450" y="274638"/>
            <a:ext cx="7747000" cy="1143000"/>
          </a:xfrm>
        </p:spPr>
        <p:txBody>
          <a:bodyPr/>
          <a:lstStyle/>
          <a:p>
            <a:pPr eaLnBrk="1" hangingPunct="1"/>
            <a:r>
              <a:rPr lang="ja-JP" altLang="en-US" smtClean="0"/>
              <a:t>現行学習指導要領総則</a:t>
            </a:r>
          </a:p>
        </p:txBody>
      </p:sp>
      <p:sp>
        <p:nvSpPr>
          <p:cNvPr id="3" name="コンテンツ プレースホルダ 2"/>
          <p:cNvSpPr>
            <a:spLocks noGrp="1"/>
          </p:cNvSpPr>
          <p:nvPr>
            <p:ph idx="1"/>
          </p:nvPr>
        </p:nvSpPr>
        <p:spPr>
          <a:xfrm>
            <a:off x="457200" y="1600200"/>
            <a:ext cx="5627688" cy="4876800"/>
          </a:xfrm>
        </p:spPr>
        <p:txBody>
          <a:bodyPr rtlCol="0">
            <a:normAutofit lnSpcReduction="10000"/>
          </a:bodyPr>
          <a:lstStyle/>
          <a:p>
            <a:pPr eaLnBrk="1" fontAlgn="auto" hangingPunct="1">
              <a:spcAft>
                <a:spcPts val="0"/>
              </a:spcAft>
              <a:defRPr/>
            </a:pPr>
            <a:r>
              <a:rPr lang="ja-JP" altLang="en-US" sz="2800" b="1" dirty="0" smtClean="0"/>
              <a:t>第</a:t>
            </a:r>
            <a:r>
              <a:rPr lang="en-US" altLang="ja-JP" sz="2800" b="1" dirty="0" smtClean="0"/>
              <a:t>4</a:t>
            </a:r>
            <a:r>
              <a:rPr lang="ja-JP" altLang="en-US" sz="2800" b="1" dirty="0" smtClean="0"/>
              <a:t>　指導計画の作成等に当たって配慮すべき事項</a:t>
            </a:r>
          </a:p>
          <a:p>
            <a:pPr eaLnBrk="1" fontAlgn="auto" hangingPunct="1">
              <a:spcAft>
                <a:spcPts val="0"/>
              </a:spcAft>
              <a:defRPr/>
            </a:pPr>
            <a:r>
              <a:rPr lang="ja-JP" altLang="en-US" sz="2800" dirty="0" smtClean="0"/>
              <a:t>２（</a:t>
            </a:r>
            <a:r>
              <a:rPr lang="en-US" altLang="ja-JP" sz="2800" dirty="0" smtClean="0"/>
              <a:t>10</a:t>
            </a:r>
            <a:r>
              <a:rPr lang="ja-JP" altLang="en-US" sz="2800" dirty="0" smtClean="0"/>
              <a:t>）　各教科等の指導に当たっては，生徒が情報モラルを身に付け，</a:t>
            </a:r>
            <a:r>
              <a:rPr lang="ja-JP" altLang="en-US" sz="2800" dirty="0" smtClean="0">
                <a:solidFill>
                  <a:srgbClr val="FF0000"/>
                </a:solidFill>
              </a:rPr>
              <a:t>コンピュータや情報通信ネットワークなど</a:t>
            </a:r>
            <a:r>
              <a:rPr lang="ja-JP" altLang="en-US" sz="2800" dirty="0" smtClean="0"/>
              <a:t>の情報手段を適切かつ主体的，積極的に活用 できるようにするための学習活動を充実するとともに，これら</a:t>
            </a:r>
            <a:r>
              <a:rPr lang="ja-JP" altLang="en-US" sz="2800" dirty="0" smtClean="0">
                <a:solidFill>
                  <a:srgbClr val="FF0000"/>
                </a:solidFill>
              </a:rPr>
              <a:t>の情報手段に加え視聴覚教材や教育機器などの教材・教具の適切な活用を図ること</a:t>
            </a:r>
            <a:r>
              <a:rPr lang="ja-JP" altLang="en-US" sz="2800" dirty="0" smtClean="0"/>
              <a:t>。</a:t>
            </a:r>
            <a:endParaRPr lang="ja-JP" altLang="en-US" sz="2800" dirty="0"/>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3475" y="2636838"/>
            <a:ext cx="2679700"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rtlCol="0">
            <a:normAutofit/>
          </a:bodyPr>
          <a:lstStyle/>
          <a:p>
            <a:pPr eaLnBrk="1" fontAlgn="auto" hangingPunct="1">
              <a:spcAft>
                <a:spcPts val="0"/>
              </a:spcAft>
              <a:defRPr/>
            </a:pPr>
            <a:r>
              <a:rPr lang="ja-JP" altLang="en-US" dirty="0" smtClean="0">
                <a:solidFill>
                  <a:schemeClr val="tx2">
                    <a:satMod val="130000"/>
                  </a:schemeClr>
                </a:solidFill>
              </a:rPr>
              <a:t>教育情報化に</a:t>
            </a:r>
            <a:r>
              <a:rPr lang="ja-JP" altLang="en-US" dirty="0">
                <a:solidFill>
                  <a:schemeClr val="tx2">
                    <a:satMod val="130000"/>
                  </a:schemeClr>
                </a:solidFill>
              </a:rPr>
              <a:t>関係する手引等</a:t>
            </a:r>
          </a:p>
        </p:txBody>
      </p:sp>
      <p:sp>
        <p:nvSpPr>
          <p:cNvPr id="25603" name="Rectangle 3"/>
          <p:cNvSpPr>
            <a:spLocks noGrp="1" noChangeArrowheads="1"/>
          </p:cNvSpPr>
          <p:nvPr>
            <p:ph idx="1"/>
          </p:nvPr>
        </p:nvSpPr>
        <p:spPr>
          <a:xfrm>
            <a:off x="1071563" y="1500188"/>
            <a:ext cx="7497762" cy="4800600"/>
          </a:xfrm>
        </p:spPr>
        <p:txBody>
          <a:bodyPr rtlCol="0">
            <a:normAutofit fontScale="92500" lnSpcReduction="10000"/>
          </a:bodyPr>
          <a:lstStyle/>
          <a:p>
            <a:pPr marL="365760" indent="-283464" eaLnBrk="1" fontAlgn="auto" hangingPunct="1">
              <a:spcAft>
                <a:spcPts val="0"/>
              </a:spcAft>
              <a:buFont typeface="Wingdings 2"/>
              <a:buChar char=""/>
              <a:defRPr/>
            </a:pPr>
            <a:endParaRPr lang="en-US" altLang="ja-JP" dirty="0" smtClean="0"/>
          </a:p>
          <a:p>
            <a:pPr marL="365760" indent="-283464" eaLnBrk="1" fontAlgn="auto" hangingPunct="1">
              <a:spcAft>
                <a:spcPts val="0"/>
              </a:spcAft>
              <a:buFont typeface="Wingdings 2"/>
              <a:buChar char=""/>
              <a:defRPr/>
            </a:pPr>
            <a:r>
              <a:rPr lang="ja-JP" altLang="en-US" dirty="0" smtClean="0"/>
              <a:t>情報</a:t>
            </a:r>
            <a:r>
              <a:rPr lang="ja-JP" altLang="en-US" dirty="0"/>
              <a:t>教育に関する手引</a:t>
            </a:r>
          </a:p>
          <a:p>
            <a:pPr marL="640080" lvl="1" indent="-237744" eaLnBrk="1" fontAlgn="auto" hangingPunct="1">
              <a:spcAft>
                <a:spcPts val="0"/>
              </a:spcAft>
              <a:buFont typeface="Verdana"/>
              <a:buNone/>
              <a:defRPr/>
            </a:pPr>
            <a:r>
              <a:rPr lang="ja-JP" altLang="en-US" dirty="0"/>
              <a:t>平成２年７月，</a:t>
            </a:r>
            <a:r>
              <a:rPr lang="ja-JP" altLang="en-US" dirty="0" smtClean="0"/>
              <a:t>文部省</a:t>
            </a:r>
            <a:endParaRPr lang="en-US" altLang="ja-JP" dirty="0" smtClean="0"/>
          </a:p>
          <a:p>
            <a:pPr marL="640080" lvl="1" indent="-237744" eaLnBrk="1" fontAlgn="auto" hangingPunct="1">
              <a:spcAft>
                <a:spcPts val="0"/>
              </a:spcAft>
              <a:buFont typeface="Verdana"/>
              <a:buChar char="◦"/>
              <a:defRPr/>
            </a:pPr>
            <a:endParaRPr lang="ja-JP" altLang="en-US" dirty="0"/>
          </a:p>
          <a:p>
            <a:pPr marL="365760" indent="-283464" eaLnBrk="1" fontAlgn="auto" hangingPunct="1">
              <a:spcAft>
                <a:spcPts val="0"/>
              </a:spcAft>
              <a:buFont typeface="Wingdings 2"/>
              <a:buChar char=""/>
              <a:defRPr/>
            </a:pPr>
            <a:r>
              <a:rPr lang="ja-JP" altLang="en-US" dirty="0"/>
              <a:t>情報教育の実践と学校の情報化</a:t>
            </a:r>
            <a:br>
              <a:rPr lang="ja-JP" altLang="en-US" dirty="0"/>
            </a:br>
            <a:r>
              <a:rPr lang="ja-JP" altLang="en-US" dirty="0"/>
              <a:t>～新「情報教育に関する手引」～</a:t>
            </a:r>
          </a:p>
          <a:p>
            <a:pPr marL="640080" lvl="1" indent="-237744" eaLnBrk="1" fontAlgn="auto" hangingPunct="1">
              <a:spcAft>
                <a:spcPts val="0"/>
              </a:spcAft>
              <a:buFont typeface="Verdana"/>
              <a:buNone/>
              <a:defRPr/>
            </a:pPr>
            <a:r>
              <a:rPr lang="ja-JP" altLang="en-US" dirty="0"/>
              <a:t>平成１４年６月，文部</a:t>
            </a:r>
            <a:r>
              <a:rPr lang="ja-JP" altLang="en-US" dirty="0" smtClean="0"/>
              <a:t>科学省</a:t>
            </a:r>
            <a:endParaRPr lang="en-US" altLang="ja-JP" dirty="0" smtClean="0"/>
          </a:p>
          <a:p>
            <a:pPr marL="640080" lvl="1" indent="-237744" eaLnBrk="1" fontAlgn="auto" hangingPunct="1">
              <a:spcAft>
                <a:spcPts val="0"/>
              </a:spcAft>
              <a:buFont typeface="Verdana"/>
              <a:buChar char="◦"/>
              <a:defRPr/>
            </a:pPr>
            <a:endParaRPr lang="ja-JP" altLang="en-US" dirty="0"/>
          </a:p>
          <a:p>
            <a:pPr marL="365760" indent="-283464" eaLnBrk="1" fontAlgn="auto" hangingPunct="1">
              <a:spcAft>
                <a:spcPts val="0"/>
              </a:spcAft>
              <a:buFont typeface="Wingdings 2"/>
              <a:buChar char=""/>
              <a:defRPr/>
            </a:pPr>
            <a:r>
              <a:rPr lang="ja-JP" altLang="en-US" dirty="0"/>
              <a:t>教育の情報化に関する手引</a:t>
            </a:r>
          </a:p>
          <a:p>
            <a:pPr marL="640080" lvl="1" indent="-237744" eaLnBrk="1" fontAlgn="auto" hangingPunct="1">
              <a:spcAft>
                <a:spcPts val="0"/>
              </a:spcAft>
              <a:buFont typeface="Verdana"/>
              <a:buNone/>
              <a:defRPr/>
            </a:pPr>
            <a:r>
              <a:rPr lang="ja-JP" altLang="en-US" dirty="0"/>
              <a:t>平成２１年３月，文部科学省</a:t>
            </a:r>
          </a:p>
        </p:txBody>
      </p:sp>
      <p:grpSp>
        <p:nvGrpSpPr>
          <p:cNvPr id="7" name="グループ化 6"/>
          <p:cNvGrpSpPr>
            <a:grpSpLocks/>
          </p:cNvGrpSpPr>
          <p:nvPr/>
        </p:nvGrpSpPr>
        <p:grpSpPr bwMode="auto">
          <a:xfrm>
            <a:off x="5929313" y="1357313"/>
            <a:ext cx="3000375" cy="4357687"/>
            <a:chOff x="5929323" y="1357298"/>
            <a:chExt cx="3000396" cy="4357718"/>
          </a:xfrm>
        </p:grpSpPr>
        <p:sp>
          <p:nvSpPr>
            <p:cNvPr id="4" name="角丸四角形吹き出し 3"/>
            <p:cNvSpPr/>
            <p:nvPr/>
          </p:nvSpPr>
          <p:spPr>
            <a:xfrm>
              <a:off x="5929323" y="1357298"/>
              <a:ext cx="2928957" cy="1285884"/>
            </a:xfrm>
            <a:prstGeom prst="wedgeRoundRectCallout">
              <a:avLst>
                <a:gd name="adj1" fmla="val -71919"/>
                <a:gd name="adj2" fmla="val -19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t>平成元年度告示</a:t>
              </a:r>
            </a:p>
            <a:p>
              <a:pPr algn="ctr" eaLnBrk="1" fontAlgn="auto" hangingPunct="1">
                <a:spcBef>
                  <a:spcPts val="0"/>
                </a:spcBef>
                <a:spcAft>
                  <a:spcPts val="0"/>
                </a:spcAft>
                <a:defRPr/>
              </a:pPr>
              <a:r>
                <a:rPr lang="ja-JP" altLang="en-US" sz="2400" dirty="0"/>
                <a:t>学習指導要領</a:t>
              </a:r>
              <a:endParaRPr lang="en-US" altLang="ja-JP" sz="2400" dirty="0"/>
            </a:p>
          </p:txBody>
        </p:sp>
        <p:sp>
          <p:nvSpPr>
            <p:cNvPr id="5" name="角丸四角形吹き出し 4"/>
            <p:cNvSpPr/>
            <p:nvPr/>
          </p:nvSpPr>
          <p:spPr>
            <a:xfrm>
              <a:off x="5929323" y="2786058"/>
              <a:ext cx="2928957" cy="1285884"/>
            </a:xfrm>
            <a:prstGeom prst="wedgeRoundRectCallout">
              <a:avLst>
                <a:gd name="adj1" fmla="val -71919"/>
                <a:gd name="adj2" fmla="val -19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t>平成</a:t>
              </a:r>
              <a:r>
                <a:rPr lang="en-US" altLang="ja-JP" sz="2400" dirty="0"/>
                <a:t>10</a:t>
              </a:r>
              <a:r>
                <a:rPr lang="ja-JP" altLang="en-US" sz="2400" dirty="0"/>
                <a:t>年度告示</a:t>
              </a:r>
            </a:p>
            <a:p>
              <a:pPr algn="ctr" eaLnBrk="1" fontAlgn="auto" hangingPunct="1">
                <a:spcBef>
                  <a:spcPts val="0"/>
                </a:spcBef>
                <a:spcAft>
                  <a:spcPts val="0"/>
                </a:spcAft>
                <a:defRPr/>
              </a:pPr>
              <a:r>
                <a:rPr lang="ja-JP" altLang="en-US" sz="2400" dirty="0"/>
                <a:t>学習指導要領</a:t>
              </a:r>
              <a:endParaRPr lang="en-US" altLang="ja-JP" sz="2400" dirty="0"/>
            </a:p>
          </p:txBody>
        </p:sp>
        <p:sp>
          <p:nvSpPr>
            <p:cNvPr id="6" name="角丸四角形吹き出し 5"/>
            <p:cNvSpPr/>
            <p:nvPr/>
          </p:nvSpPr>
          <p:spPr>
            <a:xfrm>
              <a:off x="6000760" y="4429132"/>
              <a:ext cx="2928959" cy="1285884"/>
            </a:xfrm>
            <a:prstGeom prst="wedgeRoundRectCallout">
              <a:avLst>
                <a:gd name="adj1" fmla="val -71919"/>
                <a:gd name="adj2" fmla="val -193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dirty="0"/>
                <a:t>平成</a:t>
              </a:r>
              <a:r>
                <a:rPr lang="en-US" altLang="ja-JP" sz="2400" dirty="0"/>
                <a:t>20</a:t>
              </a:r>
              <a:r>
                <a:rPr lang="ja-JP" altLang="en-US" sz="2400" dirty="0"/>
                <a:t>年度告示</a:t>
              </a:r>
            </a:p>
            <a:p>
              <a:pPr algn="ctr" eaLnBrk="1" fontAlgn="auto" hangingPunct="1">
                <a:spcBef>
                  <a:spcPts val="0"/>
                </a:spcBef>
                <a:spcAft>
                  <a:spcPts val="0"/>
                </a:spcAft>
                <a:defRPr/>
              </a:pPr>
              <a:r>
                <a:rPr lang="ja-JP" altLang="en-US" sz="2400" dirty="0"/>
                <a:t>学習指導要領</a:t>
              </a:r>
              <a:endParaRPr lang="en-US" altLang="ja-JP" sz="24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1403350" y="2636838"/>
            <a:ext cx="7499350" cy="1143000"/>
          </a:xfrm>
        </p:spPr>
        <p:txBody>
          <a:bodyPr/>
          <a:lstStyle/>
          <a:p>
            <a:pPr eaLnBrk="1" hangingPunct="1"/>
            <a:r>
              <a:rPr lang="ja-JP" altLang="en-US" smtClean="0"/>
              <a:t>教育の情報化に関する手引</a:t>
            </a:r>
          </a:p>
        </p:txBody>
      </p:sp>
      <p:sp>
        <p:nvSpPr>
          <p:cNvPr id="7171" name="正方形/長方形 3"/>
          <p:cNvSpPr>
            <a:spLocks noChangeArrowheads="1"/>
          </p:cNvSpPr>
          <p:nvPr/>
        </p:nvSpPr>
        <p:spPr bwMode="auto">
          <a:xfrm>
            <a:off x="1619250" y="4292600"/>
            <a:ext cx="72834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a:spcBef>
                <a:spcPct val="0"/>
              </a:spcBef>
              <a:buFontTx/>
              <a:buNone/>
            </a:pPr>
            <a:r>
              <a:rPr lang="ja-JP" altLang="en-US" sz="1800">
                <a:latin typeface="Arial" pitchFamily="34" charset="0"/>
                <a:hlinkClick r:id="rId3"/>
              </a:rPr>
              <a:t>http://www.mext.go.jp/a_menu/shotou/zyouhou/1259413.htm</a:t>
            </a:r>
            <a:endParaRPr lang="ja-JP" altLang="en-US" sz="1800">
              <a:latin typeface="Arial" pitchFamily="34" charset="0"/>
            </a:endParaRPr>
          </a:p>
          <a:p>
            <a:pPr>
              <a:spcBef>
                <a:spcPct val="0"/>
              </a:spcBef>
              <a:buFontTx/>
              <a:buNone/>
            </a:pPr>
            <a:endParaRPr lang="ja-JP" altLang="en-US" sz="1800">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rtlCol="0">
            <a:normAutofit/>
          </a:bodyPr>
          <a:lstStyle/>
          <a:p>
            <a:pPr eaLnBrk="1" fontAlgn="auto" hangingPunct="1">
              <a:spcAft>
                <a:spcPts val="0"/>
              </a:spcAft>
              <a:defRPr/>
            </a:pPr>
            <a:endParaRPr lang="ja-JP" altLang="en-US">
              <a:solidFill>
                <a:schemeClr val="tx2">
                  <a:satMod val="130000"/>
                </a:schemeClr>
              </a:solidFill>
            </a:endParaRPr>
          </a:p>
        </p:txBody>
      </p:sp>
      <p:sp>
        <p:nvSpPr>
          <p:cNvPr id="8195" name="コンテンツ プレースホルダ 2"/>
          <p:cNvSpPr>
            <a:spLocks noGrp="1"/>
          </p:cNvSpPr>
          <p:nvPr>
            <p:ph idx="1"/>
          </p:nvPr>
        </p:nvSpPr>
        <p:spPr/>
        <p:txBody>
          <a:bodyPr/>
          <a:lstStyle/>
          <a:p>
            <a:pPr eaLnBrk="1" hangingPunct="1"/>
            <a:endParaRPr lang="ja-JP" altLang="en-US" smtClean="0"/>
          </a:p>
        </p:txBody>
      </p:sp>
      <p:pic>
        <p:nvPicPr>
          <p:cNvPr id="81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3" y="111125"/>
            <a:ext cx="8812212"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a:xfrm>
            <a:off x="285721" y="214290"/>
            <a:ext cx="5857916" cy="3579838"/>
          </a:xfrm>
          <a:prstGeom prst="rect">
            <a:avLst/>
          </a:prstGeom>
          <a:effectLst>
            <a:softEdge rad="112500"/>
          </a:effectLst>
        </p:spPr>
      </p:pic>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a:xfrm>
            <a:off x="3500430" y="3345723"/>
            <a:ext cx="5451492" cy="3331311"/>
          </a:xfrm>
          <a:prstGeom prst="rect">
            <a:avLst/>
          </a:prstGeom>
          <a:ln>
            <a:noFill/>
          </a:ln>
          <a:effectLst>
            <a:softEdge rad="112500"/>
          </a:effectLst>
        </p:spPr>
      </p:pic>
      <p:sp>
        <p:nvSpPr>
          <p:cNvPr id="7" name="角丸四角形吹き出し 6"/>
          <p:cNvSpPr/>
          <p:nvPr/>
        </p:nvSpPr>
        <p:spPr>
          <a:xfrm>
            <a:off x="6643688" y="357188"/>
            <a:ext cx="2071687" cy="1428750"/>
          </a:xfrm>
          <a:prstGeom prst="wedgeRoundRectCallout">
            <a:avLst>
              <a:gd name="adj1" fmla="val -64302"/>
              <a:gd name="adj2" fmla="val 3147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t>教員による</a:t>
            </a:r>
            <a:r>
              <a:rPr lang="en-US" altLang="ja-JP" dirty="0"/>
              <a:t>ICT</a:t>
            </a:r>
            <a:r>
              <a:rPr lang="ja-JP" altLang="en-US" dirty="0"/>
              <a:t>活用のイメージ</a:t>
            </a:r>
          </a:p>
          <a:p>
            <a:pPr algn="ctr" eaLnBrk="1" fontAlgn="auto" hangingPunct="1">
              <a:spcBef>
                <a:spcPts val="0"/>
              </a:spcBef>
              <a:spcAft>
                <a:spcPts val="0"/>
              </a:spcAft>
              <a:defRPr/>
            </a:pPr>
            <a:endParaRPr lang="ja-JP" altLang="en-US" dirty="0"/>
          </a:p>
        </p:txBody>
      </p:sp>
      <p:sp>
        <p:nvSpPr>
          <p:cNvPr id="8" name="角丸四角形吹き出し 7"/>
          <p:cNvSpPr/>
          <p:nvPr/>
        </p:nvSpPr>
        <p:spPr>
          <a:xfrm>
            <a:off x="357188" y="4357688"/>
            <a:ext cx="2500312" cy="1428750"/>
          </a:xfrm>
          <a:prstGeom prst="wedgeRoundRectCallout">
            <a:avLst>
              <a:gd name="adj1" fmla="val 70786"/>
              <a:gd name="adj2" fmla="val 237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ja-JP" altLang="en-US" dirty="0"/>
              <a:t>児童生徒による</a:t>
            </a:r>
            <a:r>
              <a:rPr lang="en-US" altLang="ja-JP" dirty="0"/>
              <a:t>ICT</a:t>
            </a:r>
            <a:r>
              <a:rPr lang="ja-JP" altLang="en-US" dirty="0"/>
              <a:t>活用のイメージ</a:t>
            </a:r>
          </a:p>
          <a:p>
            <a:pPr algn="ctr" eaLnBrk="1" fontAlgn="auto" hangingPunct="1">
              <a:spcBef>
                <a:spcPts val="0"/>
              </a:spcBef>
              <a:spcAft>
                <a:spcPts val="0"/>
              </a:spcAft>
              <a:defRPr/>
            </a:pPr>
            <a:endParaRPr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57313" y="428625"/>
            <a:ext cx="7143750" cy="928688"/>
          </a:xfrm>
        </p:spPr>
        <p:txBody>
          <a:bodyPr rtlCol="0">
            <a:normAutofit/>
          </a:bodyPr>
          <a:lstStyle/>
          <a:p>
            <a:pPr eaLnBrk="1" fontAlgn="auto" hangingPunct="1">
              <a:spcAft>
                <a:spcPts val="0"/>
              </a:spcAft>
              <a:defRPr/>
            </a:pPr>
            <a:r>
              <a:rPr lang="en-US" altLang="ja-JP" dirty="0" smtClean="0">
                <a:solidFill>
                  <a:schemeClr val="tx2">
                    <a:satMod val="130000"/>
                  </a:schemeClr>
                </a:solidFill>
              </a:rPr>
              <a:t> </a:t>
            </a:r>
            <a:r>
              <a:rPr lang="ja-JP" altLang="en-US" dirty="0" smtClean="0">
                <a:solidFill>
                  <a:schemeClr val="tx2">
                    <a:satMod val="130000"/>
                  </a:schemeClr>
                </a:solidFill>
              </a:rPr>
              <a:t>授業での教員による</a:t>
            </a:r>
            <a:r>
              <a:rPr lang="en-US" altLang="ja-JP" dirty="0" smtClean="0">
                <a:solidFill>
                  <a:schemeClr val="tx2">
                    <a:satMod val="130000"/>
                  </a:schemeClr>
                </a:solidFill>
              </a:rPr>
              <a:t>ICT</a:t>
            </a:r>
            <a:r>
              <a:rPr lang="ja-JP" altLang="en-US" dirty="0" smtClean="0">
                <a:solidFill>
                  <a:schemeClr val="tx2">
                    <a:satMod val="130000"/>
                  </a:schemeClr>
                </a:solidFill>
              </a:rPr>
              <a:t>活用 </a:t>
            </a:r>
            <a:endParaRPr lang="ja-JP" altLang="en-US" dirty="0">
              <a:solidFill>
                <a:schemeClr val="tx2">
                  <a:satMod val="130000"/>
                </a:schemeClr>
              </a:solidFill>
            </a:endParaRPr>
          </a:p>
        </p:txBody>
      </p:sp>
      <p:sp>
        <p:nvSpPr>
          <p:cNvPr id="3" name="コンテンツ プレースホルダ 2"/>
          <p:cNvSpPr>
            <a:spLocks noGrp="1"/>
          </p:cNvSpPr>
          <p:nvPr>
            <p:ph idx="1"/>
          </p:nvPr>
        </p:nvSpPr>
        <p:spPr>
          <a:xfrm>
            <a:off x="1143000" y="1285875"/>
            <a:ext cx="7715250" cy="5286375"/>
          </a:xfrm>
          <a:solidFill>
            <a:schemeClr val="accent1">
              <a:lumMod val="20000"/>
              <a:lumOff val="80000"/>
            </a:schemeClr>
          </a:solidFill>
        </p:spPr>
        <p:txBody>
          <a:bodyPr rtlCol="0">
            <a:normAutofit fontScale="92500" lnSpcReduction="10000"/>
          </a:bodyPr>
          <a:lstStyle/>
          <a:p>
            <a:pPr marL="596646" indent="-514350" eaLnBrk="1" fontAlgn="auto" hangingPunct="1">
              <a:spcAft>
                <a:spcPts val="0"/>
              </a:spcAft>
              <a:buFont typeface="+mj-lt"/>
              <a:buAutoNum type="arabicPeriod"/>
              <a:defRPr/>
            </a:pPr>
            <a:endParaRPr lang="ja-JP" altLang="en-US" sz="2800" dirty="0" smtClean="0">
              <a:latin typeface="AR Pゴシック体M" pitchFamily="50" charset="-128"/>
              <a:ea typeface="AR Pゴシック体M" pitchFamily="50" charset="-128"/>
            </a:endParaRPr>
          </a:p>
          <a:p>
            <a:pPr marL="596646" indent="-514350" eaLnBrk="1" fontAlgn="auto" hangingPunct="1">
              <a:spcAft>
                <a:spcPts val="0"/>
              </a:spcAft>
              <a:buFont typeface="+mj-lt"/>
              <a:buAutoNum type="arabicPeriod"/>
              <a:defRPr/>
            </a:pPr>
            <a:r>
              <a:rPr lang="ja-JP" altLang="en-US" sz="2800" dirty="0" smtClean="0">
                <a:latin typeface="AR Pゴシック体M" pitchFamily="50" charset="-128"/>
                <a:ea typeface="AR Pゴシック体M" pitchFamily="50" charset="-128"/>
              </a:rPr>
              <a:t>学習に対する児童生徒の興味・関心を高めるための教員による</a:t>
            </a:r>
            <a:r>
              <a:rPr lang="en-US" altLang="ja-JP" sz="2800" dirty="0" smtClean="0">
                <a:latin typeface="AR Pゴシック体M" pitchFamily="50" charset="-128"/>
                <a:ea typeface="AR Pゴシック体M" pitchFamily="50" charset="-128"/>
              </a:rPr>
              <a:t>ICT</a:t>
            </a:r>
            <a:r>
              <a:rPr lang="ja-JP" altLang="en-US" sz="2800" dirty="0" smtClean="0">
                <a:latin typeface="AR Pゴシック体M" pitchFamily="50" charset="-128"/>
                <a:ea typeface="AR Pゴシック体M" pitchFamily="50" charset="-128"/>
              </a:rPr>
              <a:t>活用 </a:t>
            </a:r>
            <a:endParaRPr lang="en-US" altLang="ja-JP" sz="2800" dirty="0" smtClean="0">
              <a:latin typeface="AR Pゴシック体M" pitchFamily="50" charset="-128"/>
              <a:ea typeface="AR Pゴシック体M" pitchFamily="50" charset="-128"/>
            </a:endParaRPr>
          </a:p>
          <a:p>
            <a:pPr marL="596646" indent="-514350" eaLnBrk="1" fontAlgn="auto" hangingPunct="1">
              <a:spcAft>
                <a:spcPts val="0"/>
              </a:spcAft>
              <a:buFont typeface="+mj-lt"/>
              <a:buAutoNum type="arabicPeriod"/>
              <a:defRPr/>
            </a:pPr>
            <a:endParaRPr lang="ja-JP" altLang="en-US" sz="2800" dirty="0" smtClean="0">
              <a:latin typeface="AR Pゴシック体M" pitchFamily="50" charset="-128"/>
              <a:ea typeface="AR Pゴシック体M" pitchFamily="50" charset="-128"/>
            </a:endParaRPr>
          </a:p>
          <a:p>
            <a:pPr marL="596646" indent="-514350" eaLnBrk="1" fontAlgn="auto" hangingPunct="1">
              <a:spcAft>
                <a:spcPts val="0"/>
              </a:spcAft>
              <a:buFont typeface="+mj-lt"/>
              <a:buAutoNum type="arabicPeriod"/>
              <a:defRPr/>
            </a:pPr>
            <a:r>
              <a:rPr lang="en-US" altLang="ja-JP" sz="2800" dirty="0" smtClean="0">
                <a:latin typeface="AR Pゴシック体M" pitchFamily="50" charset="-128"/>
                <a:ea typeface="AR Pゴシック体M" pitchFamily="50" charset="-128"/>
              </a:rPr>
              <a:t> </a:t>
            </a:r>
            <a:r>
              <a:rPr lang="ja-JP" altLang="en-US" sz="2800" dirty="0" smtClean="0">
                <a:latin typeface="AR Pゴシック体M" pitchFamily="50" charset="-128"/>
                <a:ea typeface="AR Pゴシック体M" pitchFamily="50" charset="-128"/>
              </a:rPr>
              <a:t>児童生徒一人一人に課題を明確につかませるための教員による</a:t>
            </a:r>
            <a:r>
              <a:rPr lang="en-US" altLang="ja-JP" sz="2800" dirty="0" smtClean="0">
                <a:latin typeface="AR Pゴシック体M" pitchFamily="50" charset="-128"/>
                <a:ea typeface="AR Pゴシック体M" pitchFamily="50" charset="-128"/>
              </a:rPr>
              <a:t>ICT</a:t>
            </a:r>
            <a:r>
              <a:rPr lang="ja-JP" altLang="en-US" sz="2800" dirty="0" smtClean="0">
                <a:latin typeface="AR Pゴシック体M" pitchFamily="50" charset="-128"/>
                <a:ea typeface="AR Pゴシック体M" pitchFamily="50" charset="-128"/>
              </a:rPr>
              <a:t>活用 </a:t>
            </a:r>
          </a:p>
          <a:p>
            <a:pPr marL="596646" indent="-514350" eaLnBrk="1" fontAlgn="auto" hangingPunct="1">
              <a:spcAft>
                <a:spcPts val="0"/>
              </a:spcAft>
              <a:buFont typeface="+mj-lt"/>
              <a:buAutoNum type="arabicPeriod"/>
              <a:defRPr/>
            </a:pPr>
            <a:endParaRPr lang="en-US" altLang="ja-JP" sz="2800" dirty="0" smtClean="0">
              <a:latin typeface="AR Pゴシック体M" pitchFamily="50" charset="-128"/>
              <a:ea typeface="AR Pゴシック体M" pitchFamily="50" charset="-128"/>
            </a:endParaRPr>
          </a:p>
          <a:p>
            <a:pPr marL="596646" indent="-514350" eaLnBrk="1" fontAlgn="auto" hangingPunct="1">
              <a:spcAft>
                <a:spcPts val="0"/>
              </a:spcAft>
              <a:buFont typeface="+mj-lt"/>
              <a:buAutoNum type="arabicPeriod"/>
              <a:defRPr/>
            </a:pPr>
            <a:r>
              <a:rPr lang="ja-JP" altLang="en-US" sz="2800" dirty="0" smtClean="0">
                <a:latin typeface="AR Pゴシック体M" pitchFamily="50" charset="-128"/>
                <a:ea typeface="AR Pゴシック体M" pitchFamily="50" charset="-128"/>
              </a:rPr>
              <a:t>わかりやすく説明したり，児童生徒の思考や理解を深めたりするための教員による</a:t>
            </a:r>
            <a:r>
              <a:rPr lang="en-US" altLang="ja-JP" sz="2800" dirty="0" smtClean="0">
                <a:latin typeface="AR Pゴシック体M" pitchFamily="50" charset="-128"/>
                <a:ea typeface="AR Pゴシック体M" pitchFamily="50" charset="-128"/>
              </a:rPr>
              <a:t>ICT</a:t>
            </a:r>
            <a:r>
              <a:rPr lang="ja-JP" altLang="en-US" sz="2800" dirty="0" smtClean="0">
                <a:latin typeface="AR Pゴシック体M" pitchFamily="50" charset="-128"/>
                <a:ea typeface="AR Pゴシック体M" pitchFamily="50" charset="-128"/>
              </a:rPr>
              <a:t>活用</a:t>
            </a:r>
            <a:endParaRPr lang="en-US" altLang="ja-JP" sz="2800" dirty="0" smtClean="0">
              <a:latin typeface="AR Pゴシック体M" pitchFamily="50" charset="-128"/>
              <a:ea typeface="AR Pゴシック体M" pitchFamily="50" charset="-128"/>
            </a:endParaRPr>
          </a:p>
          <a:p>
            <a:pPr marL="596646" indent="-514350" eaLnBrk="1" fontAlgn="auto" hangingPunct="1">
              <a:spcAft>
                <a:spcPts val="0"/>
              </a:spcAft>
              <a:buFont typeface="+mj-lt"/>
              <a:buAutoNum type="arabicPeriod"/>
              <a:defRPr/>
            </a:pPr>
            <a:endParaRPr lang="en-US" altLang="ja-JP" sz="2800" dirty="0" smtClean="0">
              <a:latin typeface="AR Pゴシック体M" pitchFamily="50" charset="-128"/>
              <a:ea typeface="AR Pゴシック体M" pitchFamily="50" charset="-128"/>
            </a:endParaRPr>
          </a:p>
          <a:p>
            <a:pPr marL="596646" indent="-514350" eaLnBrk="1" fontAlgn="auto" hangingPunct="1">
              <a:spcAft>
                <a:spcPts val="0"/>
              </a:spcAft>
              <a:buFont typeface="+mj-lt"/>
              <a:buAutoNum type="arabicPeriod"/>
              <a:defRPr/>
            </a:pPr>
            <a:r>
              <a:rPr lang="ja-JP" altLang="en-US" sz="2800" dirty="0" smtClean="0">
                <a:latin typeface="AR Pゴシック体M" pitchFamily="50" charset="-128"/>
                <a:ea typeface="AR Pゴシック体M" pitchFamily="50" charset="-128"/>
              </a:rPr>
              <a:t>学習内容をまとめる際に児童生徒の知識の定着を図るための教員による</a:t>
            </a:r>
            <a:r>
              <a:rPr lang="en-US" altLang="ja-JP" sz="2800" dirty="0" smtClean="0">
                <a:latin typeface="AR Pゴシック体M" pitchFamily="50" charset="-128"/>
                <a:ea typeface="AR Pゴシック体M" pitchFamily="50" charset="-128"/>
              </a:rPr>
              <a:t>ICT</a:t>
            </a:r>
            <a:r>
              <a:rPr lang="ja-JP" altLang="en-US" sz="2800" dirty="0" smtClean="0">
                <a:latin typeface="AR Pゴシック体M" pitchFamily="50" charset="-128"/>
                <a:ea typeface="AR Pゴシック体M" pitchFamily="50" charset="-128"/>
              </a:rPr>
              <a:t>活用</a:t>
            </a:r>
          </a:p>
          <a:p>
            <a:pPr marL="596646" indent="-514350" eaLnBrk="1" fontAlgn="auto" hangingPunct="1">
              <a:spcAft>
                <a:spcPts val="0"/>
              </a:spcAft>
              <a:buFont typeface="+mj-lt"/>
              <a:buAutoNum type="arabicPeriod"/>
              <a:defRPr/>
            </a:pPr>
            <a:endParaRPr lang="en-US" altLang="ja-JP" sz="2800" dirty="0" smtClean="0">
              <a:latin typeface="AR Pゴシック体M" pitchFamily="50" charset="-128"/>
              <a:ea typeface="AR Pゴシック体M"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5326</TotalTime>
  <Words>2448</Words>
  <Application>Microsoft Office PowerPoint</Application>
  <PresentationFormat>画面に合わせる (4:3)</PresentationFormat>
  <Paragraphs>199</Paragraphs>
  <Slides>27</Slides>
  <Notes>27</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27</vt:i4>
      </vt:variant>
    </vt:vector>
  </HeadingPairs>
  <TitlesOfParts>
    <vt:vector size="39" baseType="lpstr">
      <vt:lpstr>Arial</vt:lpstr>
      <vt:lpstr>ＭＳ Ｐゴシック</vt:lpstr>
      <vt:lpstr>Calibri</vt:lpstr>
      <vt:lpstr>メイリオ</vt:lpstr>
      <vt:lpstr>Wingdings 2</vt:lpstr>
      <vt:lpstr>Verdana</vt:lpstr>
      <vt:lpstr>AR Pゴシック体M</vt:lpstr>
      <vt:lpstr>Gill Sans MT</vt:lpstr>
      <vt:lpstr>HGｺﾞｼｯｸE</vt:lpstr>
      <vt:lpstr>Wingdings</vt:lpstr>
      <vt:lpstr>+mj-lt</vt:lpstr>
      <vt:lpstr>Office ​​テーマ</vt:lpstr>
      <vt:lpstr>教育の情報化概論</vt:lpstr>
      <vt:lpstr>「教育の情報化」の概要</vt:lpstr>
      <vt:lpstr>はじめに</vt:lpstr>
      <vt:lpstr>現行学習指導要領総則</vt:lpstr>
      <vt:lpstr>教育情報化に関係する手引等</vt:lpstr>
      <vt:lpstr>教育の情報化に関する手引</vt:lpstr>
      <vt:lpstr>PowerPoint プレゼンテーション</vt:lpstr>
      <vt:lpstr>PowerPoint プレゼンテーション</vt:lpstr>
      <vt:lpstr> 授業での教員によるICT活用 </vt:lpstr>
      <vt:lpstr> 授業での児童生徒によるICT活用</vt:lpstr>
      <vt:lpstr>授業におけるICT活用で 関心・意欲・態度，学力向上</vt:lpstr>
      <vt:lpstr>PowerPoint プレゼンテーション</vt:lpstr>
      <vt:lpstr>PowerPoint プレゼンテーション</vt:lpstr>
      <vt:lpstr>PowerPoint プレゼンテーション</vt:lpstr>
      <vt:lpstr>教育の情報化ビジョン</vt:lpstr>
      <vt:lpstr>教育情報化に関係する手引等</vt:lpstr>
      <vt:lpstr>「学びのイノベーション」</vt:lpstr>
      <vt:lpstr>PowerPoint プレゼンテーション</vt:lpstr>
      <vt:lpstr>一斉指導</vt:lpstr>
      <vt:lpstr>個別学習</vt:lpstr>
      <vt:lpstr>協働学習</vt:lpstr>
      <vt:lpstr>協働学習</vt:lpstr>
      <vt:lpstr>協働学習</vt:lpstr>
      <vt:lpstr>PowerPoint プレゼンテーション</vt:lpstr>
      <vt:lpstr>まとめ</vt:lpstr>
      <vt:lpstr>高めたい教員のICT活用力</vt:lpstr>
      <vt:lpstr>今後の取り組み…二つの方向性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ICT活用と学習環境</dc:title>
  <dc:creator>junmori</dc:creator>
  <cp:lastModifiedBy>兵庫県</cp:lastModifiedBy>
  <cp:revision>175</cp:revision>
  <cp:lastPrinted>2015-11-12T00:26:30Z</cp:lastPrinted>
  <dcterms:created xsi:type="dcterms:W3CDTF">2009-08-26T07:18:09Z</dcterms:created>
  <dcterms:modified xsi:type="dcterms:W3CDTF">2018-04-27T07:47:43Z</dcterms:modified>
</cp:coreProperties>
</file>