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256" r:id="rId2"/>
    <p:sldId id="257" r:id="rId3"/>
    <p:sldId id="258" r:id="rId4"/>
    <p:sldId id="259" r:id="rId5"/>
    <p:sldId id="261" r:id="rId6"/>
    <p:sldId id="263"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227" autoAdjust="0"/>
  </p:normalViewPr>
  <p:slideViewPr>
    <p:cSldViewPr>
      <p:cViewPr>
        <p:scale>
          <a:sx n="61" d="100"/>
          <a:sy n="61" d="100"/>
        </p:scale>
        <p:origin x="-1230" y="-66"/>
      </p:cViewPr>
      <p:guideLst>
        <p:guide orient="horz" pos="2160"/>
        <p:guide pos="2880"/>
      </p:guideLst>
    </p:cSldViewPr>
  </p:slideViewPr>
  <p:notesTextViewPr>
    <p:cViewPr>
      <p:scale>
        <a:sx n="1" d="1"/>
        <a:sy n="1" d="1"/>
      </p:scale>
      <p:origin x="0" y="0"/>
    </p:cViewPr>
  </p:notesTextViewPr>
  <p:notesViewPr>
    <p:cSldViewPr>
      <p:cViewPr varScale="1">
        <p:scale>
          <a:sx n="46" d="100"/>
          <a:sy n="46" d="100"/>
        </p:scale>
        <p:origin x="-2652"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2619A7-5F58-4668-9D6B-430E7AC0BDC4}" type="slidenum">
              <a:rPr kumimoji="1" lang="ja-JP" altLang="en-US" smtClean="0"/>
              <a:t>‹#›</a:t>
            </a:fld>
            <a:endParaRPr kumimoji="1" lang="ja-JP" altLang="en-US"/>
          </a:p>
        </p:txBody>
      </p:sp>
    </p:spTree>
    <p:extLst>
      <p:ext uri="{BB962C8B-B14F-4D97-AF65-F5344CB8AC3E}">
        <p14:creationId xmlns:p14="http://schemas.microsoft.com/office/powerpoint/2010/main" val="654029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53CCAF-65CF-4684-84E7-88BAC33EAC68}" type="datetimeFigureOut">
              <a:rPr kumimoji="1" lang="ja-JP" altLang="en-US" smtClean="0"/>
              <a:t>2019/1/7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411DAD-536F-4628-8D0B-DAF6679A608D}" type="slidenum">
              <a:rPr kumimoji="1" lang="ja-JP" altLang="en-US" smtClean="0"/>
              <a:t>‹#›</a:t>
            </a:fld>
            <a:endParaRPr kumimoji="1" lang="ja-JP" altLang="en-US"/>
          </a:p>
        </p:txBody>
      </p:sp>
    </p:spTree>
    <p:extLst>
      <p:ext uri="{BB962C8B-B14F-4D97-AF65-F5344CB8AC3E}">
        <p14:creationId xmlns:p14="http://schemas.microsoft.com/office/powerpoint/2010/main" val="4191719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最近、肖像権についてトラブルが増えています。</a:t>
            </a:r>
            <a:endParaRPr kumimoji="1" lang="en-US" altLang="ja-JP" dirty="0" smtClean="0"/>
          </a:p>
          <a:p>
            <a:r>
              <a:rPr kumimoji="1" lang="ja-JP" altLang="en-US" dirty="0" smtClean="0"/>
              <a:t>特にＳＮＳ等では簡単に写真や動画等をｗｅｂ上に公開できてしまうため、</a:t>
            </a:r>
            <a:endParaRPr kumimoji="1" lang="en-US" altLang="ja-JP" dirty="0" smtClean="0"/>
          </a:p>
          <a:p>
            <a:r>
              <a:rPr kumimoji="1" lang="ja-JP" altLang="en-US" dirty="0" smtClean="0"/>
              <a:t>トラブルが起こりやすくなっているようです。</a:t>
            </a:r>
            <a:endParaRPr kumimoji="1" lang="en-US" altLang="ja-JP" dirty="0" smtClean="0"/>
          </a:p>
          <a:p>
            <a:r>
              <a:rPr kumimoji="1" lang="ja-JP" altLang="en-US" dirty="0" smtClean="0"/>
              <a:t>この資料では、肖像権とはどのようなものなのかについて、考えていきましょう。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BC411DAD-536F-4628-8D0B-DAF6679A608D}" type="slidenum">
              <a:rPr kumimoji="1" lang="ja-JP" altLang="en-US" smtClean="0"/>
              <a:t>1</a:t>
            </a:fld>
            <a:endParaRPr kumimoji="1" lang="ja-JP" altLang="en-US"/>
          </a:p>
        </p:txBody>
      </p:sp>
    </p:spTree>
    <p:extLst>
      <p:ext uri="{BB962C8B-B14F-4D97-AF65-F5344CB8AC3E}">
        <p14:creationId xmlns:p14="http://schemas.microsoft.com/office/powerpoint/2010/main" val="3771891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ある学校での場面です。</a:t>
            </a:r>
            <a:endParaRPr kumimoji="1" lang="en-US" altLang="ja-JP" dirty="0" smtClean="0"/>
          </a:p>
          <a:p>
            <a:r>
              <a:rPr kumimoji="1" lang="ja-JP" altLang="en-US" dirty="0" smtClean="0"/>
              <a:t>学校で行われた音楽会で写真を撮り、ＳＮＳに掲載しました。</a:t>
            </a:r>
            <a:endParaRPr kumimoji="1" lang="en-US" altLang="ja-JP" dirty="0" smtClean="0"/>
          </a:p>
          <a:p>
            <a:r>
              <a:rPr kumimoji="1" lang="ja-JP" altLang="en-US" dirty="0" smtClean="0"/>
              <a:t>その写真には、子どもたちの表情や、保護者の顔などがはっきりと</a:t>
            </a:r>
            <a:endParaRPr kumimoji="1" lang="en-US" altLang="ja-JP" dirty="0" smtClean="0"/>
          </a:p>
          <a:p>
            <a:r>
              <a:rPr kumimoji="1" lang="ja-JP" altLang="en-US" dirty="0" smtClean="0"/>
              <a:t>写っています。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BC411DAD-536F-4628-8D0B-DAF6679A608D}" type="slidenum">
              <a:rPr kumimoji="1" lang="ja-JP" altLang="en-US" smtClean="0"/>
              <a:t>2</a:t>
            </a:fld>
            <a:endParaRPr kumimoji="1" lang="ja-JP" altLang="en-US"/>
          </a:p>
        </p:txBody>
      </p:sp>
    </p:spTree>
    <p:extLst>
      <p:ext uri="{BB962C8B-B14F-4D97-AF65-F5344CB8AC3E}">
        <p14:creationId xmlns:p14="http://schemas.microsoft.com/office/powerpoint/2010/main" val="2546334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このことで、どのような問題が起こるでしょうか。</a:t>
            </a:r>
            <a:endParaRPr kumimoji="1" lang="en-US" altLang="ja-JP" dirty="0" smtClean="0"/>
          </a:p>
          <a:p>
            <a:r>
              <a:rPr kumimoji="1" lang="ja-JP" altLang="en-US" dirty="0" smtClean="0"/>
              <a:t>中には、様々な事情で自分の姿を公開されたくないという子がいるかもしれません。</a:t>
            </a:r>
            <a:endParaRPr kumimoji="1" lang="en-US" altLang="ja-JP" dirty="0" smtClean="0"/>
          </a:p>
          <a:p>
            <a:r>
              <a:rPr kumimoji="1" lang="ja-JP" altLang="en-US" dirty="0" smtClean="0"/>
              <a:t>また、何かの事情でその場所にいることを知られたくない人もいるかもしれません。</a:t>
            </a:r>
          </a:p>
          <a:p>
            <a:r>
              <a:rPr kumimoji="1" lang="ja-JP" altLang="en-US" dirty="0" smtClean="0"/>
              <a:t>こういった場合に肖像権が関係してきます。</a:t>
            </a:r>
            <a:endParaRPr kumimoji="1" lang="ja-JP" altLang="en-US" dirty="0"/>
          </a:p>
        </p:txBody>
      </p:sp>
      <p:sp>
        <p:nvSpPr>
          <p:cNvPr id="4" name="スライド番号プレースホルダー 3"/>
          <p:cNvSpPr>
            <a:spLocks noGrp="1"/>
          </p:cNvSpPr>
          <p:nvPr>
            <p:ph type="sldNum" sz="quarter" idx="10"/>
          </p:nvPr>
        </p:nvSpPr>
        <p:spPr/>
        <p:txBody>
          <a:bodyPr/>
          <a:lstStyle/>
          <a:p>
            <a:fld id="{BC411DAD-536F-4628-8D0B-DAF6679A608D}" type="slidenum">
              <a:rPr kumimoji="1" lang="ja-JP" altLang="en-US" smtClean="0"/>
              <a:t>3</a:t>
            </a:fld>
            <a:endParaRPr kumimoji="1" lang="ja-JP" altLang="en-US"/>
          </a:p>
        </p:txBody>
      </p:sp>
    </p:spTree>
    <p:extLst>
      <p:ext uri="{BB962C8B-B14F-4D97-AF65-F5344CB8AC3E}">
        <p14:creationId xmlns:p14="http://schemas.microsoft.com/office/powerpoint/2010/main" val="1729551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肖像権とは、「</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みだりに自己の容</a:t>
            </a:r>
            <a:r>
              <a:rPr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ぼう</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等を撮影され、これを公表されない人格的利益」</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簡単に言うと、勝手に自分の姿などを撮影されたり、多くの人の目にふれたりされない権利です。</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著作権のような法律があるわけではありませんが、過去の裁判などから認められている権利です。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BC411DAD-536F-4628-8D0B-DAF6679A608D}" type="slidenum">
              <a:rPr kumimoji="1" lang="ja-JP" altLang="en-US" smtClean="0"/>
              <a:t>4</a:t>
            </a:fld>
            <a:endParaRPr kumimoji="1" lang="ja-JP" altLang="en-US"/>
          </a:p>
        </p:txBody>
      </p:sp>
    </p:spTree>
    <p:extLst>
      <p:ext uri="{BB962C8B-B14F-4D97-AF65-F5344CB8AC3E}">
        <p14:creationId xmlns:p14="http://schemas.microsoft.com/office/powerpoint/2010/main" val="112968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写真、動画などの映像を公開する場合は、</a:t>
            </a:r>
            <a:endParaRPr kumimoji="1" lang="en-US" altLang="ja-JP" dirty="0" smtClean="0"/>
          </a:p>
          <a:p>
            <a:r>
              <a:rPr kumimoji="1" lang="ja-JP" altLang="en-US" dirty="0" smtClean="0"/>
              <a:t>次のようなことも意識しておきましょう。</a:t>
            </a:r>
            <a:endParaRPr kumimoji="1" lang="en-US" altLang="ja-JP" dirty="0" smtClean="0"/>
          </a:p>
          <a:p>
            <a:r>
              <a:rPr kumimoji="1" lang="ja-JP" altLang="en-US" dirty="0" smtClean="0"/>
              <a:t>　・ｗｅｂは世界中のネットワークにつながっています。</a:t>
            </a:r>
            <a:endParaRPr kumimoji="1" lang="en-US" altLang="ja-JP" dirty="0" smtClean="0"/>
          </a:p>
          <a:p>
            <a:r>
              <a:rPr kumimoji="1" lang="ja-JP" altLang="en-US" dirty="0" smtClean="0"/>
              <a:t>　　どのような人が、どのような目的で閲覧しているか分かりません。</a:t>
            </a:r>
            <a:endParaRPr kumimoji="1" lang="en-US" altLang="ja-JP" dirty="0" smtClean="0"/>
          </a:p>
          <a:p>
            <a:r>
              <a:rPr kumimoji="1" lang="ja-JP" altLang="en-US" dirty="0" smtClean="0"/>
              <a:t>　・Ｌｉｎｅ等の仲間内のネットワーク内だけだと思っていても、どのような形で</a:t>
            </a:r>
            <a:endParaRPr kumimoji="1" lang="en-US" altLang="ja-JP" dirty="0" smtClean="0"/>
          </a:p>
          <a:p>
            <a:r>
              <a:rPr kumimoji="1" lang="ja-JP" altLang="en-US" dirty="0" smtClean="0"/>
              <a:t>　　流出してしまうか分かりません。拡散してしまった場合、全ての情報を</a:t>
            </a:r>
            <a:endParaRPr kumimoji="1" lang="en-US" altLang="ja-JP" dirty="0" smtClean="0"/>
          </a:p>
          <a:p>
            <a:r>
              <a:rPr kumimoji="1" lang="ja-JP" altLang="en-US" dirty="0" smtClean="0"/>
              <a:t>　　削除することは、ほぼ、不可能です。</a:t>
            </a:r>
            <a:endParaRPr kumimoji="1" lang="en-US" altLang="ja-JP" dirty="0" smtClean="0"/>
          </a:p>
          <a:p>
            <a:endParaRPr kumimoji="1" lang="en-US" altLang="ja-JP" dirty="0" smtClean="0"/>
          </a:p>
          <a:p>
            <a:r>
              <a:rPr kumimoji="1" lang="ja-JP" altLang="en-US" dirty="0" smtClean="0"/>
              <a:t>なにより、写された人のプライバシーを侵害しないよう、公開する場合には、確認をとることが重要です。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C411DAD-536F-4628-8D0B-DAF6679A608D}" type="slidenum">
              <a:rPr kumimoji="1" lang="ja-JP" altLang="en-US" smtClean="0"/>
              <a:t>5</a:t>
            </a:fld>
            <a:endParaRPr kumimoji="1" lang="ja-JP" altLang="en-US"/>
          </a:p>
        </p:txBody>
      </p:sp>
    </p:spTree>
    <p:extLst>
      <p:ext uri="{BB962C8B-B14F-4D97-AF65-F5344CB8AC3E}">
        <p14:creationId xmlns:p14="http://schemas.microsoft.com/office/powerpoint/2010/main" val="463973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これは、兵庫県内の小学校における取組例です。</a:t>
            </a:r>
            <a:endParaRPr kumimoji="1" lang="en-US" altLang="ja-JP" dirty="0" smtClean="0"/>
          </a:p>
          <a:p>
            <a:r>
              <a:rPr kumimoji="1" lang="ja-JP" altLang="en-US" dirty="0" smtClean="0"/>
              <a:t>この学校では、授業参観や学校行事における写真、動画撮影のルールを決め、保護者に周知をはかっています。</a:t>
            </a:r>
            <a:endParaRPr kumimoji="1" lang="en-US" altLang="ja-JP" dirty="0" smtClean="0"/>
          </a:p>
          <a:p>
            <a:r>
              <a:rPr kumimoji="1" lang="ja-JP" altLang="en-US" dirty="0" smtClean="0"/>
              <a:t>この学校のルールは、</a:t>
            </a:r>
            <a:endParaRPr kumimoji="1" lang="en-US" altLang="ja-JP" dirty="0" smtClean="0"/>
          </a:p>
          <a:p>
            <a:r>
              <a:rPr kumimoji="1" lang="ja-JP" altLang="en-US" dirty="0" smtClean="0"/>
              <a:t>１　授業参観では、写真・動画撮影をしないこと</a:t>
            </a:r>
            <a:endParaRPr kumimoji="1" lang="en-US" altLang="ja-JP" dirty="0" smtClean="0"/>
          </a:p>
          <a:p>
            <a:r>
              <a:rPr kumimoji="1" lang="ja-JP" altLang="en-US" dirty="0" smtClean="0"/>
              <a:t>２運動会や卒業式などの学校行事については、撮影は許可するが、家庭での鑑賞利用のみとすること</a:t>
            </a:r>
            <a:endParaRPr kumimoji="1" lang="en-US" altLang="ja-JP" dirty="0" smtClean="0"/>
          </a:p>
          <a:p>
            <a:r>
              <a:rPr kumimoji="1" lang="ja-JP" altLang="en-US" dirty="0" smtClean="0"/>
              <a:t>としています。</a:t>
            </a:r>
            <a:endParaRPr kumimoji="1" lang="en-US" altLang="ja-JP" dirty="0" smtClean="0"/>
          </a:p>
          <a:p>
            <a:r>
              <a:rPr kumimoji="1" lang="ja-JP" altLang="en-US" dirty="0" smtClean="0"/>
              <a:t>このように、学校が肖像権に関するスタンスを明確にすることで、肖像権に対する保護者や地域の理解が深まるだけでなく、子供たち自身も情報の発信者としての心構えや約束を学ぶことができる機会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BC411DAD-536F-4628-8D0B-DAF6679A608D}" type="slidenum">
              <a:rPr kumimoji="1" lang="ja-JP" altLang="en-US" smtClean="0"/>
              <a:t>6</a:t>
            </a:fld>
            <a:endParaRPr kumimoji="1" lang="ja-JP" altLang="en-US"/>
          </a:p>
        </p:txBody>
      </p:sp>
    </p:spTree>
    <p:extLst>
      <p:ext uri="{BB962C8B-B14F-4D97-AF65-F5344CB8AC3E}">
        <p14:creationId xmlns:p14="http://schemas.microsoft.com/office/powerpoint/2010/main" val="2009096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379249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2887087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2856725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41743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113289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3690557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9338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226116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347121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3568489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FAE36E-20D7-4378-A8D4-7F43D24DB77F}" type="datetimeFigureOut">
              <a:rPr kumimoji="1" lang="ja-JP" altLang="en-US" smtClean="0"/>
              <a:t>2019/1/7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132114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AE36E-20D7-4378-A8D4-7F43D24DB77F}" type="datetimeFigureOut">
              <a:rPr kumimoji="1" lang="ja-JP" altLang="en-US" smtClean="0"/>
              <a:t>2019/1/7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ED646-BC07-4201-9C96-0452F9F60009}" type="slidenum">
              <a:rPr kumimoji="1" lang="ja-JP" altLang="en-US" smtClean="0"/>
              <a:t>‹#›</a:t>
            </a:fld>
            <a:endParaRPr kumimoji="1" lang="ja-JP" altLang="en-US"/>
          </a:p>
        </p:txBody>
      </p:sp>
    </p:spTree>
    <p:extLst>
      <p:ext uri="{BB962C8B-B14F-4D97-AF65-F5344CB8AC3E}">
        <p14:creationId xmlns:p14="http://schemas.microsoft.com/office/powerpoint/2010/main" val="16554210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2056" y="1412776"/>
            <a:ext cx="5760144" cy="3600400"/>
          </a:xfrm>
        </p:spPr>
        <p:txBody>
          <a:bodyPr>
            <a:noAutofit/>
          </a:bodyPr>
          <a:lstStyle/>
          <a:p>
            <a:r>
              <a:rPr kumimoji="1" lang="ja-JP" altLang="en-US" sz="7200" dirty="0" smtClean="0">
                <a:latin typeface="メイリオ" panose="020B0604030504040204" pitchFamily="50" charset="-128"/>
                <a:ea typeface="メイリオ" panose="020B0604030504040204" pitchFamily="50" charset="-128"/>
                <a:cs typeface="メイリオ" panose="020B0604030504040204" pitchFamily="50" charset="-128"/>
              </a:rPr>
              <a:t>画像などを</a:t>
            </a:r>
            <a:r>
              <a:rPr kumimoji="1" lang="en-US" altLang="ja-JP" sz="72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72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7200" dirty="0" smtClean="0">
                <a:latin typeface="メイリオ" panose="020B0604030504040204" pitchFamily="50" charset="-128"/>
                <a:ea typeface="メイリオ" panose="020B0604030504040204" pitchFamily="50" charset="-128"/>
                <a:cs typeface="メイリオ" panose="020B0604030504040204" pitchFamily="50" charset="-128"/>
              </a:rPr>
              <a:t>公開する前に</a:t>
            </a:r>
            <a:endParaRPr kumimoji="1" lang="ja-JP" altLang="en-US" sz="7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p:cNvSpPr>
          <p:nvPr/>
        </p:nvSpPr>
        <p:spPr>
          <a:xfrm>
            <a:off x="393800" y="65287"/>
            <a:ext cx="8208912"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smtClean="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rPr>
              <a:t>教職員の基礎知識シリーズ</a:t>
            </a:r>
            <a:endParaRPr lang="ja-JP" altLang="en-US" sz="2800" b="1" dirty="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41670" y="2564904"/>
            <a:ext cx="2802330" cy="4081064"/>
          </a:xfrm>
          <a:prstGeom prst="rect">
            <a:avLst/>
          </a:prstGeom>
        </p:spPr>
      </p:pic>
    </p:spTree>
    <p:extLst>
      <p:ext uri="{BB962C8B-B14F-4D97-AF65-F5344CB8AC3E}">
        <p14:creationId xmlns:p14="http://schemas.microsoft.com/office/powerpoint/2010/main" val="597232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7544" y="404664"/>
            <a:ext cx="8064896" cy="2123658"/>
          </a:xfrm>
          <a:prstGeom prst="rect">
            <a:avLst/>
          </a:prstGeom>
        </p:spPr>
        <p:txBody>
          <a:bodyPr wrap="square">
            <a:spAutoFit/>
          </a:bodyPr>
          <a:lstStyle/>
          <a:p>
            <a:r>
              <a:rPr lang="ja-JP" altLang="en-US" sz="4400" dirty="0">
                <a:latin typeface="メイリオ" panose="020B0604030504040204" pitchFamily="50" charset="-128"/>
                <a:ea typeface="メイリオ" panose="020B0604030504040204" pitchFamily="50" charset="-128"/>
                <a:cs typeface="メイリオ" panose="020B0604030504040204" pitchFamily="50" charset="-128"/>
              </a:rPr>
              <a:t>音楽会</a:t>
            </a:r>
            <a:r>
              <a:rPr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で、子どもたちが合奏している写真を撮って、ＳＮＳに掲載しました。</a:t>
            </a:r>
            <a:endParaRPr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43608" y="4098283"/>
            <a:ext cx="1937424" cy="1937424"/>
          </a:xfrm>
          <a:prstGeom prst="rect">
            <a:avLst/>
          </a:prstGeom>
        </p:spPr>
      </p:pic>
      <p:pic>
        <p:nvPicPr>
          <p:cNvPr id="5" name="図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71800" y="3847896"/>
            <a:ext cx="2438199" cy="2438199"/>
          </a:xfrm>
          <a:prstGeom prst="rect">
            <a:avLst/>
          </a:prstGeom>
        </p:spPr>
      </p:pic>
      <p:pic>
        <p:nvPicPr>
          <p:cNvPr id="9" name="図 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96136" y="2817288"/>
            <a:ext cx="2381914" cy="3468807"/>
          </a:xfrm>
          <a:prstGeom prst="rect">
            <a:avLst/>
          </a:prstGeom>
        </p:spPr>
      </p:pic>
    </p:spTree>
    <p:extLst>
      <p:ext uri="{BB962C8B-B14F-4D97-AF65-F5344CB8AC3E}">
        <p14:creationId xmlns:p14="http://schemas.microsoft.com/office/powerpoint/2010/main" val="2165750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38362" y="476672"/>
            <a:ext cx="8568952" cy="1446550"/>
          </a:xfrm>
          <a:prstGeom prst="rect">
            <a:avLst/>
          </a:prstGeom>
          <a:noFill/>
        </p:spPr>
        <p:txBody>
          <a:bodyPr wrap="square" rtlCol="0">
            <a:spAutoFit/>
          </a:bodyPr>
          <a:lstStyle/>
          <a:p>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このことで、困る人はいないでしょうか。</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48730" y="2852936"/>
            <a:ext cx="8558584" cy="2123658"/>
          </a:xfrm>
          <a:prstGeom prst="rect">
            <a:avLst/>
          </a:prstGeom>
          <a:noFill/>
        </p:spPr>
        <p:txBody>
          <a:bodyPr wrap="square" rtlCol="0">
            <a:spAutoFit/>
          </a:bodyPr>
          <a:lstStyle/>
          <a:p>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もしかすると、自分の姿をｗｅｂ上に掲載されたくない子どもや保護者がいるかもしれません。</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3309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69214" y="321796"/>
            <a:ext cx="7344816" cy="1107996"/>
          </a:xfrm>
          <a:prstGeom prst="rect">
            <a:avLst/>
          </a:prstGeom>
          <a:noFill/>
        </p:spPr>
        <p:txBody>
          <a:bodyPr wrap="square" rtlCol="0">
            <a:spAutoFit/>
          </a:bodyPr>
          <a:lstStyle/>
          <a:p>
            <a:r>
              <a:rPr kumimoji="1" lang="ja-JP" altLang="en-US" sz="6600" b="1" dirty="0" smtClean="0">
                <a:latin typeface="メイリオ" panose="020B0604030504040204" pitchFamily="50" charset="-128"/>
                <a:ea typeface="メイリオ" panose="020B0604030504040204" pitchFamily="50" charset="-128"/>
                <a:cs typeface="メイリオ" panose="020B0604030504040204" pitchFamily="50" charset="-128"/>
              </a:rPr>
              <a:t>肖像権とは</a:t>
            </a:r>
            <a:endParaRPr kumimoji="1" lang="ja-JP" altLang="en-US" sz="6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473046" y="1988840"/>
            <a:ext cx="8136904" cy="2123658"/>
          </a:xfrm>
          <a:prstGeom prst="rect">
            <a:avLst/>
          </a:prstGeom>
          <a:noFill/>
        </p:spPr>
        <p:txBody>
          <a:bodyPr wrap="square" rtlCol="0">
            <a:spAutoFit/>
          </a:bodyPr>
          <a:lstStyle/>
          <a:p>
            <a:r>
              <a:rPr lang="ja-JP" altLang="en-US" sz="4400" dirty="0">
                <a:latin typeface="メイリオ" panose="020B0604030504040204" pitchFamily="50" charset="-128"/>
                <a:ea typeface="メイリオ" panose="020B0604030504040204" pitchFamily="50" charset="-128"/>
                <a:cs typeface="メイリオ" panose="020B0604030504040204" pitchFamily="50" charset="-128"/>
              </a:rPr>
              <a:t>みだりに自己の容</a:t>
            </a:r>
            <a:r>
              <a:rPr lang="ja-JP" altLang="en-US" sz="4400" dirty="0" err="1">
                <a:latin typeface="メイリオ" panose="020B0604030504040204" pitchFamily="50" charset="-128"/>
                <a:ea typeface="メイリオ" panose="020B0604030504040204" pitchFamily="50" charset="-128"/>
                <a:cs typeface="メイリオ" panose="020B0604030504040204" pitchFamily="50" charset="-128"/>
              </a:rPr>
              <a:t>ぼう</a:t>
            </a:r>
            <a:r>
              <a:rPr lang="ja-JP" altLang="en-US" sz="4400" dirty="0">
                <a:latin typeface="メイリオ" panose="020B0604030504040204" pitchFamily="50" charset="-128"/>
                <a:ea typeface="メイリオ" panose="020B0604030504040204" pitchFamily="50" charset="-128"/>
                <a:cs typeface="メイリオ" panose="020B0604030504040204" pitchFamily="50" charset="-128"/>
              </a:rPr>
              <a:t>等を撮影</a:t>
            </a:r>
            <a:r>
              <a:rPr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され、これ</a:t>
            </a:r>
            <a:r>
              <a:rPr lang="ja-JP" altLang="en-US" sz="4400" dirty="0">
                <a:latin typeface="メイリオ" panose="020B0604030504040204" pitchFamily="50" charset="-128"/>
                <a:ea typeface="メイリオ" panose="020B0604030504040204" pitchFamily="50" charset="-128"/>
                <a:cs typeface="メイリオ" panose="020B0604030504040204" pitchFamily="50" charset="-128"/>
              </a:rPr>
              <a:t>を公表</a:t>
            </a:r>
            <a:r>
              <a:rPr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されない人格的利益</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08526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66986" y="555938"/>
            <a:ext cx="8424936" cy="1569660"/>
          </a:xfrm>
          <a:prstGeom prst="rect">
            <a:avLst/>
          </a:prstGeom>
          <a:noFill/>
        </p:spPr>
        <p:txBody>
          <a:bodyPr wrap="square" rtlCol="0">
            <a:spAutoFit/>
          </a:bodyPr>
          <a:lstStyle/>
          <a:p>
            <a:r>
              <a:rPr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写真、動画等映像を</a:t>
            </a:r>
            <a:endParaRPr lang="en-US" altLang="ja-JP" sz="4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4800" dirty="0" smtClean="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上に公開する場合は、</a:t>
            </a:r>
            <a:endParaRPr kumimoji="1" lang="ja-JP" altLang="en-US" sz="4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398786" y="2420888"/>
            <a:ext cx="8280920" cy="2246769"/>
          </a:xfrm>
          <a:prstGeom prst="rect">
            <a:avLst/>
          </a:prstGeom>
          <a:noFill/>
        </p:spPr>
        <p:txBody>
          <a:bodyPr wrap="square" rtlCol="0">
            <a:spAutoFit/>
          </a:bodyPr>
          <a:lstStyle/>
          <a:p>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は誰でも閲覧できることを意識しましょう。</a:t>
            </a:r>
            <a:endPar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・たとえ、仲間内のネットワークであっても、一　</a:t>
            </a:r>
            <a:endPar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度拡散してしまった場合、全てを削除すること</a:t>
            </a:r>
            <a:endPar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は、ほぼ不可能であるということも意識して</a:t>
            </a:r>
            <a:r>
              <a:rPr kumimoji="1" lang="ja-JP" altLang="en-US" sz="2800" dirty="0" err="1" smtClean="0">
                <a:latin typeface="メイリオ" panose="020B0604030504040204" pitchFamily="50" charset="-128"/>
                <a:ea typeface="メイリオ" panose="020B0604030504040204" pitchFamily="50" charset="-128"/>
                <a:cs typeface="メイリオ" panose="020B0604030504040204" pitchFamily="50" charset="-128"/>
              </a:rPr>
              <a:t>お</a:t>
            </a:r>
            <a:endPar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きましょう。</a:t>
            </a:r>
            <a:endPar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17364" y="4869160"/>
            <a:ext cx="8474558" cy="1754326"/>
          </a:xfrm>
          <a:prstGeom prst="rect">
            <a:avLst/>
          </a:prstGeom>
          <a:noFill/>
        </p:spPr>
        <p:txBody>
          <a:bodyPr wrap="square" rtlCol="0">
            <a:spAutoFit/>
          </a:bodyPr>
          <a:lstStyle/>
          <a:p>
            <a:r>
              <a:rPr kumimoji="1" lang="ja-JP" altLang="en-US" sz="3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なにより、写っている人たちに、ｗｅｂ上に公開してもよいか、確認をとりましょう。</a:t>
            </a:r>
            <a:endParaRPr kumimoji="1" lang="ja-JP" altLang="en-US" sz="3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1104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296294" y="6444988"/>
            <a:ext cx="6812210" cy="400110"/>
          </a:xfrm>
          <a:prstGeom prst="rect">
            <a:avLst/>
          </a:prstGeom>
          <a:noFill/>
        </p:spPr>
        <p:txBody>
          <a:bodyPr wrap="square" rtlCol="0">
            <a:spAutoFit/>
          </a:bodyPr>
          <a:lstStyle/>
          <a:p>
            <a:r>
              <a:rPr lang="ja-JP" altLang="en-US" sz="2000" dirty="0" smtClean="0"/>
              <a:t>養父市立八鹿小学校　　</a:t>
            </a:r>
            <a:r>
              <a:rPr kumimoji="1" lang="en-US" altLang="ja-JP" sz="2000" dirty="0" smtClean="0"/>
              <a:t>http</a:t>
            </a:r>
            <a:r>
              <a:rPr kumimoji="1" lang="en-US" altLang="ja-JP" sz="2000" dirty="0"/>
              <a:t>://yabuboard.ed.jp/youka-es/</a:t>
            </a:r>
            <a:endParaRPr kumimoji="1" lang="ja-JP" altLang="en-US" sz="2000" dirty="0"/>
          </a:p>
        </p:txBody>
      </p:sp>
      <p:sp>
        <p:nvSpPr>
          <p:cNvPr id="7" name="テキスト ボックス 6"/>
          <p:cNvSpPr txBox="1"/>
          <p:nvPr/>
        </p:nvSpPr>
        <p:spPr>
          <a:xfrm>
            <a:off x="0" y="0"/>
            <a:ext cx="8424936" cy="830997"/>
          </a:xfrm>
          <a:prstGeom prst="rect">
            <a:avLst/>
          </a:prstGeom>
          <a:noFill/>
        </p:spPr>
        <p:txBody>
          <a:bodyPr wrap="square" rtlCol="0">
            <a:spAutoFit/>
          </a:bodyPr>
          <a:lstStyle/>
          <a:p>
            <a:r>
              <a:rPr lang="ja-JP" altLang="en-US" sz="4800" dirty="0" smtClean="0">
                <a:latin typeface="メイリオ" panose="020B0604030504040204" pitchFamily="50" charset="-128"/>
                <a:ea typeface="メイリオ" panose="020B0604030504040204" pitchFamily="50" charset="-128"/>
                <a:cs typeface="メイリオ" panose="020B0604030504040204" pitchFamily="50" charset="-128"/>
              </a:rPr>
              <a:t>県内の学校の取組例</a:t>
            </a:r>
            <a:endParaRPr kumimoji="1" lang="ja-JP" altLang="en-US" sz="4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683568" y="830997"/>
            <a:ext cx="8007529" cy="5613991"/>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942286" y="1434752"/>
            <a:ext cx="7490092" cy="2354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097700" y="4159574"/>
            <a:ext cx="7013326" cy="2293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024539" y="911901"/>
            <a:ext cx="7159648" cy="509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8850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493</TotalTime>
  <Words>452</Words>
  <Application>Microsoft Office PowerPoint</Application>
  <PresentationFormat>画面に合わせる (4:3)</PresentationFormat>
  <Paragraphs>54</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画像などを 公開する前に</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肖像権</dc:title>
  <dc:creator>県立教育研修所</dc:creator>
  <cp:lastModifiedBy>兵庫県</cp:lastModifiedBy>
  <cp:revision>25</cp:revision>
  <dcterms:created xsi:type="dcterms:W3CDTF">2017-12-18T04:35:54Z</dcterms:created>
  <dcterms:modified xsi:type="dcterms:W3CDTF">2019-01-07T02:00:22Z</dcterms:modified>
</cp:coreProperties>
</file>