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5" r:id="rId2"/>
    <p:sldId id="271" r:id="rId3"/>
    <p:sldId id="273" r:id="rId4"/>
    <p:sldId id="274" r:id="rId5"/>
    <p:sldId id="272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6061" autoAdjust="0"/>
  </p:normalViewPr>
  <p:slideViewPr>
    <p:cSldViewPr>
      <p:cViewPr varScale="1">
        <p:scale>
          <a:sx n="31" d="100"/>
          <a:sy n="31" d="100"/>
        </p:scale>
        <p:origin x="-21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-265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E044C-4A63-48D0-8228-1F5B366F7A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521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AB506-DCB7-4DE2-AA1F-087FE639AC26}" type="datetimeFigureOut">
              <a:rPr kumimoji="1" lang="ja-JP" altLang="en-US" smtClean="0"/>
              <a:t>2019/1/7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27742-9053-4E21-B9D8-BCEFB958F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54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○子供たちは、スマートフォンや携帯ゲーム機を使い、毎日様々なインターネットサービスを利用しています。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○そのうち、多くの子供たちが、ＳＮＳを利用しています。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○子供たちの利用するＳＮＳは多様で有り、数年経つと、主として使われているＳＮＳも変化しています。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○今日は子供たちがよく利用しているＳＮＳについて、基本的なことを学びましょう。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56AEC-EBF4-4AA6-85F2-563475DA516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041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○みなさん、ツイッターはご存じですか？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○２０１８年３月の調査によると、３０代・４０代・５０代の利用率は３０～４０％ですが、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１０代では６８．７％と高く、現時点（２０１８年）で、一番、子供たちに利用されているＳＮＳと言えます。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○その特徴として、手軽につぶやけること、そして即時性が高いことが挙げられます。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27742-9053-4E21-B9D8-BCEFB958F50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3031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○では、</a:t>
            </a:r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の基本的な機能を説明します。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○「タイムライン（</a:t>
            </a:r>
            <a:r>
              <a:rPr kumimoji="1" lang="en-US" altLang="ja-JP" dirty="0" smtClean="0"/>
              <a:t>TL</a:t>
            </a:r>
            <a:r>
              <a:rPr kumimoji="1" lang="ja-JP" altLang="en-US" dirty="0" smtClean="0"/>
              <a:t>）」　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タイムラインとは、自分や他人のツイートが表示されている画面のことです。ツイッターを開くと一番最初に表れる画面です。</a:t>
            </a:r>
          </a:p>
          <a:p>
            <a:r>
              <a:rPr kumimoji="1" lang="ja-JP" altLang="en-US" dirty="0" smtClean="0"/>
              <a:t>○「ツイート」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ツイートとは、ツイッターにおける</a:t>
            </a:r>
            <a:r>
              <a:rPr kumimoji="1" lang="en-US" altLang="ja-JP" dirty="0" smtClean="0"/>
              <a:t>140</a:t>
            </a:r>
            <a:r>
              <a:rPr kumimoji="1" lang="ja-JP" altLang="en-US" dirty="0" smtClean="0"/>
              <a:t>文字以内の投稿のことです。もしくは投稿することを指します。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一般的に「つぶやき」と呼ばれることが多い。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○他人のツイートに対して、「いいね」「リツイート」「リプライ」の３種類の反応があります。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○「いいね」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他人のツイートに対して、♥マークをクリックすることでツイートを「いいね」することができます。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いい</a:t>
            </a:r>
            <a:r>
              <a:rPr kumimoji="1" lang="ja-JP" altLang="en-US" dirty="0" err="1" smtClean="0"/>
              <a:t>ね登</a:t>
            </a:r>
            <a:r>
              <a:rPr kumimoji="1" lang="ja-JP" altLang="en-US" dirty="0" smtClean="0"/>
              <a:t>録したツイートはプロフィールから一覧で見ることができます。</a:t>
            </a:r>
          </a:p>
          <a:p>
            <a:r>
              <a:rPr kumimoji="1" lang="ja-JP" altLang="en-US" dirty="0" smtClean="0"/>
              <a:t>　他人のツイートを「いいね」することを「ファボる」と言います。元々は「お気に入り」を意味する英単語「</a:t>
            </a:r>
            <a:r>
              <a:rPr kumimoji="1" lang="en-US" altLang="ja-JP" dirty="0" smtClean="0"/>
              <a:t>Favorite</a:t>
            </a:r>
            <a:r>
              <a:rPr kumimoji="1" lang="ja-JP" altLang="en-US" dirty="0" smtClean="0"/>
              <a:t>」からきており「</a:t>
            </a:r>
            <a:r>
              <a:rPr kumimoji="1" lang="en-US" altLang="ja-JP" dirty="0" err="1" smtClean="0"/>
              <a:t>Favo</a:t>
            </a:r>
            <a:r>
              <a:rPr kumimoji="1" lang="ja-JP" altLang="en-US" dirty="0" smtClean="0"/>
              <a:t>」を「ふぁぼ」と読んだもの。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○「リツイート」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リツイートとは、再ツイートのこと。英語にすると</a:t>
            </a:r>
            <a:r>
              <a:rPr kumimoji="1" lang="en-US" altLang="ja-JP" dirty="0" err="1" smtClean="0"/>
              <a:t>ReTweet</a:t>
            </a:r>
            <a:r>
              <a:rPr kumimoji="1" lang="ja-JP" altLang="en-US" dirty="0" smtClean="0"/>
              <a:t>で「</a:t>
            </a:r>
            <a:r>
              <a:rPr kumimoji="1" lang="en-US" altLang="ja-JP" dirty="0" smtClean="0"/>
              <a:t>RT</a:t>
            </a:r>
            <a:r>
              <a:rPr kumimoji="1" lang="ja-JP" altLang="en-US" dirty="0" smtClean="0"/>
              <a:t>」と略されます。　</a:t>
            </a:r>
          </a:p>
          <a:p>
            <a:r>
              <a:rPr kumimoji="1" lang="ja-JP" altLang="en-US" dirty="0" smtClean="0"/>
              <a:t>　他人のツイートを自分のツイートとして再ツイートする機能のことです。</a:t>
            </a:r>
          </a:p>
          <a:p>
            <a:r>
              <a:rPr kumimoji="1" lang="ja-JP" altLang="en-US" dirty="0" smtClean="0"/>
              <a:t>　有名人の面白いツイートなどを自分のフォロワーにも見せてあげたい時などに使います。</a:t>
            </a:r>
          </a:p>
          <a:p>
            <a:r>
              <a:rPr kumimoji="1" lang="ja-JP" altLang="en-US" dirty="0" smtClean="0"/>
              <a:t>　あくまで「再ツイート」であり、元の発言内容と発言者がそのまま掲載されます。</a:t>
            </a:r>
          </a:p>
          <a:p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RT</a:t>
            </a:r>
            <a:r>
              <a:rPr kumimoji="1" lang="ja-JP" altLang="en-US" dirty="0" smtClean="0"/>
              <a:t>するには、</a:t>
            </a:r>
            <a:r>
              <a:rPr kumimoji="1" lang="en-US" altLang="ja-JP" dirty="0" smtClean="0"/>
              <a:t>RT</a:t>
            </a:r>
            <a:r>
              <a:rPr kumimoji="1" lang="ja-JP" altLang="en-US" dirty="0" smtClean="0"/>
              <a:t>ボタンを押せば</a:t>
            </a:r>
            <a:r>
              <a:rPr kumimoji="1" lang="en-US" altLang="ja-JP" dirty="0" smtClean="0"/>
              <a:t>OK</a:t>
            </a:r>
            <a:r>
              <a:rPr kumimoji="1" lang="ja-JP" altLang="en-US" dirty="0" err="1" smtClean="0"/>
              <a:t>。</a:t>
            </a:r>
            <a:r>
              <a:rPr kumimoji="1" lang="ja-JP" altLang="en-US" dirty="0" smtClean="0"/>
              <a:t>「吹き出し」と「♥」の間にあります。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○「リプライ</a:t>
            </a:r>
            <a:r>
              <a:rPr kumimoji="1" lang="en-US" altLang="ja-JP" dirty="0" smtClean="0"/>
              <a:t>(Reply)</a:t>
            </a:r>
            <a:r>
              <a:rPr kumimoji="1" lang="ja-JP" altLang="en-US" dirty="0" smtClean="0"/>
              <a:t>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リプライとは他人のツイートに対して「返信」することです。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略してリプと言います。</a:t>
            </a:r>
          </a:p>
          <a:p>
            <a:r>
              <a:rPr kumimoji="1" lang="ja-JP" altLang="en-US" dirty="0" smtClean="0"/>
              <a:t>　リプライを送るには、リプライを送りたいツイート内にある、「吹き出しボタン」をクリックした後に文章を入力すればＯＫ。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○「フォロー」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フォローとは他人のツイートを購読する機能のことです。</a:t>
            </a:r>
          </a:p>
          <a:p>
            <a:r>
              <a:rPr kumimoji="1" lang="ja-JP" altLang="en-US" dirty="0" smtClean="0"/>
              <a:t>　他人を「フォロー」することで、その人のツイートが</a:t>
            </a:r>
            <a:r>
              <a:rPr kumimoji="1" lang="en-US" altLang="ja-JP" dirty="0" smtClean="0"/>
              <a:t>TL</a:t>
            </a:r>
            <a:r>
              <a:rPr kumimoji="1" lang="ja-JP" altLang="en-US" dirty="0" smtClean="0"/>
              <a:t>に表示されるようになります。</a:t>
            </a:r>
          </a:p>
          <a:p>
            <a:r>
              <a:rPr kumimoji="1" lang="ja-JP" altLang="en-US" dirty="0" smtClean="0"/>
              <a:t>　自分のことをフォローしてる人のことを「フォロワー」と言います。</a:t>
            </a:r>
          </a:p>
          <a:p>
            <a:r>
              <a:rPr kumimoji="1" lang="ja-JP" altLang="en-US" dirty="0" smtClean="0"/>
              <a:t>　フォローは基本的に一方的に行われ、許可の必要はありませんし、フォローし返さなければならないということもありません。</a:t>
            </a:r>
          </a:p>
          <a:p>
            <a:r>
              <a:rPr kumimoji="1" lang="ja-JP" altLang="en-US" dirty="0" smtClean="0"/>
              <a:t>　また、フォローしてくれた人にフォロー返しすることをフォローバック、略して「フォロバ」と言います。同じ意味でリフォローと言ったりもします。</a:t>
            </a:r>
          </a:p>
          <a:p>
            <a:r>
              <a:rPr kumimoji="1" lang="ja-JP" altLang="en-US" dirty="0" smtClean="0"/>
              <a:t>　お互いフォローしあうことを、「相互フォロー」といいます。</a:t>
            </a:r>
            <a:endParaRPr kumimoji="1" lang="en-US" altLang="ja-JP" dirty="0" smtClean="0"/>
          </a:p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27742-9053-4E21-B9D8-BCEFB958F50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55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○リツイートは、他人の投稿を、ボタン一つでそのまま、別の人に知らせることができる機能です。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正しく使えば、非常に便利な機能です。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○これを上手に利用しているのは、企業の販売促進部門です。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の拡散性を利用し、キャンペーン情報がリツイートによってフォロワーからフォロワーへと拡散されることを使用しています。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他の</a:t>
            </a:r>
            <a:r>
              <a:rPr kumimoji="1" lang="en-US" altLang="ja-JP" dirty="0" smtClean="0"/>
              <a:t>SNS</a:t>
            </a:r>
            <a:r>
              <a:rPr kumimoji="1" lang="ja-JP" altLang="en-US" dirty="0" smtClean="0"/>
              <a:t>と比較してもその効果は抜群です。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特に、新製品や期間限定商品のプロモーションには、</a:t>
            </a:r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が非常によく利用されています。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○反対に、適切ではない利用も目立っています。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○有名なものとして、熊本地震の直後に、「動物園からライオンが逃げた」と、</a:t>
            </a:r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にうその投稿を行った事案があります。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この投稿をした男性は、偽計業務妨害の疑いで逮捕されています。逮捕された男は、「悪ふざけでやった」と言っています。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○２０１８年６月に発生した「大阪北部地震」においても、「シマウマが脱走した」というデマが投稿され、拡散されています。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○このように、リツイートする際には、その情報が正しい情報であるか否かを、自身で判断する力が求められています。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27742-9053-4E21-B9D8-BCEFB958F50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121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Twitter</a:t>
            </a:r>
            <a:r>
              <a:rPr kumimoji="1" lang="ja-JP" altLang="en-US" dirty="0" smtClean="0"/>
              <a:t>以外の代表的なＳＮＳは、この３つです。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○ＬＩＮＥ（ライン）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　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電話帳などから登録したフレンドにメッセージを送るアプリです。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「入室」した人しか見られないグループチャットを使用することで、限られたメンバーにメッセージを一斉送信することができます。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1" lang="ja-JP" altLang="en-US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Facebook</a:t>
            </a:r>
            <a:r>
              <a:rPr kumimoji="1" lang="ja-JP" altLang="en-US" dirty="0" smtClean="0"/>
              <a:t>（フェイスブック）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実名登録を推奨しており、他のサービスに比べて相手の姿が見えるコミュニケーションをとることができます。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また、インスタグラムはフェイスブックの子会社であり、同じアカウントでログインできます。</a:t>
            </a:r>
            <a:endParaRPr kumimoji="1" lang="ja-JP" altLang="en-US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kumimoji="1" lang="en-US" altLang="ja-JP" sz="1200" b="0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instagram</a:t>
            </a:r>
            <a:r>
              <a:rPr kumimoji="1" lang="ja-JP" altLang="en-US" sz="1200" b="0" u="sng" dirty="0" smtClean="0">
                <a:latin typeface="HGP創英角ｺﾞｼｯｸUB" pitchFamily="50" charset="-128"/>
                <a:ea typeface="HGP創英角ｺﾞｼｯｸUB" pitchFamily="50" charset="-128"/>
              </a:rPr>
              <a:t>（インスタグラム）</a:t>
            </a:r>
            <a:endParaRPr kumimoji="1" lang="en-US" altLang="ja-JP" sz="1200" b="0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dirty="0" smtClean="0"/>
              <a:t>　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写真や動画を簡単に加工でき、共有することでコミュニケーションをとるアプリです。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文章だけではなく、視覚に訴える</a:t>
            </a:r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紹介ができることで人気。</a:t>
            </a:r>
            <a:endParaRPr kumimoji="1"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「インスタ映え」という言葉が</a:t>
            </a:r>
            <a:r>
              <a:rPr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流行を表しています。</a:t>
            </a:r>
            <a:endParaRPr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kumimoji="1"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○</a:t>
            </a:r>
            <a:r>
              <a:rPr kumimoji="1" lang="en-US" altLang="ja-JP" sz="1200" dirty="0" smtClean="0">
                <a:latin typeface="HGP創英角ｺﾞｼｯｸUB" pitchFamily="50" charset="-128"/>
                <a:ea typeface="HGP創英角ｺﾞｼｯｸUB" pitchFamily="50" charset="-128"/>
              </a:rPr>
              <a:t>2018</a:t>
            </a:r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年の調査では、</a:t>
            </a:r>
            <a:endParaRPr kumimoji="1"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ＬＩＮＥは、幅広い年代で利用されています。</a:t>
            </a:r>
            <a:endParaRPr kumimoji="1"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en-US" altLang="ja-JP" sz="1200" dirty="0" smtClean="0">
                <a:latin typeface="HGP創英角ｺﾞｼｯｸUB" pitchFamily="50" charset="-128"/>
                <a:ea typeface="HGP創英角ｺﾞｼｯｸUB" pitchFamily="50" charset="-128"/>
              </a:rPr>
              <a:t>Facebook</a:t>
            </a:r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は、３０～５０代では３０～４０％近く利用されているが、１０代にはあまり利用されていません。</a:t>
            </a:r>
            <a:endParaRPr kumimoji="1" lang="en-US" altLang="ja-JP" sz="12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sz="1200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1" lang="en-US" altLang="ja-JP" sz="1200" b="0" u="none" dirty="0" err="1" smtClean="0">
                <a:latin typeface="HGP創英角ｺﾞｼｯｸUB" pitchFamily="50" charset="-128"/>
                <a:ea typeface="HGP創英角ｺﾞｼｯｸUB" pitchFamily="50" charset="-128"/>
              </a:rPr>
              <a:t>instagram</a:t>
            </a:r>
            <a:r>
              <a:rPr kumimoji="1" lang="ja-JP" altLang="en-US" sz="1200" b="0" u="none" dirty="0" smtClean="0">
                <a:latin typeface="HGP創英角ｺﾞｼｯｸUB" pitchFamily="50" charset="-128"/>
                <a:ea typeface="HGP創英角ｺﾞｼｯｸUB" pitchFamily="50" charset="-128"/>
              </a:rPr>
              <a:t>は、圧倒的に若い女性の利用率が高いことがわかります。</a:t>
            </a:r>
            <a:endParaRPr kumimoji="1" lang="ja-JP" altLang="en-US" u="none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27742-9053-4E21-B9D8-BCEFB958F50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8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19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28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94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52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43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7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87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1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11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57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18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F6D89-0AFF-45F5-A639-AD3C214ECE38}" type="datetimeFigureOut">
              <a:rPr kumimoji="1" lang="ja-JP" altLang="en-US" smtClean="0"/>
              <a:pPr/>
              <a:t>2019/1/7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E99C-6FD5-4790-B16B-867D9E1872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12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3672408"/>
          </a:xfrm>
        </p:spPr>
        <p:txBody>
          <a:bodyPr>
            <a:noAutofit/>
          </a:bodyPr>
          <a:lstStyle/>
          <a:p>
            <a:r>
              <a:rPr kumimoji="1" lang="ja-JP" alt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ＳＮＳの急拡大！</a:t>
            </a:r>
            <a:endParaRPr kumimoji="1" lang="ja-JP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246157"/>
            <a:ext cx="914399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ネット時事課題</a:t>
            </a:r>
            <a:endParaRPr kumimoji="1" lang="en-US" altLang="ja-JP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64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323528" y="1916832"/>
            <a:ext cx="8496944" cy="1368152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u="sng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7" name="図 16" descr="ｄｄindex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95536" y="260648"/>
            <a:ext cx="1440160" cy="1440160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467544" y="2132856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「つぶやき」を手軽に投稿し、全世界に共有するアプリ。</a:t>
            </a:r>
            <a:endParaRPr lang="en-US" altLang="ja-JP" sz="28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その即時性が「～</a:t>
            </a:r>
            <a:r>
              <a:rPr lang="ja-JP" altLang="en-US" sz="2800" dirty="0" err="1" smtClean="0">
                <a:latin typeface="HGP創英角ｺﾞｼｯｸUB" pitchFamily="50" charset="-128"/>
                <a:ea typeface="HGP創英角ｺﾞｼｯｸUB" pitchFamily="50" charset="-128"/>
              </a:rPr>
              <a:t>なう</a:t>
            </a:r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」という言葉を生んだ。</a:t>
            </a:r>
            <a:endParaRPr kumimoji="1" lang="ja-JP" altLang="en-US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55576" y="3573016"/>
            <a:ext cx="7696091" cy="295232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165100" dist="1143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8" name="テキスト ボックス 37"/>
          <p:cNvSpPr txBox="1"/>
          <p:nvPr/>
        </p:nvSpPr>
        <p:spPr>
          <a:xfrm>
            <a:off x="2051720" y="836712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Twitter</a:t>
            </a:r>
            <a:r>
              <a:rPr kumimoji="1" lang="ja-JP" altLang="en-US" sz="4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（ツイッター）</a:t>
            </a:r>
            <a:endParaRPr kumimoji="1" lang="ja-JP" altLang="en-US" sz="3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70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 descr="ｄｄindex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79512" y="188640"/>
            <a:ext cx="792088" cy="792088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1043608" y="188640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Twitter</a:t>
            </a:r>
            <a:r>
              <a:rPr kumimoji="1" lang="ja-JP" altLang="en-US" sz="4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の</a:t>
            </a:r>
            <a:r>
              <a:rPr kumimoji="1" lang="ja-JP" altLang="en-US" sz="5400" u="sng" dirty="0" smtClean="0">
                <a:latin typeface="HGP創英角ｺﾞｼｯｸUB" pitchFamily="50" charset="-128"/>
                <a:ea typeface="HGP創英角ｺﾞｼｯｸUB" pitchFamily="50" charset="-128"/>
              </a:rPr>
              <a:t>機能</a:t>
            </a:r>
            <a:endParaRPr kumimoji="1" lang="ja-JP" altLang="en-US" sz="4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323528" y="2636912"/>
            <a:ext cx="4032448" cy="1080120"/>
            <a:chOff x="323528" y="2636912"/>
            <a:chExt cx="4032448" cy="1080120"/>
          </a:xfrm>
        </p:grpSpPr>
        <p:sp>
          <p:nvSpPr>
            <p:cNvPr id="30" name="角丸四角形 29"/>
            <p:cNvSpPr/>
            <p:nvPr/>
          </p:nvSpPr>
          <p:spPr>
            <a:xfrm>
              <a:off x="467544" y="3068960"/>
              <a:ext cx="3888432" cy="648072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8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ツイッターに投稿する</a:t>
              </a:r>
              <a:endParaRPr lang="en-US" altLang="ja-JP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323528" y="2636912"/>
              <a:ext cx="1735907" cy="576064"/>
            </a:xfrm>
            <a:prstGeom prst="roundRect">
              <a:avLst/>
            </a:prstGeom>
            <a:solidFill>
              <a:srgbClr val="00B0F0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ツイート</a:t>
              </a:r>
              <a:endPara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3203848" y="4077072"/>
            <a:ext cx="5184576" cy="1080120"/>
            <a:chOff x="3203848" y="4077072"/>
            <a:chExt cx="5184576" cy="1080120"/>
          </a:xfrm>
        </p:grpSpPr>
        <p:sp>
          <p:nvSpPr>
            <p:cNvPr id="10" name="角丸四角形 9"/>
            <p:cNvSpPr/>
            <p:nvPr/>
          </p:nvSpPr>
          <p:spPr>
            <a:xfrm>
              <a:off x="3347864" y="4509120"/>
              <a:ext cx="5040560" cy="648072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8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他人の投稿を引用し投稿する</a:t>
              </a:r>
              <a:endParaRPr lang="en-US" altLang="ja-JP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3203848" y="4077072"/>
              <a:ext cx="1800200" cy="576064"/>
            </a:xfrm>
            <a:prstGeom prst="roundRect">
              <a:avLst/>
            </a:prstGeom>
            <a:solidFill>
              <a:srgbClr val="92D050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リツイート</a:t>
              </a:r>
              <a:endPara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644008" y="2636912"/>
            <a:ext cx="4320480" cy="1080120"/>
            <a:chOff x="4644008" y="2636912"/>
            <a:chExt cx="4320480" cy="1080120"/>
          </a:xfrm>
        </p:grpSpPr>
        <p:sp>
          <p:nvSpPr>
            <p:cNvPr id="12" name="角丸四角形 11"/>
            <p:cNvSpPr/>
            <p:nvPr/>
          </p:nvSpPr>
          <p:spPr>
            <a:xfrm>
              <a:off x="4788024" y="3068960"/>
              <a:ext cx="4176464" cy="648072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8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ツイートにコメントする</a:t>
              </a:r>
              <a:endParaRPr lang="en-US" altLang="ja-JP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4644008" y="2636912"/>
              <a:ext cx="1584176" cy="576064"/>
            </a:xfrm>
            <a:prstGeom prst="roundRect">
              <a:avLst/>
            </a:prstGeom>
            <a:solidFill>
              <a:srgbClr val="92D050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リプライ</a:t>
              </a:r>
              <a:endPara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14" name="右矢印 13"/>
          <p:cNvSpPr/>
          <p:nvPr/>
        </p:nvSpPr>
        <p:spPr>
          <a:xfrm>
            <a:off x="4355976" y="3212976"/>
            <a:ext cx="360040" cy="412624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 rot="5400000">
            <a:off x="1141908" y="3690740"/>
            <a:ext cx="360040" cy="412624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 rot="3600000">
            <a:off x="3580541" y="3697769"/>
            <a:ext cx="360040" cy="412624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683568" y="4077072"/>
            <a:ext cx="2088232" cy="1080120"/>
            <a:chOff x="683568" y="4077072"/>
            <a:chExt cx="2088232" cy="1080120"/>
          </a:xfrm>
        </p:grpSpPr>
        <p:sp>
          <p:nvSpPr>
            <p:cNvPr id="19" name="角丸四角形 18"/>
            <p:cNvSpPr/>
            <p:nvPr/>
          </p:nvSpPr>
          <p:spPr>
            <a:xfrm>
              <a:off x="827584" y="4509120"/>
              <a:ext cx="1944216" cy="648072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8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賛同する</a:t>
              </a:r>
              <a:endParaRPr lang="en-US" altLang="ja-JP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683568" y="4077072"/>
              <a:ext cx="1368152" cy="576064"/>
            </a:xfrm>
            <a:prstGeom prst="roundRect">
              <a:avLst/>
            </a:prstGeom>
            <a:solidFill>
              <a:srgbClr val="92D050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いいね</a:t>
              </a:r>
              <a:endPara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395536" y="5517232"/>
            <a:ext cx="8136904" cy="1080120"/>
            <a:chOff x="395536" y="5517232"/>
            <a:chExt cx="8136904" cy="1080120"/>
          </a:xfrm>
        </p:grpSpPr>
        <p:sp>
          <p:nvSpPr>
            <p:cNvPr id="21" name="角丸四角形 20"/>
            <p:cNvSpPr/>
            <p:nvPr/>
          </p:nvSpPr>
          <p:spPr>
            <a:xfrm>
              <a:off x="539552" y="5949280"/>
              <a:ext cx="7992888" cy="648072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8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読者設定し、タイムラインに投稿を表示する</a:t>
              </a:r>
              <a:endParaRPr lang="en-US" altLang="ja-JP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395536" y="5517232"/>
              <a:ext cx="1800200" cy="576064"/>
            </a:xfrm>
            <a:prstGeom prst="roundRect">
              <a:avLst/>
            </a:prstGeom>
            <a:solidFill>
              <a:srgbClr val="00B0F0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フォロー</a:t>
              </a:r>
              <a:endPara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323528" y="1340768"/>
            <a:ext cx="8208912" cy="1152128"/>
            <a:chOff x="323528" y="1340768"/>
            <a:chExt cx="8208912" cy="1152128"/>
          </a:xfrm>
        </p:grpSpPr>
        <p:sp>
          <p:nvSpPr>
            <p:cNvPr id="23" name="角丸四角形 22"/>
            <p:cNvSpPr/>
            <p:nvPr/>
          </p:nvSpPr>
          <p:spPr>
            <a:xfrm>
              <a:off x="467544" y="1772816"/>
              <a:ext cx="8064896" cy="720080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800" b="1" dirty="0" smtClean="0">
                  <a:solidFill>
                    <a:schemeClr val="tx1"/>
                  </a:solidFill>
                  <a:latin typeface="HG丸ｺﾞｼｯｸM-PRO" pitchFamily="50" charset="-128"/>
                  <a:ea typeface="HG丸ｺﾞｼｯｸM-PRO" pitchFamily="50" charset="-128"/>
                </a:rPr>
                <a:t>自分のツイッター上に様々な投稿が表示される</a:t>
              </a:r>
              <a:endParaRPr lang="en-US" altLang="ja-JP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323528" y="1340768"/>
              <a:ext cx="2304256" cy="576064"/>
            </a:xfrm>
            <a:prstGeom prst="roundRect">
              <a:avLst/>
            </a:prstGeom>
            <a:solidFill>
              <a:srgbClr val="00B0F0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 smtClean="0">
                  <a:solidFill>
                    <a:schemeClr val="bg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タイムライン</a:t>
              </a:r>
              <a:endParaRPr kumimoji="1" lang="ja-JP" altLang="en-US" sz="2800" b="1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25" name="右矢印 24"/>
          <p:cNvSpPr/>
          <p:nvPr/>
        </p:nvSpPr>
        <p:spPr>
          <a:xfrm rot="5400000">
            <a:off x="1141908" y="5130900"/>
            <a:ext cx="360040" cy="412624"/>
          </a:xfrm>
          <a:prstGeom prst="rightArrow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3203848" y="4077072"/>
            <a:ext cx="1800200" cy="576064"/>
          </a:xfrm>
          <a:prstGeom prst="roundRect">
            <a:avLst/>
          </a:prstGeom>
          <a:solidFill>
            <a:srgbClr val="C00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リツイート</a:t>
            </a:r>
            <a:endParaRPr kumimoji="1" lang="ja-JP" altLang="en-US" sz="28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70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25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 descr="ｄｄindex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79512" y="188640"/>
            <a:ext cx="792088" cy="792088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1043608" y="188640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リツイートによる</a:t>
            </a:r>
            <a:r>
              <a:rPr kumimoji="1" lang="ja-JP" altLang="en-US" sz="5400" u="sng" dirty="0" smtClean="0">
                <a:latin typeface="HGP創英角ｺﾞｼｯｸUB" pitchFamily="50" charset="-128"/>
                <a:ea typeface="HGP創英角ｺﾞｼｯｸUB" pitchFamily="50" charset="-128"/>
              </a:rPr>
              <a:t>拡散</a:t>
            </a:r>
            <a:endParaRPr kumimoji="1" lang="ja-JP" altLang="en-US" sz="40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39552" y="1700808"/>
            <a:ext cx="5040560" cy="648072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他人の投稿を引用し投稿する</a:t>
            </a:r>
            <a:endParaRPr lang="en-US" altLang="ja-JP" sz="28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95536" y="1268760"/>
            <a:ext cx="1800200" cy="576064"/>
          </a:xfrm>
          <a:prstGeom prst="roundRect">
            <a:avLst/>
          </a:prstGeom>
          <a:solidFill>
            <a:srgbClr val="C00000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リツイート</a:t>
            </a:r>
            <a:endParaRPr kumimoji="1" lang="ja-JP" altLang="en-US" sz="2800" b="1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611560" y="2420888"/>
            <a:ext cx="6267619" cy="4263439"/>
            <a:chOff x="611560" y="2420888"/>
            <a:chExt cx="6267619" cy="4263439"/>
          </a:xfrm>
        </p:grpSpPr>
        <p:sp>
          <p:nvSpPr>
            <p:cNvPr id="6" name="円/楕円 5"/>
            <p:cNvSpPr/>
            <p:nvPr/>
          </p:nvSpPr>
          <p:spPr>
            <a:xfrm>
              <a:off x="611560" y="2852936"/>
              <a:ext cx="1800200" cy="18002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二等辺三角形 6"/>
            <p:cNvSpPr/>
            <p:nvPr/>
          </p:nvSpPr>
          <p:spPr>
            <a:xfrm rot="16902987">
              <a:off x="1477043" y="3323005"/>
              <a:ext cx="865001" cy="114809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1475656" y="3212976"/>
              <a:ext cx="288032" cy="288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右矢印 8"/>
            <p:cNvSpPr/>
            <p:nvPr/>
          </p:nvSpPr>
          <p:spPr>
            <a:xfrm>
              <a:off x="2699792" y="3068960"/>
              <a:ext cx="1080120" cy="53501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右矢印 10"/>
            <p:cNvSpPr/>
            <p:nvPr/>
          </p:nvSpPr>
          <p:spPr>
            <a:xfrm rot="239774">
              <a:off x="2717121" y="3754019"/>
              <a:ext cx="1080120" cy="53501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右矢印 12"/>
            <p:cNvSpPr/>
            <p:nvPr/>
          </p:nvSpPr>
          <p:spPr>
            <a:xfrm rot="1276841">
              <a:off x="2616039" y="4398855"/>
              <a:ext cx="1080120" cy="53501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8" name="グループ化 17"/>
            <p:cNvGrpSpPr/>
            <p:nvPr/>
          </p:nvGrpSpPr>
          <p:grpSpPr>
            <a:xfrm>
              <a:off x="3995936" y="2852936"/>
              <a:ext cx="936104" cy="807055"/>
              <a:chOff x="3923928" y="2924945"/>
              <a:chExt cx="2088054" cy="1800200"/>
            </a:xfrm>
          </p:grpSpPr>
          <p:sp>
            <p:nvSpPr>
              <p:cNvPr id="14" name="円/楕円 13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二等辺三角形 14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円/楕円 15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9" name="グループ化 18"/>
            <p:cNvGrpSpPr/>
            <p:nvPr/>
          </p:nvGrpSpPr>
          <p:grpSpPr>
            <a:xfrm>
              <a:off x="3995936" y="3789040"/>
              <a:ext cx="936104" cy="807055"/>
              <a:chOff x="3923928" y="2924945"/>
              <a:chExt cx="2088054" cy="1800200"/>
            </a:xfrm>
          </p:grpSpPr>
          <p:sp>
            <p:nvSpPr>
              <p:cNvPr id="20" name="円/楕円 19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二等辺三角形 20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3" name="グループ化 22"/>
            <p:cNvGrpSpPr/>
            <p:nvPr/>
          </p:nvGrpSpPr>
          <p:grpSpPr>
            <a:xfrm>
              <a:off x="3779912" y="4725144"/>
              <a:ext cx="936104" cy="807055"/>
              <a:chOff x="3923928" y="2924945"/>
              <a:chExt cx="2088054" cy="1800200"/>
            </a:xfrm>
          </p:grpSpPr>
          <p:sp>
            <p:nvSpPr>
              <p:cNvPr id="24" name="円/楕円 23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二等辺三角形 24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円/楕円 25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" name="グループ化 27"/>
            <p:cNvGrpSpPr/>
            <p:nvPr/>
          </p:nvGrpSpPr>
          <p:grpSpPr>
            <a:xfrm>
              <a:off x="6372200" y="2420888"/>
              <a:ext cx="434971" cy="375007"/>
              <a:chOff x="3923928" y="2924945"/>
              <a:chExt cx="2088054" cy="1800200"/>
            </a:xfrm>
          </p:grpSpPr>
          <p:sp>
            <p:nvSpPr>
              <p:cNvPr id="29" name="円/楕円 28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二等辺三角形 29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円/楕円 30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6444208" y="2852936"/>
              <a:ext cx="434971" cy="375007"/>
              <a:chOff x="3923928" y="2924945"/>
              <a:chExt cx="2088054" cy="1800200"/>
            </a:xfrm>
          </p:grpSpPr>
          <p:sp>
            <p:nvSpPr>
              <p:cNvPr id="33" name="円/楕円 32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二等辺三角形 33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円/楕円 34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" name="グループ化 35"/>
            <p:cNvGrpSpPr/>
            <p:nvPr/>
          </p:nvGrpSpPr>
          <p:grpSpPr>
            <a:xfrm>
              <a:off x="6444208" y="3284984"/>
              <a:ext cx="434971" cy="375007"/>
              <a:chOff x="3923928" y="2924945"/>
              <a:chExt cx="2088054" cy="1800200"/>
            </a:xfrm>
          </p:grpSpPr>
          <p:sp>
            <p:nvSpPr>
              <p:cNvPr id="37" name="円/楕円 36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二等辺三角形 38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円/楕円 39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>
              <a:off x="6444208" y="3789040"/>
              <a:ext cx="434971" cy="375007"/>
              <a:chOff x="3923928" y="2924945"/>
              <a:chExt cx="2088054" cy="1800200"/>
            </a:xfrm>
          </p:grpSpPr>
          <p:sp>
            <p:nvSpPr>
              <p:cNvPr id="42" name="円/楕円 41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二等辺三角形 42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円/楕円 43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>
              <a:off x="6372200" y="4293096"/>
              <a:ext cx="434971" cy="375007"/>
              <a:chOff x="3923928" y="2924945"/>
              <a:chExt cx="2088054" cy="1800200"/>
            </a:xfrm>
          </p:grpSpPr>
          <p:sp>
            <p:nvSpPr>
              <p:cNvPr id="46" name="円/楕円 45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二等辺三角形 46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円/楕円 47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9" name="グループ化 48"/>
            <p:cNvGrpSpPr/>
            <p:nvPr/>
          </p:nvGrpSpPr>
          <p:grpSpPr>
            <a:xfrm>
              <a:off x="6300192" y="4797152"/>
              <a:ext cx="434971" cy="375007"/>
              <a:chOff x="3923928" y="2924945"/>
              <a:chExt cx="2088054" cy="1800200"/>
            </a:xfrm>
          </p:grpSpPr>
          <p:sp>
            <p:nvSpPr>
              <p:cNvPr id="50" name="円/楕円 49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二等辺三角形 50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円/楕円 51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6228184" y="5301208"/>
              <a:ext cx="434971" cy="375007"/>
              <a:chOff x="3923928" y="2924945"/>
              <a:chExt cx="2088054" cy="1800200"/>
            </a:xfrm>
          </p:grpSpPr>
          <p:sp>
            <p:nvSpPr>
              <p:cNvPr id="54" name="円/楕円 53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二等辺三角形 54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円/楕円 55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" name="グループ化 56"/>
            <p:cNvGrpSpPr/>
            <p:nvPr/>
          </p:nvGrpSpPr>
          <p:grpSpPr>
            <a:xfrm>
              <a:off x="6156176" y="5805264"/>
              <a:ext cx="434971" cy="375007"/>
              <a:chOff x="3923928" y="2924945"/>
              <a:chExt cx="2088054" cy="1800200"/>
            </a:xfrm>
          </p:grpSpPr>
          <p:sp>
            <p:nvSpPr>
              <p:cNvPr id="58" name="円/楕円 57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二等辺三角形 58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" name="グループ化 60"/>
            <p:cNvGrpSpPr/>
            <p:nvPr/>
          </p:nvGrpSpPr>
          <p:grpSpPr>
            <a:xfrm>
              <a:off x="5940152" y="6309320"/>
              <a:ext cx="434971" cy="375007"/>
              <a:chOff x="3923928" y="2924945"/>
              <a:chExt cx="2088054" cy="1800200"/>
            </a:xfrm>
          </p:grpSpPr>
          <p:sp>
            <p:nvSpPr>
              <p:cNvPr id="62" name="円/楕円 61"/>
              <p:cNvSpPr/>
              <p:nvPr/>
            </p:nvSpPr>
            <p:spPr>
              <a:xfrm>
                <a:off x="3923928" y="2924945"/>
                <a:ext cx="1800200" cy="18002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二等辺三角形 62"/>
              <p:cNvSpPr/>
              <p:nvPr/>
            </p:nvSpPr>
            <p:spPr>
              <a:xfrm rot="16902987">
                <a:off x="5005435" y="3467022"/>
                <a:ext cx="865001" cy="11480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円/楕円 63"/>
              <p:cNvSpPr/>
              <p:nvPr/>
            </p:nvSpPr>
            <p:spPr>
              <a:xfrm>
                <a:off x="5004048" y="3356993"/>
                <a:ext cx="288032" cy="2880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5" name="右矢印 64"/>
            <p:cNvSpPr/>
            <p:nvPr/>
          </p:nvSpPr>
          <p:spPr>
            <a:xfrm rot="20650819">
              <a:off x="5004048" y="2708920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右矢印 65"/>
            <p:cNvSpPr/>
            <p:nvPr/>
          </p:nvSpPr>
          <p:spPr>
            <a:xfrm rot="21236468">
              <a:off x="5156447" y="3053352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右矢印 66"/>
            <p:cNvSpPr/>
            <p:nvPr/>
          </p:nvSpPr>
          <p:spPr>
            <a:xfrm>
              <a:off x="5084257" y="3411525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右矢印 67"/>
            <p:cNvSpPr/>
            <p:nvPr/>
          </p:nvSpPr>
          <p:spPr>
            <a:xfrm rot="1715887">
              <a:off x="4701830" y="5834570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右矢印 69"/>
            <p:cNvSpPr/>
            <p:nvPr/>
          </p:nvSpPr>
          <p:spPr>
            <a:xfrm>
              <a:off x="5148064" y="3933056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右矢印 70"/>
            <p:cNvSpPr/>
            <p:nvPr/>
          </p:nvSpPr>
          <p:spPr>
            <a:xfrm rot="262511">
              <a:off x="5154730" y="4333981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右矢印 71"/>
            <p:cNvSpPr/>
            <p:nvPr/>
          </p:nvSpPr>
          <p:spPr>
            <a:xfrm rot="971560">
              <a:off x="5084753" y="4727450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右矢印 72"/>
            <p:cNvSpPr/>
            <p:nvPr/>
          </p:nvSpPr>
          <p:spPr>
            <a:xfrm rot="677579">
              <a:off x="5014743" y="5188851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右矢印 73"/>
            <p:cNvSpPr/>
            <p:nvPr/>
          </p:nvSpPr>
          <p:spPr>
            <a:xfrm rot="1163429">
              <a:off x="4937267" y="5546393"/>
              <a:ext cx="1080120" cy="216024"/>
            </a:xfrm>
            <a:prstGeom prst="rightArrow">
              <a:avLst>
                <a:gd name="adj1" fmla="val 50000"/>
                <a:gd name="adj2" fmla="val 12496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5" name="角丸四角形 74"/>
          <p:cNvSpPr/>
          <p:nvPr/>
        </p:nvSpPr>
        <p:spPr>
          <a:xfrm>
            <a:off x="7308304" y="3356992"/>
            <a:ext cx="1404664" cy="2016224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拡散</a:t>
            </a:r>
            <a:r>
              <a:rPr lang="ja-JP" alt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速</a:t>
            </a:r>
            <a:endParaRPr lang="en-US" altLang="ja-JP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70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角丸四角形 30"/>
          <p:cNvSpPr/>
          <p:nvPr/>
        </p:nvSpPr>
        <p:spPr>
          <a:xfrm>
            <a:off x="1907704" y="2708920"/>
            <a:ext cx="7092280" cy="1584176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1907704" y="476672"/>
            <a:ext cx="7056784" cy="1584176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1944216" y="4941168"/>
            <a:ext cx="7164288" cy="1584176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 descr="ｆｄInstagram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323528" y="5013176"/>
            <a:ext cx="1440160" cy="1440160"/>
          </a:xfrm>
          <a:prstGeom prst="rect">
            <a:avLst/>
          </a:prstGeom>
        </p:spPr>
      </p:pic>
      <p:pic>
        <p:nvPicPr>
          <p:cNvPr id="20" name="図 19" descr="index.pn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23528" y="548680"/>
            <a:ext cx="1440160" cy="1440160"/>
          </a:xfrm>
          <a:prstGeom prst="rect">
            <a:avLst/>
          </a:prstGeom>
        </p:spPr>
      </p:pic>
      <p:pic>
        <p:nvPicPr>
          <p:cNvPr id="1026" name="Picture 2" descr="C:\Users\cyberq-009\Desktop\FB-fLogo-Blue-broadcast-2.pn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23528" y="2780928"/>
            <a:ext cx="1440160" cy="1440160"/>
          </a:xfrm>
          <a:prstGeom prst="rect">
            <a:avLst/>
          </a:prstGeom>
          <a:noFill/>
        </p:spPr>
      </p:pic>
      <p:sp>
        <p:nvSpPr>
          <p:cNvPr id="34" name="テキスト ボックス 33"/>
          <p:cNvSpPr txBox="1"/>
          <p:nvPr/>
        </p:nvSpPr>
        <p:spPr>
          <a:xfrm>
            <a:off x="1979712" y="548680"/>
            <a:ext cx="69127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LINE</a:t>
            </a:r>
            <a:r>
              <a:rPr kumimoji="1" lang="ja-JP" altLang="en-US" sz="2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（ライン）</a:t>
            </a:r>
            <a:endParaRPr kumimoji="1" lang="en-US" altLang="ja-JP" sz="2800" b="1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電話帳などから登録したフレンドにメッセージを送るアプリ。「入室」した人しか見られないグループチャットを使用することで、限られたメンバーにメッセージを一斉送信することができる。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088232" y="5013176"/>
            <a:ext cx="69127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instagram</a:t>
            </a:r>
            <a:r>
              <a:rPr kumimoji="1" lang="ja-JP" altLang="en-US" sz="2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（インスタグラム）</a:t>
            </a:r>
            <a:endParaRPr kumimoji="1" lang="en-US" altLang="ja-JP" sz="2800" b="1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写真や動画を簡単に加工でき、共有することでコミュニケーションをとるアプリ。文章だけではなく、視覚に訴える</a:t>
            </a:r>
            <a:r>
              <a:rPr kumimoji="1"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紹介ができることで人気。「インスタ映え」するもの</a:t>
            </a:r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が流行することも多い。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79712" y="2780928"/>
            <a:ext cx="69127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u="sng" dirty="0" err="1" smtClean="0">
                <a:latin typeface="HGP創英角ｺﾞｼｯｸUB" pitchFamily="50" charset="-128"/>
                <a:ea typeface="HGP創英角ｺﾞｼｯｸUB" pitchFamily="50" charset="-128"/>
              </a:rPr>
              <a:t>Facebook</a:t>
            </a:r>
            <a:r>
              <a:rPr kumimoji="1" lang="ja-JP" altLang="en-US" sz="2800" b="1" u="sng" dirty="0" smtClean="0">
                <a:latin typeface="HGP創英角ｺﾞｼｯｸUB" pitchFamily="50" charset="-128"/>
                <a:ea typeface="HGP創英角ｺﾞｼｯｸUB" pitchFamily="50" charset="-128"/>
              </a:rPr>
              <a:t>（フェイスブック）</a:t>
            </a:r>
            <a:endParaRPr kumimoji="1" lang="en-US" altLang="ja-JP" sz="2800" b="1" u="sng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000" dirty="0" smtClean="0">
                <a:latin typeface="HGP創英角ｺﾞｼｯｸUB" pitchFamily="50" charset="-128"/>
                <a:ea typeface="HGP創英角ｺﾞｼｯｸUB" pitchFamily="50" charset="-128"/>
              </a:rPr>
              <a:t>実名登録を推奨しており、他のサービスに比べて相手の姿が見えるコミュニケーションをとることができる。また、インスタグラムはフェイスブックの子会社であり、同じアカウントでログインできる。</a:t>
            </a:r>
            <a:endParaRPr kumimoji="1"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470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467</Words>
  <Application>Microsoft Office PowerPoint</Application>
  <PresentationFormat>画面に合わせる (4:3)</PresentationFormat>
  <Paragraphs>110</Paragraphs>
  <Slides>5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ＳＮＳの急拡大！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兵庫県教育委員会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Ｔｗｉｔｔｅｒ</dc:title>
  <dc:creator>県立教育研修所</dc:creator>
  <cp:lastModifiedBy>兵庫県</cp:lastModifiedBy>
  <cp:revision>71</cp:revision>
  <dcterms:created xsi:type="dcterms:W3CDTF">2017-05-26T04:30:38Z</dcterms:created>
  <dcterms:modified xsi:type="dcterms:W3CDTF">2019-01-07T01:59:26Z</dcterms:modified>
</cp:coreProperties>
</file>