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58633" autoAdjust="0"/>
  </p:normalViewPr>
  <p:slideViewPr>
    <p:cSldViewPr>
      <p:cViewPr varScale="1">
        <p:scale>
          <a:sx n="33" d="100"/>
          <a:sy n="33" d="100"/>
        </p:scale>
        <p:origin x="-2046" y="-78"/>
      </p:cViewPr>
      <p:guideLst>
        <p:guide orient="horz" pos="2160"/>
        <p:guide pos="2880"/>
      </p:guideLst>
    </p:cSldViewPr>
  </p:slideViewPr>
  <p:notesTextViewPr>
    <p:cViewPr>
      <p:scale>
        <a:sx n="1" d="1"/>
        <a:sy n="1" d="1"/>
      </p:scale>
      <p:origin x="0" y="0"/>
    </p:cViewPr>
  </p:notesTextViewPr>
  <p:notesViewPr>
    <p:cSldViewPr>
      <p:cViewPr varScale="1">
        <p:scale>
          <a:sx n="43" d="100"/>
          <a:sy n="43" d="100"/>
        </p:scale>
        <p:origin x="-2730"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C0F280B9-D7C0-48F6-A440-293F83843C44}" type="slidenum">
              <a:rPr kumimoji="1" lang="ja-JP" altLang="en-US" smtClean="0"/>
              <a:t>‹#›</a:t>
            </a:fld>
            <a:endParaRPr kumimoji="1" lang="ja-JP" altLang="en-US"/>
          </a:p>
        </p:txBody>
      </p:sp>
    </p:spTree>
    <p:extLst>
      <p:ext uri="{BB962C8B-B14F-4D97-AF65-F5344CB8AC3E}">
        <p14:creationId xmlns:p14="http://schemas.microsoft.com/office/powerpoint/2010/main" val="2787048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C2435B2-5C29-4DB9-B455-880FE10BA25D}"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1656AEC-EBF4-4AA6-85F2-563475DA5165}" type="slidenum">
              <a:rPr kumimoji="1" lang="ja-JP" altLang="en-US" smtClean="0"/>
              <a:t>‹#›</a:t>
            </a:fld>
            <a:endParaRPr kumimoji="1" lang="ja-JP" altLang="en-US"/>
          </a:p>
        </p:txBody>
      </p:sp>
    </p:spTree>
    <p:extLst>
      <p:ext uri="{BB962C8B-B14F-4D97-AF65-F5344CB8AC3E}">
        <p14:creationId xmlns:p14="http://schemas.microsoft.com/office/powerpoint/2010/main" val="36920281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○皆さんは、毎日インターネットをしますか？</a:t>
            </a:r>
            <a:endParaRPr kumimoji="1" lang="en-US" altLang="ja-JP" dirty="0" smtClean="0"/>
          </a:p>
          <a:p>
            <a:r>
              <a:rPr kumimoji="1" lang="ja-JP" altLang="en-US" dirty="0" smtClean="0"/>
              <a:t>○皆さんは、インターネットが好きですか？</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○しかし、インターネットの長時間利用が問題になっています。</a:t>
            </a:r>
            <a:endParaRPr kumimoji="1" lang="en-US" altLang="ja-JP" dirty="0" smtClean="0"/>
          </a:p>
          <a:p>
            <a:r>
              <a:rPr kumimoji="1" lang="ja-JP" altLang="en-US" dirty="0" smtClean="0"/>
              <a:t>○今日はインターネット利用時間について考えましょう。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1</a:t>
            </a:fld>
            <a:endParaRPr kumimoji="1" lang="ja-JP" altLang="en-US"/>
          </a:p>
        </p:txBody>
      </p:sp>
    </p:spTree>
    <p:extLst>
      <p:ext uri="{BB962C8B-B14F-4D97-AF65-F5344CB8AC3E}">
        <p14:creationId xmlns:p14="http://schemas.microsoft.com/office/powerpoint/2010/main" val="105404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○インターネットに接続すると、どんなことができますか？</a:t>
            </a:r>
            <a:endParaRPr kumimoji="1" lang="en-US" altLang="ja-JP" dirty="0" smtClean="0"/>
          </a:p>
          <a:p>
            <a:r>
              <a:rPr kumimoji="1" lang="ja-JP" altLang="en-US" dirty="0" smtClean="0"/>
              <a:t>　　→　自由にまわりの人と話し合ってみましょう。</a:t>
            </a:r>
            <a:endParaRPr kumimoji="1" lang="en-US" altLang="ja-JP" dirty="0" smtClean="0"/>
          </a:p>
          <a:p>
            <a:r>
              <a:rPr kumimoji="1" lang="ja-JP" altLang="en-US" dirty="0" smtClean="0"/>
              <a:t>　　→　どんな意見が出ましたか。発表してみましょう。</a:t>
            </a:r>
            <a:endParaRPr kumimoji="1" lang="en-US" altLang="ja-JP" dirty="0" smtClean="0"/>
          </a:p>
          <a:p>
            <a:endParaRPr kumimoji="1" lang="en-US" altLang="ja-JP" dirty="0" smtClean="0"/>
          </a:p>
          <a:p>
            <a:r>
              <a:rPr kumimoji="1" lang="ja-JP" altLang="en-US" dirty="0" smtClean="0"/>
              <a:t>○あなたの、</a:t>
            </a:r>
            <a:r>
              <a:rPr kumimoji="1" lang="en-US" altLang="ja-JP" dirty="0" smtClean="0"/>
              <a:t>1</a:t>
            </a:r>
            <a:r>
              <a:rPr kumimoji="1" lang="ja-JP" altLang="en-US" dirty="0" smtClean="0"/>
              <a:t>日のインターネット接続時間はどのくらいの長さですか？挙手で教えてください。</a:t>
            </a:r>
            <a:endParaRPr kumimoji="1" lang="en-US" altLang="ja-JP" dirty="0" smtClean="0"/>
          </a:p>
          <a:p>
            <a:r>
              <a:rPr kumimoji="1" lang="ja-JP" altLang="en-US" dirty="0" smtClean="0"/>
              <a:t>　　→　</a:t>
            </a:r>
            <a:r>
              <a:rPr kumimoji="1" lang="en-US" altLang="ja-JP" dirty="0" smtClean="0"/>
              <a:t>1</a:t>
            </a:r>
            <a:r>
              <a:rPr kumimoji="1" lang="ja-JP" altLang="en-US" dirty="0" smtClean="0"/>
              <a:t>時間未満？</a:t>
            </a:r>
            <a:endParaRPr kumimoji="1" lang="en-US" altLang="ja-JP" dirty="0" smtClean="0"/>
          </a:p>
          <a:p>
            <a:r>
              <a:rPr kumimoji="1" lang="ja-JP" altLang="en-US" dirty="0" smtClean="0"/>
              <a:t>　　→　</a:t>
            </a:r>
            <a:r>
              <a:rPr kumimoji="1" lang="en-US" altLang="ja-JP" dirty="0" smtClean="0"/>
              <a:t>1</a:t>
            </a:r>
            <a:r>
              <a:rPr kumimoji="1" lang="ja-JP" altLang="en-US" dirty="0" smtClean="0"/>
              <a:t>時間から２時間？</a:t>
            </a:r>
            <a:endParaRPr kumimoji="1" lang="en-US" altLang="ja-JP" dirty="0" smtClean="0"/>
          </a:p>
          <a:p>
            <a:r>
              <a:rPr kumimoji="1" lang="ja-JP" altLang="en-US" dirty="0" smtClean="0"/>
              <a:t>　　→　</a:t>
            </a:r>
            <a:r>
              <a:rPr kumimoji="1" lang="en-US" altLang="ja-JP" dirty="0" smtClean="0"/>
              <a:t>2</a:t>
            </a:r>
            <a:r>
              <a:rPr kumimoji="1" lang="ja-JP" altLang="en-US" dirty="0" smtClean="0"/>
              <a:t>時間から３時間？</a:t>
            </a:r>
            <a:endParaRPr kumimoji="1" lang="en-US" altLang="ja-JP" dirty="0" smtClean="0"/>
          </a:p>
          <a:p>
            <a:r>
              <a:rPr kumimoji="1" lang="ja-JP" altLang="en-US" dirty="0" smtClean="0"/>
              <a:t>　　→　４時間以上　</a:t>
            </a:r>
            <a:r>
              <a:rPr kumimoji="1" lang="en-US" altLang="ja-JP" dirty="0" smtClean="0"/>
              <a:t>!</a:t>
            </a:r>
            <a:r>
              <a:rPr kumimoji="1" lang="ja-JP" altLang="en-US" dirty="0" smtClean="0"/>
              <a:t>？</a:t>
            </a:r>
            <a:endParaRPr kumimoji="1" lang="en-US" altLang="ja-JP" dirty="0" smtClean="0"/>
          </a:p>
          <a:p>
            <a:endParaRPr kumimoji="1" lang="en-US" altLang="ja-JP" dirty="0" smtClean="0"/>
          </a:p>
          <a:p>
            <a:r>
              <a:rPr kumimoji="1" lang="ja-JP" altLang="en-US" dirty="0" smtClean="0"/>
              <a:t>○インターネットの</a:t>
            </a:r>
            <a:r>
              <a:rPr kumimoji="1" lang="en-US" altLang="ja-JP" dirty="0" smtClean="0"/>
              <a:t>1</a:t>
            </a:r>
            <a:r>
              <a:rPr kumimoji="1" lang="ja-JP" altLang="en-US" dirty="0" smtClean="0"/>
              <a:t>日の利用時間はどのくらいの長さがよいのでしょうか？</a:t>
            </a:r>
            <a:endParaRPr kumimoji="1" lang="en-US" altLang="ja-JP" dirty="0" smtClean="0"/>
          </a:p>
          <a:p>
            <a:r>
              <a:rPr kumimoji="1" lang="ja-JP" altLang="en-US" dirty="0" smtClean="0"/>
              <a:t>　　</a:t>
            </a:r>
            <a:r>
              <a:rPr kumimoji="1" lang="en-US" altLang="ja-JP" dirty="0" smtClean="0"/>
              <a:t>※</a:t>
            </a:r>
            <a:r>
              <a:rPr kumimoji="1" lang="ja-JP" altLang="en-US" dirty="0" smtClean="0"/>
              <a:t>子ども達が自由に発言できるように配慮する。</a:t>
            </a:r>
            <a:endParaRPr kumimoji="1" lang="en-US" altLang="ja-JP" dirty="0" smtClean="0"/>
          </a:p>
          <a:p>
            <a:r>
              <a:rPr kumimoji="1" lang="ja-JP" altLang="en-US" dirty="0" smtClean="0"/>
              <a:t>　　</a:t>
            </a:r>
            <a:r>
              <a:rPr kumimoji="1" lang="en-US" altLang="ja-JP" dirty="0" smtClean="0"/>
              <a:t>※</a:t>
            </a:r>
            <a:r>
              <a:rPr kumimoji="1" lang="ja-JP" altLang="en-US" dirty="0" smtClean="0"/>
              <a:t>意見をまとめる必要はなし。</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2</a:t>
            </a:fld>
            <a:endParaRPr kumimoji="1" lang="ja-JP" altLang="en-US"/>
          </a:p>
        </p:txBody>
      </p:sp>
    </p:spTree>
    <p:extLst>
      <p:ext uri="{BB962C8B-B14F-4D97-AF65-F5344CB8AC3E}">
        <p14:creationId xmlns:p14="http://schemas.microsoft.com/office/powerpoint/2010/main" val="1922049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○みんなが、ついついインターネットを長時間やってしまうのは何なのでしょうか？</a:t>
            </a:r>
            <a:endParaRPr kumimoji="1" lang="en-US" altLang="ja-JP" dirty="0" smtClean="0"/>
          </a:p>
          <a:p>
            <a:endParaRPr kumimoji="1" lang="en-US" altLang="ja-JP" dirty="0" smtClean="0"/>
          </a:p>
          <a:p>
            <a:r>
              <a:rPr kumimoji="1" lang="en-US" altLang="ja-JP" dirty="0" smtClean="0"/>
              <a:t>《</a:t>
            </a:r>
            <a:r>
              <a:rPr kumimoji="1" lang="ja-JP" altLang="en-US" dirty="0" smtClean="0"/>
              <a:t>動画、ゲーム、ＳＮＳに焦点化</a:t>
            </a:r>
            <a:r>
              <a:rPr kumimoji="1" lang="en-US" altLang="ja-JP" dirty="0" smtClean="0"/>
              <a:t>》</a:t>
            </a:r>
          </a:p>
          <a:p>
            <a:r>
              <a:rPr kumimoji="1" lang="ja-JP" altLang="en-US" dirty="0" smtClean="0"/>
              <a:t>・動画が長時間になってしまうのはなぜ？</a:t>
            </a:r>
            <a:endParaRPr kumimoji="1" lang="en-US" altLang="ja-JP" dirty="0" smtClean="0"/>
          </a:p>
          <a:p>
            <a:r>
              <a:rPr kumimoji="1" lang="ja-JP" altLang="en-US" dirty="0" smtClean="0"/>
              <a:t>・ゲームが長時間になってしまうのはなぜ？</a:t>
            </a:r>
            <a:endParaRPr kumimoji="1" lang="en-US" altLang="ja-JP" dirty="0" smtClean="0"/>
          </a:p>
          <a:p>
            <a:r>
              <a:rPr kumimoji="1" lang="ja-JP" altLang="en-US" dirty="0" smtClean="0"/>
              <a:t>・ＳＮＳが長時間になってしまうのはなぜ？</a:t>
            </a:r>
            <a:endParaRPr kumimoji="1" lang="en-US" altLang="ja-JP" dirty="0" smtClean="0"/>
          </a:p>
          <a:p>
            <a:endParaRPr kumimoji="1" lang="en-US" altLang="ja-JP" dirty="0" smtClean="0"/>
          </a:p>
          <a:p>
            <a:r>
              <a:rPr kumimoji="1" lang="en-US" altLang="ja-JP" dirty="0" smtClean="0"/>
              <a:t>※</a:t>
            </a:r>
            <a:r>
              <a:rPr kumimoji="1" lang="ja-JP" altLang="en-US" dirty="0" smtClean="0"/>
              <a:t>子ども達が共感できるように、長時間利用するときの気持ちを丁寧に問う。</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3</a:t>
            </a:fld>
            <a:endParaRPr kumimoji="1" lang="ja-JP" altLang="en-US"/>
          </a:p>
        </p:txBody>
      </p:sp>
    </p:spTree>
    <p:extLst>
      <p:ext uri="{BB962C8B-B14F-4D97-AF65-F5344CB8AC3E}">
        <p14:creationId xmlns:p14="http://schemas.microsoft.com/office/powerpoint/2010/main" val="53882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○ついつい使い続けてしまうときってどんな気持ち？</a:t>
            </a:r>
            <a:endParaRPr kumimoji="1" lang="en-US" altLang="ja-JP" dirty="0" smtClean="0"/>
          </a:p>
          <a:p>
            <a:r>
              <a:rPr kumimoji="1" lang="ja-JP" altLang="en-US" dirty="0" smtClean="0"/>
              <a:t>　　→自分の気持ちを書いてみよう。（ワークシート、ノート等）</a:t>
            </a:r>
            <a:endParaRPr kumimoji="1" lang="en-US" altLang="ja-JP" dirty="0" smtClean="0"/>
          </a:p>
          <a:p>
            <a:r>
              <a:rPr kumimoji="1" lang="ja-JP" altLang="en-US" dirty="0" smtClean="0"/>
              <a:t>　　→班でまわりの人と意見を交流してみよう。</a:t>
            </a:r>
            <a:endParaRPr kumimoji="1" lang="en-US" altLang="ja-JP" dirty="0" smtClean="0"/>
          </a:p>
          <a:p>
            <a:endParaRPr kumimoji="1" lang="en-US" altLang="ja-JP" dirty="0" smtClean="0"/>
          </a:p>
          <a:p>
            <a:r>
              <a:rPr kumimoji="1" lang="en-US" altLang="ja-JP" dirty="0" smtClean="0"/>
              <a:t>《</a:t>
            </a:r>
            <a:r>
              <a:rPr kumimoji="1" lang="ja-JP" altLang="en-US" dirty="0" smtClean="0"/>
              <a:t>依存的な意見に焦点化</a:t>
            </a:r>
            <a:r>
              <a:rPr kumimoji="1" lang="en-US" altLang="ja-JP" dirty="0" smtClean="0"/>
              <a:t>》</a:t>
            </a:r>
          </a:p>
          <a:p>
            <a:r>
              <a:rPr kumimoji="1" lang="ja-JP" altLang="en-US" dirty="0" smtClean="0"/>
              <a:t>・「やめたいのにやめられない」「自分の力ではやめられない」</a:t>
            </a:r>
            <a:endParaRPr kumimoji="1" lang="en-US" altLang="ja-JP" dirty="0" smtClean="0"/>
          </a:p>
          <a:p>
            <a:r>
              <a:rPr kumimoji="1" lang="ja-JP" altLang="en-US" dirty="0" smtClean="0"/>
              <a:t>・このような状態になることを「依存傾向」といいます。</a:t>
            </a:r>
            <a:endParaRPr kumimoji="1" lang="en-US" altLang="ja-JP" dirty="0" smtClean="0"/>
          </a:p>
          <a:p>
            <a:endParaRPr kumimoji="1" lang="en-US" altLang="ja-JP" dirty="0" smtClean="0"/>
          </a:p>
          <a:p>
            <a:r>
              <a:rPr kumimoji="1" lang="ja-JP" altLang="en-US" dirty="0" smtClean="0"/>
              <a:t>○長時間使ってしまった後ってどんな気持ちになるの？</a:t>
            </a:r>
            <a:endParaRPr kumimoji="1" lang="en-US" altLang="ja-JP" dirty="0" smtClean="0"/>
          </a:p>
          <a:p>
            <a:r>
              <a:rPr kumimoji="1" lang="ja-JP" altLang="en-US" dirty="0" smtClean="0"/>
              <a:t>　　→自分の気持ちを書いてみよう。（ワークシート、ノート等）</a:t>
            </a:r>
            <a:endParaRPr kumimoji="1" lang="en-US" altLang="ja-JP" dirty="0" smtClean="0"/>
          </a:p>
          <a:p>
            <a:r>
              <a:rPr kumimoji="1" lang="ja-JP" altLang="en-US" dirty="0" smtClean="0"/>
              <a:t>　　→班でまわりの人と意見を交流してみよう。</a:t>
            </a:r>
            <a:endParaRPr kumimoji="1" lang="en-US" altLang="ja-JP" dirty="0" smtClean="0"/>
          </a:p>
          <a:p>
            <a:endParaRPr kumimoji="1" lang="en-US" altLang="ja-JP" dirty="0" smtClean="0"/>
          </a:p>
          <a:p>
            <a:r>
              <a:rPr kumimoji="1" lang="en-US" altLang="ja-JP" dirty="0" smtClean="0"/>
              <a:t>《</a:t>
            </a:r>
            <a:r>
              <a:rPr kumimoji="1" lang="ja-JP" altLang="en-US" dirty="0" smtClean="0"/>
              <a:t>後悔的な意見に焦点化</a:t>
            </a:r>
            <a:r>
              <a:rPr kumimoji="1" lang="en-US" altLang="ja-JP" dirty="0" smtClean="0"/>
              <a:t>》</a:t>
            </a:r>
          </a:p>
          <a:p>
            <a:r>
              <a:rPr kumimoji="1" lang="ja-JP" altLang="en-US" dirty="0" smtClean="0"/>
              <a:t>・なぜ後悔するのだろう。</a:t>
            </a:r>
            <a:endParaRPr kumimoji="1" lang="en-US" altLang="ja-JP" dirty="0" smtClean="0"/>
          </a:p>
          <a:p>
            <a:r>
              <a:rPr kumimoji="1" lang="ja-JP" altLang="en-US" dirty="0" smtClean="0"/>
              <a:t>・何か他にやりたいことがあったときに、インターネットに夢中になってできなかった経験はありませんか。</a:t>
            </a:r>
            <a:endParaRPr kumimoji="1" lang="ja-JP" altLang="en-US" dirty="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4</a:t>
            </a:fld>
            <a:endParaRPr kumimoji="1" lang="ja-JP" altLang="en-US"/>
          </a:p>
        </p:txBody>
      </p:sp>
    </p:spTree>
    <p:extLst>
      <p:ext uri="{BB962C8B-B14F-4D97-AF65-F5344CB8AC3E}">
        <p14:creationId xmlns:p14="http://schemas.microsoft.com/office/powerpoint/2010/main" val="4060295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○インターネットを長時間使ってしまうと、どんな問題が出てくるだろう？</a:t>
            </a:r>
            <a:endParaRPr kumimoji="1" lang="en-US" altLang="ja-JP" dirty="0" smtClean="0"/>
          </a:p>
          <a:p>
            <a:endParaRPr kumimoji="1" lang="en-US" altLang="ja-JP" dirty="0" smtClean="0"/>
          </a:p>
          <a:p>
            <a:r>
              <a:rPr kumimoji="1" lang="en-US" altLang="ja-JP" dirty="0" smtClean="0"/>
              <a:t>《</a:t>
            </a:r>
            <a:r>
              <a:rPr kumimoji="1" lang="ja-JP" altLang="en-US" dirty="0" smtClean="0"/>
              <a:t>健康被害</a:t>
            </a:r>
            <a:r>
              <a:rPr kumimoji="1" lang="en-US" altLang="ja-JP" dirty="0" smtClean="0"/>
              <a:t>》</a:t>
            </a:r>
          </a:p>
          <a:p>
            <a:r>
              <a:rPr kumimoji="1" lang="ja-JP" altLang="en-US" dirty="0" smtClean="0"/>
              <a:t>・健康にどのような問題が起こると考えられるかな。</a:t>
            </a:r>
            <a:endParaRPr kumimoji="1" lang="en-US" altLang="ja-JP" dirty="0" smtClean="0"/>
          </a:p>
          <a:p>
            <a:r>
              <a:rPr kumimoji="1" lang="ja-JP" altLang="en-US" dirty="0" smtClean="0"/>
              <a:t>・スマホを長時間使ったとき、体のどんな部分がしんどくなるのだろう。</a:t>
            </a:r>
            <a:endParaRPr kumimoji="1" lang="en-US" altLang="ja-JP" dirty="0" smtClean="0"/>
          </a:p>
          <a:p>
            <a:r>
              <a:rPr kumimoji="1" lang="ja-JP" altLang="en-US" dirty="0" smtClean="0"/>
              <a:t>・体が不健康な状態になると、あなたの生活にどんな問題が出てくるかな？</a:t>
            </a:r>
            <a:endParaRPr kumimoji="1" lang="en-US" altLang="ja-JP" dirty="0" smtClean="0"/>
          </a:p>
          <a:p>
            <a:endParaRPr kumimoji="1" lang="en-US" altLang="ja-JP" dirty="0" smtClean="0"/>
          </a:p>
          <a:p>
            <a:r>
              <a:rPr kumimoji="1" lang="en-US" altLang="ja-JP" dirty="0" smtClean="0"/>
              <a:t>《</a:t>
            </a:r>
            <a:r>
              <a:rPr kumimoji="1" lang="ja-JP" altLang="en-US" dirty="0" smtClean="0"/>
              <a:t>学力不振</a:t>
            </a:r>
            <a:r>
              <a:rPr kumimoji="1" lang="en-US" altLang="ja-JP" dirty="0" smtClean="0"/>
              <a:t>》</a:t>
            </a:r>
          </a:p>
          <a:p>
            <a:r>
              <a:rPr kumimoji="1" lang="ja-JP" altLang="en-US" dirty="0" smtClean="0"/>
              <a:t>・学習に必要な力はどんな力だろう。</a:t>
            </a:r>
            <a:endParaRPr kumimoji="1" lang="en-US" altLang="ja-JP" dirty="0" smtClean="0"/>
          </a:p>
          <a:p>
            <a:r>
              <a:rPr kumimoji="1" lang="ja-JP" altLang="en-US" dirty="0" smtClean="0"/>
              <a:t>　　→集中力、記憶力、理解力　等</a:t>
            </a:r>
            <a:endParaRPr kumimoji="1" lang="en-US" altLang="ja-JP" dirty="0" smtClean="0"/>
          </a:p>
          <a:p>
            <a:r>
              <a:rPr kumimoji="1" lang="ja-JP" altLang="en-US" dirty="0" smtClean="0"/>
              <a:t>・学習がうまくいかないようになるとどんな問題が出てくるかな？</a:t>
            </a:r>
            <a:endParaRPr kumimoji="1" lang="en-US" altLang="ja-JP" dirty="0" smtClean="0"/>
          </a:p>
          <a:p>
            <a:endParaRPr kumimoji="1" lang="en-US" altLang="ja-JP" dirty="0" smtClean="0"/>
          </a:p>
          <a:p>
            <a:r>
              <a:rPr kumimoji="1" lang="en-US" altLang="ja-JP" dirty="0" smtClean="0"/>
              <a:t>※</a:t>
            </a:r>
            <a:r>
              <a:rPr kumimoji="1" lang="ja-JP" altLang="en-US" dirty="0" smtClean="0"/>
              <a:t>自分の将来の夢の達成や健康に生活することの素晴らしさに気づかせる。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5</a:t>
            </a:fld>
            <a:endParaRPr kumimoji="1" lang="ja-JP" altLang="en-US"/>
          </a:p>
        </p:txBody>
      </p:sp>
    </p:spTree>
    <p:extLst>
      <p:ext uri="{BB962C8B-B14F-4D97-AF65-F5344CB8AC3E}">
        <p14:creationId xmlns:p14="http://schemas.microsoft.com/office/powerpoint/2010/main" val="1509391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○今日はインターネットの長時間利用について考えてきました。</a:t>
            </a:r>
            <a:endParaRPr kumimoji="1" lang="en-US" altLang="ja-JP" dirty="0" smtClean="0"/>
          </a:p>
          <a:p>
            <a:endParaRPr kumimoji="1" lang="en-US" altLang="ja-JP" dirty="0" smtClean="0"/>
          </a:p>
          <a:p>
            <a:r>
              <a:rPr kumimoji="1" lang="ja-JP" altLang="en-US" dirty="0" smtClean="0"/>
              <a:t>○改めて聞きますが、インターネットの</a:t>
            </a:r>
            <a:r>
              <a:rPr kumimoji="1" lang="en-US" altLang="ja-JP" dirty="0" smtClean="0"/>
              <a:t>1</a:t>
            </a:r>
            <a:r>
              <a:rPr kumimoji="1" lang="ja-JP" altLang="en-US" dirty="0" smtClean="0"/>
              <a:t>日の利用時間はどれくらいの長さがよいのでしょうか？</a:t>
            </a:r>
            <a:endParaRPr kumimoji="1" lang="en-US" altLang="ja-JP" dirty="0" smtClean="0"/>
          </a:p>
          <a:p>
            <a:r>
              <a:rPr kumimoji="1" lang="ja-JP" altLang="en-US" dirty="0" smtClean="0"/>
              <a:t>　　　</a:t>
            </a:r>
            <a:r>
              <a:rPr kumimoji="1" lang="en-US" altLang="ja-JP" dirty="0" smtClean="0"/>
              <a:t>※</a:t>
            </a:r>
            <a:r>
              <a:rPr kumimoji="1" lang="ja-JP" altLang="en-US" dirty="0" smtClean="0"/>
              <a:t>今日の学習をもとに、今度は子ども達の意見をまとめていく。</a:t>
            </a:r>
            <a:endParaRPr kumimoji="1" lang="en-US" altLang="ja-JP" dirty="0" smtClean="0"/>
          </a:p>
          <a:p>
            <a:r>
              <a:rPr kumimoji="1" lang="ja-JP" altLang="en-US" dirty="0" smtClean="0"/>
              <a:t>　　　</a:t>
            </a:r>
            <a:r>
              <a:rPr kumimoji="1" lang="en-US" altLang="ja-JP" dirty="0" smtClean="0"/>
              <a:t>※</a:t>
            </a:r>
            <a:r>
              <a:rPr kumimoji="1" lang="ja-JP" altLang="en-US" dirty="0" smtClean="0"/>
              <a:t>基準となる時間にはある程度の幅をもたせ、この後の宣言づくりにつながるようなまとめかたをする。</a:t>
            </a:r>
            <a:endParaRPr kumimoji="1" lang="en-US" altLang="ja-JP" dirty="0" smtClean="0"/>
          </a:p>
          <a:p>
            <a:endParaRPr kumimoji="1" lang="en-US" altLang="ja-JP" dirty="0" smtClean="0"/>
          </a:p>
          <a:p>
            <a:r>
              <a:rPr kumimoji="1" lang="ja-JP" altLang="en-US" dirty="0" smtClean="0"/>
              <a:t>○長時間利用の問題をふまえて、あなた自身でわたしの「インターネット利用宣言」を作りましょう。</a:t>
            </a:r>
            <a:endParaRPr kumimoji="1" lang="en-US" altLang="ja-JP" dirty="0" smtClean="0"/>
          </a:p>
          <a:p>
            <a:r>
              <a:rPr kumimoji="1" lang="ja-JP" altLang="en-US" dirty="0" smtClean="0"/>
              <a:t>○宣言の理由としては、今の自分をどのように成長させたいのかについて考えてみよう。</a:t>
            </a:r>
            <a:endParaRPr kumimoji="1" lang="en-US" altLang="ja-JP" dirty="0" smtClean="0"/>
          </a:p>
          <a:p>
            <a:r>
              <a:rPr kumimoji="1" lang="ja-JP" altLang="en-US" dirty="0" smtClean="0"/>
              <a:t>　　→自分の気持ちを書いてみよう。（ワークシート、ノート等）</a:t>
            </a:r>
            <a:endParaRPr kumimoji="1" lang="en-US" altLang="ja-JP" dirty="0" smtClean="0"/>
          </a:p>
          <a:p>
            <a:r>
              <a:rPr kumimoji="1" lang="ja-JP" altLang="en-US" dirty="0" smtClean="0"/>
              <a:t>　　→班でまわりの人と意見を交流してみよう。</a:t>
            </a:r>
            <a:endParaRPr kumimoji="1" lang="en-US" altLang="ja-JP" dirty="0" smtClean="0"/>
          </a:p>
          <a:p>
            <a:endParaRPr kumimoji="1" lang="en-US" altLang="ja-JP" dirty="0" smtClean="0"/>
          </a:p>
          <a:p>
            <a:r>
              <a:rPr kumimoji="1" lang="ja-JP" altLang="en-US" dirty="0" smtClean="0"/>
              <a:t>○今日の学びを振り返りましょう。</a:t>
            </a:r>
            <a:endParaRPr kumimoji="1" lang="en-US" altLang="ja-JP" dirty="0" smtClean="0"/>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61656AEC-EBF4-4AA6-85F2-563475DA5165}" type="slidenum">
              <a:rPr kumimoji="1" lang="ja-JP" altLang="en-US" smtClean="0"/>
              <a:t>6</a:t>
            </a:fld>
            <a:endParaRPr kumimoji="1" lang="ja-JP" altLang="en-US"/>
          </a:p>
        </p:txBody>
      </p:sp>
    </p:spTree>
    <p:extLst>
      <p:ext uri="{BB962C8B-B14F-4D97-AF65-F5344CB8AC3E}">
        <p14:creationId xmlns:p14="http://schemas.microsoft.com/office/powerpoint/2010/main" val="3274945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379249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288708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285672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41743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113289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3690557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9338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226116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347121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356848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EEB028-21BB-414D-BEF3-5E934CF41F13}"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132114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EB028-21BB-414D-BEF3-5E934CF41F13}" type="datetimeFigureOut">
              <a:rPr kumimoji="1" lang="ja-JP" altLang="en-US" smtClean="0"/>
              <a:t>2019/1/7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CDBE2-E248-4F42-9740-9953BBFAE854}" type="slidenum">
              <a:rPr kumimoji="1" lang="ja-JP" altLang="en-US" smtClean="0"/>
              <a:t>‹#›</a:t>
            </a:fld>
            <a:endParaRPr kumimoji="1" lang="ja-JP" altLang="en-US"/>
          </a:p>
        </p:txBody>
      </p:sp>
    </p:spTree>
    <p:extLst>
      <p:ext uri="{BB962C8B-B14F-4D97-AF65-F5344CB8AC3E}">
        <p14:creationId xmlns:p14="http://schemas.microsoft.com/office/powerpoint/2010/main" val="165542102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052736"/>
            <a:ext cx="9144000" cy="3672408"/>
          </a:xfrm>
        </p:spPr>
        <p:txBody>
          <a:bodyPr>
            <a:noAutofit/>
          </a:bodyPr>
          <a:lstStyle/>
          <a:p>
            <a:r>
              <a:rPr kumimoji="1" lang="ja-JP" altLang="en-US"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インターネットの</a:t>
            </a:r>
            <a:r>
              <a:rPr kumimoji="1" lang="en-US" altLang="ja-JP"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長時間利用について</a:t>
            </a:r>
            <a:r>
              <a:rPr kumimoji="1" lang="en-US" altLang="ja-JP"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6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考えよう！</a:t>
            </a:r>
            <a:endParaRPr kumimoji="1" lang="ja-JP" altLang="en-US" sz="6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 y="246157"/>
            <a:ext cx="9143999" cy="584775"/>
          </a:xfrm>
          <a:prstGeom prst="rect">
            <a:avLst/>
          </a:prstGeom>
          <a:noFill/>
        </p:spPr>
        <p:txBody>
          <a:bodyPr wrap="square" rtlCol="0" anchor="ctr">
            <a:spAutoFit/>
          </a:bodyPr>
          <a:lstStyle/>
          <a:p>
            <a:pPr algn="ctr"/>
            <a:r>
              <a:rPr lang="ja-JP" altLang="en-US" sz="3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ネット時事課題</a:t>
            </a:r>
            <a:endParaRPr kumimoji="1" lang="en-US" altLang="ja-JP"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2640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FC000">
            <a:alpha val="59000"/>
          </a:srgb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45024"/>
            <a:ext cx="8382436" cy="1252728"/>
          </a:xfrm>
        </p:spPr>
        <p:txBody>
          <a:bodyPr>
            <a:noAutofit/>
          </a:bodyPr>
          <a:lstStyle/>
          <a:p>
            <a:pPr algn="l"/>
            <a:r>
              <a:rPr lang="ja-JP" altLang="en-US" sz="4000" b="1" dirty="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日のインターネット</a:t>
            </a:r>
            <a:r>
              <a:rPr lang="ja-JP" altLang="en-US" sz="4000" b="1" dirty="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接続</a:t>
            </a:r>
            <a:r>
              <a:rPr lang="ja-JP" altLang="en-US"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4000" b="1" dirty="0" smtClean="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あなたはどれくらい？</a:t>
            </a:r>
            <a:endParaRPr kumimoji="1" lang="ja-JP" altLang="en-US" sz="4000" b="1" dirty="0">
              <a:ln w="6350">
                <a:noFill/>
              </a:ln>
              <a:solidFill>
                <a:schemeClr val="tx1"/>
              </a:solidFill>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518864" y="404664"/>
            <a:ext cx="8625136"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b="1" dirty="0" smtClean="0">
                <a:ln w="6350">
                  <a:noFill/>
                </a:ln>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インターネットに接続すると、</a:t>
            </a:r>
            <a:endParaRPr lang="en-US" altLang="ja-JP" sz="4000" b="1" dirty="0" smtClean="0">
              <a:ln w="6350">
                <a:noFill/>
              </a:ln>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0" b="1" dirty="0" smtClean="0">
                <a:ln w="6350">
                  <a:noFill/>
                </a:ln>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どんなことができますか？</a:t>
            </a:r>
            <a:endParaRPr lang="ja-JP" altLang="en-US" sz="4000" b="1" dirty="0">
              <a:ln w="6350">
                <a:noFill/>
              </a:ln>
              <a:effectLst>
                <a:glow rad="101600">
                  <a:schemeClr val="bg1">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541069" y="1916832"/>
            <a:ext cx="7848872" cy="1296144"/>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541069" y="5157192"/>
            <a:ext cx="7848872" cy="1368152"/>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0" dirty="0"/>
          </a:p>
        </p:txBody>
      </p:sp>
    </p:spTree>
    <p:extLst>
      <p:ext uri="{BB962C8B-B14F-4D97-AF65-F5344CB8AC3E}">
        <p14:creationId xmlns:p14="http://schemas.microsoft.com/office/powerpoint/2010/main" val="74616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51521" y="1196752"/>
            <a:ext cx="8712967" cy="5215190"/>
          </a:xfrm>
          <a:prstGeom prst="roundRect">
            <a:avLst>
              <a:gd name="adj" fmla="val 6066"/>
            </a:avLst>
          </a:prstGeom>
          <a:ln w="57150"/>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95536" y="1484784"/>
            <a:ext cx="8208912" cy="4708981"/>
          </a:xfrm>
          <a:prstGeom prst="rect">
            <a:avLst/>
          </a:prstGeom>
          <a:noFill/>
        </p:spPr>
        <p:txBody>
          <a:bodyPr wrap="square" rtlCol="0">
            <a:spAutoFit/>
          </a:bodyPr>
          <a:lstStyle/>
          <a:p>
            <a:r>
              <a:rPr lang="ja-JP" altLang="en-US"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動画</a:t>
            </a:r>
            <a:endParaRPr lang="en-US" altLang="ja-JP"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ゲーム</a:t>
            </a:r>
            <a:endParaRPr lang="en-US" altLang="ja-JP"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SNS(LINE</a:t>
            </a:r>
            <a:r>
              <a:rPr lang="ja-JP" altLang="en-US"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Twitter)</a:t>
            </a:r>
          </a:p>
          <a:p>
            <a:endParaRPr lang="en-US" altLang="ja-JP" sz="2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39552" y="1196752"/>
            <a:ext cx="8208912" cy="5278368"/>
          </a:xfrm>
          <a:prstGeom prst="rect">
            <a:avLst/>
          </a:prstGeom>
          <a:noFill/>
        </p:spPr>
        <p:txBody>
          <a:bodyPr wrap="square" rtlCol="0">
            <a:spAutoFit/>
          </a:bodyPr>
          <a:lstStyle/>
          <a:p>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関連した動画を</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続けて</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見て</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しまう。</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 長い動画を見てしまう。</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 夢中になってしまう。</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 ゲームを進めるのに時間がかかる。</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 みんなに合わせている。自分だけ終われない。</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 相手と</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LINE</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を続けていると時間を忘れる。</a:t>
            </a:r>
            <a:endParaRPr kumimoji="1" lang="ja-JP" altLang="en-US" sz="2800" dirty="0"/>
          </a:p>
        </p:txBody>
      </p:sp>
      <p:sp>
        <p:nvSpPr>
          <p:cNvPr id="8" name="角丸四角形 7"/>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effectLst>
                  <a:outerShdw blurRad="38100" dist="38100" dir="2700000" algn="tl">
                    <a:srgbClr val="000000">
                      <a:alpha val="43137"/>
                    </a:srgbClr>
                  </a:outerShdw>
                </a:effectLst>
              </a:rPr>
              <a:t>みんなが長時間やってしまうのは･･･</a:t>
            </a:r>
          </a:p>
        </p:txBody>
      </p:sp>
    </p:spTree>
    <p:extLst>
      <p:ext uri="{BB962C8B-B14F-4D97-AF65-F5344CB8AC3E}">
        <p14:creationId xmlns:p14="http://schemas.microsoft.com/office/powerpoint/2010/main" val="160885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0000">
            <a:alpha val="9000"/>
          </a:srgb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88640"/>
            <a:ext cx="8568952" cy="1512168"/>
          </a:xfrm>
        </p:spPr>
        <p:txBody>
          <a:bodyPr>
            <a:normAutofit/>
          </a:bodyPr>
          <a:lstStyle/>
          <a:p>
            <a:pPr algn="l"/>
            <a:r>
              <a:rPr lang="ja-JP" altLang="en-US" sz="4000" b="1" dirty="0" smtClean="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どんな</a:t>
            </a:r>
            <a:r>
              <a:rPr lang="ja-JP" altLang="en-US" sz="4000" b="1" dirty="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気持ち？</a:t>
            </a:r>
            <a:r>
              <a:rPr kumimoji="1" lang="en-US" altLang="ja-JP" sz="4000" b="1" dirty="0" smtClean="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000" b="1" dirty="0" smtClean="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4000" b="1" dirty="0" smtClean="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ついつい使い続けてしまうとき</a:t>
            </a:r>
            <a:r>
              <a:rPr kumimoji="1" lang="en-US" altLang="ja-JP" sz="4000" b="1" dirty="0" smtClean="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4000" b="1" dirty="0">
              <a:ln w="6350">
                <a:noFill/>
              </a:ln>
              <a:solidFill>
                <a:schemeClr val="tx1"/>
              </a:solidFill>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689230" y="1772816"/>
            <a:ext cx="4962890" cy="1387435"/>
          </a:xfrm>
          <a:prstGeom prst="roundRect">
            <a:avLst>
              <a:gd name="adj" fmla="val 8861"/>
            </a:avLst>
          </a:prstGeom>
          <a:solidFill>
            <a:srgbClr val="FFC000"/>
          </a:solidFill>
          <a:ln>
            <a:solidFill>
              <a:schemeClr val="tx1"/>
            </a:solidFill>
          </a:ln>
        </p:spPr>
        <p:txBody>
          <a:bodyPr wrap="square" rtlCol="0">
            <a:spAutoFit/>
          </a:bodyPr>
          <a:lstStyle/>
          <a:p>
            <a:r>
              <a:rPr lang="ja-JP" altLang="en-US" sz="4000" b="1" dirty="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あと数分だけ</a:t>
            </a:r>
            <a:r>
              <a:rPr kumimoji="1" lang="en-US" altLang="ja-JP"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b="1" dirty="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「あと１回だけ</a:t>
            </a:r>
            <a:r>
              <a:rPr lang="en-US" altLang="ja-JP" sz="4000" b="1" dirty="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4000" b="1" dirty="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908104" y="2194673"/>
            <a:ext cx="2952328" cy="908864"/>
          </a:xfrm>
          <a:prstGeom prst="ellipse">
            <a:avLst/>
          </a:prstGeom>
          <a:ln/>
        </p:spPr>
        <p:style>
          <a:lnRef idx="3">
            <a:schemeClr val="lt1"/>
          </a:lnRef>
          <a:fillRef idx="1">
            <a:schemeClr val="accent2"/>
          </a:fillRef>
          <a:effectRef idx="1">
            <a:schemeClr val="accent2"/>
          </a:effectRef>
          <a:fontRef idx="minor">
            <a:schemeClr val="lt1"/>
          </a:fontRef>
        </p:style>
        <p:txBody>
          <a:bodyPr wrap="square" rtlCol="0" anchor="ctr" anchorCtr="0">
            <a:spAutoFit/>
          </a:bodyPr>
          <a:lstStyle/>
          <a:p>
            <a:pPr algn="ctr"/>
            <a:r>
              <a:rPr lang="ja-JP" altLang="en-US" sz="3600" dirty="0" smtClean="0">
                <a:ln w="19050" cmpd="sng">
                  <a:solidFill>
                    <a:schemeClr val="bg1">
                      <a:lumMod val="85000"/>
                    </a:schemeClr>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依存傾向</a:t>
            </a:r>
            <a:endParaRPr kumimoji="1" lang="ja-JP" altLang="en-US" sz="3600" dirty="0">
              <a:ln w="19050" cmpd="sng">
                <a:solidFill>
                  <a:schemeClr val="bg1">
                    <a:lumMod val="85000"/>
                  </a:schemeClr>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323528" y="3717032"/>
            <a:ext cx="9361040" cy="118707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b="1" dirty="0" smtClean="0">
                <a:ln w="6350">
                  <a:noFill/>
                </a:ln>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長時間使ってしまった後は</a:t>
            </a:r>
            <a:endParaRPr lang="en-US" altLang="ja-JP" sz="4000" b="1" dirty="0" smtClean="0">
              <a:ln w="6350">
                <a:noFill/>
              </a:ln>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0" b="1" dirty="0" smtClean="0">
                <a:ln w="6350">
                  <a:noFill/>
                </a:ln>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rPr>
              <a:t>　　　　　　どんな気持ちになる？</a:t>
            </a:r>
            <a:endParaRPr lang="ja-JP" altLang="en-US" sz="4000" b="1" dirty="0">
              <a:ln w="6350">
                <a:noFill/>
              </a:ln>
              <a:effectLst>
                <a:glow rad="101600">
                  <a:schemeClr val="bg1">
                    <a:lumMod val="85000"/>
                    <a:alpha val="6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755576" y="5301208"/>
            <a:ext cx="5688632" cy="783193"/>
          </a:xfrm>
          <a:prstGeom prst="roundRect">
            <a:avLst/>
          </a:prstGeom>
          <a:solidFill>
            <a:srgbClr val="FFC000"/>
          </a:solidFill>
          <a:ln>
            <a:solidFill>
              <a:schemeClr val="tx1"/>
            </a:solidFill>
          </a:ln>
        </p:spPr>
        <p:txBody>
          <a:bodyPr wrap="square" rtlCol="0">
            <a:spAutoFit/>
          </a:bodyPr>
          <a:lstStyle/>
          <a:p>
            <a:r>
              <a:rPr kumimoji="1" lang="ja-JP" altLang="en-US" sz="4000" b="1" dirty="0" smtClean="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「やってしまった･･･」</a:t>
            </a:r>
            <a:endParaRPr kumimoji="1" lang="ja-JP" altLang="en-US" sz="4000" b="1" dirty="0">
              <a:ln w="3175">
                <a:solidFill>
                  <a:schemeClr val="tx1"/>
                </a:solidFill>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6844717" y="5108532"/>
            <a:ext cx="2008312" cy="1168539"/>
          </a:xfrm>
          <a:prstGeom prst="ellipse">
            <a:avLst/>
          </a:prstGeom>
          <a:solidFill>
            <a:srgbClr val="A86ED4"/>
          </a:solidFill>
          <a:ln/>
        </p:spPr>
        <p:style>
          <a:lnRef idx="3">
            <a:schemeClr val="lt1"/>
          </a:lnRef>
          <a:fillRef idx="1">
            <a:schemeClr val="accent2"/>
          </a:fillRef>
          <a:effectRef idx="1">
            <a:schemeClr val="accent2"/>
          </a:effectRef>
          <a:fontRef idx="minor">
            <a:schemeClr val="lt1"/>
          </a:fontRef>
        </p:style>
        <p:txBody>
          <a:bodyPr wrap="square" rtlCol="0" anchor="ctr" anchorCtr="0">
            <a:spAutoFit/>
          </a:bodyPr>
          <a:lstStyle/>
          <a:p>
            <a:pPr algn="ctr"/>
            <a:r>
              <a:rPr lang="ja-JP" altLang="en-US" sz="4800" dirty="0">
                <a:ln w="19050" cmpd="sng">
                  <a:solidFill>
                    <a:schemeClr val="bg1">
                      <a:lumMod val="85000"/>
                    </a:schemeClr>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後悔</a:t>
            </a:r>
            <a:endParaRPr kumimoji="1" lang="ja-JP" altLang="en-US" sz="4800" dirty="0">
              <a:ln w="19050" cmpd="sng">
                <a:solidFill>
                  <a:schemeClr val="bg1">
                    <a:lumMod val="85000"/>
                  </a:schemeClr>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4141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251520" y="1340768"/>
            <a:ext cx="8640960" cy="5184576"/>
          </a:xfrm>
          <a:prstGeom prst="roundRect">
            <a:avLst>
              <a:gd name="adj" fmla="val 4166"/>
            </a:avLst>
          </a:prstGeom>
          <a:ln w="76200">
            <a:solidFill>
              <a:srgbClr val="FFC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4" name="コンテンツ プレースホルダー 3"/>
          <p:cNvSpPr>
            <a:spLocks noGrp="1"/>
          </p:cNvSpPr>
          <p:nvPr>
            <p:ph sz="quarter" idx="4294967295"/>
          </p:nvPr>
        </p:nvSpPr>
        <p:spPr>
          <a:xfrm>
            <a:off x="395536" y="1485454"/>
            <a:ext cx="4103688" cy="4967882"/>
          </a:xfrm>
        </p:spPr>
        <p:txBody>
          <a:bodyPr>
            <a:normAutofit/>
          </a:bodyPr>
          <a:lstStyle/>
          <a:p>
            <a:pPr marL="0" indent="0">
              <a:buNone/>
            </a:pPr>
            <a:r>
              <a:rPr kumimoji="1" lang="en-US" altLang="ja-JP" sz="4000" b="1" u="sng"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b="1" u="sng"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健康被害</a:t>
            </a:r>
            <a:r>
              <a:rPr kumimoji="1" lang="en-US" altLang="ja-JP" sz="4000" b="1" u="sng"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不規則な生活</a:t>
            </a:r>
            <a:endParaRPr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睡眠不足</a:t>
            </a:r>
            <a:endParaRPr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不登校</a:t>
            </a:r>
            <a:endParaRPr kumimoji="1"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食欲低下</a:t>
            </a:r>
            <a:endParaRPr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無気力化</a:t>
            </a:r>
            <a:endParaRPr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眼</a:t>
            </a:r>
            <a:r>
              <a:rPr kumimoji="1"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a:t>
            </a:r>
            <a:r>
              <a:rPr kumimoji="1"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心の疲労</a:t>
            </a:r>
            <a:endParaRPr kumimoji="1"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4"/>
          <p:cNvSpPr>
            <a:spLocks noGrp="1"/>
          </p:cNvSpPr>
          <p:nvPr>
            <p:ph sz="quarter" idx="4294967295"/>
          </p:nvPr>
        </p:nvSpPr>
        <p:spPr>
          <a:xfrm>
            <a:off x="4788024" y="1495326"/>
            <a:ext cx="4025900" cy="4525962"/>
          </a:xfrm>
        </p:spPr>
        <p:txBody>
          <a:bodyPr>
            <a:normAutofit/>
          </a:bodyPr>
          <a:lstStyle/>
          <a:p>
            <a:pPr marL="0" indent="0">
              <a:buNone/>
            </a:pPr>
            <a:r>
              <a:rPr lang="en-US" altLang="ja-JP" sz="4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学力不振</a:t>
            </a:r>
            <a:r>
              <a:rPr kumimoji="1" lang="en-US" altLang="ja-JP" sz="4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marL="0" indent="0">
              <a:buNone/>
            </a:pP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◇集中力の低下</a:t>
            </a:r>
            <a:endParaRPr kumimoji="1"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◇記憶力の低下</a:t>
            </a:r>
            <a:endParaRPr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◇理解力の低下</a:t>
            </a:r>
            <a:endParaRPr kumimoji="1" lang="en-US" altLang="ja-JP"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◇学習意欲の低下</a:t>
            </a:r>
            <a:endParaRPr kumimoji="1" lang="ja-JP" altLang="en-US"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a:effectLst>
                  <a:outerShdw blurRad="38100" dist="38100" dir="2700000" algn="tl">
                    <a:srgbClr val="000000">
                      <a:alpha val="43137"/>
                    </a:srgbClr>
                  </a:outerShdw>
                </a:effectLst>
              </a:rPr>
              <a:t>長時間利用が引き起こす問題</a:t>
            </a:r>
          </a:p>
        </p:txBody>
      </p:sp>
    </p:spTree>
    <p:extLst>
      <p:ext uri="{BB962C8B-B14F-4D97-AF65-F5344CB8AC3E}">
        <p14:creationId xmlns:p14="http://schemas.microsoft.com/office/powerpoint/2010/main" val="296953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fade">
                                      <p:cBhvr>
                                        <p:cTn id="30" dur="500"/>
                                        <p:tgtEl>
                                          <p:spTgt spid="5">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fade">
                                      <p:cBhvr>
                                        <p:cTn id="33" dur="500"/>
                                        <p:tgtEl>
                                          <p:spTgt spid="5">
                                            <p:txEl>
                                              <p:pRg st="1" end="1"/>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fade">
                                      <p:cBhvr>
                                        <p:cTn id="36" dur="500"/>
                                        <p:tgtEl>
                                          <p:spTgt spid="5">
                                            <p:txEl>
                                              <p:pRg st="2" end="2"/>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Effect transition="in" filter="fade">
                                      <p:cBhvr>
                                        <p:cTn id="39" dur="500"/>
                                        <p:tgtEl>
                                          <p:spTgt spid="5">
                                            <p:txEl>
                                              <p:pRg st="3" end="3"/>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9512" y="1268760"/>
            <a:ext cx="8784976" cy="5143182"/>
          </a:xfrm>
          <a:prstGeom prst="roundRect">
            <a:avLst>
              <a:gd name="adj" fmla="val 5749"/>
            </a:avLst>
          </a:prstGeom>
          <a:ln w="57150"/>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 わたしのインターネット利用宣言</a:t>
            </a:r>
            <a:endParaRPr lang="en-US" altLang="ja-JP" sz="4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6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u="sng" dirty="0" smtClean="0">
                <a:latin typeface="メイリオ" panose="020B0604030504040204" pitchFamily="50" charset="-128"/>
                <a:ea typeface="メイリオ" panose="020B0604030504040204" pitchFamily="50" charset="-128"/>
                <a:cs typeface="メイリオ" panose="020B0604030504040204" pitchFamily="50" charset="-128"/>
              </a:rPr>
              <a:t> できる限り具体的に！</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宣言の理由</a:t>
            </a:r>
            <a:endParaRPr lang="en-US" altLang="ja-JP" sz="4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今の自分をどのように成長</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させたいのか考えよう！</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a:effectLst>
                  <a:outerShdw blurRad="38100" dist="38100" dir="2700000" algn="tl">
                    <a:srgbClr val="000000">
                      <a:alpha val="43137"/>
                    </a:srgbClr>
                  </a:outerShdw>
                </a:effectLst>
              </a:rPr>
              <a:t>「あなた」自身のネット利用宣言</a:t>
            </a:r>
          </a:p>
        </p:txBody>
      </p:sp>
    </p:spTree>
    <p:extLst>
      <p:ext uri="{BB962C8B-B14F-4D97-AF65-F5344CB8AC3E}">
        <p14:creationId xmlns:p14="http://schemas.microsoft.com/office/powerpoint/2010/main" val="3232932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TotalTime>
  <Words>382</Words>
  <Application>Microsoft Office PowerPoint</Application>
  <PresentationFormat>画面に合わせる (4:3)</PresentationFormat>
  <Paragraphs>139</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インターネットの 長時間利用について 考えよう！</vt:lpstr>
      <vt:lpstr>　1日のインターネット接続時間 　　　　　　あなたはどれくらい？</vt:lpstr>
      <vt:lpstr>PowerPoint プレゼンテーション</vt:lpstr>
      <vt:lpstr>どんな気持ち？ 　ついつい使い続けてしまうとき…</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ネットの長時間利用</dc:title>
  <dc:creator>県立教育研修所</dc:creator>
  <cp:lastModifiedBy>兵庫県</cp:lastModifiedBy>
  <cp:revision>26</cp:revision>
  <dcterms:created xsi:type="dcterms:W3CDTF">2017-12-18T02:35:36Z</dcterms:created>
  <dcterms:modified xsi:type="dcterms:W3CDTF">2019-01-07T01:58:58Z</dcterms:modified>
</cp:coreProperties>
</file>