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1" r:id="rId2"/>
    <p:sldId id="256" r:id="rId3"/>
    <p:sldId id="257" r:id="rId4"/>
    <p:sldId id="262" r:id="rId5"/>
    <p:sldId id="258" r:id="rId6"/>
    <p:sldId id="259" r:id="rId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6068" autoAdjust="0"/>
  </p:normalViewPr>
  <p:slideViewPr>
    <p:cSldViewPr>
      <p:cViewPr>
        <p:scale>
          <a:sx n="50" d="100"/>
          <a:sy n="50" d="100"/>
        </p:scale>
        <p:origin x="-1560" y="120"/>
      </p:cViewPr>
      <p:guideLst>
        <p:guide orient="horz" pos="2160"/>
        <p:guide pos="2880"/>
      </p:guideLst>
    </p:cSldViewPr>
  </p:slideViewPr>
  <p:notesTextViewPr>
    <p:cViewPr>
      <p:scale>
        <a:sx n="1" d="1"/>
        <a:sy n="1" d="1"/>
      </p:scale>
      <p:origin x="0" y="0"/>
    </p:cViewPr>
  </p:notesTextViewPr>
  <p:notesViewPr>
    <p:cSldViewPr>
      <p:cViewPr varScale="1">
        <p:scale>
          <a:sx n="46" d="100"/>
          <a:sy n="46" d="100"/>
        </p:scale>
        <p:origin x="-2652"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362C9E9-6ED1-4449-9347-6CC13C5C0673}" type="slidenum">
              <a:rPr kumimoji="1" lang="ja-JP" altLang="en-US" smtClean="0"/>
              <a:t>‹#›</a:t>
            </a:fld>
            <a:endParaRPr kumimoji="1" lang="ja-JP" altLang="en-US"/>
          </a:p>
        </p:txBody>
      </p:sp>
    </p:spTree>
    <p:extLst>
      <p:ext uri="{BB962C8B-B14F-4D97-AF65-F5344CB8AC3E}">
        <p14:creationId xmlns:p14="http://schemas.microsoft.com/office/powerpoint/2010/main" val="1817242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527F55-CBA5-431F-8255-16CF2E52C1C4}" type="datetimeFigureOut">
              <a:rPr kumimoji="1" lang="ja-JP" altLang="en-US" smtClean="0"/>
              <a:pPr/>
              <a:t>2019/1/7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65F7B8-B3E7-48DE-A39E-25A8B9E20C4C}" type="slidenum">
              <a:rPr kumimoji="1" lang="ja-JP" altLang="en-US" smtClean="0"/>
              <a:pPr/>
              <a:t>‹#›</a:t>
            </a:fld>
            <a:endParaRPr kumimoji="1" lang="ja-JP" altLang="en-US"/>
          </a:p>
        </p:txBody>
      </p:sp>
    </p:spTree>
    <p:extLst>
      <p:ext uri="{BB962C8B-B14F-4D97-AF65-F5344CB8AC3E}">
        <p14:creationId xmlns:p14="http://schemas.microsoft.com/office/powerpoint/2010/main" val="11531665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○子供たちは、スマートフォンや携帯ゲーム機を使い、毎日様々なインターネットサービスを利用しています。</a:t>
            </a:r>
            <a:endParaRPr kumimoji="1" lang="en-US" altLang="ja-JP" dirty="0" smtClean="0"/>
          </a:p>
          <a:p>
            <a:r>
              <a:rPr kumimoji="1" lang="ja-JP" altLang="en-US" dirty="0" smtClean="0"/>
              <a:t>○そのうち、多くの子供たちが、ＳＮＳを利用しています。</a:t>
            </a:r>
            <a:endParaRPr kumimoji="1" lang="en-US" altLang="ja-JP" dirty="0" smtClean="0"/>
          </a:p>
          <a:p>
            <a:r>
              <a:rPr kumimoji="1" lang="ja-JP" altLang="en-US" dirty="0" smtClean="0"/>
              <a:t>○ＳＮＳは便利な反面、いじめの舞台にもなっています。</a:t>
            </a:r>
            <a:endParaRPr kumimoji="1" lang="en-US" altLang="ja-JP" dirty="0" smtClean="0"/>
          </a:p>
          <a:p>
            <a:endParaRPr kumimoji="1" lang="en-US" altLang="ja-JP" dirty="0" smtClean="0"/>
          </a:p>
          <a:p>
            <a:r>
              <a:rPr kumimoji="1" lang="ja-JP" altLang="en-US" smtClean="0"/>
              <a:t>○今日はＳＮＳを主としたインターネット上のいじめについて</a:t>
            </a:r>
            <a:r>
              <a:rPr kumimoji="1" lang="ja-JP" altLang="en-US" dirty="0" smtClean="0"/>
              <a:t>考えましょう。</a:t>
            </a:r>
            <a:endParaRPr kumimoji="1" lang="ja-JP" altLang="en-US" dirty="0"/>
          </a:p>
        </p:txBody>
      </p:sp>
      <p:sp>
        <p:nvSpPr>
          <p:cNvPr id="4" name="スライド番号プレースホルダー 3"/>
          <p:cNvSpPr>
            <a:spLocks noGrp="1"/>
          </p:cNvSpPr>
          <p:nvPr>
            <p:ph type="sldNum" sz="quarter" idx="10"/>
          </p:nvPr>
        </p:nvSpPr>
        <p:spPr/>
        <p:txBody>
          <a:bodyPr/>
          <a:lstStyle/>
          <a:p>
            <a:fld id="{8565F7B8-B3E7-48DE-A39E-25A8B9E20C4C}" type="slidenum">
              <a:rPr kumimoji="1" lang="ja-JP" altLang="en-US" smtClean="0"/>
              <a:pPr/>
              <a:t>1</a:t>
            </a:fld>
            <a:endParaRPr kumimoji="1" lang="ja-JP" altLang="en-US"/>
          </a:p>
        </p:txBody>
      </p:sp>
    </p:spTree>
    <p:extLst>
      <p:ext uri="{BB962C8B-B14F-4D97-AF65-F5344CB8AC3E}">
        <p14:creationId xmlns:p14="http://schemas.microsoft.com/office/powerpoint/2010/main" val="2968896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cs typeface="メイリオ" panose="020B0604030504040204" pitchFamily="50" charset="-128"/>
              </a:rPr>
              <a:t>事例</a:t>
            </a:r>
          </a:p>
          <a:p>
            <a:r>
              <a:rPr kumimoji="1" lang="ja-JP" altLang="en-US" dirty="0" smtClean="0">
                <a:latin typeface="+mn-ea"/>
                <a:ea typeface="+mn-ea"/>
                <a:cs typeface="メイリオ" panose="020B0604030504040204" pitchFamily="50" charset="-128"/>
              </a:rPr>
              <a:t>①掲示板やブログ・ライン・ツイッター等、ＳＮＳを利用しての「いじめ」</a:t>
            </a:r>
            <a:br>
              <a:rPr kumimoji="1" lang="ja-JP" altLang="en-US" dirty="0" smtClean="0">
                <a:latin typeface="+mn-ea"/>
                <a:ea typeface="+mn-ea"/>
                <a:cs typeface="メイリオ" panose="020B0604030504040204" pitchFamily="50" charset="-128"/>
              </a:rPr>
            </a:br>
            <a:r>
              <a:rPr kumimoji="1" lang="ja-JP" altLang="en-US" dirty="0" smtClean="0">
                <a:latin typeface="+mn-ea"/>
                <a:ea typeface="+mn-ea"/>
                <a:cs typeface="メイリオ" panose="020B0604030504040204" pitchFamily="50" charset="-128"/>
              </a:rPr>
              <a:t>　・いじめの計画、呼びかけ等を行ったり、</a:t>
            </a:r>
            <a:endParaRPr kumimoji="1" lang="en-US" altLang="ja-JP" dirty="0" smtClean="0">
              <a:latin typeface="+mn-ea"/>
              <a:ea typeface="+mn-ea"/>
              <a:cs typeface="メイリオ" panose="020B0604030504040204" pitchFamily="50" charset="-128"/>
            </a:endParaRPr>
          </a:p>
          <a:p>
            <a:r>
              <a:rPr kumimoji="1" lang="ja-JP" altLang="en-US" dirty="0" smtClean="0">
                <a:latin typeface="+mn-ea"/>
                <a:ea typeface="+mn-ea"/>
                <a:cs typeface="メイリオ" panose="020B0604030504040204" pitchFamily="50" charset="-128"/>
              </a:rPr>
              <a:t>　・いじめる対象相手の悪口や誹謗・中傷を書き込んだり、相手の個人情報を無断で掲載（公開）するものが多い。</a:t>
            </a:r>
            <a:endParaRPr kumimoji="1" lang="en-US" altLang="ja-JP" dirty="0" smtClean="0">
              <a:latin typeface="+mn-ea"/>
              <a:ea typeface="+mn-ea"/>
              <a:cs typeface="メイリオ" panose="020B0604030504040204" pitchFamily="50" charset="-128"/>
            </a:endParaRPr>
          </a:p>
          <a:p>
            <a:r>
              <a:rPr kumimoji="1" lang="ja-JP" altLang="en-US" dirty="0" smtClean="0">
                <a:latin typeface="+mn-ea"/>
                <a:ea typeface="+mn-ea"/>
                <a:cs typeface="メイリオ" panose="020B0604030504040204" pitchFamily="50" charset="-128"/>
              </a:rPr>
              <a:t>　・特定の子になりすましてインターネット上で活動を行い、相手をだましたりするものもある。</a:t>
            </a:r>
            <a:endParaRPr kumimoji="1" lang="en-US" altLang="ja-JP" dirty="0" smtClean="0">
              <a:latin typeface="+mn-ea"/>
              <a:ea typeface="+mn-ea"/>
              <a:cs typeface="メイリオ" panose="020B0604030504040204" pitchFamily="50" charset="-128"/>
            </a:endParaRPr>
          </a:p>
          <a:p>
            <a:r>
              <a:rPr kumimoji="1" lang="ja-JP" altLang="en-US" dirty="0" smtClean="0">
                <a:latin typeface="+mn-ea"/>
                <a:ea typeface="+mn-ea"/>
                <a:cs typeface="メイリオ" panose="020B0604030504040204" pitchFamily="50" charset="-128"/>
              </a:rPr>
              <a:t>　・このパターンでは、特にサイトを非公開にしていない場合には、直接いじめに関わらない不特定多数にも</a:t>
            </a:r>
            <a:endParaRPr kumimoji="1" lang="en-US" altLang="ja-JP" dirty="0" smtClean="0">
              <a:latin typeface="+mn-ea"/>
              <a:ea typeface="+mn-ea"/>
              <a:cs typeface="メイリオ" panose="020B0604030504040204" pitchFamily="50" charset="-128"/>
            </a:endParaRPr>
          </a:p>
          <a:p>
            <a:r>
              <a:rPr kumimoji="1" lang="ja-JP" altLang="en-US" dirty="0" smtClean="0">
                <a:latin typeface="+mn-ea"/>
                <a:ea typeface="+mn-ea"/>
                <a:cs typeface="メイリオ" panose="020B0604030504040204" pitchFamily="50" charset="-128"/>
              </a:rPr>
              <a:t>　　書き込み内容が公開されることになる。相手の画像や動画をツイッター上に公開し、不特定多数が閲覧で</a:t>
            </a:r>
            <a:endParaRPr kumimoji="1" lang="en-US" altLang="ja-JP" dirty="0" smtClean="0">
              <a:latin typeface="+mn-ea"/>
              <a:ea typeface="+mn-ea"/>
              <a:cs typeface="メイリオ" panose="020B0604030504040204" pitchFamily="50" charset="-128"/>
            </a:endParaRPr>
          </a:p>
          <a:p>
            <a:r>
              <a:rPr kumimoji="1" lang="ja-JP" altLang="en-US" dirty="0" smtClean="0">
                <a:latin typeface="+mn-ea"/>
                <a:ea typeface="+mn-ea"/>
                <a:cs typeface="メイリオ" panose="020B0604030504040204" pitchFamily="50" charset="-128"/>
              </a:rPr>
              <a:t>　　きるようにしたいじめもある。</a:t>
            </a:r>
          </a:p>
          <a:p>
            <a:r>
              <a:rPr kumimoji="1" lang="ja-JP" altLang="en-US" dirty="0" smtClean="0">
                <a:latin typeface="+mn-ea"/>
                <a:ea typeface="+mn-ea"/>
                <a:cs typeface="メイリオ" panose="020B0604030504040204" pitchFamily="50" charset="-128"/>
              </a:rPr>
              <a:t>②メールでの「ネット上のいじめ」</a:t>
            </a:r>
            <a:endParaRPr kumimoji="1" lang="en-US" altLang="ja-JP" dirty="0" smtClean="0">
              <a:latin typeface="+mn-ea"/>
              <a:ea typeface="+mn-ea"/>
              <a:cs typeface="メイリオ" panose="020B0604030504040204" pitchFamily="50" charset="-128"/>
            </a:endParaRPr>
          </a:p>
          <a:p>
            <a:r>
              <a:rPr kumimoji="1" lang="ja-JP" altLang="en-US" dirty="0" smtClean="0">
                <a:latin typeface="+mn-ea"/>
                <a:ea typeface="+mn-ea"/>
                <a:cs typeface="メイリオ" panose="020B0604030504040204" pitchFamily="50" charset="-128"/>
              </a:rPr>
              <a:t>　・メールで、特定の相手に対して誹謗・中傷を行うもので、悪口や誹謗・中傷を、相手に直接送るものもあれば、</a:t>
            </a:r>
            <a:endParaRPr kumimoji="1" lang="en-US" altLang="ja-JP" dirty="0" smtClean="0">
              <a:latin typeface="+mn-ea"/>
              <a:ea typeface="+mn-ea"/>
              <a:cs typeface="メイリオ" panose="020B0604030504040204" pitchFamily="50" charset="-128"/>
            </a:endParaRPr>
          </a:p>
          <a:p>
            <a:r>
              <a:rPr kumimoji="1" lang="ja-JP" altLang="en-US" dirty="0" smtClean="0">
                <a:latin typeface="+mn-ea"/>
                <a:ea typeface="+mn-ea"/>
                <a:cs typeface="メイリオ" panose="020B0604030504040204" pitchFamily="50" charset="-128"/>
              </a:rPr>
              <a:t>　　友達同士で相手の悪口や誹謗・中傷を共有するものもある。</a:t>
            </a:r>
            <a:endParaRPr kumimoji="1" lang="en-US" altLang="ja-JP" dirty="0" smtClean="0">
              <a:latin typeface="+mn-ea"/>
              <a:ea typeface="+mn-ea"/>
              <a:cs typeface="メイリオ" panose="020B0604030504040204" pitchFamily="50" charset="-128"/>
            </a:endParaRPr>
          </a:p>
          <a:p>
            <a:r>
              <a:rPr kumimoji="1" lang="ja-JP" altLang="en-US" dirty="0" smtClean="0">
                <a:latin typeface="+mn-ea"/>
                <a:ea typeface="+mn-ea"/>
                <a:cs typeface="メイリオ" panose="020B0604030504040204" pitchFamily="50" charset="-128"/>
              </a:rPr>
              <a:t>　・「チェーンメール」で悪口や誹謗・中傷の内容を送信し、拡散させるパターンもある。</a:t>
            </a:r>
            <a:endParaRPr kumimoji="1" lang="en-US" altLang="ja-JP" dirty="0" smtClean="0">
              <a:latin typeface="+mn-ea"/>
              <a:ea typeface="+mn-ea"/>
              <a:cs typeface="メイリオ" panose="020B0604030504040204" pitchFamily="50" charset="-128"/>
            </a:endParaRPr>
          </a:p>
          <a:p>
            <a:r>
              <a:rPr kumimoji="1" lang="ja-JP" altLang="en-US" dirty="0" smtClean="0">
                <a:latin typeface="+mn-ea"/>
                <a:ea typeface="+mn-ea"/>
                <a:cs typeface="メイリオ" panose="020B0604030504040204" pitchFamily="50" charset="-128"/>
              </a:rPr>
              <a:t>　・「なりすましメール」で誹謗・中傷などを行うパターンもある。</a:t>
            </a:r>
            <a:endParaRPr kumimoji="1" lang="en-US" altLang="ja-JP" dirty="0" smtClean="0">
              <a:latin typeface="+mn-ea"/>
              <a:ea typeface="+mn-ea"/>
              <a:cs typeface="メイリオ" panose="020B0604030504040204" pitchFamily="50" charset="-128"/>
            </a:endParaRPr>
          </a:p>
          <a:p>
            <a:r>
              <a:rPr kumimoji="1" lang="ja-JP" altLang="en-US" dirty="0" smtClean="0">
                <a:latin typeface="+mn-ea"/>
                <a:ea typeface="+mn-ea"/>
                <a:cs typeface="メイリオ" panose="020B0604030504040204" pitchFamily="50" charset="-128"/>
              </a:rPr>
              <a:t>③その他</a:t>
            </a:r>
            <a:endParaRPr kumimoji="1" lang="en-US" altLang="ja-JP" dirty="0" smtClean="0">
              <a:latin typeface="+mn-ea"/>
              <a:ea typeface="+mn-ea"/>
              <a:cs typeface="メイリオ" panose="020B0604030504040204" pitchFamily="50" charset="-128"/>
            </a:endParaRPr>
          </a:p>
          <a:p>
            <a:r>
              <a:rPr kumimoji="1" lang="ja-JP" altLang="en-US" dirty="0" smtClean="0">
                <a:latin typeface="+mn-ea"/>
                <a:ea typeface="+mn-ea"/>
                <a:cs typeface="メイリオ" panose="020B0604030504040204" pitchFamily="50" charset="-128"/>
              </a:rPr>
              <a:t>　・オンラインゲーム上のチャットで、誹謗・中傷の書き込みの事例などがある。</a:t>
            </a:r>
            <a:endParaRPr kumimoji="1" lang="en-US" altLang="ja-JP" dirty="0" smtClean="0">
              <a:latin typeface="+mn-ea"/>
              <a:ea typeface="+mn-ea"/>
              <a:cs typeface="メイリオ" panose="020B0604030504040204" pitchFamily="50" charset="-128"/>
            </a:endParaRPr>
          </a:p>
          <a:p>
            <a:endParaRPr kumimoji="1" lang="en-US" altLang="ja-JP" dirty="0" smtClean="0">
              <a:latin typeface="+mn-ea"/>
              <a:ea typeface="+mn-ea"/>
              <a:cs typeface="メイリオ" panose="020B0604030504040204" pitchFamily="50" charset="-128"/>
            </a:endParaRPr>
          </a:p>
          <a:p>
            <a:r>
              <a:rPr kumimoji="1" lang="en-US" altLang="ja-JP" dirty="0" smtClean="0">
                <a:latin typeface="+mn-ea"/>
                <a:ea typeface="+mn-ea"/>
                <a:cs typeface="メイリオ" panose="020B0604030504040204" pitchFamily="50" charset="-128"/>
              </a:rPr>
              <a:t>※</a:t>
            </a:r>
            <a:r>
              <a:rPr kumimoji="1" lang="ja-JP" altLang="en-US" dirty="0" smtClean="0">
                <a:latin typeface="+mn-ea"/>
                <a:ea typeface="+mn-ea"/>
                <a:cs typeface="メイリオ" panose="020B0604030504040204" pitchFamily="50" charset="-128"/>
              </a:rPr>
              <a:t>いじめが、ネット上のトラブルや勘違い等に起因するものもある。</a:t>
            </a:r>
            <a:endParaRPr kumimoji="1" lang="en-US" altLang="ja-JP" dirty="0" smtClean="0">
              <a:latin typeface="+mn-ea"/>
              <a:ea typeface="+mn-ea"/>
              <a:cs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8565F7B8-B3E7-48DE-A39E-25A8B9E20C4C}" type="slidenum">
              <a:rPr kumimoji="1" lang="ja-JP" altLang="en-US" smtClean="0"/>
              <a:pPr/>
              <a:t>2</a:t>
            </a:fld>
            <a:endParaRPr kumimoji="1" lang="ja-JP" altLang="en-US"/>
          </a:p>
        </p:txBody>
      </p:sp>
    </p:spTree>
    <p:extLst>
      <p:ext uri="{BB962C8B-B14F-4D97-AF65-F5344CB8AC3E}">
        <p14:creationId xmlns:p14="http://schemas.microsoft.com/office/powerpoint/2010/main" val="2968896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いじめられていると思ったら</a:t>
            </a:r>
            <a:r>
              <a:rPr kumimoji="1" lang="en-US" altLang="ja-JP" dirty="0" smtClean="0"/>
              <a:t>…</a:t>
            </a:r>
          </a:p>
          <a:p>
            <a:endParaRPr kumimoji="1" lang="en-US" altLang="ja-JP" dirty="0" smtClean="0"/>
          </a:p>
          <a:p>
            <a:r>
              <a:rPr kumimoji="1" lang="ja-JP" altLang="en-US" dirty="0" smtClean="0"/>
              <a:t>①すぐに相談</a:t>
            </a:r>
            <a:endParaRPr kumimoji="1" lang="en-US" altLang="ja-JP" dirty="0" smtClean="0"/>
          </a:p>
          <a:p>
            <a:r>
              <a:rPr kumimoji="1" lang="ja-JP" altLang="en-US" dirty="0" smtClean="0"/>
              <a:t>　・人に相談すること自体勇気のいることだが、黙っていてもいじめが自然消滅するとは考えにくい。</a:t>
            </a:r>
            <a:endParaRPr kumimoji="1" lang="en-US" altLang="ja-JP" dirty="0" smtClean="0"/>
          </a:p>
          <a:p>
            <a:r>
              <a:rPr kumimoji="1" lang="ja-JP" altLang="en-US" dirty="0" smtClean="0"/>
              <a:t>　・ちょっとの勇気をもって、家族や先生など、話ができる大人に相談することが大切。</a:t>
            </a:r>
            <a:endParaRPr kumimoji="1" lang="en-US" altLang="ja-JP" dirty="0" smtClean="0"/>
          </a:p>
          <a:p>
            <a:r>
              <a:rPr kumimoji="1" lang="ja-JP" altLang="en-US" dirty="0" smtClean="0"/>
              <a:t>　・身近な大人が、相談しやすい環境を普段から作っておくことが大切。</a:t>
            </a:r>
            <a:endParaRPr kumimoji="1" lang="en-US" altLang="ja-JP" dirty="0" smtClean="0"/>
          </a:p>
          <a:p>
            <a:r>
              <a:rPr kumimoji="1" lang="ja-JP" altLang="en-US" dirty="0" smtClean="0"/>
              <a:t>　・最近は、インターネットを利用しての相談窓口もある。</a:t>
            </a:r>
            <a:endParaRPr kumimoji="1" lang="en-US" altLang="ja-JP" dirty="0" smtClean="0"/>
          </a:p>
          <a:p>
            <a:endParaRPr kumimoji="1" lang="en-US" altLang="ja-JP" dirty="0" smtClean="0"/>
          </a:p>
          <a:p>
            <a:r>
              <a:rPr kumimoji="1" lang="ja-JP" altLang="en-US" dirty="0" smtClean="0"/>
              <a:t>②証拠（画面・画像・動画）を保存</a:t>
            </a:r>
            <a:endParaRPr kumimoji="1" lang="en-US" altLang="ja-JP" dirty="0" smtClean="0"/>
          </a:p>
          <a:p>
            <a:r>
              <a:rPr kumimoji="1" lang="ja-JP" altLang="en-US" dirty="0" smtClean="0"/>
              <a:t>　・いじめの証拠が記録できる場合には、それを保存すると証拠として使えるので、</a:t>
            </a:r>
            <a:endParaRPr kumimoji="1" lang="en-US" altLang="ja-JP" dirty="0" smtClean="0"/>
          </a:p>
          <a:p>
            <a:r>
              <a:rPr kumimoji="1" lang="ja-JP" altLang="en-US" dirty="0" smtClean="0"/>
              <a:t>　　スクリーンショットを使って、ＰＣやスマホの画面をそのまま保存することが可能。</a:t>
            </a:r>
            <a:endParaRPr kumimoji="1" lang="en-US" altLang="ja-JP" dirty="0" smtClean="0"/>
          </a:p>
          <a:p>
            <a:r>
              <a:rPr kumimoji="1" lang="ja-JP" altLang="en-US" dirty="0" smtClean="0"/>
              <a:t>　・子どもは恐怖心等によりそれが難しい場合も考えられるので、</a:t>
            </a:r>
            <a:endParaRPr kumimoji="1" lang="en-US" altLang="ja-JP" dirty="0" smtClean="0"/>
          </a:p>
          <a:p>
            <a:r>
              <a:rPr kumimoji="1" lang="ja-JP" altLang="en-US" dirty="0" smtClean="0"/>
              <a:t>　　家族等に保存・所持してもらうのも一つの方法です。</a:t>
            </a:r>
            <a:endParaRPr kumimoji="1" lang="en-US" altLang="ja-JP" dirty="0" smtClean="0"/>
          </a:p>
          <a:p>
            <a:endParaRPr kumimoji="1" lang="en-US" altLang="ja-JP" dirty="0" smtClean="0"/>
          </a:p>
          <a:p>
            <a:r>
              <a:rPr kumimoji="1" lang="ja-JP" altLang="en-US" dirty="0" smtClean="0"/>
              <a:t>まずは、相談を</a:t>
            </a:r>
            <a:r>
              <a:rPr kumimoji="1" lang="en-US" altLang="ja-JP" dirty="0" smtClean="0"/>
              <a:t>…</a:t>
            </a:r>
          </a:p>
        </p:txBody>
      </p:sp>
      <p:sp>
        <p:nvSpPr>
          <p:cNvPr id="4" name="スライド番号プレースホルダー 3"/>
          <p:cNvSpPr>
            <a:spLocks noGrp="1"/>
          </p:cNvSpPr>
          <p:nvPr>
            <p:ph type="sldNum" sz="quarter" idx="10"/>
          </p:nvPr>
        </p:nvSpPr>
        <p:spPr/>
        <p:txBody>
          <a:bodyPr/>
          <a:lstStyle/>
          <a:p>
            <a:fld id="{8565F7B8-B3E7-48DE-A39E-25A8B9E20C4C}" type="slidenum">
              <a:rPr kumimoji="1" lang="ja-JP" altLang="en-US" smtClean="0"/>
              <a:pPr/>
              <a:t>3</a:t>
            </a:fld>
            <a:endParaRPr kumimoji="1" lang="ja-JP" altLang="en-US"/>
          </a:p>
        </p:txBody>
      </p:sp>
    </p:spTree>
    <p:extLst>
      <p:ext uri="{BB962C8B-B14F-4D97-AF65-F5344CB8AC3E}">
        <p14:creationId xmlns:p14="http://schemas.microsoft.com/office/powerpoint/2010/main" val="2844024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いじめられていると思ったら</a:t>
            </a:r>
            <a:r>
              <a:rPr kumimoji="1" lang="en-US" altLang="ja-JP" dirty="0" smtClean="0"/>
              <a:t>…</a:t>
            </a:r>
          </a:p>
          <a:p>
            <a:endParaRPr kumimoji="1" lang="en-US" altLang="ja-JP" dirty="0" smtClean="0"/>
          </a:p>
          <a:p>
            <a:r>
              <a:rPr kumimoji="1" lang="ja-JP" altLang="en-US" dirty="0" smtClean="0"/>
              <a:t>①すぐに相談</a:t>
            </a:r>
            <a:endParaRPr kumimoji="1" lang="en-US" altLang="ja-JP" dirty="0" smtClean="0"/>
          </a:p>
          <a:p>
            <a:r>
              <a:rPr kumimoji="1" lang="ja-JP" altLang="en-US" dirty="0" smtClean="0"/>
              <a:t>　・人に相談すること自体勇気のいることだが、黙っていてもいじめが自然消滅するとは考えにくい。</a:t>
            </a:r>
            <a:endParaRPr kumimoji="1" lang="en-US" altLang="ja-JP" dirty="0" smtClean="0"/>
          </a:p>
          <a:p>
            <a:r>
              <a:rPr kumimoji="1" lang="ja-JP" altLang="en-US" dirty="0" smtClean="0"/>
              <a:t>　・ちょっとの勇気をもって、家族や先生など、話ができる大人に相談することが大切。</a:t>
            </a:r>
            <a:endParaRPr kumimoji="1" lang="en-US" altLang="ja-JP" dirty="0" smtClean="0"/>
          </a:p>
          <a:p>
            <a:r>
              <a:rPr kumimoji="1" lang="ja-JP" altLang="en-US" dirty="0" smtClean="0"/>
              <a:t>　・身近な大人が、相談しやすい環境を普段から作っておくことが大切。</a:t>
            </a:r>
            <a:endParaRPr kumimoji="1" lang="en-US" altLang="ja-JP" dirty="0" smtClean="0"/>
          </a:p>
          <a:p>
            <a:r>
              <a:rPr kumimoji="1" lang="ja-JP" altLang="en-US" dirty="0" smtClean="0"/>
              <a:t>　・最近は、インターネットを利用しての相談窓口もある。</a:t>
            </a:r>
            <a:endParaRPr kumimoji="1" lang="en-US" altLang="ja-JP" dirty="0" smtClean="0"/>
          </a:p>
          <a:p>
            <a:endParaRPr kumimoji="1" lang="en-US" altLang="ja-JP" dirty="0" smtClean="0"/>
          </a:p>
          <a:p>
            <a:r>
              <a:rPr kumimoji="1" lang="ja-JP" altLang="en-US" dirty="0" smtClean="0"/>
              <a:t>②証拠（画面・画像・動画）を保存</a:t>
            </a:r>
            <a:endParaRPr kumimoji="1" lang="en-US" altLang="ja-JP" dirty="0" smtClean="0"/>
          </a:p>
          <a:p>
            <a:r>
              <a:rPr kumimoji="1" lang="ja-JP" altLang="en-US" dirty="0" smtClean="0"/>
              <a:t>　・いじめの証拠が記録できる場合には、それを保存すると証拠として使えるので、</a:t>
            </a:r>
            <a:endParaRPr kumimoji="1" lang="en-US" altLang="ja-JP" dirty="0" smtClean="0"/>
          </a:p>
          <a:p>
            <a:r>
              <a:rPr kumimoji="1" lang="ja-JP" altLang="en-US" dirty="0" smtClean="0"/>
              <a:t>　　スクリーンショットを使って、ＰＣやスマホの画面をそのまま保存することが可能。</a:t>
            </a:r>
            <a:endParaRPr kumimoji="1" lang="en-US" altLang="ja-JP" dirty="0" smtClean="0"/>
          </a:p>
          <a:p>
            <a:r>
              <a:rPr kumimoji="1" lang="ja-JP" altLang="en-US" dirty="0" smtClean="0"/>
              <a:t>　・子どもは恐怖心等によりそれが難しい場合も考えられるので、</a:t>
            </a:r>
            <a:endParaRPr kumimoji="1" lang="en-US" altLang="ja-JP" dirty="0" smtClean="0"/>
          </a:p>
          <a:p>
            <a:r>
              <a:rPr kumimoji="1" lang="ja-JP" altLang="en-US" dirty="0" smtClean="0"/>
              <a:t>　　家族等に保存・所持してもらうのも一つの方法です。</a:t>
            </a:r>
            <a:endParaRPr kumimoji="1" lang="en-US" altLang="ja-JP" dirty="0" smtClean="0"/>
          </a:p>
          <a:p>
            <a:endParaRPr kumimoji="1" lang="en-US" altLang="ja-JP" dirty="0" smtClean="0"/>
          </a:p>
          <a:p>
            <a:r>
              <a:rPr kumimoji="1" lang="ja-JP" altLang="en-US" dirty="0" smtClean="0"/>
              <a:t>まずは、相談を</a:t>
            </a:r>
            <a:r>
              <a:rPr kumimoji="1" lang="en-US" altLang="ja-JP" dirty="0" smtClean="0"/>
              <a:t>…</a:t>
            </a:r>
          </a:p>
        </p:txBody>
      </p:sp>
      <p:sp>
        <p:nvSpPr>
          <p:cNvPr id="4" name="スライド番号プレースホルダー 3"/>
          <p:cNvSpPr>
            <a:spLocks noGrp="1"/>
          </p:cNvSpPr>
          <p:nvPr>
            <p:ph type="sldNum" sz="quarter" idx="10"/>
          </p:nvPr>
        </p:nvSpPr>
        <p:spPr/>
        <p:txBody>
          <a:bodyPr/>
          <a:lstStyle/>
          <a:p>
            <a:fld id="{8565F7B8-B3E7-48DE-A39E-25A8B9E20C4C}" type="slidenum">
              <a:rPr kumimoji="1" lang="ja-JP" altLang="en-US" smtClean="0"/>
              <a:pPr/>
              <a:t>4</a:t>
            </a:fld>
            <a:endParaRPr kumimoji="1" lang="ja-JP" altLang="en-US"/>
          </a:p>
        </p:txBody>
      </p:sp>
    </p:spTree>
    <p:extLst>
      <p:ext uri="{BB962C8B-B14F-4D97-AF65-F5344CB8AC3E}">
        <p14:creationId xmlns:p14="http://schemas.microsoft.com/office/powerpoint/2010/main" val="2844024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相談先</a:t>
            </a:r>
            <a:endParaRPr kumimoji="1" lang="en-US" altLang="ja-JP" dirty="0" smtClean="0"/>
          </a:p>
          <a:p>
            <a:r>
              <a:rPr kumimoji="1" lang="ja-JP" altLang="en-US" dirty="0" smtClean="0"/>
              <a:t>・家族や学校、身近な大人など、いじめに関わる子どもの生活環境や人間関係が</a:t>
            </a:r>
            <a:endParaRPr kumimoji="1" lang="en-US" altLang="ja-JP" dirty="0" smtClean="0"/>
          </a:p>
          <a:p>
            <a:r>
              <a:rPr kumimoji="1" lang="ja-JP" altLang="en-US" dirty="0" smtClean="0"/>
              <a:t>　分かっている人への相談が、解決への糸口に近いと一般的には思われるが、</a:t>
            </a:r>
            <a:endParaRPr kumimoji="1" lang="en-US" altLang="ja-JP" dirty="0" smtClean="0"/>
          </a:p>
          <a:p>
            <a:r>
              <a:rPr kumimoji="1" lang="ja-JP" altLang="en-US" dirty="0" smtClean="0"/>
              <a:t>　子ども心には単純に「怖い」という思いが先に立つ場合もある。</a:t>
            </a:r>
            <a:endParaRPr kumimoji="1" lang="en-US" altLang="ja-JP" dirty="0" smtClean="0"/>
          </a:p>
          <a:p>
            <a:r>
              <a:rPr kumimoji="1" lang="ja-JP" altLang="en-US" dirty="0" smtClean="0"/>
              <a:t>・子どもが相談しやすいところを普段から複数知らせておくことをお勧めします。</a:t>
            </a:r>
            <a:endParaRPr kumimoji="1" lang="en-US" altLang="ja-JP" dirty="0" smtClean="0"/>
          </a:p>
          <a:p>
            <a:r>
              <a:rPr kumimoji="1" lang="ja-JP" altLang="en-US" dirty="0" smtClean="0"/>
              <a:t>・学校以外にも、困った時に、電話や手紙、メールで手軽に相談にのってくれるところがある。</a:t>
            </a:r>
            <a:endParaRPr kumimoji="1" lang="en-US" altLang="ja-JP" dirty="0" smtClean="0"/>
          </a:p>
          <a:p>
            <a:r>
              <a:rPr kumimoji="1" lang="ja-JP" altLang="en-US" dirty="0" smtClean="0"/>
              <a:t>・相談先で、学校への相談を勧めてくれる場合が多い。</a:t>
            </a:r>
            <a:endParaRPr kumimoji="1" lang="en-US" altLang="ja-JP" dirty="0" smtClean="0"/>
          </a:p>
          <a:p>
            <a:r>
              <a:rPr kumimoji="1" lang="ja-JP" altLang="en-US" dirty="0" smtClean="0"/>
              <a:t>・何よりも、子どもが悩みを継続させて苦しむことがないよう指導することが大切。</a:t>
            </a:r>
            <a:endParaRPr kumimoji="1" lang="ja-JP" altLang="en-US" dirty="0"/>
          </a:p>
        </p:txBody>
      </p:sp>
      <p:sp>
        <p:nvSpPr>
          <p:cNvPr id="4" name="スライド番号プレースホルダー 3"/>
          <p:cNvSpPr>
            <a:spLocks noGrp="1"/>
          </p:cNvSpPr>
          <p:nvPr>
            <p:ph type="sldNum" sz="quarter" idx="10"/>
          </p:nvPr>
        </p:nvSpPr>
        <p:spPr/>
        <p:txBody>
          <a:bodyPr/>
          <a:lstStyle/>
          <a:p>
            <a:fld id="{8565F7B8-B3E7-48DE-A39E-25A8B9E20C4C}" type="slidenum">
              <a:rPr kumimoji="1" lang="ja-JP" altLang="en-US" smtClean="0"/>
              <a:pPr/>
              <a:t>5</a:t>
            </a:fld>
            <a:endParaRPr kumimoji="1" lang="ja-JP" altLang="en-US"/>
          </a:p>
        </p:txBody>
      </p:sp>
    </p:spTree>
    <p:extLst>
      <p:ext uri="{BB962C8B-B14F-4D97-AF65-F5344CB8AC3E}">
        <p14:creationId xmlns:p14="http://schemas.microsoft.com/office/powerpoint/2010/main" val="317720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いじめにつながらない使い方、注意点</a:t>
            </a:r>
          </a:p>
          <a:p>
            <a:endParaRPr kumimoji="1" lang="en-US" altLang="ja-JP" dirty="0" smtClean="0"/>
          </a:p>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○日常の生活指導から</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・普段からやっている生活指導を大切にする。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・社会のルール、個人情報や写真の取扱い等</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・一人ひとりを大切にした指導、集団作り</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・いじめが誤解から発生する場合もあるので、</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誤解される恐れのある文言、行動について意識させる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・他</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○ネット、</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ＳＮＳ等の特性を知らせる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・利便性と危険性</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・情報の信憑性</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smtClean="0"/>
              <a:t>　・他</a:t>
            </a:r>
            <a:endParaRPr kumimoji="1" lang="ja-JP" altLang="en-US" dirty="0"/>
          </a:p>
        </p:txBody>
      </p:sp>
      <p:sp>
        <p:nvSpPr>
          <p:cNvPr id="4" name="スライド番号プレースホルダー 3"/>
          <p:cNvSpPr>
            <a:spLocks noGrp="1"/>
          </p:cNvSpPr>
          <p:nvPr>
            <p:ph type="sldNum" sz="quarter" idx="10"/>
          </p:nvPr>
        </p:nvSpPr>
        <p:spPr/>
        <p:txBody>
          <a:bodyPr/>
          <a:lstStyle/>
          <a:p>
            <a:fld id="{8565F7B8-B3E7-48DE-A39E-25A8B9E20C4C}" type="slidenum">
              <a:rPr kumimoji="1" lang="ja-JP" altLang="en-US" smtClean="0"/>
              <a:pPr/>
              <a:t>6</a:t>
            </a:fld>
            <a:endParaRPr kumimoji="1" lang="ja-JP" altLang="en-US"/>
          </a:p>
        </p:txBody>
      </p:sp>
    </p:spTree>
    <p:extLst>
      <p:ext uri="{BB962C8B-B14F-4D97-AF65-F5344CB8AC3E}">
        <p14:creationId xmlns:p14="http://schemas.microsoft.com/office/powerpoint/2010/main" val="217691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496E893-57AA-4F9C-B718-CCD01D713340}" type="datetimeFigureOut">
              <a:rPr kumimoji="1" lang="ja-JP" altLang="en-US" smtClean="0"/>
              <a:pPr/>
              <a:t>2019/1/7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09085C-204A-4E97-AA40-F0F7AB80B347}" type="slidenum">
              <a:rPr kumimoji="1" lang="ja-JP" altLang="en-US" smtClean="0"/>
              <a:pPr/>
              <a:t>‹#›</a:t>
            </a:fld>
            <a:endParaRPr kumimoji="1" lang="ja-JP" altLang="en-US"/>
          </a:p>
        </p:txBody>
      </p:sp>
    </p:spTree>
    <p:extLst>
      <p:ext uri="{BB962C8B-B14F-4D97-AF65-F5344CB8AC3E}">
        <p14:creationId xmlns:p14="http://schemas.microsoft.com/office/powerpoint/2010/main" val="39846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496E893-57AA-4F9C-B718-CCD01D713340}" type="datetimeFigureOut">
              <a:rPr kumimoji="1" lang="ja-JP" altLang="en-US" smtClean="0"/>
              <a:pPr/>
              <a:t>2019/1/7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09085C-204A-4E97-AA40-F0F7AB80B347}" type="slidenum">
              <a:rPr kumimoji="1" lang="ja-JP" altLang="en-US" smtClean="0"/>
              <a:pPr/>
              <a:t>‹#›</a:t>
            </a:fld>
            <a:endParaRPr kumimoji="1" lang="ja-JP" altLang="en-US"/>
          </a:p>
        </p:txBody>
      </p:sp>
    </p:spTree>
    <p:extLst>
      <p:ext uri="{BB962C8B-B14F-4D97-AF65-F5344CB8AC3E}">
        <p14:creationId xmlns:p14="http://schemas.microsoft.com/office/powerpoint/2010/main" val="3594855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496E893-57AA-4F9C-B718-CCD01D713340}" type="datetimeFigureOut">
              <a:rPr kumimoji="1" lang="ja-JP" altLang="en-US" smtClean="0"/>
              <a:pPr/>
              <a:t>2019/1/7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09085C-204A-4E97-AA40-F0F7AB80B347}" type="slidenum">
              <a:rPr kumimoji="1" lang="ja-JP" altLang="en-US" smtClean="0"/>
              <a:pPr/>
              <a:t>‹#›</a:t>
            </a:fld>
            <a:endParaRPr kumimoji="1" lang="ja-JP" altLang="en-US"/>
          </a:p>
        </p:txBody>
      </p:sp>
    </p:spTree>
    <p:extLst>
      <p:ext uri="{BB962C8B-B14F-4D97-AF65-F5344CB8AC3E}">
        <p14:creationId xmlns:p14="http://schemas.microsoft.com/office/powerpoint/2010/main" val="1088188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496E893-57AA-4F9C-B718-CCD01D713340}" type="datetimeFigureOut">
              <a:rPr kumimoji="1" lang="ja-JP" altLang="en-US" smtClean="0"/>
              <a:pPr/>
              <a:t>2019/1/7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09085C-204A-4E97-AA40-F0F7AB80B347}" type="slidenum">
              <a:rPr kumimoji="1" lang="ja-JP" altLang="en-US" smtClean="0"/>
              <a:pPr/>
              <a:t>‹#›</a:t>
            </a:fld>
            <a:endParaRPr kumimoji="1" lang="ja-JP" altLang="en-US"/>
          </a:p>
        </p:txBody>
      </p:sp>
    </p:spTree>
    <p:extLst>
      <p:ext uri="{BB962C8B-B14F-4D97-AF65-F5344CB8AC3E}">
        <p14:creationId xmlns:p14="http://schemas.microsoft.com/office/powerpoint/2010/main" val="2698703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496E893-57AA-4F9C-B718-CCD01D713340}" type="datetimeFigureOut">
              <a:rPr kumimoji="1" lang="ja-JP" altLang="en-US" smtClean="0"/>
              <a:pPr/>
              <a:t>2019/1/7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09085C-204A-4E97-AA40-F0F7AB80B347}" type="slidenum">
              <a:rPr kumimoji="1" lang="ja-JP" altLang="en-US" smtClean="0"/>
              <a:pPr/>
              <a:t>‹#›</a:t>
            </a:fld>
            <a:endParaRPr kumimoji="1" lang="ja-JP" altLang="en-US"/>
          </a:p>
        </p:txBody>
      </p:sp>
    </p:spTree>
    <p:extLst>
      <p:ext uri="{BB962C8B-B14F-4D97-AF65-F5344CB8AC3E}">
        <p14:creationId xmlns:p14="http://schemas.microsoft.com/office/powerpoint/2010/main" val="589931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496E893-57AA-4F9C-B718-CCD01D713340}" type="datetimeFigureOut">
              <a:rPr kumimoji="1" lang="ja-JP" altLang="en-US" smtClean="0"/>
              <a:pPr/>
              <a:t>2019/1/7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09085C-204A-4E97-AA40-F0F7AB80B347}" type="slidenum">
              <a:rPr kumimoji="1" lang="ja-JP" altLang="en-US" smtClean="0"/>
              <a:pPr/>
              <a:t>‹#›</a:t>
            </a:fld>
            <a:endParaRPr kumimoji="1" lang="ja-JP" altLang="en-US"/>
          </a:p>
        </p:txBody>
      </p:sp>
    </p:spTree>
    <p:extLst>
      <p:ext uri="{BB962C8B-B14F-4D97-AF65-F5344CB8AC3E}">
        <p14:creationId xmlns:p14="http://schemas.microsoft.com/office/powerpoint/2010/main" val="2491425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496E893-57AA-4F9C-B718-CCD01D713340}" type="datetimeFigureOut">
              <a:rPr kumimoji="1" lang="ja-JP" altLang="en-US" smtClean="0"/>
              <a:pPr/>
              <a:t>2019/1/7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A09085C-204A-4E97-AA40-F0F7AB80B347}" type="slidenum">
              <a:rPr kumimoji="1" lang="ja-JP" altLang="en-US" smtClean="0"/>
              <a:pPr/>
              <a:t>‹#›</a:t>
            </a:fld>
            <a:endParaRPr kumimoji="1" lang="ja-JP" altLang="en-US"/>
          </a:p>
        </p:txBody>
      </p:sp>
    </p:spTree>
    <p:extLst>
      <p:ext uri="{BB962C8B-B14F-4D97-AF65-F5344CB8AC3E}">
        <p14:creationId xmlns:p14="http://schemas.microsoft.com/office/powerpoint/2010/main" val="4101264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496E893-57AA-4F9C-B718-CCD01D713340}" type="datetimeFigureOut">
              <a:rPr kumimoji="1" lang="ja-JP" altLang="en-US" smtClean="0"/>
              <a:pPr/>
              <a:t>2019/1/7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A09085C-204A-4E97-AA40-F0F7AB80B347}" type="slidenum">
              <a:rPr kumimoji="1" lang="ja-JP" altLang="en-US" smtClean="0"/>
              <a:pPr/>
              <a:t>‹#›</a:t>
            </a:fld>
            <a:endParaRPr kumimoji="1" lang="ja-JP" altLang="en-US"/>
          </a:p>
        </p:txBody>
      </p:sp>
    </p:spTree>
    <p:extLst>
      <p:ext uri="{BB962C8B-B14F-4D97-AF65-F5344CB8AC3E}">
        <p14:creationId xmlns:p14="http://schemas.microsoft.com/office/powerpoint/2010/main" val="3342755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496E893-57AA-4F9C-B718-CCD01D713340}" type="datetimeFigureOut">
              <a:rPr kumimoji="1" lang="ja-JP" altLang="en-US" smtClean="0"/>
              <a:pPr/>
              <a:t>2019/1/7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A09085C-204A-4E97-AA40-F0F7AB80B347}" type="slidenum">
              <a:rPr kumimoji="1" lang="ja-JP" altLang="en-US" smtClean="0"/>
              <a:pPr/>
              <a:t>‹#›</a:t>
            </a:fld>
            <a:endParaRPr kumimoji="1" lang="ja-JP" altLang="en-US"/>
          </a:p>
        </p:txBody>
      </p:sp>
    </p:spTree>
    <p:extLst>
      <p:ext uri="{BB962C8B-B14F-4D97-AF65-F5344CB8AC3E}">
        <p14:creationId xmlns:p14="http://schemas.microsoft.com/office/powerpoint/2010/main" val="1423603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496E893-57AA-4F9C-B718-CCD01D713340}" type="datetimeFigureOut">
              <a:rPr kumimoji="1" lang="ja-JP" altLang="en-US" smtClean="0"/>
              <a:pPr/>
              <a:t>2019/1/7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09085C-204A-4E97-AA40-F0F7AB80B347}" type="slidenum">
              <a:rPr kumimoji="1" lang="ja-JP" altLang="en-US" smtClean="0"/>
              <a:pPr/>
              <a:t>‹#›</a:t>
            </a:fld>
            <a:endParaRPr kumimoji="1" lang="ja-JP" altLang="en-US"/>
          </a:p>
        </p:txBody>
      </p:sp>
    </p:spTree>
    <p:extLst>
      <p:ext uri="{BB962C8B-B14F-4D97-AF65-F5344CB8AC3E}">
        <p14:creationId xmlns:p14="http://schemas.microsoft.com/office/powerpoint/2010/main" val="2807811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496E893-57AA-4F9C-B718-CCD01D713340}" type="datetimeFigureOut">
              <a:rPr kumimoji="1" lang="ja-JP" altLang="en-US" smtClean="0"/>
              <a:pPr/>
              <a:t>2019/1/7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09085C-204A-4E97-AA40-F0F7AB80B347}" type="slidenum">
              <a:rPr kumimoji="1" lang="ja-JP" altLang="en-US" smtClean="0"/>
              <a:pPr/>
              <a:t>‹#›</a:t>
            </a:fld>
            <a:endParaRPr kumimoji="1" lang="ja-JP" altLang="en-US"/>
          </a:p>
        </p:txBody>
      </p:sp>
    </p:spTree>
    <p:extLst>
      <p:ext uri="{BB962C8B-B14F-4D97-AF65-F5344CB8AC3E}">
        <p14:creationId xmlns:p14="http://schemas.microsoft.com/office/powerpoint/2010/main" val="883274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96E893-57AA-4F9C-B718-CCD01D713340}" type="datetimeFigureOut">
              <a:rPr kumimoji="1" lang="ja-JP" altLang="en-US" smtClean="0"/>
              <a:pPr/>
              <a:t>2019/1/7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09085C-204A-4E97-AA40-F0F7AB80B347}" type="slidenum">
              <a:rPr kumimoji="1" lang="ja-JP" altLang="en-US" smtClean="0"/>
              <a:pPr/>
              <a:t>‹#›</a:t>
            </a:fld>
            <a:endParaRPr kumimoji="1" lang="ja-JP" altLang="en-US"/>
          </a:p>
        </p:txBody>
      </p:sp>
    </p:spTree>
    <p:extLst>
      <p:ext uri="{BB962C8B-B14F-4D97-AF65-F5344CB8AC3E}">
        <p14:creationId xmlns:p14="http://schemas.microsoft.com/office/powerpoint/2010/main" val="4188770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1196752"/>
            <a:ext cx="9143999" cy="1015663"/>
          </a:xfrm>
          <a:prstGeom prst="rect">
            <a:avLst/>
          </a:prstGeom>
          <a:noFill/>
        </p:spPr>
        <p:txBody>
          <a:bodyPr wrap="square" rtlCol="0" anchor="ctr">
            <a:spAutoFit/>
          </a:bodyPr>
          <a:lstStyle/>
          <a:p>
            <a:pPr algn="ctr"/>
            <a:r>
              <a:rPr lang="ja-JP" altLang="en-US" sz="60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「ネット上のいじめ」</a:t>
            </a:r>
            <a:endParaRPr kumimoji="1" lang="en-US" altLang="ja-JP" sz="6000" b="1" dirty="0" smtClean="0">
              <a:effectLst>
                <a:outerShdw blurRad="38100" dist="38100" dir="2700000" algn="tl">
                  <a:srgbClr val="000000">
                    <a:alpha val="43137"/>
                  </a:srgbClr>
                </a:outerShdw>
              </a:effectLst>
            </a:endParaRPr>
          </a:p>
        </p:txBody>
      </p:sp>
      <p:pic>
        <p:nvPicPr>
          <p:cNvPr id="2050" name="Picture 2" descr="ネットいじめのイラスト（女性）"/>
          <p:cNvPicPr>
            <a:picLocks noChangeAspect="1" noChangeArrowheads="1"/>
          </p:cNvPicPr>
          <p:nvPr/>
        </p:nvPicPr>
        <p:blipFill>
          <a:blip r:embed="rId3" cstate="print"/>
          <a:srcRect/>
          <a:stretch>
            <a:fillRect/>
          </a:stretch>
        </p:blipFill>
        <p:spPr bwMode="auto">
          <a:xfrm>
            <a:off x="1907704" y="2036344"/>
            <a:ext cx="5184576" cy="4821656"/>
          </a:xfrm>
          <a:prstGeom prst="rect">
            <a:avLst/>
          </a:prstGeom>
          <a:noFill/>
        </p:spPr>
      </p:pic>
      <p:sp>
        <p:nvSpPr>
          <p:cNvPr id="5" name="テキスト ボックス 4"/>
          <p:cNvSpPr txBox="1"/>
          <p:nvPr/>
        </p:nvSpPr>
        <p:spPr>
          <a:xfrm>
            <a:off x="1" y="246157"/>
            <a:ext cx="9143999" cy="584775"/>
          </a:xfrm>
          <a:prstGeom prst="rect">
            <a:avLst/>
          </a:prstGeom>
          <a:noFill/>
        </p:spPr>
        <p:txBody>
          <a:bodyPr wrap="square" rtlCol="0" anchor="ctr">
            <a:spAutoFit/>
          </a:bodyPr>
          <a:lstStyle/>
          <a:p>
            <a:pPr algn="ctr"/>
            <a:r>
              <a:rPr lang="ja-JP" altLang="en-US" sz="32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ネット時事課題</a:t>
            </a:r>
            <a:endParaRPr kumimoji="1" lang="en-US" altLang="ja-JP" sz="3200" b="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26603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67544" y="1772816"/>
            <a:ext cx="8208912" cy="3046988"/>
          </a:xfrm>
          <a:prstGeom prst="rect">
            <a:avLst/>
          </a:prstGeom>
          <a:noFill/>
        </p:spPr>
        <p:txBody>
          <a:bodyPr wrap="square" rtlCol="0">
            <a:spAutoFit/>
          </a:bodyPr>
          <a:lstStyle/>
          <a:p>
            <a:r>
              <a:rPr lang="ja-JP" altLang="en-US" sz="3200" dirty="0" smtClean="0"/>
              <a:t>①ＳＮＳ等（無料通話アプリ等）でのいじめ</a:t>
            </a:r>
            <a:endParaRPr lang="en-US" altLang="ja-JP" sz="3200" dirty="0" smtClean="0"/>
          </a:p>
          <a:p>
            <a:endParaRPr lang="ja-JP" altLang="en-US" sz="3200" dirty="0" smtClean="0"/>
          </a:p>
          <a:p>
            <a:r>
              <a:rPr lang="ja-JP" altLang="en-US" sz="3200" dirty="0" smtClean="0"/>
              <a:t>②動画共有サイト等でのいじめ</a:t>
            </a:r>
            <a:endParaRPr lang="en-US" altLang="ja-JP" sz="3200" dirty="0" smtClean="0"/>
          </a:p>
          <a:p>
            <a:endParaRPr lang="ja-JP" altLang="en-US" sz="3200" dirty="0" smtClean="0"/>
          </a:p>
          <a:p>
            <a:r>
              <a:rPr lang="ja-JP" altLang="en-US" sz="3200" dirty="0" smtClean="0"/>
              <a:t>③学校非公式サイト（学校裏サイト）でのいじめ</a:t>
            </a:r>
            <a:endParaRPr lang="en-US" altLang="ja-JP" sz="3200" dirty="0" smtClean="0"/>
          </a:p>
          <a:p>
            <a:endParaRPr lang="en-US" altLang="ja-JP" sz="3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323528" y="1556792"/>
            <a:ext cx="8496944" cy="3096344"/>
          </a:xfrm>
          <a:prstGeom prst="roundRect">
            <a:avLst/>
          </a:prstGeom>
          <a:no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右矢印 6"/>
          <p:cNvSpPr/>
          <p:nvPr/>
        </p:nvSpPr>
        <p:spPr>
          <a:xfrm>
            <a:off x="4499991" y="5541039"/>
            <a:ext cx="720079"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flipH="1">
            <a:off x="35496" y="4283804"/>
            <a:ext cx="8604448" cy="369332"/>
          </a:xfrm>
          <a:prstGeom prst="rect">
            <a:avLst/>
          </a:prstGeom>
          <a:noFill/>
        </p:spPr>
        <p:txBody>
          <a:bodyPr wrap="square" rtlCol="0" anchor="b">
            <a:spAutoFit/>
          </a:bodyPr>
          <a:lstStyle/>
          <a:p>
            <a:pPr algn="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参照：</a:t>
            </a:r>
            <a:r>
              <a:rPr lang="ja-JP" altLang="en-US" dirty="0" smtClean="0"/>
              <a:t>「いじめ対応マニュアル」</a:t>
            </a:r>
            <a:r>
              <a:rPr lang="en-US" altLang="ja-JP" dirty="0" smtClean="0"/>
              <a:t>[</a:t>
            </a:r>
            <a:r>
              <a:rPr lang="ja-JP" altLang="en-US" dirty="0" smtClean="0"/>
              <a:t>平成</a:t>
            </a:r>
            <a:r>
              <a:rPr lang="en-US" altLang="ja-JP" dirty="0" smtClean="0"/>
              <a:t>29</a:t>
            </a:r>
            <a:r>
              <a:rPr lang="ja-JP" altLang="en-US" dirty="0" smtClean="0"/>
              <a:t>年</a:t>
            </a:r>
            <a:r>
              <a:rPr lang="en-US" altLang="ja-JP" dirty="0" smtClean="0"/>
              <a:t>8</a:t>
            </a:r>
            <a:r>
              <a:rPr lang="ja-JP" altLang="en-US" dirty="0" smtClean="0"/>
              <a:t>月改訂版</a:t>
            </a:r>
            <a:r>
              <a:rPr lang="en-US" altLang="ja-JP" dirty="0" smtClean="0"/>
              <a:t>]</a:t>
            </a:r>
            <a:r>
              <a:rPr lang="ja-JP" altLang="en-US" dirty="0" smtClean="0"/>
              <a:t>（兵庫県教育委員会）</a:t>
            </a:r>
            <a:endParaRPr kumimoji="1" lang="ja-JP" altLang="en-US" dirty="0"/>
          </a:p>
        </p:txBody>
      </p:sp>
      <p:sp>
        <p:nvSpPr>
          <p:cNvPr id="10" name="正方形/長方形 9"/>
          <p:cNvSpPr/>
          <p:nvPr/>
        </p:nvSpPr>
        <p:spPr>
          <a:xfrm>
            <a:off x="5364089" y="4797152"/>
            <a:ext cx="3600399" cy="1948422"/>
          </a:xfrm>
          <a:prstGeom prst="rect">
            <a:avLst/>
          </a:prstGeom>
          <a:solidFill>
            <a:schemeClr val="bg1"/>
          </a:solidFill>
          <a:ln>
            <a:solidFill>
              <a:schemeClr val="accent1">
                <a:shade val="50000"/>
              </a:schemeClr>
            </a:solidFill>
          </a:ln>
          <a:effectLst>
            <a:outerShdw blurRad="114300" dist="127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b="1" u="sng" dirty="0" smtClean="0">
                <a:solidFill>
                  <a:srgbClr val="FF0000"/>
                </a:solidFill>
              </a:rPr>
              <a:t>・知らないところで</a:t>
            </a:r>
            <a:endParaRPr lang="en-US" altLang="ja-JP" sz="3200" b="1" u="sng" dirty="0" smtClean="0">
              <a:solidFill>
                <a:srgbClr val="FF0000"/>
              </a:solidFill>
            </a:endParaRPr>
          </a:p>
          <a:p>
            <a:r>
              <a:rPr lang="ja-JP" altLang="en-US" sz="3200" b="1" u="sng" dirty="0" smtClean="0">
                <a:solidFill>
                  <a:srgbClr val="FF0000"/>
                </a:solidFill>
              </a:rPr>
              <a:t>・匿名で</a:t>
            </a:r>
            <a:endParaRPr kumimoji="1" lang="en-US" altLang="ja-JP" sz="3200" b="1" u="sng" dirty="0" smtClean="0">
              <a:solidFill>
                <a:srgbClr val="FF0000"/>
              </a:solidFill>
            </a:endParaRPr>
          </a:p>
          <a:p>
            <a:r>
              <a:rPr lang="ja-JP" altLang="en-US" sz="3200" b="1" u="sng" dirty="0" smtClean="0">
                <a:solidFill>
                  <a:srgbClr val="FF0000"/>
                </a:solidFill>
              </a:rPr>
              <a:t>・広い範囲で</a:t>
            </a:r>
            <a:endParaRPr lang="en-US" altLang="ja-JP" sz="3200" b="1" u="sng" dirty="0" smtClean="0">
              <a:solidFill>
                <a:srgbClr val="FF0000"/>
              </a:solidFill>
            </a:endParaRPr>
          </a:p>
          <a:p>
            <a:r>
              <a:rPr kumimoji="1" lang="ja-JP" altLang="en-US" sz="3200" b="1" u="sng" dirty="0" smtClean="0">
                <a:solidFill>
                  <a:srgbClr val="FF0000"/>
                </a:solidFill>
              </a:rPr>
              <a:t>・すごいスピードで</a:t>
            </a:r>
            <a:endParaRPr kumimoji="1" lang="ja-JP" altLang="en-US" sz="3200" b="1" u="sng" dirty="0">
              <a:solidFill>
                <a:srgbClr val="FF0000"/>
              </a:solidFill>
            </a:endParaRPr>
          </a:p>
        </p:txBody>
      </p:sp>
      <p:sp>
        <p:nvSpPr>
          <p:cNvPr id="11" name="テキスト ボックス 10"/>
          <p:cNvSpPr txBox="1"/>
          <p:nvPr/>
        </p:nvSpPr>
        <p:spPr>
          <a:xfrm>
            <a:off x="2699792" y="5180999"/>
            <a:ext cx="1800200" cy="1200329"/>
          </a:xfrm>
          <a:prstGeom prst="rect">
            <a:avLst/>
          </a:prstGeom>
          <a:noFill/>
        </p:spPr>
        <p:txBody>
          <a:bodyPr wrap="square" rtlCol="0">
            <a:spAutoFit/>
          </a:bodyPr>
          <a:lstStyle/>
          <a:p>
            <a:pPr algn="ctr"/>
            <a:r>
              <a:rPr kumimoji="1" lang="ja-JP" altLang="en-US" sz="3600" b="1" dirty="0" smtClean="0">
                <a:effectLst>
                  <a:outerShdw blurRad="38100" dist="38100" dir="2700000" algn="tl">
                    <a:srgbClr val="000000">
                      <a:alpha val="43137"/>
                    </a:srgbClr>
                  </a:outerShdw>
                </a:effectLst>
              </a:rPr>
              <a:t>ネットの特殊性</a:t>
            </a:r>
            <a:endParaRPr kumimoji="1" lang="ja-JP" altLang="en-US" sz="3600" b="1" dirty="0">
              <a:effectLst>
                <a:outerShdw blurRad="38100" dist="38100" dir="2700000" algn="tl">
                  <a:srgbClr val="000000">
                    <a:alpha val="43137"/>
                  </a:srgbClr>
                </a:outerShdw>
              </a:effectLst>
            </a:endParaRPr>
          </a:p>
        </p:txBody>
      </p:sp>
      <p:sp>
        <p:nvSpPr>
          <p:cNvPr id="12" name="加算記号 11"/>
          <p:cNvSpPr/>
          <p:nvPr/>
        </p:nvSpPr>
        <p:spPr>
          <a:xfrm>
            <a:off x="1835697" y="5301208"/>
            <a:ext cx="936104" cy="936104"/>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107504" y="5180999"/>
            <a:ext cx="1800200" cy="1200329"/>
          </a:xfrm>
          <a:prstGeom prst="rect">
            <a:avLst/>
          </a:prstGeom>
          <a:noFill/>
        </p:spPr>
        <p:txBody>
          <a:bodyPr wrap="square" rtlCol="0">
            <a:spAutoFit/>
          </a:bodyPr>
          <a:lstStyle/>
          <a:p>
            <a:pPr algn="ctr"/>
            <a:r>
              <a:rPr kumimoji="1" lang="ja-JP" altLang="en-US" sz="3600" b="1" dirty="0" smtClean="0">
                <a:effectLst>
                  <a:outerShdw blurRad="38100" dist="38100" dir="2700000" algn="tl">
                    <a:srgbClr val="000000">
                      <a:alpha val="43137"/>
                    </a:srgbClr>
                  </a:outerShdw>
                </a:effectLst>
              </a:rPr>
              <a:t>いじめの性質</a:t>
            </a:r>
            <a:endParaRPr kumimoji="1" lang="ja-JP" altLang="en-US" sz="3600" b="1" dirty="0">
              <a:effectLst>
                <a:outerShdw blurRad="38100" dist="38100" dir="2700000" algn="tl">
                  <a:srgbClr val="000000">
                    <a:alpha val="43137"/>
                  </a:srgbClr>
                </a:outerShdw>
              </a:effectLst>
            </a:endParaRPr>
          </a:p>
        </p:txBody>
      </p:sp>
      <p:sp>
        <p:nvSpPr>
          <p:cNvPr id="14" name="角丸四角形 13"/>
          <p:cNvSpPr/>
          <p:nvPr/>
        </p:nvSpPr>
        <p:spPr>
          <a:xfrm>
            <a:off x="107504" y="188640"/>
            <a:ext cx="8892480" cy="980728"/>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b="1" dirty="0" smtClean="0">
                <a:effectLst>
                  <a:outerShdw blurRad="38100" dist="38100" dir="2700000" algn="tl">
                    <a:srgbClr val="000000">
                      <a:alpha val="43137"/>
                    </a:srgbClr>
                  </a:outerShdw>
                </a:effectLst>
              </a:rPr>
              <a:t>ネット上のいじめ</a:t>
            </a:r>
            <a:endParaRPr lang="ja-JP" alt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266035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39552" y="1196752"/>
            <a:ext cx="8352928" cy="584775"/>
          </a:xfrm>
          <a:prstGeom prst="rect">
            <a:avLst/>
          </a:prstGeom>
          <a:noFill/>
        </p:spPr>
        <p:txBody>
          <a:bodyPr wrap="square" rtlCol="0">
            <a:spAutoFit/>
          </a:bodyPr>
          <a:lstStyle/>
          <a:p>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角丸四角形 2"/>
          <p:cNvSpPr/>
          <p:nvPr/>
        </p:nvSpPr>
        <p:spPr>
          <a:xfrm>
            <a:off x="107504" y="188640"/>
            <a:ext cx="8892480" cy="980728"/>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b="1" dirty="0" smtClean="0">
                <a:effectLst>
                  <a:outerShdw blurRad="38100" dist="38100" dir="2700000" algn="tl">
                    <a:srgbClr val="000000">
                      <a:alpha val="43137"/>
                    </a:srgbClr>
                  </a:outerShdw>
                </a:effectLst>
              </a:rPr>
              <a:t>ネットの特殊性</a:t>
            </a:r>
            <a:endParaRPr lang="ja-JP" altLang="en-US" sz="4800" b="1" dirty="0">
              <a:effectLst>
                <a:outerShdw blurRad="38100" dist="38100" dir="2700000" algn="tl">
                  <a:srgbClr val="000000">
                    <a:alpha val="43137"/>
                  </a:srgbClr>
                </a:outerShdw>
              </a:effectLst>
            </a:endParaRPr>
          </a:p>
        </p:txBody>
      </p:sp>
      <p:pic>
        <p:nvPicPr>
          <p:cNvPr id="10241" name="Picture 1" descr="C:\Users\009\Desktop\無題.png"/>
          <p:cNvPicPr>
            <a:picLocks noChangeAspect="1" noChangeArrowheads="1"/>
          </p:cNvPicPr>
          <p:nvPr/>
        </p:nvPicPr>
        <p:blipFill>
          <a:blip r:embed="rId3" cstate="print"/>
          <a:srcRect/>
          <a:stretch>
            <a:fillRect/>
          </a:stretch>
        </p:blipFill>
        <p:spPr bwMode="auto">
          <a:xfrm>
            <a:off x="468667" y="1484784"/>
            <a:ext cx="3311245" cy="5040560"/>
          </a:xfrm>
          <a:prstGeom prst="rect">
            <a:avLst/>
          </a:prstGeom>
          <a:noFill/>
          <a:effectLst>
            <a:outerShdw blurRad="152400" dist="215900" dir="2700000" algn="tl" rotWithShape="0">
              <a:prstClr val="black">
                <a:alpha val="40000"/>
              </a:prstClr>
            </a:outerShdw>
          </a:effectLst>
        </p:spPr>
      </p:pic>
      <p:sp>
        <p:nvSpPr>
          <p:cNvPr id="6" name="角丸四角形 5"/>
          <p:cNvSpPr/>
          <p:nvPr/>
        </p:nvSpPr>
        <p:spPr>
          <a:xfrm>
            <a:off x="4067944" y="1916832"/>
            <a:ext cx="3672408" cy="504056"/>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4067944" y="2924944"/>
            <a:ext cx="3672408" cy="504056"/>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995936" y="4005064"/>
            <a:ext cx="3672408" cy="504056"/>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3995936" y="5085184"/>
            <a:ext cx="3672408" cy="504056"/>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3851920" y="1628800"/>
            <a:ext cx="5112568" cy="4896544"/>
          </a:xfrm>
          <a:prstGeom prst="roundRect">
            <a:avLst/>
          </a:prstGeom>
          <a:noFill/>
          <a:ln w="412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3200" b="1" dirty="0" smtClean="0">
                <a:solidFill>
                  <a:schemeClr val="bg1"/>
                </a:solidFill>
                <a:effectLst>
                  <a:outerShdw blurRad="38100" dist="38100" dir="2700000" algn="tl">
                    <a:srgbClr val="000000">
                      <a:alpha val="43137"/>
                    </a:srgbClr>
                  </a:outerShdw>
                </a:effectLst>
              </a:rPr>
              <a:t>・知らないところで</a:t>
            </a:r>
            <a:endParaRPr lang="en-US" altLang="ja-JP" sz="3200" b="1" dirty="0" smtClean="0">
              <a:solidFill>
                <a:schemeClr val="bg1"/>
              </a:solidFill>
              <a:effectLst>
                <a:outerShdw blurRad="38100" dist="38100" dir="2700000" algn="tl">
                  <a:srgbClr val="000000">
                    <a:alpha val="43137"/>
                  </a:srgbClr>
                </a:outerShdw>
              </a:effectLst>
            </a:endParaRPr>
          </a:p>
          <a:p>
            <a:r>
              <a:rPr lang="ja-JP" altLang="en-US" sz="2800" dirty="0" smtClean="0">
                <a:solidFill>
                  <a:schemeClr val="tx1"/>
                </a:solidFill>
              </a:rPr>
              <a:t>　　限られた人しか見られない</a:t>
            </a:r>
            <a:endParaRPr lang="en-US" altLang="ja-JP" sz="2800" dirty="0" smtClean="0">
              <a:solidFill>
                <a:schemeClr val="tx1"/>
              </a:solidFill>
            </a:endParaRPr>
          </a:p>
          <a:p>
            <a:endParaRPr lang="en-US" altLang="ja-JP" sz="800" dirty="0" smtClean="0">
              <a:solidFill>
                <a:schemeClr val="tx1"/>
              </a:solidFill>
            </a:endParaRPr>
          </a:p>
          <a:p>
            <a:r>
              <a:rPr lang="ja-JP" altLang="en-US" sz="3200" b="1" dirty="0" smtClean="0">
                <a:solidFill>
                  <a:schemeClr val="bg1"/>
                </a:solidFill>
                <a:effectLst>
                  <a:outerShdw blurRad="38100" dist="38100" dir="2700000" algn="tl">
                    <a:srgbClr val="000000">
                      <a:alpha val="43137"/>
                    </a:srgbClr>
                  </a:outerShdw>
                </a:effectLst>
              </a:rPr>
              <a:t>・匿名で</a:t>
            </a:r>
            <a:endParaRPr lang="en-US" altLang="ja-JP" sz="3200" b="1" dirty="0" smtClean="0">
              <a:solidFill>
                <a:schemeClr val="bg1"/>
              </a:solidFill>
              <a:effectLst>
                <a:outerShdw blurRad="38100" dist="38100" dir="2700000" algn="tl">
                  <a:srgbClr val="000000">
                    <a:alpha val="43137"/>
                  </a:srgbClr>
                </a:outerShdw>
              </a:effectLst>
            </a:endParaRPr>
          </a:p>
          <a:p>
            <a:r>
              <a:rPr lang="ja-JP" altLang="en-US" sz="3200" b="1" dirty="0" smtClean="0">
                <a:solidFill>
                  <a:schemeClr val="tx1"/>
                </a:solidFill>
              </a:rPr>
              <a:t>　</a:t>
            </a:r>
            <a:r>
              <a:rPr lang="ja-JP" altLang="en-US" sz="2800" b="1" dirty="0" smtClean="0">
                <a:solidFill>
                  <a:schemeClr val="tx1"/>
                </a:solidFill>
              </a:rPr>
              <a:t>　</a:t>
            </a:r>
            <a:r>
              <a:rPr lang="ja-JP" altLang="en-US" sz="2800" dirty="0" smtClean="0">
                <a:solidFill>
                  <a:schemeClr val="tx1"/>
                </a:solidFill>
              </a:rPr>
              <a:t>ニックネームや偽名</a:t>
            </a:r>
            <a:endParaRPr lang="en-US" altLang="ja-JP" sz="2800" dirty="0" smtClean="0">
              <a:solidFill>
                <a:schemeClr val="tx1"/>
              </a:solidFill>
            </a:endParaRPr>
          </a:p>
          <a:p>
            <a:endParaRPr lang="en-US" altLang="ja-JP" sz="800" dirty="0" smtClean="0">
              <a:solidFill>
                <a:schemeClr val="tx1"/>
              </a:solidFill>
            </a:endParaRPr>
          </a:p>
          <a:p>
            <a:r>
              <a:rPr lang="ja-JP" altLang="en-US" sz="3200" b="1" dirty="0" smtClean="0">
                <a:solidFill>
                  <a:schemeClr val="bg1"/>
                </a:solidFill>
                <a:effectLst>
                  <a:outerShdw blurRad="38100" dist="38100" dir="2700000" algn="tl">
                    <a:srgbClr val="000000">
                      <a:alpha val="43137"/>
                    </a:srgbClr>
                  </a:outerShdw>
                </a:effectLst>
              </a:rPr>
              <a:t>・広い範囲で</a:t>
            </a:r>
            <a:endParaRPr lang="en-US" altLang="ja-JP" sz="3200" b="1" dirty="0" smtClean="0">
              <a:solidFill>
                <a:schemeClr val="bg1"/>
              </a:solidFill>
              <a:effectLst>
                <a:outerShdw blurRad="38100" dist="38100" dir="2700000" algn="tl">
                  <a:srgbClr val="000000">
                    <a:alpha val="43137"/>
                  </a:srgbClr>
                </a:outerShdw>
              </a:effectLst>
            </a:endParaRPr>
          </a:p>
          <a:p>
            <a:r>
              <a:rPr lang="ja-JP" altLang="en-US" sz="2800" dirty="0" smtClean="0">
                <a:solidFill>
                  <a:schemeClr val="tx1"/>
                </a:solidFill>
              </a:rPr>
              <a:t>　　</a:t>
            </a:r>
            <a:r>
              <a:rPr lang="en-US" altLang="ja-JP" sz="2800" dirty="0" smtClean="0">
                <a:solidFill>
                  <a:schemeClr val="tx1"/>
                </a:solidFill>
              </a:rPr>
              <a:t>SNS</a:t>
            </a:r>
            <a:r>
              <a:rPr lang="ja-JP" altLang="en-US" sz="2800" dirty="0" smtClean="0">
                <a:solidFill>
                  <a:schemeClr val="tx1"/>
                </a:solidFill>
              </a:rPr>
              <a:t>による拡散</a:t>
            </a:r>
            <a:endParaRPr lang="en-US" altLang="ja-JP" sz="2800" dirty="0" smtClean="0">
              <a:solidFill>
                <a:schemeClr val="tx1"/>
              </a:solidFill>
            </a:endParaRPr>
          </a:p>
          <a:p>
            <a:endParaRPr lang="en-US" altLang="ja-JP" sz="800" dirty="0" smtClean="0">
              <a:solidFill>
                <a:schemeClr val="tx1"/>
              </a:solidFill>
            </a:endParaRPr>
          </a:p>
          <a:p>
            <a:r>
              <a:rPr lang="ja-JP" altLang="en-US" sz="3200" b="1" dirty="0" smtClean="0">
                <a:solidFill>
                  <a:schemeClr val="bg1"/>
                </a:solidFill>
                <a:effectLst>
                  <a:outerShdw blurRad="38100" dist="38100" dir="2700000" algn="tl">
                    <a:srgbClr val="000000">
                      <a:alpha val="43137"/>
                    </a:srgbClr>
                  </a:outerShdw>
                </a:effectLst>
              </a:rPr>
              <a:t>・すごいスピードで</a:t>
            </a:r>
            <a:endParaRPr lang="en-US" altLang="ja-JP" sz="3200" b="1" dirty="0" smtClean="0">
              <a:solidFill>
                <a:schemeClr val="bg1"/>
              </a:solidFill>
              <a:effectLst>
                <a:outerShdw blurRad="38100" dist="38100" dir="2700000" algn="tl">
                  <a:srgbClr val="000000">
                    <a:alpha val="43137"/>
                  </a:srgbClr>
                </a:outerShdw>
              </a:effectLst>
            </a:endParaRPr>
          </a:p>
          <a:p>
            <a:r>
              <a:rPr lang="ja-JP" altLang="en-US" sz="3200" dirty="0" smtClean="0">
                <a:solidFill>
                  <a:schemeClr val="tx1"/>
                </a:solidFill>
              </a:rPr>
              <a:t>　　</a:t>
            </a:r>
            <a:r>
              <a:rPr lang="ja-JP" altLang="en-US" sz="2800" dirty="0" smtClean="0">
                <a:solidFill>
                  <a:schemeClr val="tx1"/>
                </a:solidFill>
              </a:rPr>
              <a:t>一晩で世界が変わる</a:t>
            </a:r>
            <a:endParaRPr lang="ja-JP" altLang="en-US" sz="2400" dirty="0" smtClean="0">
              <a:solidFill>
                <a:schemeClr val="tx1"/>
              </a:solidFill>
            </a:endParaRPr>
          </a:p>
          <a:p>
            <a:pPr algn="ctr"/>
            <a:endParaRPr kumimoji="1" lang="ja-JP" altLang="en-US" sz="3200" dirty="0"/>
          </a:p>
        </p:txBody>
      </p:sp>
    </p:spTree>
    <p:extLst>
      <p:ext uri="{BB962C8B-B14F-4D97-AF65-F5344CB8AC3E}">
        <p14:creationId xmlns:p14="http://schemas.microsoft.com/office/powerpoint/2010/main" val="6095642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39552" y="1196752"/>
            <a:ext cx="8352928" cy="5509200"/>
          </a:xfrm>
          <a:prstGeom prst="rect">
            <a:avLst/>
          </a:prstGeom>
          <a:noFill/>
        </p:spPr>
        <p:txBody>
          <a:bodyPr wrap="square" rtlCol="0">
            <a:spAutoFit/>
          </a:bodyPr>
          <a:lstStyle/>
          <a:p>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おかしいと思ったら・・・</a:t>
            </a:r>
            <a:endParaRPr lang="en-US" altLang="ja-JP" sz="40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4000" u="sng" dirty="0" smtClean="0">
                <a:solidFill>
                  <a:srgbClr val="FF0000"/>
                </a:solidFill>
              </a:rPr>
              <a:t>躊躇なく問いかける</a:t>
            </a:r>
            <a:endParaRPr lang="en-US" altLang="ja-JP" sz="40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　日々の観察で</a:t>
            </a:r>
            <a:endPar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　　連絡帳やノートで</a:t>
            </a:r>
            <a:endPar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　　教育相談で</a:t>
            </a:r>
            <a:endPar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　　アンケートで</a:t>
            </a:r>
            <a:endParaRPr lang="en-US" altLang="ja-JP" sz="3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40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証拠（画面・画像・動画）を保存</a:t>
            </a:r>
            <a:endParaRPr lang="en-US" altLang="ja-JP" sz="40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　　ネットの特殊性への対応</a:t>
            </a:r>
            <a:endPar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　　削除依頼の方法確認</a:t>
            </a:r>
            <a:endParaRPr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角丸四角形 2"/>
          <p:cNvSpPr/>
          <p:nvPr/>
        </p:nvSpPr>
        <p:spPr>
          <a:xfrm>
            <a:off x="107504" y="188640"/>
            <a:ext cx="8892480" cy="980728"/>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b="1" dirty="0" smtClean="0">
                <a:effectLst>
                  <a:outerShdw blurRad="38100" dist="38100" dir="2700000" algn="tl">
                    <a:srgbClr val="000000">
                      <a:alpha val="43137"/>
                    </a:srgbClr>
                  </a:outerShdw>
                </a:effectLst>
              </a:rPr>
              <a:t>早期発見・早期対応のために</a:t>
            </a:r>
            <a:endParaRPr kumimoji="1" lang="ja-JP" altLang="en-US" sz="4800" b="1" dirty="0">
              <a:effectLst>
                <a:outerShdw blurRad="38100" dist="38100" dir="2700000" algn="tl">
                  <a:srgbClr val="000000">
                    <a:alpha val="43137"/>
                  </a:srgbClr>
                </a:outerShdw>
              </a:effectLst>
            </a:endParaRPr>
          </a:p>
        </p:txBody>
      </p:sp>
      <p:sp>
        <p:nvSpPr>
          <p:cNvPr id="4" name="右中かっこ 3"/>
          <p:cNvSpPr/>
          <p:nvPr/>
        </p:nvSpPr>
        <p:spPr>
          <a:xfrm>
            <a:off x="4716016" y="2492896"/>
            <a:ext cx="432048" cy="1872208"/>
          </a:xfrm>
          <a:prstGeom prst="rightBrace">
            <a:avLst/>
          </a:prstGeom>
          <a:ln w="349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角丸四角形 4"/>
          <p:cNvSpPr/>
          <p:nvPr/>
        </p:nvSpPr>
        <p:spPr>
          <a:xfrm>
            <a:off x="5220072" y="2996952"/>
            <a:ext cx="3600400" cy="864096"/>
          </a:xfrm>
          <a:prstGeom prst="roundRect">
            <a:avLst/>
          </a:prstGeom>
          <a:solidFill>
            <a:srgbClr val="00B050"/>
          </a:solidFill>
          <a:ln>
            <a:noFill/>
          </a:ln>
          <a:effectLst>
            <a:outerShdw blurRad="127000" dist="127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t>早期発見の体制づくり</a:t>
            </a:r>
            <a:endParaRPr kumimoji="1" lang="ja-JP" altLang="en-US" sz="2800" dirty="0"/>
          </a:p>
        </p:txBody>
      </p:sp>
      <p:sp>
        <p:nvSpPr>
          <p:cNvPr id="6" name="角丸四角形 5"/>
          <p:cNvSpPr/>
          <p:nvPr/>
        </p:nvSpPr>
        <p:spPr>
          <a:xfrm>
            <a:off x="5220072" y="5733256"/>
            <a:ext cx="3600400" cy="864096"/>
          </a:xfrm>
          <a:prstGeom prst="roundRect">
            <a:avLst/>
          </a:prstGeom>
          <a:solidFill>
            <a:srgbClr val="00B050"/>
          </a:solidFill>
          <a:ln>
            <a:noFill/>
          </a:ln>
          <a:effectLst>
            <a:outerShdw blurRad="127000" dist="127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t>早期対応ために</a:t>
            </a:r>
            <a:endParaRPr kumimoji="1" lang="ja-JP" altLang="en-US" sz="2800" dirty="0"/>
          </a:p>
        </p:txBody>
      </p:sp>
    </p:spTree>
    <p:extLst>
      <p:ext uri="{BB962C8B-B14F-4D97-AF65-F5344CB8AC3E}">
        <p14:creationId xmlns:p14="http://schemas.microsoft.com/office/powerpoint/2010/main" val="6095642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55576" y="-1"/>
            <a:ext cx="7776864" cy="6653039"/>
          </a:xfrm>
          <a:prstGeom prst="rect">
            <a:avLst/>
          </a:prstGeom>
          <a:noFill/>
          <a:ln w="9525">
            <a:noFill/>
            <a:miter lim="800000"/>
            <a:headEnd/>
            <a:tailEnd/>
          </a:ln>
        </p:spPr>
      </p:pic>
      <p:sp>
        <p:nvSpPr>
          <p:cNvPr id="4" name="テキスト ボックス 3"/>
          <p:cNvSpPr txBox="1"/>
          <p:nvPr/>
        </p:nvSpPr>
        <p:spPr>
          <a:xfrm flipH="1">
            <a:off x="539552" y="6550223"/>
            <a:ext cx="8604448" cy="307777"/>
          </a:xfrm>
          <a:prstGeom prst="rect">
            <a:avLst/>
          </a:prstGeom>
          <a:noFill/>
        </p:spPr>
        <p:txBody>
          <a:bodyPr wrap="square" rtlCol="0" anchor="b">
            <a:spAutoFit/>
          </a:bodyPr>
          <a:lstStyle/>
          <a:p>
            <a:pPr algn="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参照：「みんなでいじめをなくすために」（</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H29.3</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兵庫県教育委員会）</a:t>
            </a:r>
            <a:endParaRPr kumimoji="1" lang="ja-JP" altLang="en-US" sz="1400" dirty="0"/>
          </a:p>
        </p:txBody>
      </p:sp>
    </p:spTree>
    <p:extLst>
      <p:ext uri="{BB962C8B-B14F-4D97-AF65-F5344CB8AC3E}">
        <p14:creationId xmlns:p14="http://schemas.microsoft.com/office/powerpoint/2010/main" val="609564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1520" y="1340768"/>
            <a:ext cx="8568952" cy="4031873"/>
          </a:xfrm>
          <a:prstGeom prst="rect">
            <a:avLst/>
          </a:prstGeom>
          <a:noFill/>
        </p:spPr>
        <p:txBody>
          <a:bodyPr wrap="square" rtlCol="0">
            <a:spAutoFit/>
          </a:bodyPr>
          <a:lstStyle/>
          <a:p>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いじめに</a:t>
            </a:r>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つながらない使い方、</a:t>
            </a:r>
            <a:r>
              <a:rPr kumimoji="1"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注意点の指導</a:t>
            </a:r>
            <a:endParaRPr lang="en-US" altLang="ja-JP" sz="32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○日常の生活指導から</a:t>
            </a:r>
            <a:endParaRPr kumimoji="1"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　・社会のルール</a:t>
            </a:r>
            <a:endPar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　・集団作り</a:t>
            </a:r>
            <a:endPar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・誤解されやすい言動</a:t>
            </a:r>
            <a:endPar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○ネット、</a:t>
            </a:r>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ＳＮＳ等の特性</a:t>
            </a:r>
            <a:endPar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　・利便性と危険性</a:t>
            </a:r>
            <a:endParaRPr kumimoji="1"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　・情報の信憑性</a:t>
            </a:r>
            <a:endParaRPr kumimoji="1"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角丸四角形 2"/>
          <p:cNvSpPr/>
          <p:nvPr/>
        </p:nvSpPr>
        <p:spPr>
          <a:xfrm>
            <a:off x="107504" y="188640"/>
            <a:ext cx="8892480" cy="980728"/>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b="1" dirty="0" smtClean="0">
                <a:effectLst>
                  <a:outerShdw blurRad="38100" dist="38100" dir="2700000" algn="tl">
                    <a:srgbClr val="000000">
                      <a:alpha val="43137"/>
                    </a:srgbClr>
                  </a:outerShdw>
                </a:effectLst>
              </a:rPr>
              <a:t>未然防止のために</a:t>
            </a:r>
            <a:endParaRPr kumimoji="1" lang="ja-JP" altLang="en-US" sz="4800" b="1" dirty="0">
              <a:effectLst>
                <a:outerShdw blurRad="38100" dist="38100" dir="2700000" algn="tl">
                  <a:srgbClr val="000000">
                    <a:alpha val="43137"/>
                  </a:srgbClr>
                </a:outerShdw>
              </a:effectLst>
            </a:endParaRPr>
          </a:p>
        </p:txBody>
      </p:sp>
      <p:pic>
        <p:nvPicPr>
          <p:cNvPr id="4" name="Picture 3" descr="U:\Desktop\無題.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688632" y="2160240"/>
            <a:ext cx="2664296" cy="3720390"/>
          </a:xfrm>
          <a:prstGeom prst="rect">
            <a:avLst/>
          </a:prstGeom>
          <a:noFill/>
          <a:effectLst>
            <a:outerShdw blurRad="114300" dist="1524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flipH="1">
            <a:off x="4932040" y="5951021"/>
            <a:ext cx="4032448" cy="646331"/>
          </a:xfrm>
          <a:prstGeom prst="rect">
            <a:avLst/>
          </a:prstGeom>
          <a:noFill/>
        </p:spPr>
        <p:txBody>
          <a:bodyPr wrap="square" rtlCol="0" anchor="b">
            <a:spAutoFit/>
          </a:bodyPr>
          <a:lstStyle/>
          <a:p>
            <a:pPr algn="r"/>
            <a:r>
              <a:rPr kumimoji="1" lang="ja-JP" altLang="en-US" dirty="0" smtClean="0"/>
              <a:t>兵庫県教育委員会では平成</a:t>
            </a:r>
            <a:r>
              <a:rPr kumimoji="1" lang="en-US" altLang="ja-JP" dirty="0" smtClean="0"/>
              <a:t>29</a:t>
            </a:r>
            <a:r>
              <a:rPr kumimoji="1" lang="ja-JP" altLang="en-US" dirty="0" smtClean="0"/>
              <a:t>年</a:t>
            </a:r>
            <a:r>
              <a:rPr kumimoji="1" lang="en-US" altLang="ja-JP" dirty="0" smtClean="0"/>
              <a:t>8</a:t>
            </a:r>
            <a:r>
              <a:rPr kumimoji="1" lang="ja-JP" altLang="en-US" dirty="0" smtClean="0"/>
              <a:t>月に</a:t>
            </a:r>
            <a:endParaRPr kumimoji="1" lang="en-US" altLang="ja-JP" dirty="0" smtClean="0"/>
          </a:p>
          <a:p>
            <a:pPr algn="r"/>
            <a:r>
              <a:rPr kumimoji="1" lang="ja-JP" altLang="en-US" dirty="0" smtClean="0"/>
              <a:t>「いじめ対応マニュアル」を改訂しました</a:t>
            </a:r>
            <a:endParaRPr kumimoji="1" lang="ja-JP" altLang="en-US" dirty="0"/>
          </a:p>
        </p:txBody>
      </p:sp>
    </p:spTree>
    <p:extLst>
      <p:ext uri="{BB962C8B-B14F-4D97-AF65-F5344CB8AC3E}">
        <p14:creationId xmlns:p14="http://schemas.microsoft.com/office/powerpoint/2010/main" val="6095642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TotalTime>
  <Words>312</Words>
  <Application>Microsoft Office PowerPoint</Application>
  <PresentationFormat>画面に合わせる (4:3)</PresentationFormat>
  <Paragraphs>131</Paragraphs>
  <Slides>6</Slides>
  <Notes>6</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兵庫県教育委員会</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県立教育研修所</dc:creator>
  <cp:lastModifiedBy>兵庫県</cp:lastModifiedBy>
  <cp:revision>36</cp:revision>
  <dcterms:created xsi:type="dcterms:W3CDTF">2017-12-18T02:35:43Z</dcterms:created>
  <dcterms:modified xsi:type="dcterms:W3CDTF">2019-01-07T01:58:31Z</dcterms:modified>
</cp:coreProperties>
</file>