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handoutMasterIdLst>
    <p:handoutMasterId r:id="rId9"/>
  </p:handoutMasterIdLst>
  <p:sldIdLst>
    <p:sldId id="283" r:id="rId2"/>
    <p:sldId id="269" r:id="rId3"/>
    <p:sldId id="270" r:id="rId4"/>
    <p:sldId id="284" r:id="rId5"/>
    <p:sldId id="286" r:id="rId6"/>
    <p:sldId id="287" r:id="rId7"/>
  </p:sldIdLst>
  <p:sldSz cx="9144000" cy="6858000" type="screen4x3"/>
  <p:notesSz cx="6734175" cy="98679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6" autoAdjust="0"/>
    <p:restoredTop sz="64493" autoAdjust="0"/>
  </p:normalViewPr>
  <p:slideViewPr>
    <p:cSldViewPr>
      <p:cViewPr>
        <p:scale>
          <a:sx n="44" d="100"/>
          <a:sy n="44" d="100"/>
        </p:scale>
        <p:origin x="-1740" y="-72"/>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notesViewPr>
    <p:cSldViewPr>
      <p:cViewPr varScale="1">
        <p:scale>
          <a:sx n="43" d="100"/>
          <a:sy n="43" d="100"/>
        </p:scale>
        <p:origin x="-2736" y="-108"/>
      </p:cViewPr>
      <p:guideLst>
        <p:guide orient="horz" pos="3108"/>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143" cy="493395"/>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372792"/>
            <a:ext cx="2918143" cy="49339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474" y="9372792"/>
            <a:ext cx="2918143" cy="493395"/>
          </a:xfrm>
          <a:prstGeom prst="rect">
            <a:avLst/>
          </a:prstGeom>
        </p:spPr>
        <p:txBody>
          <a:bodyPr vert="horz" lIns="91440" tIns="45720" rIns="91440" bIns="45720" rtlCol="0" anchor="b"/>
          <a:lstStyle>
            <a:lvl1pPr algn="r">
              <a:defRPr sz="1200"/>
            </a:lvl1pPr>
          </a:lstStyle>
          <a:p>
            <a:fld id="{796F4DB4-651C-40EB-976B-BE6499CDBB18}" type="slidenum">
              <a:rPr kumimoji="1" lang="ja-JP" altLang="en-US" smtClean="0"/>
              <a:t>‹#›</a:t>
            </a:fld>
            <a:endParaRPr kumimoji="1" lang="ja-JP" altLang="en-US"/>
          </a:p>
        </p:txBody>
      </p:sp>
    </p:spTree>
    <p:extLst>
      <p:ext uri="{BB962C8B-B14F-4D97-AF65-F5344CB8AC3E}">
        <p14:creationId xmlns:p14="http://schemas.microsoft.com/office/powerpoint/2010/main" val="23597334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143" cy="49339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474" y="0"/>
            <a:ext cx="2918143" cy="493395"/>
          </a:xfrm>
          <a:prstGeom prst="rect">
            <a:avLst/>
          </a:prstGeom>
        </p:spPr>
        <p:txBody>
          <a:bodyPr vert="horz" lIns="91440" tIns="45720" rIns="91440" bIns="45720" rtlCol="0"/>
          <a:lstStyle>
            <a:lvl1pPr algn="r">
              <a:defRPr sz="1200"/>
            </a:lvl1pPr>
          </a:lstStyle>
          <a:p>
            <a:fld id="{9AA2FA4B-D7F2-4711-BDA0-B1628BCE6DFB}" type="datetimeFigureOut">
              <a:rPr kumimoji="1" lang="ja-JP" altLang="en-US" smtClean="0"/>
              <a:pPr/>
              <a:t>2019/1/7</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3950"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418" y="4687253"/>
            <a:ext cx="5387340" cy="444055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2792"/>
            <a:ext cx="2918143" cy="49339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474" y="9372792"/>
            <a:ext cx="2918143" cy="493395"/>
          </a:xfrm>
          <a:prstGeom prst="rect">
            <a:avLst/>
          </a:prstGeom>
        </p:spPr>
        <p:txBody>
          <a:bodyPr vert="horz" lIns="91440" tIns="45720" rIns="91440" bIns="45720" rtlCol="0" anchor="b"/>
          <a:lstStyle>
            <a:lvl1pPr algn="r">
              <a:defRPr sz="1200"/>
            </a:lvl1pPr>
          </a:lstStyle>
          <a:p>
            <a:fld id="{EF8B68EB-B165-4D69-8EE3-FE43EB4E0E56}" type="slidenum">
              <a:rPr kumimoji="1" lang="ja-JP" altLang="en-US" smtClean="0"/>
              <a:pPr/>
              <a:t>‹#›</a:t>
            </a:fld>
            <a:endParaRPr kumimoji="1" lang="ja-JP" altLang="en-US"/>
          </a:p>
        </p:txBody>
      </p:sp>
    </p:spTree>
    <p:extLst>
      <p:ext uri="{BB962C8B-B14F-4D97-AF65-F5344CB8AC3E}">
        <p14:creationId xmlns:p14="http://schemas.microsoft.com/office/powerpoint/2010/main" val="18585959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Youtube</a:t>
            </a:r>
            <a:r>
              <a:rPr kumimoji="1" lang="ja-JP" altLang="en-US" dirty="0" smtClean="0"/>
              <a:t>を中心に、子供たちにも動画投稿サイトはよく利用されています。</a:t>
            </a:r>
            <a:endParaRPr kumimoji="1" lang="en-US" altLang="ja-JP" dirty="0" smtClean="0"/>
          </a:p>
          <a:p>
            <a:r>
              <a:rPr kumimoji="1" lang="ja-JP" altLang="en-US" dirty="0" smtClean="0"/>
              <a:t>ここでは、動画投稿にどのような危険性があるのか</a:t>
            </a:r>
            <a:r>
              <a:rPr kumimoji="1" lang="ja-JP" altLang="en-US" smtClean="0"/>
              <a:t>を考えてみましょう。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EF8B68EB-B165-4D69-8EE3-FE43EB4E0E56}" type="slidenum">
              <a:rPr kumimoji="1" lang="ja-JP" altLang="en-US" smtClean="0"/>
              <a:pPr/>
              <a:t>1</a:t>
            </a:fld>
            <a:endParaRPr kumimoji="1" lang="ja-JP" altLang="en-US"/>
          </a:p>
        </p:txBody>
      </p:sp>
    </p:spTree>
    <p:extLst>
      <p:ext uri="{BB962C8B-B14F-4D97-AF65-F5344CB8AC3E}">
        <p14:creationId xmlns:p14="http://schemas.microsoft.com/office/powerpoint/2010/main" val="303878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なぜ、子ども達は動画投稿をするのでしょうか</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自分の趣味や特技を見て欲しい、評価されたいという承認欲求や自己顕示欲によって投稿をする場合</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たくさんの視聴数を稼いで報酬を得たいと考え、投稿する場合</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純粋に自らが持っている情報などを共有し他人と交流しようとする場合</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など、目的は様々ですが、「誰かに見てもらいたい」という点では共通しています。</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EF8B68EB-B165-4D69-8EE3-FE43EB4E0E56}" type="slidenum">
              <a:rPr kumimoji="1" lang="ja-JP" altLang="en-US" smtClean="0"/>
              <a:pPr/>
              <a:t>2</a:t>
            </a:fld>
            <a:endParaRPr kumimoji="1" lang="ja-JP" altLang="en-US"/>
          </a:p>
        </p:txBody>
      </p:sp>
    </p:spTree>
    <p:extLst>
      <p:ext uri="{BB962C8B-B14F-4D97-AF65-F5344CB8AC3E}">
        <p14:creationId xmlns:p14="http://schemas.microsoft.com/office/powerpoint/2010/main" val="269395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動画投稿が一般的になった現在、無数の動画のなかで</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自分の動画を「誰かに見てもらう」ためには工夫が必要になります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どうやったら動画を見てもらえるのか考えて工夫を続けていくうちに</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エスカレートすることが最も危険です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自分が伝えたい情報を発信しているつもりが、</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動画視聴者の興味や関心によって投稿内容が変わっていき</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違法な行為や、奇抜な行動、自分のプライベートの公開などによって注目を集めようとするようになります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EF8B68EB-B165-4D69-8EE3-FE43EB4E0E56}" type="slidenum">
              <a:rPr kumimoji="1" lang="ja-JP" altLang="en-US" smtClean="0"/>
              <a:pPr/>
              <a:t>3</a:t>
            </a:fld>
            <a:endParaRPr kumimoji="1" lang="ja-JP" altLang="en-US"/>
          </a:p>
        </p:txBody>
      </p:sp>
    </p:spTree>
    <p:extLst>
      <p:ext uri="{BB962C8B-B14F-4D97-AF65-F5344CB8AC3E}">
        <p14:creationId xmlns:p14="http://schemas.microsoft.com/office/powerpoint/2010/main" val="1599656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過激さを求めるあまり、投稿者が逮捕される事件が後を絶ちません</a:t>
            </a:r>
            <a:endParaRPr kumimoji="1" lang="en-US" altLang="ja-JP" dirty="0" smtClean="0"/>
          </a:p>
          <a:p>
            <a:endParaRPr kumimoji="1" lang="en-US" altLang="ja-JP" dirty="0" smtClean="0"/>
          </a:p>
          <a:p>
            <a:r>
              <a:rPr kumimoji="1" lang="ja-JP" altLang="en-US" dirty="0" smtClean="0"/>
              <a:t>平成</a:t>
            </a:r>
            <a:r>
              <a:rPr kumimoji="1" lang="en-US" altLang="ja-JP" dirty="0" smtClean="0"/>
              <a:t>29</a:t>
            </a:r>
            <a:r>
              <a:rPr kumimoji="1" lang="ja-JP" altLang="en-US" dirty="0" smtClean="0"/>
              <a:t>年</a:t>
            </a:r>
            <a:r>
              <a:rPr kumimoji="1" lang="en-US" altLang="ja-JP" dirty="0" smtClean="0"/>
              <a:t>8</a:t>
            </a:r>
            <a:r>
              <a:rPr kumimoji="1" lang="ja-JP" altLang="en-US" dirty="0" smtClean="0"/>
              <a:t>月</a:t>
            </a:r>
            <a:r>
              <a:rPr kumimoji="1" lang="en-US" altLang="ja-JP" dirty="0" smtClean="0"/>
              <a:t>30</a:t>
            </a:r>
            <a:r>
              <a:rPr kumimoji="1" lang="ja-JP" altLang="en-US" dirty="0" smtClean="0"/>
              <a:t>日</a:t>
            </a:r>
            <a:endParaRPr kumimoji="1" lang="en-US" altLang="ja-JP" dirty="0" smtClean="0"/>
          </a:p>
          <a:p>
            <a:r>
              <a:rPr kumimoji="1" lang="ja-JP" altLang="en-US" dirty="0" smtClean="0"/>
              <a:t>警官の前で白い粉の入った袋を落として見せ</a:t>
            </a:r>
            <a:endParaRPr kumimoji="1" lang="en-US" altLang="ja-JP" dirty="0" smtClean="0"/>
          </a:p>
          <a:p>
            <a:r>
              <a:rPr kumimoji="1" lang="ja-JP" altLang="en-US" dirty="0" smtClean="0"/>
              <a:t>警官が気づいたと同時に、袋を拾って全力で逃げる</a:t>
            </a:r>
            <a:endParaRPr kumimoji="1" lang="en-US" altLang="ja-JP" dirty="0" smtClean="0"/>
          </a:p>
          <a:p>
            <a:endParaRPr kumimoji="1" lang="en-US" altLang="ja-JP" dirty="0" smtClean="0"/>
          </a:p>
          <a:p>
            <a:r>
              <a:rPr kumimoji="1" lang="ja-JP" altLang="en-US" dirty="0" smtClean="0"/>
              <a:t>という動画が投稿されました。</a:t>
            </a:r>
            <a:endParaRPr kumimoji="1" lang="en-US" altLang="ja-JP" dirty="0" smtClean="0"/>
          </a:p>
          <a:p>
            <a:r>
              <a:rPr kumimoji="1" lang="ja-JP" altLang="en-US" dirty="0" smtClean="0"/>
              <a:t>逃げる姿</a:t>
            </a:r>
            <a:r>
              <a:rPr kumimoji="1" lang="ja-JP" altLang="en-US" smtClean="0"/>
              <a:t>を見て警官</a:t>
            </a:r>
            <a:r>
              <a:rPr kumimoji="1" lang="ja-JP" altLang="en-US" dirty="0" smtClean="0"/>
              <a:t>が追跡、後にパトカーが何台も出動するという事件に発展しました。</a:t>
            </a:r>
            <a:endParaRPr kumimoji="1" lang="en-US" altLang="ja-JP" dirty="0" smtClean="0"/>
          </a:p>
          <a:p>
            <a:r>
              <a:rPr kumimoji="1" lang="ja-JP" altLang="en-US" dirty="0" smtClean="0"/>
              <a:t>白い粉は「グラニュー糖」だったとのことで、本人は「ドッキリ」として動画を投稿しましたが</a:t>
            </a:r>
            <a:endParaRPr kumimoji="1" lang="en-US" altLang="ja-JP" dirty="0" smtClean="0"/>
          </a:p>
          <a:p>
            <a:r>
              <a:rPr kumimoji="1" lang="ja-JP" altLang="en-US" dirty="0" smtClean="0"/>
              <a:t>この話題がネット上で拡散・炎上し</a:t>
            </a:r>
            <a:endParaRPr kumimoji="1" lang="en-US" altLang="ja-JP" dirty="0" smtClean="0"/>
          </a:p>
          <a:p>
            <a:r>
              <a:rPr kumimoji="1" lang="ja-JP" altLang="en-US" dirty="0" smtClean="0"/>
              <a:t>後に「偽計業務妨害」で本人と撮影者が逮捕されました</a:t>
            </a:r>
            <a:endParaRPr kumimoji="1" lang="en-US" altLang="ja-JP" dirty="0" smtClean="0"/>
          </a:p>
          <a:p>
            <a:endParaRPr kumimoji="1" lang="en-US" altLang="ja-JP" dirty="0" smtClean="0"/>
          </a:p>
          <a:p>
            <a:r>
              <a:rPr kumimoji="1" lang="ja-JP" altLang="en-US" dirty="0" smtClean="0"/>
              <a:t>しかし、ネットの話題となったことで再生回数は瞬く間に</a:t>
            </a:r>
            <a:r>
              <a:rPr kumimoji="1" lang="en-US" altLang="ja-JP" dirty="0" smtClean="0"/>
              <a:t>100</a:t>
            </a:r>
            <a:r>
              <a:rPr kumimoji="1" lang="ja-JP" altLang="en-US" dirty="0" smtClean="0"/>
              <a:t>万回を超え</a:t>
            </a:r>
            <a:endParaRPr kumimoji="1" lang="en-US" altLang="ja-JP" dirty="0" smtClean="0"/>
          </a:p>
          <a:p>
            <a:r>
              <a:rPr kumimoji="1" lang="ja-JP" altLang="en-US" dirty="0" smtClean="0"/>
              <a:t>本人は「視聴回数が増えた」「これからも投稿を続ける」とコメントしています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F8B68EB-B165-4D69-8EE3-FE43EB4E0E56}" type="slidenum">
              <a:rPr kumimoji="1" lang="ja-JP" altLang="en-US" smtClean="0"/>
              <a:pPr/>
              <a:t>4</a:t>
            </a:fld>
            <a:endParaRPr kumimoji="1" lang="ja-JP" altLang="en-US"/>
          </a:p>
        </p:txBody>
      </p:sp>
    </p:spTree>
    <p:extLst>
      <p:ext uri="{BB962C8B-B14F-4D97-AF65-F5344CB8AC3E}">
        <p14:creationId xmlns:p14="http://schemas.microsoft.com/office/powerpoint/2010/main" val="3534794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過激さを求めるあまり、投稿者が逮捕される事件が後を絶ちません</a:t>
            </a:r>
            <a:endParaRPr kumimoji="1" lang="en-US" altLang="ja-JP" dirty="0" smtClean="0"/>
          </a:p>
          <a:p>
            <a:endParaRPr kumimoji="1" lang="en-US" altLang="ja-JP" dirty="0" smtClean="0"/>
          </a:p>
          <a:p>
            <a:r>
              <a:rPr kumimoji="1" lang="ja-JP" altLang="en-US" dirty="0" smtClean="0"/>
              <a:t>平成</a:t>
            </a:r>
            <a:r>
              <a:rPr kumimoji="1" lang="en-US" altLang="ja-JP" dirty="0" smtClean="0"/>
              <a:t>29</a:t>
            </a:r>
            <a:r>
              <a:rPr kumimoji="1" lang="ja-JP" altLang="en-US" dirty="0" smtClean="0"/>
              <a:t>年</a:t>
            </a:r>
            <a:r>
              <a:rPr kumimoji="1" lang="en-US" altLang="ja-JP" dirty="0" smtClean="0"/>
              <a:t>8</a:t>
            </a:r>
            <a:r>
              <a:rPr kumimoji="1" lang="ja-JP" altLang="en-US" dirty="0" smtClean="0"/>
              <a:t>月</a:t>
            </a:r>
            <a:r>
              <a:rPr kumimoji="1" lang="en-US" altLang="ja-JP" dirty="0" smtClean="0"/>
              <a:t>30</a:t>
            </a:r>
            <a:r>
              <a:rPr kumimoji="1" lang="ja-JP" altLang="en-US" dirty="0" smtClean="0"/>
              <a:t>日</a:t>
            </a:r>
            <a:endParaRPr kumimoji="1" lang="en-US" altLang="ja-JP" dirty="0" smtClean="0"/>
          </a:p>
          <a:p>
            <a:r>
              <a:rPr kumimoji="1" lang="ja-JP" altLang="en-US" dirty="0" smtClean="0"/>
              <a:t>警官の前で白い粉の入った袋を落として見せ</a:t>
            </a:r>
            <a:endParaRPr kumimoji="1" lang="en-US" altLang="ja-JP" dirty="0" smtClean="0"/>
          </a:p>
          <a:p>
            <a:r>
              <a:rPr kumimoji="1" lang="ja-JP" altLang="en-US" dirty="0" smtClean="0"/>
              <a:t>警官が気づいたと同時に、袋を拾って全力で逃げる</a:t>
            </a:r>
            <a:endParaRPr kumimoji="1" lang="en-US" altLang="ja-JP" dirty="0" smtClean="0"/>
          </a:p>
          <a:p>
            <a:endParaRPr kumimoji="1" lang="en-US" altLang="ja-JP" dirty="0" smtClean="0"/>
          </a:p>
          <a:p>
            <a:r>
              <a:rPr kumimoji="1" lang="ja-JP" altLang="en-US" dirty="0" smtClean="0"/>
              <a:t>という動画が投稿されました。</a:t>
            </a:r>
            <a:endParaRPr kumimoji="1" lang="en-US" altLang="ja-JP" dirty="0" smtClean="0"/>
          </a:p>
          <a:p>
            <a:r>
              <a:rPr kumimoji="1" lang="ja-JP" altLang="en-US" dirty="0" smtClean="0"/>
              <a:t>逃げる姿を見て走警官が追跡、後にパトカーが何台も出動するという事件に発展しました。</a:t>
            </a:r>
            <a:endParaRPr kumimoji="1" lang="en-US" altLang="ja-JP" dirty="0" smtClean="0"/>
          </a:p>
          <a:p>
            <a:r>
              <a:rPr kumimoji="1" lang="ja-JP" altLang="en-US" dirty="0" smtClean="0"/>
              <a:t>白い粉は「グラニュー糖」だったとのことで、本人は「ドッキリ」として動画を投稿しましたが</a:t>
            </a:r>
            <a:endParaRPr kumimoji="1" lang="en-US" altLang="ja-JP" dirty="0" smtClean="0"/>
          </a:p>
          <a:p>
            <a:r>
              <a:rPr kumimoji="1" lang="ja-JP" altLang="en-US" dirty="0" smtClean="0"/>
              <a:t>この話題がネット上で拡散・炎上し</a:t>
            </a:r>
            <a:endParaRPr kumimoji="1" lang="en-US" altLang="ja-JP" dirty="0" smtClean="0"/>
          </a:p>
          <a:p>
            <a:r>
              <a:rPr kumimoji="1" lang="ja-JP" altLang="en-US" dirty="0" smtClean="0"/>
              <a:t>後に「偽計業務妨害」で本人と撮影者が逮捕されました</a:t>
            </a:r>
            <a:endParaRPr kumimoji="1" lang="en-US" altLang="ja-JP" dirty="0" smtClean="0"/>
          </a:p>
          <a:p>
            <a:endParaRPr kumimoji="1" lang="en-US" altLang="ja-JP" dirty="0" smtClean="0"/>
          </a:p>
          <a:p>
            <a:r>
              <a:rPr kumimoji="1" lang="ja-JP" altLang="en-US" dirty="0" smtClean="0"/>
              <a:t>しかし、ネットの話題となったことで再生回数は瞬く間に</a:t>
            </a:r>
            <a:r>
              <a:rPr kumimoji="1" lang="en-US" altLang="ja-JP" dirty="0" smtClean="0"/>
              <a:t>100</a:t>
            </a:r>
            <a:r>
              <a:rPr kumimoji="1" lang="ja-JP" altLang="en-US" dirty="0" smtClean="0"/>
              <a:t>万回を超え</a:t>
            </a:r>
            <a:endParaRPr kumimoji="1" lang="en-US" altLang="ja-JP" dirty="0" smtClean="0"/>
          </a:p>
          <a:p>
            <a:r>
              <a:rPr kumimoji="1" lang="ja-JP" altLang="en-US" dirty="0" smtClean="0"/>
              <a:t>本人は「視聴回数が増えた」「これからも投稿を続ける」とコメントしています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F8B68EB-B165-4D69-8EE3-FE43EB4E0E56}" type="slidenum">
              <a:rPr kumimoji="1" lang="ja-JP" altLang="en-US" smtClean="0"/>
              <a:pPr/>
              <a:t>5</a:t>
            </a:fld>
            <a:endParaRPr kumimoji="1" lang="ja-JP" altLang="en-US"/>
          </a:p>
        </p:txBody>
      </p:sp>
    </p:spTree>
    <p:extLst>
      <p:ext uri="{BB962C8B-B14F-4D97-AF65-F5344CB8AC3E}">
        <p14:creationId xmlns:p14="http://schemas.microsoft.com/office/powerpoint/2010/main" val="3534794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投稿された動画は場合によっては転載、引用されることなどにより意図しない相手に視聴されることがあります</a:t>
            </a:r>
            <a:endParaRPr kumimoji="1" lang="en-US" altLang="ja-JP" dirty="0" smtClean="0"/>
          </a:p>
          <a:p>
            <a:endParaRPr kumimoji="1" lang="en-US" altLang="ja-JP" dirty="0" smtClean="0"/>
          </a:p>
          <a:p>
            <a:r>
              <a:rPr kumimoji="1" lang="ja-JP" altLang="en-US" dirty="0" smtClean="0"/>
              <a:t>・動画の投稿者が違法行為をしている</a:t>
            </a:r>
            <a:endParaRPr kumimoji="1" lang="en-US" altLang="ja-JP" dirty="0" smtClean="0"/>
          </a:p>
          <a:p>
            <a:r>
              <a:rPr kumimoji="1" lang="ja-JP" altLang="en-US" dirty="0" smtClean="0"/>
              <a:t>・動画が問題のある内容である</a:t>
            </a:r>
            <a:endParaRPr kumimoji="1" lang="en-US" altLang="ja-JP" dirty="0" smtClean="0"/>
          </a:p>
          <a:p>
            <a:r>
              <a:rPr kumimoji="1" lang="ja-JP" altLang="en-US" dirty="0" smtClean="0"/>
              <a:t>・投稿者が好みのタイプである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など、様々な理由で深く追跡され個人情報が特定されてしまう事例も少なくありません</a:t>
            </a:r>
            <a:endParaRPr kumimoji="1" lang="en-US" altLang="ja-JP" dirty="0" smtClean="0"/>
          </a:p>
          <a:p>
            <a:r>
              <a:rPr kumimoji="1" lang="ja-JP" altLang="en-US" dirty="0" smtClean="0"/>
              <a:t>福岡県で教師に暴行している動画が第</a:t>
            </a:r>
            <a:r>
              <a:rPr kumimoji="1" lang="en-US" altLang="ja-JP" dirty="0" smtClean="0"/>
              <a:t>3</a:t>
            </a:r>
            <a:r>
              <a:rPr kumimoji="1" lang="ja-JP" altLang="en-US" dirty="0" smtClean="0"/>
              <a:t>者によって転載され、暴行した生徒が逮捕、後に退学した事例もあります</a:t>
            </a:r>
            <a:endParaRPr kumimoji="1" lang="en-US" altLang="ja-JP" dirty="0" smtClean="0"/>
          </a:p>
          <a:p>
            <a:endParaRPr kumimoji="1" lang="en-US" altLang="ja-JP" dirty="0" smtClean="0"/>
          </a:p>
          <a:p>
            <a:r>
              <a:rPr kumimoji="1" lang="ja-JP" altLang="en-US" dirty="0" smtClean="0"/>
              <a:t>顔が写っている動画は言うまでもありませんが</a:t>
            </a:r>
            <a:endParaRPr kumimoji="1" lang="en-US" altLang="ja-JP" dirty="0" smtClean="0"/>
          </a:p>
          <a:p>
            <a:r>
              <a:rPr kumimoji="1" lang="ja-JP" altLang="en-US" dirty="0" smtClean="0"/>
              <a:t>顔を隠していたとしても映り込んだ建物、学校の制服などから住所がばれたり</a:t>
            </a:r>
            <a:endParaRPr kumimoji="1" lang="en-US" altLang="ja-JP" dirty="0" smtClean="0"/>
          </a:p>
          <a:p>
            <a:r>
              <a:rPr kumimoji="1" lang="ja-JP" altLang="en-US" dirty="0" smtClean="0"/>
              <a:t>動画であれば、方言やイントネーションから地域が特定されたりすることもあります</a:t>
            </a:r>
            <a:endParaRPr kumimoji="1" lang="en-US" altLang="ja-JP" dirty="0" smtClean="0"/>
          </a:p>
          <a:p>
            <a:r>
              <a:rPr kumimoji="1" lang="ja-JP" altLang="en-US" dirty="0" smtClean="0"/>
              <a:t>また、投稿者のアカウント名を検索してツイッターなどの別サービスで使用しているアカウントを特定されることもあります</a:t>
            </a:r>
            <a:endParaRPr kumimoji="1" lang="en-US" altLang="ja-JP" dirty="0" smtClean="0"/>
          </a:p>
          <a:p>
            <a:endParaRPr kumimoji="1" lang="en-US" altLang="ja-JP" dirty="0" smtClean="0"/>
          </a:p>
          <a:p>
            <a:r>
              <a:rPr kumimoji="1" lang="ja-JP" altLang="en-US" dirty="0" smtClean="0"/>
              <a:t>このようなことが拡散して炎上してしまうと、ひどい事例では</a:t>
            </a:r>
            <a:endParaRPr kumimoji="1" lang="en-US" altLang="ja-JP" dirty="0" smtClean="0"/>
          </a:p>
          <a:p>
            <a:r>
              <a:rPr kumimoji="1" lang="ja-JP" altLang="en-US" dirty="0" smtClean="0"/>
              <a:t>「本名」　「正確な住所」　「昔の顔写真」　「学校名（勤務先）」</a:t>
            </a:r>
            <a:endParaRPr kumimoji="1" lang="en-US" altLang="ja-JP" dirty="0" smtClean="0"/>
          </a:p>
          <a:p>
            <a:r>
              <a:rPr kumimoji="1" lang="ja-JP" altLang="en-US" dirty="0" smtClean="0"/>
              <a:t>「家族構成」　「家族の勤務先」　「友人のアカウント」　「友人の・・・」</a:t>
            </a:r>
            <a:endParaRPr kumimoji="1" lang="en-US" altLang="ja-JP" dirty="0" smtClean="0"/>
          </a:p>
          <a:p>
            <a:r>
              <a:rPr kumimoji="1" lang="ja-JP" altLang="en-US" dirty="0" smtClean="0"/>
              <a:t>などが、興味本位でインターネット上に書き込まれてしまうこともあります</a:t>
            </a:r>
            <a:endParaRPr kumimoji="1" lang="en-US" altLang="ja-JP" dirty="0" smtClean="0"/>
          </a:p>
          <a:p>
            <a:r>
              <a:rPr kumimoji="1" lang="ja-JP" altLang="en-US" dirty="0" smtClean="0"/>
              <a:t>このような特定した情報をインターネットに書き込む行為自体も違法なのですが</a:t>
            </a:r>
            <a:endParaRPr kumimoji="1" lang="en-US" altLang="ja-JP" dirty="0" smtClean="0"/>
          </a:p>
          <a:p>
            <a:r>
              <a:rPr kumimoji="1" lang="ja-JP" altLang="en-US" dirty="0" smtClean="0"/>
              <a:t>一度書き込まれてしまうと完全にネット上から情報を消してしまうのは困難です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F8B68EB-B165-4D69-8EE3-FE43EB4E0E56}" type="slidenum">
              <a:rPr kumimoji="1" lang="ja-JP" altLang="en-US" smtClean="0"/>
              <a:pPr/>
              <a:t>6</a:t>
            </a:fld>
            <a:endParaRPr kumimoji="1" lang="ja-JP" altLang="en-US"/>
          </a:p>
        </p:txBody>
      </p:sp>
    </p:spTree>
    <p:extLst>
      <p:ext uri="{BB962C8B-B14F-4D97-AF65-F5344CB8AC3E}">
        <p14:creationId xmlns:p14="http://schemas.microsoft.com/office/powerpoint/2010/main" val="3534794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A8FAD48-F297-4AC5-A715-637845E81B79}" type="datetimeFigureOut">
              <a:rPr kumimoji="1" lang="ja-JP" altLang="en-US" smtClean="0"/>
              <a:pPr/>
              <a:t>2019/1/7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5F7141A-C706-4063-8FC1-EAD4012EA947}"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8FAD48-F297-4AC5-A715-637845E81B79}" type="datetimeFigureOut">
              <a:rPr kumimoji="1" lang="ja-JP" altLang="en-US" smtClean="0"/>
              <a:pPr/>
              <a:t>2019/1/7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5F7141A-C706-4063-8FC1-EAD4012EA947}"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8FAD48-F297-4AC5-A715-637845E81B79}" type="datetimeFigureOut">
              <a:rPr kumimoji="1" lang="ja-JP" altLang="en-US" smtClean="0"/>
              <a:pPr/>
              <a:t>2019/1/7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5F7141A-C706-4063-8FC1-EAD4012EA947}"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8FAD48-F297-4AC5-A715-637845E81B79}" type="datetimeFigureOut">
              <a:rPr kumimoji="1" lang="ja-JP" altLang="en-US" smtClean="0"/>
              <a:pPr/>
              <a:t>2019/1/7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5F7141A-C706-4063-8FC1-EAD4012EA947}"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A8FAD48-F297-4AC5-A715-637845E81B79}" type="datetimeFigureOut">
              <a:rPr kumimoji="1" lang="ja-JP" altLang="en-US" smtClean="0"/>
              <a:pPr/>
              <a:t>2019/1/7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5F7141A-C706-4063-8FC1-EAD4012EA947}"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A8FAD48-F297-4AC5-A715-637845E81B79}" type="datetimeFigureOut">
              <a:rPr kumimoji="1" lang="ja-JP" altLang="en-US" smtClean="0"/>
              <a:pPr/>
              <a:t>2019/1/7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5F7141A-C706-4063-8FC1-EAD4012EA947}"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A8FAD48-F297-4AC5-A715-637845E81B79}" type="datetimeFigureOut">
              <a:rPr kumimoji="1" lang="ja-JP" altLang="en-US" smtClean="0"/>
              <a:pPr/>
              <a:t>2019/1/7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E5F7141A-C706-4063-8FC1-EAD4012EA947}"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A8FAD48-F297-4AC5-A715-637845E81B79}" type="datetimeFigureOut">
              <a:rPr kumimoji="1" lang="ja-JP" altLang="en-US" smtClean="0"/>
              <a:pPr/>
              <a:t>2019/1/7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E5F7141A-C706-4063-8FC1-EAD4012EA947}"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A8FAD48-F297-4AC5-A715-637845E81B79}" type="datetimeFigureOut">
              <a:rPr kumimoji="1" lang="ja-JP" altLang="en-US" smtClean="0"/>
              <a:pPr/>
              <a:t>2019/1/7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E5F7141A-C706-4063-8FC1-EAD4012EA947}"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A8FAD48-F297-4AC5-A715-637845E81B79}" type="datetimeFigureOut">
              <a:rPr kumimoji="1" lang="ja-JP" altLang="en-US" smtClean="0"/>
              <a:pPr/>
              <a:t>2019/1/7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5F7141A-C706-4063-8FC1-EAD4012EA947}"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A8FAD48-F297-4AC5-A715-637845E81B79}" type="datetimeFigureOut">
              <a:rPr kumimoji="1" lang="ja-JP" altLang="en-US" smtClean="0"/>
              <a:pPr/>
              <a:t>2019/1/7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5F7141A-C706-4063-8FC1-EAD4012EA947}"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FAD48-F297-4AC5-A715-637845E81B79}" type="datetimeFigureOut">
              <a:rPr kumimoji="1" lang="ja-JP" altLang="en-US" smtClean="0"/>
              <a:pPr/>
              <a:t>2019/1/7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F7141A-C706-4063-8FC1-EAD4012EA947}"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4.bp.blogspot.com/-n3ZFzyJiTW0/V_GegQvA9kI/AAAAAAAA-l4/RBe1hrb-UP8-HVVTYUE3msigaFKhnaV9gCLcB/s800/tv_screen_black.pn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hyperlink" Target="http://2.bp.blogspot.com/-Yw1cQqSGQXo/V8jqeDqFfDI/AAAAAAAA9gQ/E2ta92QXyiso694qkbDjjaTYf4coRbNwQCLcB/s800/pose_syourai_woman.png" TargetMode="Externa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755576" y="2924944"/>
            <a:ext cx="7632848" cy="1368152"/>
          </a:xfrm>
          <a:prstGeom prst="roundRect">
            <a:avLst/>
          </a:prstGeom>
          <a:solidFill>
            <a:srgbClr val="FF0000"/>
          </a:solidFill>
          <a:ln w="63500">
            <a:noFill/>
          </a:ln>
          <a:scene3d>
            <a:camera prst="orthographicFront"/>
            <a:lightRig rig="threePt" dir="t"/>
          </a:scene3d>
          <a:sp3d>
            <a:bevelT w="203200" h="177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56383" y="1268760"/>
            <a:ext cx="8084264" cy="3108543"/>
          </a:xfrm>
          <a:prstGeom prst="rect">
            <a:avLst/>
          </a:prstGeom>
          <a:noFill/>
          <a:effectLst>
            <a:outerShdw blurRad="139700" dist="152400" dir="2700000" algn="tl" rotWithShape="0">
              <a:prstClr val="black">
                <a:alpha val="40000"/>
              </a:prstClr>
            </a:outerShdw>
          </a:effectLst>
        </p:spPr>
        <p:txBody>
          <a:bodyPr wrap="none" rtlCol="0">
            <a:spAutoFit/>
          </a:bodyPr>
          <a:lstStyle/>
          <a:p>
            <a:pPr algn="ctr"/>
            <a:r>
              <a:rPr lang="ja-JP" altLang="en-US" sz="8800" dirty="0" smtClean="0">
                <a:latin typeface="HG創英角ｺﾞｼｯｸUB" pitchFamily="49" charset="-128"/>
                <a:ea typeface="HG創英角ｺﾞｼｯｸUB" pitchFamily="49" charset="-128"/>
              </a:rPr>
              <a:t>動画投稿サイト</a:t>
            </a:r>
            <a:endParaRPr lang="en-US" altLang="ja-JP" sz="7200" dirty="0" smtClean="0">
              <a:solidFill>
                <a:schemeClr val="bg1"/>
              </a:solidFill>
              <a:latin typeface="HG創英角ｺﾞｼｯｸUB" pitchFamily="49" charset="-128"/>
              <a:ea typeface="HG創英角ｺﾞｼｯｸUB" pitchFamily="49" charset="-128"/>
            </a:endParaRPr>
          </a:p>
          <a:p>
            <a:pPr algn="ctr">
              <a:lnSpc>
                <a:spcPct val="200000"/>
              </a:lnSpc>
            </a:pPr>
            <a:r>
              <a:rPr kumimoji="1" lang="ja-JP" altLang="en-US" sz="5400" b="1" dirty="0" smtClean="0">
                <a:solidFill>
                  <a:schemeClr val="bg1"/>
                </a:solidFill>
                <a:latin typeface="ＭＳ ゴシック" pitchFamily="49" charset="-128"/>
                <a:ea typeface="ＭＳ ゴシック" pitchFamily="49" charset="-128"/>
              </a:rPr>
              <a:t>～動画投稿の危険性～</a:t>
            </a:r>
            <a:endParaRPr kumimoji="1" lang="ja-JP" altLang="en-US" sz="5400" b="1" dirty="0">
              <a:solidFill>
                <a:schemeClr val="bg1"/>
              </a:solidFill>
              <a:latin typeface="ＭＳ ゴシック" pitchFamily="49" charset="-128"/>
              <a:ea typeface="ＭＳ ゴシック" pitchFamily="49" charset="-128"/>
            </a:endParaRPr>
          </a:p>
        </p:txBody>
      </p:sp>
      <p:pic>
        <p:nvPicPr>
          <p:cNvPr id="4" name="Picture 4" descr="何も映っていないテレビのイラスト（黒）">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588224" y="4653136"/>
            <a:ext cx="2016224" cy="18448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衣装を着て踊る家族のイラスト"/>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467544" y="4581128"/>
            <a:ext cx="2016224" cy="201622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2939580" y="1410410"/>
            <a:ext cx="5535972" cy="5014510"/>
          </a:xfrm>
          <a:prstGeom prst="roundRect">
            <a:avLst/>
          </a:prstGeom>
          <a:solidFill>
            <a:srgbClr val="92D050"/>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251519" y="188641"/>
            <a:ext cx="6615427" cy="936103"/>
          </a:xfrm>
          <a:prstGeom prst="roundRect">
            <a:avLst/>
          </a:prstGeom>
          <a:solidFill>
            <a:srgbClr val="FF0000"/>
          </a:solidFill>
          <a:ln>
            <a:noFill/>
          </a:ln>
          <a:effectLst>
            <a:outerShdw blurRad="50800" dist="38100" dir="2700000" algn="tl" rotWithShape="0">
              <a:prstClr val="black">
                <a:alpha val="40000"/>
              </a:prstClr>
            </a:outerShdw>
          </a:effectLst>
          <a:scene3d>
            <a:camera prst="orthographicFront"/>
            <a:lightRig rig="balanced" dir="t"/>
          </a:scene3d>
          <a:sp3d prstMaterial="softEdge">
            <a:bevel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ja-JP" altLang="en-US" sz="4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動画投稿の様々</a:t>
            </a:r>
            <a:r>
              <a:rPr lang="ja-JP" altLang="en-US" sz="4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sz="4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目的</a:t>
            </a:r>
          </a:p>
        </p:txBody>
      </p:sp>
      <p:pic>
        <p:nvPicPr>
          <p:cNvPr id="4098" name="Picture 2" descr="動画配信のイラスト"/>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419299" y="2857325"/>
            <a:ext cx="1944216" cy="1944216"/>
          </a:xfrm>
          <a:prstGeom prst="rect">
            <a:avLst/>
          </a:prstGeom>
          <a:noFill/>
        </p:spPr>
      </p:pic>
      <p:sp>
        <p:nvSpPr>
          <p:cNvPr id="16" name="曲折矢印 15"/>
          <p:cNvSpPr/>
          <p:nvPr/>
        </p:nvSpPr>
        <p:spPr>
          <a:xfrm rot="10800000" flipH="1" flipV="1">
            <a:off x="1991844" y="1929664"/>
            <a:ext cx="1451792" cy="863226"/>
          </a:xfrm>
          <a:prstGeom prst="bentArrow">
            <a:avLst>
              <a:gd name="adj1" fmla="val 27752"/>
              <a:gd name="adj2" fmla="val 25000"/>
              <a:gd name="adj3" fmla="val 45637"/>
              <a:gd name="adj4" fmla="val 492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テキスト ボックス 17"/>
          <p:cNvSpPr txBox="1"/>
          <p:nvPr/>
        </p:nvSpPr>
        <p:spPr>
          <a:xfrm>
            <a:off x="779339" y="4297485"/>
            <a:ext cx="1224136" cy="646331"/>
          </a:xfrm>
          <a:prstGeom prst="rect">
            <a:avLst/>
          </a:prstGeom>
          <a:solidFill>
            <a:schemeClr val="bg1"/>
          </a:solidFill>
          <a:effectLst>
            <a:softEdge rad="63500"/>
          </a:effectLst>
        </p:spPr>
        <p:txBody>
          <a:bodyPr wrap="square" rtlCol="0">
            <a:spAutoFit/>
          </a:bodyPr>
          <a:lstStyle/>
          <a:p>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投稿</a:t>
            </a:r>
            <a:endParaRPr kumimoji="1" lang="en-US" altLang="ja-JP" sz="3600" b="1"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 name="グループ化 4"/>
          <p:cNvGrpSpPr/>
          <p:nvPr/>
        </p:nvGrpSpPr>
        <p:grpSpPr>
          <a:xfrm>
            <a:off x="3475318" y="1597376"/>
            <a:ext cx="4464495" cy="1451928"/>
            <a:chOff x="3595571" y="1954768"/>
            <a:chExt cx="4464495" cy="1451928"/>
          </a:xfrm>
        </p:grpSpPr>
        <p:sp>
          <p:nvSpPr>
            <p:cNvPr id="4" name="角丸四角形 3"/>
            <p:cNvSpPr/>
            <p:nvPr/>
          </p:nvSpPr>
          <p:spPr>
            <a:xfrm>
              <a:off x="3595571" y="1992705"/>
              <a:ext cx="4464495" cy="1376055"/>
            </a:xfrm>
            <a:prstGeom prst="roundRect">
              <a:avLst>
                <a:gd name="adj" fmla="val 28663"/>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50" name="Picture 2" descr="分厚い札束のイラスト"/>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136472" y="1954768"/>
              <a:ext cx="1451928" cy="1451928"/>
            </a:xfrm>
            <a:prstGeom prst="rect">
              <a:avLst/>
            </a:prstGeom>
            <a:noFill/>
            <a:extLst>
              <a:ext uri="{909E8E84-426E-40DD-AFC4-6F175D3DCCD1}">
                <a14:hiddenFill xmlns:a14="http://schemas.microsoft.com/office/drawing/2010/main">
                  <a:solidFill>
                    <a:srgbClr val="FFFFFF"/>
                  </a:solidFill>
                </a14:hiddenFill>
              </a:ext>
            </a:extLst>
          </p:spPr>
        </p:pic>
        <p:sp>
          <p:nvSpPr>
            <p:cNvPr id="20" name="テキスト ボックス 19"/>
            <p:cNvSpPr txBox="1"/>
            <p:nvPr/>
          </p:nvSpPr>
          <p:spPr>
            <a:xfrm>
              <a:off x="5885459" y="2357566"/>
              <a:ext cx="1224136" cy="646331"/>
            </a:xfrm>
            <a:prstGeom prst="rect">
              <a:avLst/>
            </a:prstGeom>
            <a:noFill/>
            <a:effectLst>
              <a:softEdge rad="63500"/>
            </a:effectLst>
          </p:spPr>
          <p:txBody>
            <a:bodyPr wrap="square" rtlCol="0">
              <a:spAutoFit/>
            </a:bodyPr>
            <a:lstStyle/>
            <a:p>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報酬</a:t>
              </a:r>
              <a:endParaRPr kumimoji="1" lang="en-US" altLang="ja-JP" sz="3600" b="1" dirty="0" smtClean="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8" name="曲折矢印 27"/>
          <p:cNvSpPr/>
          <p:nvPr/>
        </p:nvSpPr>
        <p:spPr>
          <a:xfrm rot="10800000" flipH="1">
            <a:off x="2003475" y="4965234"/>
            <a:ext cx="1440160" cy="842677"/>
          </a:xfrm>
          <a:prstGeom prst="bentArrow">
            <a:avLst>
              <a:gd name="adj1" fmla="val 27752"/>
              <a:gd name="adj2" fmla="val 25000"/>
              <a:gd name="adj3" fmla="val 45637"/>
              <a:gd name="adj4" fmla="val 492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 name="右矢印 1"/>
          <p:cNvSpPr/>
          <p:nvPr/>
        </p:nvSpPr>
        <p:spPr>
          <a:xfrm>
            <a:off x="2415423" y="3701858"/>
            <a:ext cx="939613" cy="431613"/>
          </a:xfrm>
          <a:prstGeom prst="rightArrow">
            <a:avLst>
              <a:gd name="adj1" fmla="val 50000"/>
              <a:gd name="adj2" fmla="val 812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 name="グループ化 5"/>
          <p:cNvGrpSpPr/>
          <p:nvPr/>
        </p:nvGrpSpPr>
        <p:grpSpPr>
          <a:xfrm>
            <a:off x="3443635" y="3207721"/>
            <a:ext cx="4517815" cy="1376055"/>
            <a:chOff x="3563888" y="3565113"/>
            <a:chExt cx="4517815" cy="1376055"/>
          </a:xfrm>
        </p:grpSpPr>
        <p:sp>
          <p:nvSpPr>
            <p:cNvPr id="31" name="角丸四角形 30"/>
            <p:cNvSpPr/>
            <p:nvPr/>
          </p:nvSpPr>
          <p:spPr>
            <a:xfrm>
              <a:off x="3563888" y="3565113"/>
              <a:ext cx="4464495" cy="1376055"/>
            </a:xfrm>
            <a:prstGeom prst="roundRect">
              <a:avLst>
                <a:gd name="adj" fmla="val 2866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C:\Users\m626291\Desktop\いらすとや\video_guitar_hiitemita.pn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074947" y="3565113"/>
              <a:ext cx="1574979" cy="1376055"/>
            </a:xfrm>
            <a:prstGeom prst="rect">
              <a:avLst/>
            </a:prstGeom>
            <a:noFill/>
            <a:extLst>
              <a:ext uri="{909E8E84-426E-40DD-AFC4-6F175D3DCCD1}">
                <a14:hiddenFill xmlns:a14="http://schemas.microsoft.com/office/drawing/2010/main">
                  <a:solidFill>
                    <a:srgbClr val="FFFFFF"/>
                  </a:solidFill>
                </a14:hiddenFill>
              </a:ext>
            </a:extLst>
          </p:spPr>
        </p:pic>
        <p:sp>
          <p:nvSpPr>
            <p:cNvPr id="29" name="テキスト ボックス 28"/>
            <p:cNvSpPr txBox="1"/>
            <p:nvPr/>
          </p:nvSpPr>
          <p:spPr>
            <a:xfrm>
              <a:off x="5885459" y="3917665"/>
              <a:ext cx="2196244" cy="646331"/>
            </a:xfrm>
            <a:prstGeom prst="rect">
              <a:avLst/>
            </a:prstGeom>
            <a:noFill/>
            <a:effectLst>
              <a:softEdge rad="63500"/>
            </a:effectLst>
          </p:spPr>
          <p:txBody>
            <a:bodyPr wrap="square" rtlCol="0">
              <a:spAutoFit/>
            </a:bodyPr>
            <a:lstStyle/>
            <a:p>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自己顕示</a:t>
              </a:r>
              <a:endParaRPr kumimoji="1" lang="en-US" altLang="ja-JP" sz="3600" b="1" dirty="0" smtClean="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 name="グループ化 6"/>
          <p:cNvGrpSpPr/>
          <p:nvPr/>
        </p:nvGrpSpPr>
        <p:grpSpPr>
          <a:xfrm>
            <a:off x="3443635" y="4799800"/>
            <a:ext cx="4464495" cy="1376055"/>
            <a:chOff x="3563888" y="5157192"/>
            <a:chExt cx="4464495" cy="1376055"/>
          </a:xfrm>
        </p:grpSpPr>
        <p:sp>
          <p:nvSpPr>
            <p:cNvPr id="32" name="角丸四角形 31"/>
            <p:cNvSpPr/>
            <p:nvPr/>
          </p:nvSpPr>
          <p:spPr>
            <a:xfrm>
              <a:off x="3563888" y="5157192"/>
              <a:ext cx="4464495" cy="1376055"/>
            </a:xfrm>
            <a:prstGeom prst="roundRect">
              <a:avLst>
                <a:gd name="adj" fmla="val 28663"/>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7" name="Picture 3" descr="\\fsc.hyogo.local\votiro_out\1\m626291\group_people_smartphone.pn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4074947" y="5169665"/>
              <a:ext cx="1630566" cy="1363582"/>
            </a:xfrm>
            <a:prstGeom prst="rect">
              <a:avLst/>
            </a:prstGeom>
            <a:noFill/>
            <a:extLst>
              <a:ext uri="{909E8E84-426E-40DD-AFC4-6F175D3DCCD1}">
                <a14:hiddenFill xmlns:a14="http://schemas.microsoft.com/office/drawing/2010/main">
                  <a:solidFill>
                    <a:srgbClr val="FFFFFF"/>
                  </a:solidFill>
                </a14:hiddenFill>
              </a:ext>
            </a:extLst>
          </p:spPr>
        </p:pic>
        <p:sp>
          <p:nvSpPr>
            <p:cNvPr id="30" name="テキスト ボックス 29"/>
            <p:cNvSpPr txBox="1"/>
            <p:nvPr/>
          </p:nvSpPr>
          <p:spPr>
            <a:xfrm>
              <a:off x="5705513" y="5528290"/>
              <a:ext cx="2322869" cy="646331"/>
            </a:xfrm>
            <a:prstGeom prst="rect">
              <a:avLst/>
            </a:prstGeom>
            <a:noFill/>
            <a:effectLst>
              <a:softEdge rad="63500"/>
            </a:effectLst>
          </p:spPr>
          <p:txBody>
            <a:bodyPr wrap="square" rtlCol="0">
              <a:spAutoFit/>
            </a:bodyPr>
            <a:lstStyle/>
            <a:p>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共有・交流</a:t>
              </a:r>
              <a:endParaRPr kumimoji="1" lang="en-US" altLang="ja-JP" sz="3600" b="1" dirty="0" smtClean="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90287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500"/>
                                        <p:tgtEl>
                                          <p:spTgt spid="409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left)">
                                      <p:cBhvr>
                                        <p:cTn id="15" dur="500"/>
                                        <p:tgtEl>
                                          <p:spTgt spid="2"/>
                                        </p:tgtEl>
                                      </p:cBhvr>
                                    </p:animEffect>
                                  </p:childTnLst>
                                </p:cTn>
                              </p:par>
                            </p:childTnLst>
                          </p:cTn>
                        </p:par>
                        <p:par>
                          <p:cTn id="16" fill="hold">
                            <p:stCondLst>
                              <p:cond delay="500"/>
                            </p:stCondLst>
                            <p:childTnLst>
                              <p:par>
                                <p:cTn id="17" presetID="10" presetClass="entr" presetSubtype="0"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wipe(left)">
                                      <p:cBhvr>
                                        <p:cTn id="24" dur="500"/>
                                        <p:tgtEl>
                                          <p:spTgt spid="16"/>
                                        </p:tgtEl>
                                      </p:cBhvr>
                                    </p:animEffect>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wipe(left)">
                                      <p:cBhvr>
                                        <p:cTn id="33" dur="500"/>
                                        <p:tgtEl>
                                          <p:spTgt spid="28"/>
                                        </p:tgtEl>
                                      </p:cBhvr>
                                    </p:animEffect>
                                  </p:childTnLst>
                                </p:cTn>
                              </p:par>
                            </p:childTnLst>
                          </p:cTn>
                        </p:par>
                        <p:par>
                          <p:cTn id="34" fill="hold">
                            <p:stCondLst>
                              <p:cond delay="500"/>
                            </p:stCondLst>
                            <p:childTnLst>
                              <p:par>
                                <p:cTn id="35" presetID="10" presetClass="entr" presetSubtype="0" fill="hold" nodeType="after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fade">
                                      <p:cBhvr>
                                        <p:cTn id="4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6" grpId="0" animBg="1"/>
      <p:bldP spid="18" grpId="0" animBg="1"/>
      <p:bldP spid="28" grpId="0" animBg="1"/>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Users\m626291\Desktop\いらすとや\smartphone_jidori_selfy_woman.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534923" y="1842613"/>
            <a:ext cx="2634079" cy="277309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m626291\Desktop\いらすとや\kids_fence_noboru.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93460" y="2361446"/>
            <a:ext cx="2650977" cy="2732818"/>
          </a:xfrm>
          <a:prstGeom prst="rect">
            <a:avLst/>
          </a:prstGeom>
          <a:noFill/>
          <a:extLst>
            <a:ext uri="{909E8E84-426E-40DD-AFC4-6F175D3DCCD1}">
              <a14:hiddenFill xmlns:a14="http://schemas.microsoft.com/office/drawing/2010/main">
                <a:solidFill>
                  <a:srgbClr val="FFFFFF"/>
                </a:solidFill>
              </a14:hiddenFill>
            </a:ext>
          </a:extLst>
        </p:spPr>
      </p:pic>
      <p:sp>
        <p:nvSpPr>
          <p:cNvPr id="8" name="角丸四角形 7"/>
          <p:cNvSpPr/>
          <p:nvPr/>
        </p:nvSpPr>
        <p:spPr>
          <a:xfrm>
            <a:off x="493464" y="164150"/>
            <a:ext cx="8182992" cy="151216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8" name="Picture 4" descr="将来のことを考える人のイラスト（女性）">
            <a:hlinkClick r:id="rId5"/>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169002" y="4378470"/>
            <a:ext cx="2707450" cy="2504392"/>
          </a:xfrm>
          <a:prstGeom prst="rect">
            <a:avLst/>
          </a:prstGeom>
          <a:noFill/>
          <a:extLst>
            <a:ext uri="{909E8E84-426E-40DD-AFC4-6F175D3DCCD1}">
              <a14:hiddenFill xmlns:a14="http://schemas.microsoft.com/office/drawing/2010/main">
                <a:solidFill>
                  <a:srgbClr val="FFFFFF"/>
                </a:solidFill>
              </a14:hiddenFill>
            </a:ext>
          </a:extLst>
        </p:spPr>
      </p:pic>
      <p:sp>
        <p:nvSpPr>
          <p:cNvPr id="14" name="角丸四角形 13"/>
          <p:cNvSpPr/>
          <p:nvPr/>
        </p:nvSpPr>
        <p:spPr>
          <a:xfrm>
            <a:off x="5564338" y="3766402"/>
            <a:ext cx="1800200" cy="223224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雲形吹き出し 12"/>
          <p:cNvSpPr/>
          <p:nvPr/>
        </p:nvSpPr>
        <p:spPr>
          <a:xfrm>
            <a:off x="837476" y="4279721"/>
            <a:ext cx="5631051" cy="2176128"/>
          </a:xfrm>
          <a:prstGeom prst="cloudCallout">
            <a:avLst>
              <a:gd name="adj1" fmla="val 62336"/>
              <a:gd name="adj2" fmla="val 14632"/>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889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lumMod val="75000"/>
                    <a:lumOff val="25000"/>
                  </a:schemeClr>
                </a:solidFill>
                <a:latin typeface="AR Pゴシック体M" panose="020B0600000000000000" pitchFamily="50" charset="-128"/>
                <a:ea typeface="AR Pゴシック体M" panose="020B0600000000000000" pitchFamily="50" charset="-128"/>
              </a:rPr>
              <a:t>どうやったら動画を</a:t>
            </a:r>
            <a:endParaRPr kumimoji="1" lang="en-US" altLang="ja-JP" sz="3200" b="1" dirty="0" smtClean="0">
              <a:solidFill>
                <a:schemeClr val="tx1">
                  <a:lumMod val="75000"/>
                  <a:lumOff val="25000"/>
                </a:schemeClr>
              </a:solidFill>
              <a:latin typeface="AR Pゴシック体M" panose="020B0600000000000000" pitchFamily="50" charset="-128"/>
              <a:ea typeface="AR Pゴシック体M" panose="020B0600000000000000" pitchFamily="50" charset="-128"/>
            </a:endParaRPr>
          </a:p>
          <a:p>
            <a:pPr algn="ctr"/>
            <a:r>
              <a:rPr kumimoji="1" lang="ja-JP" altLang="en-US" sz="3200" b="1" dirty="0" smtClean="0">
                <a:solidFill>
                  <a:schemeClr val="tx1">
                    <a:lumMod val="75000"/>
                    <a:lumOff val="25000"/>
                  </a:schemeClr>
                </a:solidFill>
                <a:latin typeface="AR Pゴシック体M" panose="020B0600000000000000" pitchFamily="50" charset="-128"/>
                <a:ea typeface="AR Pゴシック体M" panose="020B0600000000000000" pitchFamily="50" charset="-128"/>
              </a:rPr>
              <a:t>見てもらえるかなぁ</a:t>
            </a:r>
            <a:endParaRPr kumimoji="1" lang="ja-JP" altLang="en-US" sz="3200" b="1" dirty="0">
              <a:solidFill>
                <a:schemeClr val="tx1">
                  <a:lumMod val="75000"/>
                  <a:lumOff val="25000"/>
                </a:schemeClr>
              </a:solidFill>
              <a:latin typeface="AR Pゴシック体M" panose="020B0600000000000000" pitchFamily="50" charset="-128"/>
              <a:ea typeface="AR Pゴシック体M" panose="020B0600000000000000" pitchFamily="50" charset="-128"/>
            </a:endParaRPr>
          </a:p>
        </p:txBody>
      </p:sp>
      <p:sp>
        <p:nvSpPr>
          <p:cNvPr id="9" name="正方形/長方形 8"/>
          <p:cNvSpPr/>
          <p:nvPr/>
        </p:nvSpPr>
        <p:spPr>
          <a:xfrm>
            <a:off x="637480" y="254258"/>
            <a:ext cx="7425307" cy="1446550"/>
          </a:xfrm>
          <a:prstGeom prst="rect">
            <a:avLst/>
          </a:prstGeom>
          <a:effectLst>
            <a:outerShdw blurRad="63500" dist="88900" dir="2700000" algn="tl" rotWithShape="0">
              <a:prstClr val="black">
                <a:alpha val="40000"/>
              </a:prstClr>
            </a:outerShdw>
          </a:effectLst>
        </p:spPr>
        <p:txBody>
          <a:bodyPr wrap="square">
            <a:spAutoFit/>
          </a:bodyPr>
          <a:lstStyle/>
          <a:p>
            <a:pPr algn="ctr"/>
            <a:r>
              <a:rPr lang="ja-JP" altLang="en-US" sz="4000" b="1" dirty="0" smtClean="0">
                <a:solidFill>
                  <a:srgbClr val="FFFF00"/>
                </a:solidFill>
                <a:latin typeface="メイリオ" panose="020B0604030504040204" pitchFamily="50" charset="-128"/>
                <a:ea typeface="メイリオ" panose="020B0604030504040204" pitchFamily="50" charset="-128"/>
                <a:cs typeface="メイリオ" panose="020B0604030504040204" pitchFamily="50" charset="-128"/>
              </a:rPr>
              <a:t>動画投稿をする理由は</a:t>
            </a:r>
            <a:endParaRPr lang="en-US" altLang="ja-JP" sz="4000" b="1" dirty="0" smtClean="0">
              <a:solidFill>
                <a:srgbClr val="FFFF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4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「誰かに見てもらう」</a:t>
            </a:r>
            <a:r>
              <a:rPr lang="ja-JP" altLang="en-US" sz="4000" b="1" dirty="0" smtClean="0">
                <a:solidFill>
                  <a:srgbClr val="FFFF00"/>
                </a:solidFill>
                <a:latin typeface="メイリオ" panose="020B0604030504040204" pitchFamily="50" charset="-128"/>
                <a:ea typeface="メイリオ" panose="020B0604030504040204" pitchFamily="50" charset="-128"/>
                <a:cs typeface="メイリオ" panose="020B0604030504040204" pitchFamily="50" charset="-128"/>
              </a:rPr>
              <a:t>ため</a:t>
            </a:r>
            <a:endParaRPr lang="ja-JP" altLang="en-US" sz="4000" b="1" dirty="0">
              <a:solidFill>
                <a:srgbClr val="FFFF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7" name="Picture 3" descr="C:\Users\m626291\Desktop\いらすとや\ihan_tousatsu_smartphone.pn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6256343" y="2089592"/>
            <a:ext cx="2532768" cy="2862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49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anim calcmode="lin" valueType="num">
                                      <p:cBhvr>
                                        <p:cTn id="8" dur="500" fill="hold"/>
                                        <p:tgtEl>
                                          <p:spTgt spid="13"/>
                                        </p:tgtEl>
                                        <p:attrNameLst>
                                          <p:attrName>ppt_x</p:attrName>
                                        </p:attrNameLst>
                                      </p:cBhvr>
                                      <p:tavLst>
                                        <p:tav tm="0">
                                          <p:val>
                                            <p:strVal val="#ppt_x"/>
                                          </p:val>
                                        </p:tav>
                                        <p:tav tm="100000">
                                          <p:val>
                                            <p:strVal val="#ppt_x"/>
                                          </p:val>
                                        </p:tav>
                                      </p:tavLst>
                                    </p:anim>
                                    <p:anim calcmode="lin" valueType="num">
                                      <p:cBhvr>
                                        <p:cTn id="9" dur="5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2" fill="hold" nodeType="clickEffect">
                                  <p:stCondLst>
                                    <p:cond delay="0"/>
                                  </p:stCondLst>
                                  <p:childTnLst>
                                    <p:set>
                                      <p:cBhvr>
                                        <p:cTn id="13" dur="1" fill="hold">
                                          <p:stCondLst>
                                            <p:cond delay="0"/>
                                          </p:stCondLst>
                                        </p:cTn>
                                        <p:tgtEl>
                                          <p:spTgt spid="1027"/>
                                        </p:tgtEl>
                                        <p:attrNameLst>
                                          <p:attrName>style.visibility</p:attrName>
                                        </p:attrNameLst>
                                      </p:cBhvr>
                                      <p:to>
                                        <p:strVal val="visible"/>
                                      </p:to>
                                    </p:set>
                                    <p:anim calcmode="lin" valueType="num">
                                      <p:cBhvr additive="base">
                                        <p:cTn id="14" dur="500" fill="hold"/>
                                        <p:tgtEl>
                                          <p:spTgt spid="1027"/>
                                        </p:tgtEl>
                                        <p:attrNameLst>
                                          <p:attrName>ppt_x</p:attrName>
                                        </p:attrNameLst>
                                      </p:cBhvr>
                                      <p:tavLst>
                                        <p:tav tm="0">
                                          <p:val>
                                            <p:strVal val="1+#ppt_w/2"/>
                                          </p:val>
                                        </p:tav>
                                        <p:tav tm="100000">
                                          <p:val>
                                            <p:strVal val="#ppt_x"/>
                                          </p:val>
                                        </p:tav>
                                      </p:tavLst>
                                    </p:anim>
                                    <p:anim calcmode="lin" valueType="num">
                                      <p:cBhvr additive="base">
                                        <p:cTn id="15" dur="500" fill="hold"/>
                                        <p:tgtEl>
                                          <p:spTgt spid="1027"/>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1026"/>
                                        </p:tgtEl>
                                        <p:attrNameLst>
                                          <p:attrName>style.visibility</p:attrName>
                                        </p:attrNameLst>
                                      </p:cBhvr>
                                      <p:to>
                                        <p:strVal val="visible"/>
                                      </p:to>
                                    </p:set>
                                    <p:animEffect transition="in" filter="fade">
                                      <p:cBhvr>
                                        <p:cTn id="20" dur="1000"/>
                                        <p:tgtEl>
                                          <p:spTgt spid="1026"/>
                                        </p:tgtEl>
                                      </p:cBhvr>
                                    </p:animEffect>
                                    <p:anim calcmode="lin" valueType="num">
                                      <p:cBhvr>
                                        <p:cTn id="21" dur="1000" fill="hold"/>
                                        <p:tgtEl>
                                          <p:spTgt spid="1026"/>
                                        </p:tgtEl>
                                        <p:attrNameLst>
                                          <p:attrName>ppt_x</p:attrName>
                                        </p:attrNameLst>
                                      </p:cBhvr>
                                      <p:tavLst>
                                        <p:tav tm="0">
                                          <p:val>
                                            <p:strVal val="#ppt_x"/>
                                          </p:val>
                                        </p:tav>
                                        <p:tav tm="100000">
                                          <p:val>
                                            <p:strVal val="#ppt_x"/>
                                          </p:val>
                                        </p:tav>
                                      </p:tavLst>
                                    </p:anim>
                                    <p:anim calcmode="lin" valueType="num">
                                      <p:cBhvr>
                                        <p:cTn id="22"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251519" y="188641"/>
            <a:ext cx="6615427" cy="936103"/>
          </a:xfrm>
          <a:prstGeom prst="roundRect">
            <a:avLst/>
          </a:prstGeom>
          <a:solidFill>
            <a:srgbClr val="FF0000"/>
          </a:solidFill>
          <a:ln>
            <a:noFill/>
          </a:ln>
          <a:effectLst>
            <a:outerShdw blurRad="50800" dist="38100" dir="2700000" algn="tl" rotWithShape="0">
              <a:prstClr val="black">
                <a:alpha val="40000"/>
              </a:prstClr>
            </a:outerShdw>
          </a:effectLst>
          <a:scene3d>
            <a:camera prst="orthographicFront"/>
            <a:lightRig rig="balanced" dir="t"/>
          </a:scene3d>
          <a:sp3d prstMaterial="softEdge">
            <a:bevel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ja-JP" altLang="en-US" sz="4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動画</a:t>
            </a:r>
            <a:r>
              <a:rPr lang="ja-JP" altLang="en-US" sz="4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投稿による事件</a:t>
            </a:r>
            <a:endParaRPr lang="ja-JP" altLang="en-US" sz="4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タイトル 1"/>
          <p:cNvSpPr txBox="1">
            <a:spLocks/>
          </p:cNvSpPr>
          <p:nvPr/>
        </p:nvSpPr>
        <p:spPr>
          <a:xfrm>
            <a:off x="4571502" y="1449278"/>
            <a:ext cx="4392986" cy="2771810"/>
          </a:xfrm>
          <a:prstGeom prst="rect">
            <a:avLst/>
          </a:prstGeom>
        </p:spPr>
        <p:txBody>
          <a:bodyPr vert="horz" lIns="91440" tIns="45720" rIns="91440" bIns="45720" rtlCol="0" anchor="t">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latin typeface="メイリオ" panose="020B0604030504040204" pitchFamily="50" charset="-128"/>
                <a:ea typeface="メイリオ" panose="020B0604030504040204" pitchFamily="50" charset="-128"/>
              </a:rPr>
              <a:t>平成</a:t>
            </a:r>
            <a:r>
              <a:rPr lang="en-US" altLang="ja-JP" sz="2400" dirty="0" smtClean="0">
                <a:latin typeface="メイリオ" panose="020B0604030504040204" pitchFamily="50" charset="-128"/>
                <a:ea typeface="メイリオ" panose="020B0604030504040204" pitchFamily="50" charset="-128"/>
              </a:rPr>
              <a:t>29</a:t>
            </a:r>
            <a:r>
              <a:rPr lang="ja-JP" altLang="en-US" sz="2400" dirty="0" smtClean="0">
                <a:latin typeface="メイリオ" panose="020B0604030504040204" pitchFamily="50" charset="-128"/>
                <a:ea typeface="メイリオ" panose="020B0604030504040204" pitchFamily="50" charset="-128"/>
              </a:rPr>
              <a:t>年</a:t>
            </a:r>
            <a:r>
              <a:rPr lang="en-US" altLang="ja-JP" sz="2400" dirty="0" smtClean="0">
                <a:latin typeface="メイリオ" panose="020B0604030504040204" pitchFamily="50" charset="-128"/>
                <a:ea typeface="メイリオ" panose="020B0604030504040204" pitchFamily="50" charset="-128"/>
              </a:rPr>
              <a:t>8</a:t>
            </a:r>
            <a:r>
              <a:rPr lang="ja-JP" altLang="en-US" sz="2400" dirty="0" smtClean="0">
                <a:latin typeface="メイリオ" panose="020B0604030504040204" pitchFamily="50" charset="-128"/>
                <a:ea typeface="メイリオ" panose="020B0604030504040204" pitchFamily="50" charset="-128"/>
              </a:rPr>
              <a:t>月</a:t>
            </a:r>
            <a:r>
              <a:rPr lang="en-US" altLang="ja-JP" sz="2400" dirty="0" smtClean="0">
                <a:latin typeface="メイリオ" panose="020B0604030504040204" pitchFamily="50" charset="-128"/>
                <a:ea typeface="メイリオ" panose="020B0604030504040204" pitchFamily="50" charset="-128"/>
              </a:rPr>
              <a:t>30</a:t>
            </a:r>
            <a:r>
              <a:rPr lang="ja-JP" altLang="en-US" sz="2400" dirty="0" smtClean="0">
                <a:latin typeface="メイリオ" panose="020B0604030504040204" pitchFamily="50" charset="-128"/>
                <a:ea typeface="メイリオ" panose="020B0604030504040204" pitchFamily="50" charset="-128"/>
              </a:rPr>
              <a:t>日</a:t>
            </a:r>
            <a:endParaRPr lang="en-US" altLang="ja-JP" sz="2400" dirty="0" smtClean="0">
              <a:latin typeface="メイリオ" panose="020B0604030504040204" pitchFamily="50" charset="-128"/>
              <a:ea typeface="メイリオ" panose="020B0604030504040204" pitchFamily="50" charset="-128"/>
            </a:endParaRPr>
          </a:p>
          <a:p>
            <a:pPr algn="l"/>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警察官の目の前に白い粉の入った袋を落として、警察官が気づいたと同時に袋を拾い走って逃げるという動画が</a:t>
            </a:r>
            <a:r>
              <a:rPr lang="en-US" altLang="ja-JP" sz="2000" dirty="0" err="1" smtClean="0">
                <a:latin typeface="メイリオ" panose="020B0604030504040204" pitchFamily="50" charset="-128"/>
                <a:ea typeface="メイリオ" panose="020B0604030504040204" pitchFamily="50" charset="-128"/>
              </a:rPr>
              <a:t>Youtube</a:t>
            </a:r>
            <a:r>
              <a:rPr lang="ja-JP" altLang="en-US" sz="2000" dirty="0" smtClean="0">
                <a:latin typeface="メイリオ" panose="020B0604030504040204" pitchFamily="50" charset="-128"/>
                <a:ea typeface="メイリオ" panose="020B0604030504040204" pitchFamily="50" charset="-128"/>
              </a:rPr>
              <a:t>に投稿された。</a:t>
            </a:r>
            <a:endParaRPr lang="en-US" altLang="ja-JP" sz="2000" dirty="0" smtClean="0">
              <a:latin typeface="メイリオ" panose="020B0604030504040204" pitchFamily="50" charset="-128"/>
              <a:ea typeface="メイリオ" panose="020B0604030504040204" pitchFamily="50" charset="-128"/>
            </a:endParaRPr>
          </a:p>
          <a:p>
            <a:pPr algn="l"/>
            <a:r>
              <a:rPr lang="ja-JP" altLang="en-US" sz="2000" dirty="0" smtClean="0">
                <a:latin typeface="メイリオ" panose="020B0604030504040204" pitchFamily="50" charset="-128"/>
                <a:ea typeface="メイリオ" panose="020B0604030504040204" pitchFamily="50" charset="-128"/>
              </a:rPr>
              <a:t>「ドッキリ」とされたこの行為のために実際に何台ものパトカーが出動した。</a:t>
            </a:r>
            <a:endParaRPr lang="en-US" altLang="ja-JP" sz="2000" dirty="0" smtClean="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51519" y="1629048"/>
            <a:ext cx="8409582" cy="4204792"/>
          </a:xfrm>
          <a:prstGeom prst="rect">
            <a:avLst/>
          </a:prstGeom>
          <a:ln w="12700">
            <a:solidFill>
              <a:schemeClr val="tx1"/>
            </a:solidFill>
          </a:ln>
          <a:effectLst>
            <a:outerShdw blurRad="50800" dist="38100" dir="2700000" algn="tl" rotWithShape="0">
              <a:prstClr val="black">
                <a:alpha val="40000"/>
              </a:prstClr>
            </a:outerShdw>
          </a:effectLst>
        </p:spPr>
      </p:pic>
      <p:sp>
        <p:nvSpPr>
          <p:cNvPr id="6" name="下矢印 5"/>
          <p:cNvSpPr/>
          <p:nvPr/>
        </p:nvSpPr>
        <p:spPr>
          <a:xfrm>
            <a:off x="1907453" y="3933056"/>
            <a:ext cx="100811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449416" y="4392127"/>
            <a:ext cx="3924187" cy="837073"/>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dirty="0" smtClean="0"/>
              <a:t>拡散・炎上</a:t>
            </a:r>
            <a:endParaRPr kumimoji="1" lang="ja-JP" altLang="en-US" sz="5400" dirty="0"/>
          </a:p>
        </p:txBody>
      </p:sp>
      <p:sp>
        <p:nvSpPr>
          <p:cNvPr id="10" name="下矢印 9"/>
          <p:cNvSpPr/>
          <p:nvPr/>
        </p:nvSpPr>
        <p:spPr>
          <a:xfrm>
            <a:off x="1919215" y="5355535"/>
            <a:ext cx="100811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449416" y="5833840"/>
            <a:ext cx="4797814" cy="837073"/>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dirty="0" smtClean="0"/>
              <a:t>逮捕</a:t>
            </a:r>
            <a:r>
              <a:rPr kumimoji="1" lang="ja-JP" altLang="en-US" sz="3600" dirty="0" smtClean="0"/>
              <a:t>（本人・撮影者）</a:t>
            </a:r>
            <a:endParaRPr kumimoji="1" lang="en-US" altLang="ja-JP" sz="3600" dirty="0" smtClean="0"/>
          </a:p>
        </p:txBody>
      </p:sp>
      <p:sp>
        <p:nvSpPr>
          <p:cNvPr id="13" name="角丸四角形 12"/>
          <p:cNvSpPr/>
          <p:nvPr/>
        </p:nvSpPr>
        <p:spPr>
          <a:xfrm rot="21187730">
            <a:off x="4197140" y="4275584"/>
            <a:ext cx="4655776" cy="2144673"/>
          </a:xfrm>
          <a:prstGeom prst="roundRect">
            <a:avLst/>
          </a:prstGeom>
          <a:solidFill>
            <a:schemeClr val="tx1"/>
          </a:solidFill>
          <a:ln>
            <a:noFill/>
          </a:ln>
          <a:effectLst>
            <a:outerShdw blurRad="114300" dist="88900" dir="2700000" algn="tl" rotWithShape="0">
              <a:prstClr val="black">
                <a:alpha val="40000"/>
              </a:prstClr>
            </a:outerShdw>
          </a:effectLst>
          <a:scene3d>
            <a:camera prst="orthographicFront"/>
            <a:lightRig rig="threePt" dir="t"/>
          </a:scene3d>
          <a:sp3d>
            <a:bevelT w="114300" h="1143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t>　・ネットの話題となる</a:t>
            </a:r>
            <a:endParaRPr kumimoji="1" lang="en-US" altLang="ja-JP" sz="3200" dirty="0" smtClean="0"/>
          </a:p>
          <a:p>
            <a:r>
              <a:rPr kumimoji="1" lang="ja-JP" altLang="en-US" sz="3200" dirty="0" smtClean="0"/>
              <a:t>　・再生数</a:t>
            </a:r>
            <a:r>
              <a:rPr kumimoji="1" lang="en-US" altLang="ja-JP" sz="3200" dirty="0" smtClean="0"/>
              <a:t>100</a:t>
            </a:r>
            <a:r>
              <a:rPr kumimoji="1" lang="ja-JP" altLang="en-US" sz="3200" dirty="0" smtClean="0"/>
              <a:t>万回以上</a:t>
            </a:r>
            <a:endParaRPr kumimoji="1" lang="en-US" altLang="ja-JP" sz="3200" dirty="0" smtClean="0"/>
          </a:p>
          <a:p>
            <a:r>
              <a:rPr kumimoji="1" lang="ja-JP" altLang="en-US" sz="3200" dirty="0" smtClean="0"/>
              <a:t>　・本人は「続ける」</a:t>
            </a:r>
            <a:endParaRPr kumimoji="1" lang="en-US" altLang="ja-JP" sz="3200" dirty="0" smtClean="0"/>
          </a:p>
        </p:txBody>
      </p:sp>
    </p:spTree>
    <p:extLst>
      <p:ext uri="{BB962C8B-B14F-4D97-AF65-F5344CB8AC3E}">
        <p14:creationId xmlns:p14="http://schemas.microsoft.com/office/powerpoint/2010/main" val="41770424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fill="hold" nodeType="clickEffect">
                                  <p:stCondLst>
                                    <p:cond delay="0"/>
                                  </p:stCondLst>
                                  <p:childTnLst>
                                    <p:animMotion origin="layout" path="M -1.38889E-6 3.96811E-6 L -0.23611 -0.14144 " pathEditMode="relative" rAng="0" ptsTypes="AA">
                                      <p:cBhvr>
                                        <p:cTn id="6" dur="1000" fill="hold"/>
                                        <p:tgtEl>
                                          <p:spTgt spid="4"/>
                                        </p:tgtEl>
                                        <p:attrNameLst>
                                          <p:attrName>ppt_x</p:attrName>
                                          <p:attrName>ppt_y</p:attrName>
                                        </p:attrNameLst>
                                      </p:cBhvr>
                                      <p:rCtr x="-11806" y="-7072"/>
                                    </p:animMotion>
                                  </p:childTnLst>
                                </p:cTn>
                              </p:par>
                              <p:par>
                                <p:cTn id="7" presetID="6" presetClass="emph" presetSubtype="0" fill="hold" nodeType="withEffect">
                                  <p:stCondLst>
                                    <p:cond delay="0"/>
                                  </p:stCondLst>
                                  <p:childTnLst>
                                    <p:animScale>
                                      <p:cBhvr>
                                        <p:cTn id="8" dur="1000" fill="hold"/>
                                        <p:tgtEl>
                                          <p:spTgt spid="4"/>
                                        </p:tgtEl>
                                      </p:cBhvr>
                                      <p:by x="50000" y="50000"/>
                                    </p:animScale>
                                  </p:childTnLst>
                                </p:cTn>
                              </p:par>
                            </p:childTnLst>
                          </p:cTn>
                        </p:par>
                        <p:par>
                          <p:cTn id="9" fill="hold">
                            <p:stCondLst>
                              <p:cond delay="1000"/>
                            </p:stCondLst>
                            <p:childTnLst>
                              <p:par>
                                <p:cTn id="10" presetID="10"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49" presetClass="entr" presetSubtype="0" decel="10000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 calcmode="lin" valueType="num">
                                      <p:cBhvr>
                                        <p:cTn id="37" dur="500" fill="hold"/>
                                        <p:tgtEl>
                                          <p:spTgt spid="13"/>
                                        </p:tgtEl>
                                        <p:attrNameLst>
                                          <p:attrName>style.rotation</p:attrName>
                                        </p:attrNameLst>
                                      </p:cBhvr>
                                      <p:tavLst>
                                        <p:tav tm="0">
                                          <p:val>
                                            <p:fltVal val="360"/>
                                          </p:val>
                                        </p:tav>
                                        <p:tav tm="100000">
                                          <p:val>
                                            <p:fltVal val="0"/>
                                          </p:val>
                                        </p:tav>
                                      </p:tavLst>
                                    </p:anim>
                                    <p:animEffect transition="in" filter="fade">
                                      <p:cBhvr>
                                        <p:cTn id="3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9" grpId="0" animBg="1"/>
      <p:bldP spid="10" grpId="0" animBg="1"/>
      <p:bldP spid="11"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角丸四角形 1"/>
          <p:cNvSpPr/>
          <p:nvPr/>
        </p:nvSpPr>
        <p:spPr>
          <a:xfrm>
            <a:off x="251519" y="188641"/>
            <a:ext cx="6615427" cy="936103"/>
          </a:xfrm>
          <a:prstGeom prst="roundRect">
            <a:avLst/>
          </a:prstGeom>
          <a:solidFill>
            <a:srgbClr val="FF0000"/>
          </a:solidFill>
          <a:ln>
            <a:noFill/>
          </a:ln>
          <a:effectLst>
            <a:outerShdw blurRad="50800" dist="38100" dir="2700000" algn="tl" rotWithShape="0">
              <a:prstClr val="black">
                <a:alpha val="40000"/>
              </a:prstClr>
            </a:outerShdw>
          </a:effectLst>
          <a:scene3d>
            <a:camera prst="orthographicFront"/>
            <a:lightRig rig="balanced" dir="t"/>
          </a:scene3d>
          <a:sp3d prstMaterial="softEdge">
            <a:bevel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ja-JP" altLang="en-US" sz="4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動画</a:t>
            </a:r>
            <a:r>
              <a:rPr lang="ja-JP" altLang="en-US" sz="4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投稿による事件１</a:t>
            </a:r>
            <a:endParaRPr lang="ja-JP" altLang="en-US" sz="4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タイトル 1"/>
          <p:cNvSpPr txBox="1">
            <a:spLocks/>
          </p:cNvSpPr>
          <p:nvPr/>
        </p:nvSpPr>
        <p:spPr>
          <a:xfrm>
            <a:off x="4571502" y="1449278"/>
            <a:ext cx="4392986" cy="2771810"/>
          </a:xfrm>
          <a:prstGeom prst="rect">
            <a:avLst/>
          </a:prstGeom>
        </p:spPr>
        <p:txBody>
          <a:bodyPr vert="horz" lIns="91440" tIns="45720" rIns="91440" bIns="45720" rtlCol="0" anchor="t">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latin typeface="メイリオ" panose="020B0604030504040204" pitchFamily="50" charset="-128"/>
                <a:ea typeface="メイリオ" panose="020B0604030504040204" pitchFamily="50" charset="-128"/>
              </a:rPr>
              <a:t>平成</a:t>
            </a:r>
            <a:r>
              <a:rPr lang="en-US" altLang="ja-JP" sz="2400" dirty="0" smtClean="0">
                <a:latin typeface="メイリオ" panose="020B0604030504040204" pitchFamily="50" charset="-128"/>
                <a:ea typeface="メイリオ" panose="020B0604030504040204" pitchFamily="50" charset="-128"/>
              </a:rPr>
              <a:t>29</a:t>
            </a:r>
            <a:r>
              <a:rPr lang="ja-JP" altLang="en-US" sz="2400" dirty="0" smtClean="0">
                <a:latin typeface="メイリオ" panose="020B0604030504040204" pitchFamily="50" charset="-128"/>
                <a:ea typeface="メイリオ" panose="020B0604030504040204" pitchFamily="50" charset="-128"/>
              </a:rPr>
              <a:t>年</a:t>
            </a:r>
            <a:r>
              <a:rPr lang="en-US" altLang="ja-JP" sz="2400" dirty="0" smtClean="0">
                <a:latin typeface="メイリオ" panose="020B0604030504040204" pitchFamily="50" charset="-128"/>
                <a:ea typeface="メイリオ" panose="020B0604030504040204" pitchFamily="50" charset="-128"/>
              </a:rPr>
              <a:t>8</a:t>
            </a:r>
            <a:r>
              <a:rPr lang="ja-JP" altLang="en-US" sz="2400" dirty="0" smtClean="0">
                <a:latin typeface="メイリオ" panose="020B0604030504040204" pitchFamily="50" charset="-128"/>
                <a:ea typeface="メイリオ" panose="020B0604030504040204" pitchFamily="50" charset="-128"/>
              </a:rPr>
              <a:t>月</a:t>
            </a:r>
            <a:r>
              <a:rPr lang="en-US" altLang="ja-JP" sz="2400" dirty="0" smtClean="0">
                <a:latin typeface="メイリオ" panose="020B0604030504040204" pitchFamily="50" charset="-128"/>
                <a:ea typeface="メイリオ" panose="020B0604030504040204" pitchFamily="50" charset="-128"/>
              </a:rPr>
              <a:t>30</a:t>
            </a:r>
            <a:r>
              <a:rPr lang="ja-JP" altLang="en-US" sz="2400" dirty="0" smtClean="0">
                <a:latin typeface="メイリオ" panose="020B0604030504040204" pitchFamily="50" charset="-128"/>
                <a:ea typeface="メイリオ" panose="020B0604030504040204" pitchFamily="50" charset="-128"/>
              </a:rPr>
              <a:t>日</a:t>
            </a:r>
            <a:endParaRPr lang="en-US" altLang="ja-JP" sz="2400" dirty="0" smtClean="0">
              <a:latin typeface="メイリオ" panose="020B0604030504040204" pitchFamily="50" charset="-128"/>
              <a:ea typeface="メイリオ" panose="020B0604030504040204" pitchFamily="50" charset="-128"/>
            </a:endParaRPr>
          </a:p>
          <a:p>
            <a:pPr algn="l"/>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警察官の目の前に白い粉の入った袋を落として、警察官が気づいたと同時に袋を拾い走って逃げるという動画が</a:t>
            </a:r>
            <a:r>
              <a:rPr lang="en-US" altLang="ja-JP" sz="2000" dirty="0" err="1" smtClean="0">
                <a:latin typeface="メイリオ" panose="020B0604030504040204" pitchFamily="50" charset="-128"/>
                <a:ea typeface="メイリオ" panose="020B0604030504040204" pitchFamily="50" charset="-128"/>
              </a:rPr>
              <a:t>Youtube</a:t>
            </a:r>
            <a:r>
              <a:rPr lang="ja-JP" altLang="en-US" sz="2000" dirty="0" smtClean="0">
                <a:latin typeface="メイリオ" panose="020B0604030504040204" pitchFamily="50" charset="-128"/>
                <a:ea typeface="メイリオ" panose="020B0604030504040204" pitchFamily="50" charset="-128"/>
              </a:rPr>
              <a:t>に投稿された。</a:t>
            </a:r>
            <a:endParaRPr lang="en-US" altLang="ja-JP" sz="2000" dirty="0" smtClean="0">
              <a:latin typeface="メイリオ" panose="020B0604030504040204" pitchFamily="50" charset="-128"/>
              <a:ea typeface="メイリオ" panose="020B0604030504040204" pitchFamily="50" charset="-128"/>
            </a:endParaRPr>
          </a:p>
          <a:p>
            <a:pPr algn="l"/>
            <a:r>
              <a:rPr lang="ja-JP" altLang="en-US" sz="2000" dirty="0" smtClean="0">
                <a:latin typeface="メイリオ" panose="020B0604030504040204" pitchFamily="50" charset="-128"/>
                <a:ea typeface="メイリオ" panose="020B0604030504040204" pitchFamily="50" charset="-128"/>
              </a:rPr>
              <a:t>「ドッキリ」とされたこの行為のために実際に何台ものパトカーが出動した。</a:t>
            </a:r>
            <a:endParaRPr lang="en-US" altLang="ja-JP" sz="2000" dirty="0" smtClean="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1519" y="1629048"/>
            <a:ext cx="4319983" cy="2159992"/>
          </a:xfrm>
          <a:prstGeom prst="rect">
            <a:avLst/>
          </a:prstGeom>
          <a:ln w="12700">
            <a:solidFill>
              <a:schemeClr val="tx1"/>
            </a:solidFill>
          </a:ln>
          <a:effectLst>
            <a:outerShdw blurRad="50800" dist="38100" dir="2700000" algn="tl" rotWithShape="0">
              <a:prstClr val="black">
                <a:alpha val="40000"/>
              </a:prstClr>
            </a:outerShdw>
          </a:effectLst>
        </p:spPr>
      </p:pic>
      <p:sp>
        <p:nvSpPr>
          <p:cNvPr id="6" name="下矢印 5"/>
          <p:cNvSpPr/>
          <p:nvPr/>
        </p:nvSpPr>
        <p:spPr>
          <a:xfrm>
            <a:off x="1907453" y="3933056"/>
            <a:ext cx="100811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449416" y="4392127"/>
            <a:ext cx="3924187" cy="837073"/>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dirty="0" smtClean="0"/>
              <a:t>拡散・炎上</a:t>
            </a:r>
            <a:endParaRPr kumimoji="1" lang="ja-JP" altLang="en-US" sz="5400" dirty="0"/>
          </a:p>
        </p:txBody>
      </p:sp>
      <p:sp>
        <p:nvSpPr>
          <p:cNvPr id="10" name="下矢印 9"/>
          <p:cNvSpPr/>
          <p:nvPr/>
        </p:nvSpPr>
        <p:spPr>
          <a:xfrm>
            <a:off x="1919215" y="5355535"/>
            <a:ext cx="100811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449416" y="5833840"/>
            <a:ext cx="4797814" cy="837073"/>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dirty="0" smtClean="0"/>
              <a:t>逮捕</a:t>
            </a:r>
            <a:r>
              <a:rPr kumimoji="1" lang="ja-JP" altLang="en-US" sz="3600" dirty="0" smtClean="0"/>
              <a:t>（本人・撮影者）</a:t>
            </a:r>
            <a:endParaRPr kumimoji="1" lang="en-US" altLang="ja-JP" sz="3600" dirty="0" smtClean="0"/>
          </a:p>
        </p:txBody>
      </p:sp>
      <p:sp>
        <p:nvSpPr>
          <p:cNvPr id="13" name="角丸四角形 12"/>
          <p:cNvSpPr/>
          <p:nvPr/>
        </p:nvSpPr>
        <p:spPr>
          <a:xfrm rot="21187730">
            <a:off x="4197140" y="4275584"/>
            <a:ext cx="4655776" cy="2144673"/>
          </a:xfrm>
          <a:prstGeom prst="roundRect">
            <a:avLst/>
          </a:prstGeom>
          <a:solidFill>
            <a:schemeClr val="tx1"/>
          </a:solidFill>
          <a:ln>
            <a:noFill/>
          </a:ln>
          <a:effectLst>
            <a:outerShdw blurRad="114300" dist="88900" dir="2700000" algn="tl" rotWithShape="0">
              <a:prstClr val="black">
                <a:alpha val="40000"/>
              </a:prstClr>
            </a:outerShdw>
          </a:effectLst>
          <a:scene3d>
            <a:camera prst="orthographicFront"/>
            <a:lightRig rig="threePt" dir="t"/>
          </a:scene3d>
          <a:sp3d>
            <a:bevelT w="114300" h="1143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t>　・ネットの話題となる</a:t>
            </a:r>
            <a:endParaRPr kumimoji="1" lang="en-US" altLang="ja-JP" sz="3200" dirty="0" smtClean="0"/>
          </a:p>
          <a:p>
            <a:r>
              <a:rPr kumimoji="1" lang="ja-JP" altLang="en-US" sz="3200" dirty="0" smtClean="0"/>
              <a:t>　・再生数</a:t>
            </a:r>
            <a:r>
              <a:rPr kumimoji="1" lang="en-US" altLang="ja-JP" sz="3200" dirty="0" smtClean="0"/>
              <a:t>100</a:t>
            </a:r>
            <a:r>
              <a:rPr kumimoji="1" lang="ja-JP" altLang="en-US" sz="3200" dirty="0" smtClean="0"/>
              <a:t>万回以上</a:t>
            </a:r>
            <a:endParaRPr kumimoji="1" lang="en-US" altLang="ja-JP" sz="3200" dirty="0" smtClean="0"/>
          </a:p>
          <a:p>
            <a:r>
              <a:rPr kumimoji="1" lang="ja-JP" altLang="en-US" sz="3200" dirty="0" smtClean="0"/>
              <a:t>　・本人は「続ける」</a:t>
            </a:r>
            <a:endParaRPr kumimoji="1" lang="en-US" altLang="ja-JP" sz="3200" dirty="0" smtClean="0"/>
          </a:p>
        </p:txBody>
      </p:sp>
    </p:spTree>
    <p:extLst>
      <p:ext uri="{BB962C8B-B14F-4D97-AF65-F5344CB8AC3E}">
        <p14:creationId xmlns:p14="http://schemas.microsoft.com/office/powerpoint/2010/main" val="1485262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 calcmode="lin" valueType="num">
                                      <p:cBhvr>
                                        <p:cTn id="9" dur="500" fill="hold"/>
                                        <p:tgtEl>
                                          <p:spTgt spid="13"/>
                                        </p:tgtEl>
                                        <p:attrNameLst>
                                          <p:attrName>style.rotation</p:attrName>
                                        </p:attrNameLst>
                                      </p:cBhvr>
                                      <p:tavLst>
                                        <p:tav tm="0">
                                          <p:val>
                                            <p:fltVal val="360"/>
                                          </p:val>
                                        </p:tav>
                                        <p:tav tm="100000">
                                          <p:val>
                                            <p:fltVal val="0"/>
                                          </p:val>
                                        </p:tav>
                                      </p:tavLst>
                                    </p:anim>
                                    <p:animEffect transition="in" filter="fade">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251519" y="188641"/>
            <a:ext cx="7848873" cy="936103"/>
          </a:xfrm>
          <a:prstGeom prst="roundRect">
            <a:avLst/>
          </a:prstGeom>
          <a:solidFill>
            <a:srgbClr val="FF0000"/>
          </a:solidFill>
          <a:ln>
            <a:noFill/>
          </a:ln>
          <a:effectLst>
            <a:outerShdw blurRad="50800" dist="38100" dir="2700000" algn="tl" rotWithShape="0">
              <a:prstClr val="black">
                <a:alpha val="40000"/>
              </a:prstClr>
            </a:outerShdw>
          </a:effectLst>
          <a:scene3d>
            <a:camera prst="orthographicFront"/>
            <a:lightRig rig="balanced" dir="t"/>
          </a:scene3d>
          <a:sp3d prstMaterial="softEdge">
            <a:bevel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ja-JP" altLang="en-US" sz="4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動画</a:t>
            </a:r>
            <a:r>
              <a:rPr lang="ja-JP" altLang="en-US" sz="4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投稿による個人情報流出</a:t>
            </a:r>
            <a:endParaRPr lang="ja-JP" altLang="en-US" sz="4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タイトル 1"/>
          <p:cNvSpPr txBox="1">
            <a:spLocks/>
          </p:cNvSpPr>
          <p:nvPr/>
        </p:nvSpPr>
        <p:spPr>
          <a:xfrm>
            <a:off x="4643510" y="1449278"/>
            <a:ext cx="4392986" cy="2771810"/>
          </a:xfrm>
          <a:prstGeom prst="rect">
            <a:avLst/>
          </a:prstGeom>
        </p:spPr>
        <p:txBody>
          <a:bodyPr vert="horz" lIns="91440" tIns="45720" rIns="91440" bIns="45720" rtlCol="0" anchor="t">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2000" dirty="0" smtClean="0">
              <a:latin typeface="メイリオ" panose="020B0604030504040204" pitchFamily="50" charset="-128"/>
              <a:ea typeface="メイリオ" panose="020B0604030504040204" pitchFamily="50" charset="-128"/>
            </a:endParaRPr>
          </a:p>
        </p:txBody>
      </p:sp>
      <p:pic>
        <p:nvPicPr>
          <p:cNvPr id="2050" name="Picture 2" descr="\\fsc.hyogo.local\votiro_out\1\m626291\bg_outside_jutaku.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79512" y="1551789"/>
            <a:ext cx="4233364" cy="2381267"/>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fsc.hyogo.local\votiro_out\1\m626291\smartphone_jidori_selfy_man.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475656" y="1844824"/>
            <a:ext cx="2119776" cy="2231649"/>
          </a:xfrm>
          <a:prstGeom prst="rect">
            <a:avLst/>
          </a:prstGeom>
          <a:noFill/>
          <a:effectLst>
            <a:outerShdw blurRad="177800" dist="2032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8" name="フリーフォーム 7"/>
          <p:cNvSpPr/>
          <p:nvPr/>
        </p:nvSpPr>
        <p:spPr>
          <a:xfrm>
            <a:off x="1720850" y="2514600"/>
            <a:ext cx="869950" cy="549275"/>
          </a:xfrm>
          <a:custGeom>
            <a:avLst/>
            <a:gdLst>
              <a:gd name="connsiteX0" fmla="*/ 0 w 869950"/>
              <a:gd name="connsiteY0" fmla="*/ 177800 h 549275"/>
              <a:gd name="connsiteX1" fmla="*/ 15875 w 869950"/>
              <a:gd name="connsiteY1" fmla="*/ 415925 h 549275"/>
              <a:gd name="connsiteX2" fmla="*/ 180975 w 869950"/>
              <a:gd name="connsiteY2" fmla="*/ 514350 h 549275"/>
              <a:gd name="connsiteX3" fmla="*/ 320675 w 869950"/>
              <a:gd name="connsiteY3" fmla="*/ 549275 h 549275"/>
              <a:gd name="connsiteX4" fmla="*/ 609600 w 869950"/>
              <a:gd name="connsiteY4" fmla="*/ 498475 h 549275"/>
              <a:gd name="connsiteX5" fmla="*/ 628650 w 869950"/>
              <a:gd name="connsiteY5" fmla="*/ 527050 h 549275"/>
              <a:gd name="connsiteX6" fmla="*/ 800100 w 869950"/>
              <a:gd name="connsiteY6" fmla="*/ 422275 h 549275"/>
              <a:gd name="connsiteX7" fmla="*/ 869950 w 869950"/>
              <a:gd name="connsiteY7" fmla="*/ 222250 h 549275"/>
              <a:gd name="connsiteX8" fmla="*/ 825500 w 869950"/>
              <a:gd name="connsiteY8" fmla="*/ 114300 h 549275"/>
              <a:gd name="connsiteX9" fmla="*/ 844550 w 869950"/>
              <a:gd name="connsiteY9" fmla="*/ 0 h 549275"/>
              <a:gd name="connsiteX10" fmla="*/ 511175 w 869950"/>
              <a:gd name="connsiteY10" fmla="*/ 206375 h 549275"/>
              <a:gd name="connsiteX11" fmla="*/ 349250 w 869950"/>
              <a:gd name="connsiteY11" fmla="*/ 219075 h 549275"/>
              <a:gd name="connsiteX12" fmla="*/ 158750 w 869950"/>
              <a:gd name="connsiteY12" fmla="*/ 225425 h 549275"/>
              <a:gd name="connsiteX13" fmla="*/ 0 w 869950"/>
              <a:gd name="connsiteY13" fmla="*/ 177800 h 549275"/>
              <a:gd name="connsiteX0" fmla="*/ 0 w 869950"/>
              <a:gd name="connsiteY0" fmla="*/ 177800 h 549275"/>
              <a:gd name="connsiteX1" fmla="*/ 15875 w 869950"/>
              <a:gd name="connsiteY1" fmla="*/ 415925 h 549275"/>
              <a:gd name="connsiteX2" fmla="*/ 180975 w 869950"/>
              <a:gd name="connsiteY2" fmla="*/ 514350 h 549275"/>
              <a:gd name="connsiteX3" fmla="*/ 320675 w 869950"/>
              <a:gd name="connsiteY3" fmla="*/ 549275 h 549275"/>
              <a:gd name="connsiteX4" fmla="*/ 609600 w 869950"/>
              <a:gd name="connsiteY4" fmla="*/ 498475 h 549275"/>
              <a:gd name="connsiteX5" fmla="*/ 628650 w 869950"/>
              <a:gd name="connsiteY5" fmla="*/ 527050 h 549275"/>
              <a:gd name="connsiteX6" fmla="*/ 800100 w 869950"/>
              <a:gd name="connsiteY6" fmla="*/ 422275 h 549275"/>
              <a:gd name="connsiteX7" fmla="*/ 869950 w 869950"/>
              <a:gd name="connsiteY7" fmla="*/ 222250 h 549275"/>
              <a:gd name="connsiteX8" fmla="*/ 825500 w 869950"/>
              <a:gd name="connsiteY8" fmla="*/ 114300 h 549275"/>
              <a:gd name="connsiteX9" fmla="*/ 844550 w 869950"/>
              <a:gd name="connsiteY9" fmla="*/ 0 h 549275"/>
              <a:gd name="connsiteX10" fmla="*/ 523875 w 869950"/>
              <a:gd name="connsiteY10" fmla="*/ 222250 h 549275"/>
              <a:gd name="connsiteX11" fmla="*/ 349250 w 869950"/>
              <a:gd name="connsiteY11" fmla="*/ 219075 h 549275"/>
              <a:gd name="connsiteX12" fmla="*/ 158750 w 869950"/>
              <a:gd name="connsiteY12" fmla="*/ 225425 h 549275"/>
              <a:gd name="connsiteX13" fmla="*/ 0 w 869950"/>
              <a:gd name="connsiteY13" fmla="*/ 177800 h 549275"/>
              <a:gd name="connsiteX0" fmla="*/ 0 w 869950"/>
              <a:gd name="connsiteY0" fmla="*/ 177800 h 549275"/>
              <a:gd name="connsiteX1" fmla="*/ 15875 w 869950"/>
              <a:gd name="connsiteY1" fmla="*/ 415925 h 549275"/>
              <a:gd name="connsiteX2" fmla="*/ 180975 w 869950"/>
              <a:gd name="connsiteY2" fmla="*/ 514350 h 549275"/>
              <a:gd name="connsiteX3" fmla="*/ 320675 w 869950"/>
              <a:gd name="connsiteY3" fmla="*/ 549275 h 549275"/>
              <a:gd name="connsiteX4" fmla="*/ 609600 w 869950"/>
              <a:gd name="connsiteY4" fmla="*/ 498475 h 549275"/>
              <a:gd name="connsiteX5" fmla="*/ 628650 w 869950"/>
              <a:gd name="connsiteY5" fmla="*/ 527050 h 549275"/>
              <a:gd name="connsiteX6" fmla="*/ 800100 w 869950"/>
              <a:gd name="connsiteY6" fmla="*/ 422275 h 549275"/>
              <a:gd name="connsiteX7" fmla="*/ 869950 w 869950"/>
              <a:gd name="connsiteY7" fmla="*/ 222250 h 549275"/>
              <a:gd name="connsiteX8" fmla="*/ 825500 w 869950"/>
              <a:gd name="connsiteY8" fmla="*/ 114300 h 549275"/>
              <a:gd name="connsiteX9" fmla="*/ 844550 w 869950"/>
              <a:gd name="connsiteY9" fmla="*/ 0 h 549275"/>
              <a:gd name="connsiteX10" fmla="*/ 523875 w 869950"/>
              <a:gd name="connsiteY10" fmla="*/ 222250 h 549275"/>
              <a:gd name="connsiteX11" fmla="*/ 352425 w 869950"/>
              <a:gd name="connsiteY11" fmla="*/ 250825 h 549275"/>
              <a:gd name="connsiteX12" fmla="*/ 158750 w 869950"/>
              <a:gd name="connsiteY12" fmla="*/ 225425 h 549275"/>
              <a:gd name="connsiteX13" fmla="*/ 0 w 869950"/>
              <a:gd name="connsiteY13" fmla="*/ 177800 h 549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69950" h="549275">
                <a:moveTo>
                  <a:pt x="0" y="177800"/>
                </a:moveTo>
                <a:lnTo>
                  <a:pt x="15875" y="415925"/>
                </a:lnTo>
                <a:lnTo>
                  <a:pt x="180975" y="514350"/>
                </a:lnTo>
                <a:lnTo>
                  <a:pt x="320675" y="549275"/>
                </a:lnTo>
                <a:lnTo>
                  <a:pt x="609600" y="498475"/>
                </a:lnTo>
                <a:lnTo>
                  <a:pt x="628650" y="527050"/>
                </a:lnTo>
                <a:lnTo>
                  <a:pt x="800100" y="422275"/>
                </a:lnTo>
                <a:lnTo>
                  <a:pt x="869950" y="222250"/>
                </a:lnTo>
                <a:lnTo>
                  <a:pt x="825500" y="114300"/>
                </a:lnTo>
                <a:lnTo>
                  <a:pt x="844550" y="0"/>
                </a:lnTo>
                <a:lnTo>
                  <a:pt x="523875" y="222250"/>
                </a:lnTo>
                <a:lnTo>
                  <a:pt x="352425" y="250825"/>
                </a:lnTo>
                <a:lnTo>
                  <a:pt x="158750" y="225425"/>
                </a:lnTo>
                <a:lnTo>
                  <a:pt x="0" y="17780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タイトル 1"/>
          <p:cNvSpPr txBox="1">
            <a:spLocks/>
          </p:cNvSpPr>
          <p:nvPr/>
        </p:nvSpPr>
        <p:spPr>
          <a:xfrm>
            <a:off x="4499992" y="1449278"/>
            <a:ext cx="4644008" cy="2771810"/>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a:latin typeface="メイリオ" panose="020B0604030504040204" pitchFamily="50" charset="-128"/>
                <a:ea typeface="メイリオ" panose="020B0604030504040204" pitchFamily="50" charset="-128"/>
              </a:rPr>
              <a:t>個人情報</a:t>
            </a:r>
            <a:r>
              <a:rPr lang="ja-JP" altLang="en-US" sz="2800" dirty="0" smtClean="0">
                <a:latin typeface="メイリオ" panose="020B0604030504040204" pitchFamily="50" charset="-128"/>
                <a:ea typeface="メイリオ" panose="020B0604030504040204" pitchFamily="50" charset="-128"/>
              </a:rPr>
              <a:t>を追跡される事例</a:t>
            </a:r>
            <a:endParaRPr lang="en-US" altLang="ja-JP" sz="2800" dirty="0" smtClean="0">
              <a:latin typeface="メイリオ" panose="020B0604030504040204" pitchFamily="50" charset="-128"/>
              <a:ea typeface="メイリオ" panose="020B0604030504040204" pitchFamily="50" charset="-128"/>
            </a:endParaRPr>
          </a:p>
          <a:p>
            <a:pPr algn="l"/>
            <a:r>
              <a:rPr lang="ja-JP" altLang="en-US" sz="2800" dirty="0" smtClean="0">
                <a:latin typeface="メイリオ" panose="020B0604030504040204" pitchFamily="50" charset="-128"/>
                <a:ea typeface="メイリオ" panose="020B0604030504040204" pitchFamily="50" charset="-128"/>
              </a:rPr>
              <a:t>・違法行為をアップロード</a:t>
            </a:r>
            <a:endParaRPr lang="en-US" altLang="ja-JP" sz="2800" dirty="0" smtClean="0">
              <a:latin typeface="メイリオ" panose="020B0604030504040204" pitchFamily="50" charset="-128"/>
              <a:ea typeface="メイリオ" panose="020B0604030504040204" pitchFamily="50" charset="-128"/>
            </a:endParaRPr>
          </a:p>
          <a:p>
            <a:pPr algn="l"/>
            <a:r>
              <a:rPr lang="ja-JP" altLang="en-US" sz="2800" dirty="0" smtClean="0">
                <a:latin typeface="メイリオ" panose="020B0604030504040204" pitchFamily="50" charset="-128"/>
                <a:ea typeface="メイリオ" panose="020B0604030504040204" pitchFamily="50" charset="-128"/>
              </a:rPr>
              <a:t>・社会通念上問題がある</a:t>
            </a:r>
            <a:endParaRPr lang="en-US" altLang="ja-JP" sz="2800" dirty="0" smtClean="0">
              <a:latin typeface="メイリオ" panose="020B0604030504040204" pitchFamily="50" charset="-128"/>
              <a:ea typeface="メイリオ" panose="020B0604030504040204" pitchFamily="50" charset="-128"/>
            </a:endParaRPr>
          </a:p>
          <a:p>
            <a:pPr algn="l"/>
            <a:r>
              <a:rPr lang="ja-JP" altLang="en-US" sz="2800" dirty="0" smtClean="0">
                <a:latin typeface="メイリオ" panose="020B0604030504040204" pitchFamily="50" charset="-128"/>
                <a:ea typeface="メイリオ" panose="020B0604030504040204" pitchFamily="50" charset="-128"/>
              </a:rPr>
              <a:t>・投稿者の容姿等が好み</a:t>
            </a:r>
            <a:endParaRPr lang="en-US" altLang="ja-JP" sz="2800" dirty="0" smtClean="0">
              <a:latin typeface="メイリオ" panose="020B0604030504040204" pitchFamily="50" charset="-128"/>
              <a:ea typeface="メイリオ" panose="020B0604030504040204" pitchFamily="50" charset="-128"/>
            </a:endParaRPr>
          </a:p>
          <a:p>
            <a:pPr algn="l"/>
            <a:r>
              <a:rPr lang="ja-JP" altLang="en-US" sz="2800" dirty="0" smtClean="0">
                <a:latin typeface="メイリオ" panose="020B0604030504040204" pitchFamily="50" charset="-128"/>
                <a:ea typeface="メイリオ" panose="020B0604030504040204" pitchFamily="50" charset="-128"/>
              </a:rPr>
              <a:t>・ただの興味本位</a:t>
            </a:r>
            <a:endParaRPr lang="en-US" altLang="ja-JP" sz="2800" dirty="0" smtClean="0">
              <a:latin typeface="メイリオ" panose="020B0604030504040204" pitchFamily="50" charset="-128"/>
              <a:ea typeface="メイリオ" panose="020B0604030504040204" pitchFamily="50" charset="-128"/>
            </a:endParaRPr>
          </a:p>
          <a:p>
            <a:pPr algn="l"/>
            <a:r>
              <a:rPr lang="ja-JP" altLang="en-US" sz="2800" dirty="0" smtClean="0">
                <a:latin typeface="メイリオ" panose="020B0604030504040204" pitchFamily="50" charset="-128"/>
                <a:ea typeface="メイリオ" panose="020B0604030504040204" pitchFamily="50" charset="-128"/>
              </a:rPr>
              <a:t>　　　　　　　　　　など</a:t>
            </a:r>
            <a:endParaRPr lang="en-US" altLang="ja-JP" sz="2800" dirty="0" smtClean="0">
              <a:latin typeface="メイリオ" panose="020B0604030504040204" pitchFamily="50" charset="-128"/>
              <a:ea typeface="メイリオ" panose="020B0604030504040204" pitchFamily="50" charset="-128"/>
            </a:endParaRPr>
          </a:p>
          <a:p>
            <a:pPr algn="l"/>
            <a:endParaRPr lang="en-US" altLang="ja-JP" sz="2800" dirty="0" smtClean="0">
              <a:latin typeface="メイリオ" panose="020B0604030504040204" pitchFamily="50" charset="-128"/>
              <a:ea typeface="メイリオ" panose="020B0604030504040204" pitchFamily="50" charset="-128"/>
            </a:endParaRPr>
          </a:p>
        </p:txBody>
      </p:sp>
      <p:sp>
        <p:nvSpPr>
          <p:cNvPr id="28" name="下矢印 27"/>
          <p:cNvSpPr/>
          <p:nvPr/>
        </p:nvSpPr>
        <p:spPr>
          <a:xfrm>
            <a:off x="1907453" y="4077072"/>
            <a:ext cx="100811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 name="グループ化 19"/>
          <p:cNvGrpSpPr/>
          <p:nvPr/>
        </p:nvGrpSpPr>
        <p:grpSpPr>
          <a:xfrm>
            <a:off x="81119" y="4434277"/>
            <a:ext cx="5186018" cy="2368889"/>
            <a:chOff x="81119" y="4434277"/>
            <a:chExt cx="5186018" cy="2368889"/>
          </a:xfrm>
        </p:grpSpPr>
        <p:grpSp>
          <p:nvGrpSpPr>
            <p:cNvPr id="14" name="グループ化 13"/>
            <p:cNvGrpSpPr/>
            <p:nvPr/>
          </p:nvGrpSpPr>
          <p:grpSpPr>
            <a:xfrm>
              <a:off x="81119" y="4903793"/>
              <a:ext cx="5186018" cy="1899373"/>
              <a:chOff x="34054" y="4553963"/>
              <a:chExt cx="5186018" cy="1899373"/>
            </a:xfrm>
          </p:grpSpPr>
          <p:sp>
            <p:nvSpPr>
              <p:cNvPr id="21" name="角丸四角形 20"/>
              <p:cNvSpPr/>
              <p:nvPr/>
            </p:nvSpPr>
            <p:spPr>
              <a:xfrm>
                <a:off x="34054" y="4553963"/>
                <a:ext cx="5186018" cy="1899373"/>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5400" dirty="0"/>
              </a:p>
            </p:txBody>
          </p:sp>
          <p:sp>
            <p:nvSpPr>
              <p:cNvPr id="22" name="角丸四角形 21"/>
              <p:cNvSpPr/>
              <p:nvPr/>
            </p:nvSpPr>
            <p:spPr>
              <a:xfrm>
                <a:off x="173385" y="5050587"/>
                <a:ext cx="1551157" cy="52507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t>本名</a:t>
                </a:r>
                <a:endParaRPr kumimoji="1" lang="ja-JP" altLang="en-US" sz="4400" dirty="0"/>
              </a:p>
            </p:txBody>
          </p:sp>
          <p:sp>
            <p:nvSpPr>
              <p:cNvPr id="23" name="角丸四角形 22"/>
              <p:cNvSpPr/>
              <p:nvPr/>
            </p:nvSpPr>
            <p:spPr>
              <a:xfrm>
                <a:off x="1842651" y="5050587"/>
                <a:ext cx="1551157" cy="52507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t>住所</a:t>
                </a:r>
                <a:endParaRPr kumimoji="1" lang="ja-JP" altLang="en-US" sz="4400" dirty="0"/>
              </a:p>
            </p:txBody>
          </p:sp>
          <p:sp>
            <p:nvSpPr>
              <p:cNvPr id="24" name="角丸四角形 23"/>
              <p:cNvSpPr/>
              <p:nvPr/>
            </p:nvSpPr>
            <p:spPr>
              <a:xfrm>
                <a:off x="3524899" y="5050587"/>
                <a:ext cx="1551157" cy="52507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t>写真</a:t>
                </a:r>
                <a:endParaRPr kumimoji="1" lang="ja-JP" altLang="en-US" sz="4400" dirty="0"/>
              </a:p>
            </p:txBody>
          </p:sp>
          <p:sp>
            <p:nvSpPr>
              <p:cNvPr id="25" name="角丸四角形 24"/>
              <p:cNvSpPr/>
              <p:nvPr/>
            </p:nvSpPr>
            <p:spPr>
              <a:xfrm>
                <a:off x="186673" y="5625928"/>
                <a:ext cx="1551157" cy="52507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t>学校</a:t>
                </a:r>
                <a:endParaRPr kumimoji="1" lang="ja-JP" altLang="en-US" sz="4400" dirty="0"/>
              </a:p>
            </p:txBody>
          </p:sp>
          <p:sp>
            <p:nvSpPr>
              <p:cNvPr id="26" name="角丸四角形 25"/>
              <p:cNvSpPr/>
              <p:nvPr/>
            </p:nvSpPr>
            <p:spPr>
              <a:xfrm>
                <a:off x="1819041" y="5625928"/>
                <a:ext cx="1551157" cy="52507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t>家族</a:t>
                </a:r>
                <a:endParaRPr kumimoji="1" lang="ja-JP" altLang="en-US" sz="4400" dirty="0"/>
              </a:p>
            </p:txBody>
          </p:sp>
          <p:sp>
            <p:nvSpPr>
              <p:cNvPr id="27" name="角丸四角形 26"/>
              <p:cNvSpPr/>
              <p:nvPr/>
            </p:nvSpPr>
            <p:spPr>
              <a:xfrm>
                <a:off x="3524898" y="5656117"/>
                <a:ext cx="1551157" cy="52507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400" dirty="0"/>
                  <a:t>友人</a:t>
                </a:r>
                <a:endParaRPr kumimoji="1" lang="ja-JP" altLang="en-US" sz="4400" dirty="0"/>
              </a:p>
            </p:txBody>
          </p:sp>
        </p:grpSp>
        <p:sp>
          <p:nvSpPr>
            <p:cNvPr id="17" name="角丸四角形 16"/>
            <p:cNvSpPr/>
            <p:nvPr/>
          </p:nvSpPr>
          <p:spPr>
            <a:xfrm>
              <a:off x="313484" y="4434277"/>
              <a:ext cx="4554632" cy="837073"/>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dirty="0" smtClean="0"/>
                <a:t>個人情報特定</a:t>
              </a:r>
              <a:endParaRPr kumimoji="1" lang="ja-JP" altLang="en-US" sz="5400" dirty="0"/>
            </a:p>
          </p:txBody>
        </p:sp>
      </p:grpSp>
      <p:sp>
        <p:nvSpPr>
          <p:cNvPr id="31" name="角丸四角形 30"/>
          <p:cNvSpPr/>
          <p:nvPr/>
        </p:nvSpPr>
        <p:spPr>
          <a:xfrm rot="21187730">
            <a:off x="4197140" y="4275584"/>
            <a:ext cx="4655776" cy="2144673"/>
          </a:xfrm>
          <a:prstGeom prst="roundRect">
            <a:avLst/>
          </a:prstGeom>
          <a:solidFill>
            <a:schemeClr val="tx1"/>
          </a:solidFill>
          <a:ln>
            <a:noFill/>
          </a:ln>
          <a:effectLst>
            <a:outerShdw blurRad="114300" dist="88900" dir="2700000" algn="tl" rotWithShape="0">
              <a:prstClr val="black">
                <a:alpha val="40000"/>
              </a:prstClr>
            </a:outerShdw>
          </a:effectLst>
          <a:scene3d>
            <a:camera prst="orthographicFront"/>
            <a:lightRig rig="threePt" dir="t"/>
          </a:scene3d>
          <a:sp3d>
            <a:bevelT w="114300" h="1143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t>　・ネット上から消せない</a:t>
            </a:r>
            <a:endParaRPr kumimoji="1" lang="en-US" altLang="ja-JP" sz="3200" dirty="0" smtClean="0"/>
          </a:p>
          <a:p>
            <a:r>
              <a:rPr kumimoji="1" lang="ja-JP" altLang="en-US" sz="3200" dirty="0" smtClean="0"/>
              <a:t>　・性犯罪の被害</a:t>
            </a:r>
            <a:endParaRPr kumimoji="1" lang="en-US" altLang="ja-JP" sz="3200" dirty="0" smtClean="0"/>
          </a:p>
          <a:p>
            <a:r>
              <a:rPr kumimoji="1" lang="ja-JP" altLang="en-US" sz="3200" dirty="0" smtClean="0"/>
              <a:t>　・周囲に大きな迷惑</a:t>
            </a:r>
            <a:endParaRPr kumimoji="1" lang="en-US" altLang="ja-JP" sz="3200" dirty="0" smtClean="0"/>
          </a:p>
        </p:txBody>
      </p:sp>
    </p:spTree>
    <p:extLst>
      <p:ext uri="{BB962C8B-B14F-4D97-AF65-F5344CB8AC3E}">
        <p14:creationId xmlns:p14="http://schemas.microsoft.com/office/powerpoint/2010/main" val="13307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fill="hold"/>
                                        <p:tgtEl>
                                          <p:spTgt spid="8"/>
                                        </p:tgtEl>
                                        <p:attrNameLst>
                                          <p:attrName>ppt_x</p:attrName>
                                        </p:attrNameLst>
                                      </p:cBhvr>
                                      <p:tavLst>
                                        <p:tav tm="0">
                                          <p:val>
                                            <p:strVal val="0-#ppt_w/2"/>
                                          </p:val>
                                        </p:tav>
                                        <p:tav tm="100000">
                                          <p:val>
                                            <p:strVal val="#ppt_x"/>
                                          </p:val>
                                        </p:tav>
                                      </p:tavLst>
                                    </p:anim>
                                    <p:anim calcmode="lin" valueType="num">
                                      <p:cBhvr additive="base">
                                        <p:cTn id="17"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50"/>
                                        </p:tgtEl>
                                        <p:attrNameLst>
                                          <p:attrName>style.visibility</p:attrName>
                                        </p:attrNameLst>
                                      </p:cBhvr>
                                      <p:to>
                                        <p:strVal val="visible"/>
                                      </p:to>
                                    </p:set>
                                    <p:animEffect transition="in" filter="fade">
                                      <p:cBhvr>
                                        <p:cTn id="22" dur="500"/>
                                        <p:tgtEl>
                                          <p:spTgt spid="205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500"/>
                                        <p:tgtEl>
                                          <p:spTgt spid="28"/>
                                        </p:tgtEl>
                                      </p:cBhvr>
                                    </p:animEffect>
                                  </p:childTnLst>
                                </p:cTn>
                              </p:par>
                            </p:childTnLst>
                          </p:cTn>
                        </p:par>
                        <p:par>
                          <p:cTn id="28" fill="hold">
                            <p:stCondLst>
                              <p:cond delay="500"/>
                            </p:stCondLst>
                            <p:childTnLst>
                              <p:par>
                                <p:cTn id="29" presetID="10" presetClass="entr" presetSubtype="0" fill="hold"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49" presetClass="entr" presetSubtype="0" decel="100000" fill="hold" grpId="0" nodeType="clickEffect">
                                  <p:stCondLst>
                                    <p:cond delay="0"/>
                                  </p:stCondLst>
                                  <p:childTnLst>
                                    <p:set>
                                      <p:cBhvr>
                                        <p:cTn id="35" dur="1" fill="hold">
                                          <p:stCondLst>
                                            <p:cond delay="0"/>
                                          </p:stCondLst>
                                        </p:cTn>
                                        <p:tgtEl>
                                          <p:spTgt spid="31"/>
                                        </p:tgtEl>
                                        <p:attrNameLst>
                                          <p:attrName>style.visibility</p:attrName>
                                        </p:attrNameLst>
                                      </p:cBhvr>
                                      <p:to>
                                        <p:strVal val="visible"/>
                                      </p:to>
                                    </p:set>
                                    <p:anim calcmode="lin" valueType="num">
                                      <p:cBhvr>
                                        <p:cTn id="36" dur="500" fill="hold"/>
                                        <p:tgtEl>
                                          <p:spTgt spid="31"/>
                                        </p:tgtEl>
                                        <p:attrNameLst>
                                          <p:attrName>ppt_w</p:attrName>
                                        </p:attrNameLst>
                                      </p:cBhvr>
                                      <p:tavLst>
                                        <p:tav tm="0">
                                          <p:val>
                                            <p:fltVal val="0"/>
                                          </p:val>
                                        </p:tav>
                                        <p:tav tm="100000">
                                          <p:val>
                                            <p:strVal val="#ppt_w"/>
                                          </p:val>
                                        </p:tav>
                                      </p:tavLst>
                                    </p:anim>
                                    <p:anim calcmode="lin" valueType="num">
                                      <p:cBhvr>
                                        <p:cTn id="37" dur="500" fill="hold"/>
                                        <p:tgtEl>
                                          <p:spTgt spid="31"/>
                                        </p:tgtEl>
                                        <p:attrNameLst>
                                          <p:attrName>ppt_h</p:attrName>
                                        </p:attrNameLst>
                                      </p:cBhvr>
                                      <p:tavLst>
                                        <p:tav tm="0">
                                          <p:val>
                                            <p:fltVal val="0"/>
                                          </p:val>
                                        </p:tav>
                                        <p:tav tm="100000">
                                          <p:val>
                                            <p:strVal val="#ppt_h"/>
                                          </p:val>
                                        </p:tav>
                                      </p:tavLst>
                                    </p:anim>
                                    <p:anim calcmode="lin" valueType="num">
                                      <p:cBhvr>
                                        <p:cTn id="38" dur="500" fill="hold"/>
                                        <p:tgtEl>
                                          <p:spTgt spid="31"/>
                                        </p:tgtEl>
                                        <p:attrNameLst>
                                          <p:attrName>style.rotation</p:attrName>
                                        </p:attrNameLst>
                                      </p:cBhvr>
                                      <p:tavLst>
                                        <p:tav tm="0">
                                          <p:val>
                                            <p:fltVal val="360"/>
                                          </p:val>
                                        </p:tav>
                                        <p:tav tm="100000">
                                          <p:val>
                                            <p:fltVal val="0"/>
                                          </p:val>
                                        </p:tav>
                                      </p:tavLst>
                                    </p:anim>
                                    <p:animEffect transition="in" filter="fade">
                                      <p:cBhvr>
                                        <p:cTn id="3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5" grpId="0"/>
      <p:bldP spid="28" grpId="0" animBg="1"/>
      <p:bldP spid="31"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1033</TotalTime>
  <Words>888</Words>
  <Application>Microsoft Office PowerPoint</Application>
  <PresentationFormat>画面に合わせる (4:3)</PresentationFormat>
  <Paragraphs>116</Paragraphs>
  <Slides>6</Slides>
  <Notes>6</Notes>
  <HiddenSlides>1</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兵庫県教育委員会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県立教育研修所</dc:creator>
  <cp:lastModifiedBy>兵庫県</cp:lastModifiedBy>
  <cp:revision>105</cp:revision>
  <cp:lastPrinted>2017-10-18T04:22:03Z</cp:lastPrinted>
  <dcterms:created xsi:type="dcterms:W3CDTF">2017-05-26T04:29:09Z</dcterms:created>
  <dcterms:modified xsi:type="dcterms:W3CDTF">2019-01-07T01:58:01Z</dcterms:modified>
</cp:coreProperties>
</file>