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62" r:id="rId2"/>
    <p:sldId id="258" r:id="rId3"/>
    <p:sldId id="259" r:id="rId4"/>
    <p:sldId id="272" r:id="rId5"/>
    <p:sldId id="271" r:id="rId6"/>
    <p:sldId id="270" r:id="rId7"/>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CCFFFF"/>
    <a:srgbClr val="CCFFCC"/>
    <a:srgbClr val="D9F1FF"/>
    <a:srgbClr val="CCECFF"/>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309" autoAdjust="0"/>
    <p:restoredTop sz="60507" autoAdjust="0"/>
  </p:normalViewPr>
  <p:slideViewPr>
    <p:cSldViewPr>
      <p:cViewPr>
        <p:scale>
          <a:sx n="66" d="100"/>
          <a:sy n="66" d="100"/>
        </p:scale>
        <p:origin x="-1380" y="3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46" d="100"/>
          <a:sy n="46" d="100"/>
        </p:scale>
        <p:origin x="-2652" y="-11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4" name="フッター プレースホルダー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79A18E8-035D-4058-8667-F08A3772DCEE}" type="slidenum">
              <a:rPr kumimoji="1" lang="ja-JP" altLang="en-US" smtClean="0"/>
              <a:t>‹#›</a:t>
            </a:fld>
            <a:endParaRPr kumimoji="1" lang="ja-JP" altLang="en-US"/>
          </a:p>
        </p:txBody>
      </p:sp>
    </p:spTree>
    <p:extLst>
      <p:ext uri="{BB962C8B-B14F-4D97-AF65-F5344CB8AC3E}">
        <p14:creationId xmlns:p14="http://schemas.microsoft.com/office/powerpoint/2010/main" val="24176886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B3F6671-D254-4A97-B380-E7920E4EE5C1}" type="datetimeFigureOut">
              <a:rPr kumimoji="1" lang="ja-JP" altLang="en-US" smtClean="0"/>
              <a:t>2019/1/7</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9A4AA53-5861-40F3-BB18-B3629A64220C}" type="slidenum">
              <a:rPr kumimoji="1" lang="ja-JP" altLang="en-US" smtClean="0"/>
              <a:t>‹#›</a:t>
            </a:fld>
            <a:endParaRPr kumimoji="1" lang="ja-JP" altLang="en-US"/>
          </a:p>
        </p:txBody>
      </p:sp>
    </p:spTree>
    <p:extLst>
      <p:ext uri="{BB962C8B-B14F-4D97-AF65-F5344CB8AC3E}">
        <p14:creationId xmlns:p14="http://schemas.microsoft.com/office/powerpoint/2010/main" val="400070876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スマートフォンのゲームに対する課金が</a:t>
            </a:r>
            <a:r>
              <a:rPr kumimoji="1" lang="ja-JP" altLang="en-US" dirty="0"/>
              <a:t>高額になって</a:t>
            </a:r>
            <a:r>
              <a:rPr kumimoji="1" lang="ja-JP" altLang="en-US" dirty="0" smtClean="0"/>
              <a:t>しまう問題について考えてみます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79A4AA53-5861-40F3-BB18-B3629A64220C}" type="slidenum">
              <a:rPr kumimoji="1" lang="ja-JP" altLang="en-US" smtClean="0"/>
              <a:t>1</a:t>
            </a:fld>
            <a:endParaRPr kumimoji="1" lang="ja-JP" altLang="en-US"/>
          </a:p>
        </p:txBody>
      </p:sp>
    </p:spTree>
    <p:extLst>
      <p:ext uri="{BB962C8B-B14F-4D97-AF65-F5344CB8AC3E}">
        <p14:creationId xmlns:p14="http://schemas.microsoft.com/office/powerpoint/2010/main" val="20729929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消費者庁の調査によってマートフォンユーザーの</a:t>
            </a:r>
            <a:r>
              <a:rPr kumimoji="1" lang="en-US" altLang="ja-JP" dirty="0" smtClean="0"/>
              <a:t>3</a:t>
            </a:r>
            <a:r>
              <a:rPr kumimoji="1" lang="ja-JP" altLang="en-US" dirty="0" smtClean="0"/>
              <a:t>割程度が</a:t>
            </a:r>
            <a:endParaRPr kumimoji="1" lang="en-US" altLang="ja-JP" dirty="0" smtClean="0"/>
          </a:p>
          <a:p>
            <a:r>
              <a:rPr kumimoji="1" lang="ja-JP" altLang="en-US" dirty="0" smtClean="0"/>
              <a:t>課金した経験があることがわかってます。</a:t>
            </a:r>
            <a:endParaRPr kumimoji="1" lang="ja-JP" altLang="en-US" dirty="0"/>
          </a:p>
        </p:txBody>
      </p:sp>
      <p:sp>
        <p:nvSpPr>
          <p:cNvPr id="4" name="スライド番号プレースホルダー 3"/>
          <p:cNvSpPr>
            <a:spLocks noGrp="1"/>
          </p:cNvSpPr>
          <p:nvPr>
            <p:ph type="sldNum" sz="quarter" idx="10"/>
          </p:nvPr>
        </p:nvSpPr>
        <p:spPr/>
        <p:txBody>
          <a:bodyPr/>
          <a:lstStyle/>
          <a:p>
            <a:fld id="{79A4AA53-5861-40F3-BB18-B3629A64220C}" type="slidenum">
              <a:rPr kumimoji="1" lang="ja-JP" altLang="en-US" smtClean="0"/>
              <a:t>2</a:t>
            </a:fld>
            <a:endParaRPr kumimoji="1" lang="ja-JP" altLang="en-US"/>
          </a:p>
        </p:txBody>
      </p:sp>
    </p:spTree>
    <p:extLst>
      <p:ext uri="{BB962C8B-B14F-4D97-AF65-F5344CB8AC3E}">
        <p14:creationId xmlns:p14="http://schemas.microsoft.com/office/powerpoint/2010/main" val="27439998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課金者の</a:t>
            </a:r>
            <a:r>
              <a:rPr kumimoji="1" lang="en-US" altLang="ja-JP" dirty="0" smtClean="0"/>
              <a:t>6</a:t>
            </a:r>
            <a:r>
              <a:rPr kumimoji="1" lang="ja-JP" altLang="en-US" dirty="0" smtClean="0"/>
              <a:t>割が一月の課金額（直近半年平均）</a:t>
            </a:r>
            <a:r>
              <a:rPr kumimoji="1" lang="en-US" altLang="ja-JP" dirty="0" smtClean="0"/>
              <a:t>1500</a:t>
            </a:r>
            <a:r>
              <a:rPr kumimoji="1" lang="ja-JP" altLang="en-US" dirty="0" smtClean="0"/>
              <a:t>円未満の「ライトユーザー」である一方、</a:t>
            </a:r>
            <a:endParaRPr kumimoji="1" lang="en-US" altLang="ja-JP" dirty="0" smtClean="0"/>
          </a:p>
          <a:p>
            <a:r>
              <a:rPr kumimoji="1" lang="ja-JP" altLang="en-US" dirty="0" smtClean="0"/>
              <a:t>全体の</a:t>
            </a:r>
            <a:r>
              <a:rPr kumimoji="1" lang="en-US" altLang="ja-JP" dirty="0" smtClean="0"/>
              <a:t>3</a:t>
            </a:r>
            <a:r>
              <a:rPr kumimoji="1" lang="ja-JP" altLang="en-US" dirty="0" smtClean="0"/>
              <a:t>％が</a:t>
            </a:r>
            <a:r>
              <a:rPr kumimoji="1" lang="en-US" altLang="ja-JP" dirty="0" smtClean="0"/>
              <a:t>1</a:t>
            </a:r>
            <a:r>
              <a:rPr kumimoji="1" lang="ja-JP" altLang="en-US" dirty="0" smtClean="0"/>
              <a:t>万円以上は課金する「ヘビーユーザー」となっています</a:t>
            </a:r>
            <a:endParaRPr kumimoji="1" lang="en-US" altLang="ja-JP" dirty="0" smtClean="0"/>
          </a:p>
          <a:p>
            <a:endParaRPr kumimoji="1" lang="en-US" altLang="ja-JP" dirty="0" smtClean="0"/>
          </a:p>
          <a:p>
            <a:r>
              <a:rPr kumimoji="1" lang="ja-JP" altLang="en-US" dirty="0" smtClean="0"/>
              <a:t>また、一月に</a:t>
            </a:r>
            <a:r>
              <a:rPr kumimoji="1" lang="en-US" altLang="ja-JP" dirty="0" smtClean="0"/>
              <a:t>5</a:t>
            </a:r>
            <a:r>
              <a:rPr kumimoji="1" lang="ja-JP" altLang="en-US" dirty="0" smtClean="0"/>
              <a:t>万円以上課金する人もいます</a:t>
            </a:r>
            <a:endParaRPr kumimoji="1" lang="ja-JP" altLang="en-US" dirty="0"/>
          </a:p>
        </p:txBody>
      </p:sp>
      <p:sp>
        <p:nvSpPr>
          <p:cNvPr id="4" name="スライド番号プレースホルダー 3"/>
          <p:cNvSpPr>
            <a:spLocks noGrp="1"/>
          </p:cNvSpPr>
          <p:nvPr>
            <p:ph type="sldNum" sz="quarter" idx="10"/>
          </p:nvPr>
        </p:nvSpPr>
        <p:spPr/>
        <p:txBody>
          <a:bodyPr/>
          <a:lstStyle/>
          <a:p>
            <a:fld id="{79A4AA53-5861-40F3-BB18-B3629A64220C}" type="slidenum">
              <a:rPr kumimoji="1" lang="ja-JP" altLang="en-US" smtClean="0"/>
              <a:t>3</a:t>
            </a:fld>
            <a:endParaRPr kumimoji="1" lang="ja-JP" altLang="en-US"/>
          </a:p>
        </p:txBody>
      </p:sp>
    </p:spTree>
    <p:extLst>
      <p:ext uri="{BB962C8B-B14F-4D97-AF65-F5344CB8AC3E}">
        <p14:creationId xmlns:p14="http://schemas.microsoft.com/office/powerpoint/2010/main" val="25371391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国民生活センターホームページに掲載されている課金トラブルの事例です</a:t>
            </a:r>
            <a:endParaRPr kumimoji="1" lang="en-US" altLang="ja-JP" dirty="0" smtClean="0"/>
          </a:p>
          <a:p>
            <a:endParaRPr kumimoji="1" lang="en-US" altLang="ja-JP" dirty="0" smtClean="0"/>
          </a:p>
          <a:p>
            <a:r>
              <a:rPr kumimoji="1" lang="ja-JP" altLang="en-US" dirty="0" smtClean="0"/>
              <a:t>（本文を読み上げ、何が問題かを考える）</a:t>
            </a:r>
            <a:endParaRPr kumimoji="1" lang="en-US" altLang="ja-JP" dirty="0" smtClean="0"/>
          </a:p>
          <a:p>
            <a:r>
              <a:rPr kumimoji="1" lang="ja-JP" altLang="en-US" dirty="0" smtClean="0"/>
              <a:t>クリック</a:t>
            </a:r>
            <a:endParaRPr kumimoji="1" lang="en-US" altLang="ja-JP" dirty="0" smtClean="0"/>
          </a:p>
          <a:p>
            <a:endParaRPr kumimoji="1" lang="en-US" altLang="ja-JP" dirty="0" smtClean="0"/>
          </a:p>
          <a:p>
            <a:r>
              <a:rPr kumimoji="1" lang="ja-JP" altLang="en-US" dirty="0" smtClean="0"/>
              <a:t>各サイトにトラブル防止策として設けられている、年齢認証に関しても、ユーザーが虚偽の入力をしてしまえば</a:t>
            </a:r>
            <a:endParaRPr kumimoji="1" lang="en-US" altLang="ja-JP" dirty="0" smtClean="0"/>
          </a:p>
          <a:p>
            <a:r>
              <a:rPr kumimoji="1" lang="ja-JP" altLang="en-US" dirty="0" smtClean="0"/>
              <a:t>効力がなくなってしまうということは覚えておく必要があります</a:t>
            </a:r>
            <a:endParaRPr kumimoji="1" lang="ja-JP" altLang="en-US" dirty="0"/>
          </a:p>
        </p:txBody>
      </p:sp>
      <p:sp>
        <p:nvSpPr>
          <p:cNvPr id="4" name="スライド番号プレースホルダー 3"/>
          <p:cNvSpPr>
            <a:spLocks noGrp="1"/>
          </p:cNvSpPr>
          <p:nvPr>
            <p:ph type="sldNum" sz="quarter" idx="10"/>
          </p:nvPr>
        </p:nvSpPr>
        <p:spPr/>
        <p:txBody>
          <a:bodyPr/>
          <a:lstStyle/>
          <a:p>
            <a:fld id="{79A4AA53-5861-40F3-BB18-B3629A64220C}" type="slidenum">
              <a:rPr kumimoji="1" lang="ja-JP" altLang="en-US" smtClean="0"/>
              <a:t>4</a:t>
            </a:fld>
            <a:endParaRPr kumimoji="1" lang="ja-JP" altLang="en-US"/>
          </a:p>
        </p:txBody>
      </p:sp>
    </p:spTree>
    <p:extLst>
      <p:ext uri="{BB962C8B-B14F-4D97-AF65-F5344CB8AC3E}">
        <p14:creationId xmlns:p14="http://schemas.microsoft.com/office/powerpoint/2010/main" val="28498559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つづいては請求額が非常に高額となった事例です</a:t>
            </a:r>
            <a:endParaRPr kumimoji="1" lang="en-US" altLang="ja-JP" dirty="0" smtClean="0"/>
          </a:p>
          <a:p>
            <a:endParaRPr kumimoji="1" lang="en-US" altLang="ja-JP" dirty="0" smtClean="0"/>
          </a:p>
          <a:p>
            <a:r>
              <a:rPr kumimoji="1" lang="ja-JP" altLang="en-US" dirty="0" smtClean="0"/>
              <a:t>（本文を読み上げ、何が問題かを考える）</a:t>
            </a:r>
            <a:endParaRPr kumimoji="1" lang="en-US" altLang="ja-JP" dirty="0" smtClean="0"/>
          </a:p>
          <a:p>
            <a:r>
              <a:rPr kumimoji="1" lang="ja-JP" altLang="en-US" dirty="0" smtClean="0"/>
              <a:t>クリック</a:t>
            </a:r>
            <a:endParaRPr kumimoji="1" lang="en-US" altLang="ja-JP" dirty="0" smtClean="0"/>
          </a:p>
          <a:p>
            <a:endParaRPr kumimoji="1" lang="en-US" altLang="ja-JP" dirty="0" smtClean="0"/>
          </a:p>
          <a:p>
            <a:r>
              <a:rPr kumimoji="1" lang="ja-JP" altLang="en-US" dirty="0" smtClean="0"/>
              <a:t>オンラインゲームでのクレジットカードによる課金はお金のやり取りが直接目に見えないため</a:t>
            </a:r>
            <a:endParaRPr kumimoji="1" lang="en-US" altLang="ja-JP" dirty="0" smtClean="0"/>
          </a:p>
          <a:p>
            <a:r>
              <a:rPr kumimoji="1" lang="ja-JP" altLang="en-US" dirty="0" smtClean="0"/>
              <a:t>子供にとっては現実味がなく課金への抵抗感が少ないことはトラブルの元となっています</a:t>
            </a:r>
            <a:endParaRPr kumimoji="1" lang="en-US" altLang="ja-JP" dirty="0" smtClean="0"/>
          </a:p>
          <a:p>
            <a:r>
              <a:rPr kumimoji="1" lang="ja-JP" altLang="en-US" dirty="0" smtClean="0"/>
              <a:t>基本的にクレジットカードによる課金はさせないことが大切です</a:t>
            </a:r>
            <a:endParaRPr kumimoji="1" lang="ja-JP" altLang="en-US" dirty="0"/>
          </a:p>
        </p:txBody>
      </p:sp>
      <p:sp>
        <p:nvSpPr>
          <p:cNvPr id="4" name="スライド番号プレースホルダー 3"/>
          <p:cNvSpPr>
            <a:spLocks noGrp="1"/>
          </p:cNvSpPr>
          <p:nvPr>
            <p:ph type="sldNum" sz="quarter" idx="10"/>
          </p:nvPr>
        </p:nvSpPr>
        <p:spPr/>
        <p:txBody>
          <a:bodyPr/>
          <a:lstStyle/>
          <a:p>
            <a:fld id="{79A4AA53-5861-40F3-BB18-B3629A64220C}" type="slidenum">
              <a:rPr kumimoji="1" lang="ja-JP" altLang="en-US" smtClean="0"/>
              <a:t>5</a:t>
            </a:fld>
            <a:endParaRPr kumimoji="1" lang="ja-JP" altLang="en-US"/>
          </a:p>
        </p:txBody>
      </p:sp>
    </p:spTree>
    <p:extLst>
      <p:ext uri="{BB962C8B-B14F-4D97-AF65-F5344CB8AC3E}">
        <p14:creationId xmlns:p14="http://schemas.microsoft.com/office/powerpoint/2010/main" val="35152733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デジタルアーツ社のホームページによると</a:t>
            </a:r>
            <a:endParaRPr kumimoji="1" lang="en-US" altLang="ja-JP" dirty="0" smtClean="0"/>
          </a:p>
          <a:p>
            <a:r>
              <a:rPr kumimoji="1" lang="ja-JP" altLang="en-US" dirty="0" smtClean="0"/>
              <a:t>こうしたスマートフォンゲームへの課金が高額になる理由として</a:t>
            </a:r>
            <a:endParaRPr kumimoji="1" lang="en-US" altLang="ja-JP" dirty="0" smtClean="0"/>
          </a:p>
          <a:p>
            <a:endParaRPr kumimoji="1" lang="en-US" altLang="ja-JP" dirty="0" smtClean="0"/>
          </a:p>
          <a:p>
            <a:r>
              <a:rPr kumimoji="1" lang="ja-JP" altLang="en-US" b="1" dirty="0" smtClean="0"/>
              <a:t>ゲームを進めるのが難しい</a:t>
            </a:r>
            <a:r>
              <a:rPr kumimoji="1" lang="ja-JP" altLang="en-US" dirty="0" smtClean="0"/>
              <a:t>と感じるような状況で、</a:t>
            </a:r>
            <a:endParaRPr kumimoji="1" lang="en-US" altLang="ja-JP" dirty="0" smtClean="0"/>
          </a:p>
          <a:p>
            <a:r>
              <a:rPr kumimoji="1" lang="ja-JP" altLang="en-US" b="1" dirty="0" smtClean="0"/>
              <a:t>少額の課金</a:t>
            </a:r>
            <a:r>
              <a:rPr kumimoji="1" lang="ja-JP" altLang="en-US" dirty="0" smtClean="0"/>
              <a:t>をしたプレイヤーが</a:t>
            </a:r>
            <a:endParaRPr kumimoji="1" lang="en-US" altLang="ja-JP" dirty="0" smtClean="0"/>
          </a:p>
          <a:p>
            <a:r>
              <a:rPr kumimoji="1" lang="ja-JP" altLang="en-US" dirty="0" smtClean="0"/>
              <a:t>達成感ほしさに同じことを</a:t>
            </a:r>
            <a:r>
              <a:rPr kumimoji="1" lang="ja-JP" altLang="en-US" b="1" dirty="0" smtClean="0"/>
              <a:t>繰り返す</a:t>
            </a:r>
            <a:r>
              <a:rPr kumimoji="1" lang="ja-JP" altLang="en-US" dirty="0" smtClean="0"/>
              <a:t>うちに</a:t>
            </a:r>
            <a:endParaRPr kumimoji="1" lang="en-US" altLang="ja-JP" dirty="0" smtClean="0"/>
          </a:p>
          <a:p>
            <a:r>
              <a:rPr kumimoji="1" lang="ja-JP" altLang="en-US" dirty="0" smtClean="0"/>
              <a:t>アイテムの購入に</a:t>
            </a:r>
            <a:r>
              <a:rPr kumimoji="1" lang="ja-JP" altLang="en-US" b="1" dirty="0" smtClean="0"/>
              <a:t>抵抗がなくなり</a:t>
            </a:r>
            <a:r>
              <a:rPr kumimoji="1" lang="ja-JP" altLang="en-US" dirty="0" smtClean="0"/>
              <a:t>、</a:t>
            </a:r>
            <a:endParaRPr kumimoji="1" lang="en-US" altLang="ja-JP" dirty="0" smtClean="0"/>
          </a:p>
          <a:p>
            <a:r>
              <a:rPr kumimoji="1" lang="ja-JP" altLang="en-US" dirty="0" smtClean="0"/>
              <a:t>課金の</a:t>
            </a:r>
            <a:r>
              <a:rPr kumimoji="1" lang="ja-JP" altLang="en-US" b="1" dirty="0" smtClean="0"/>
              <a:t>合計額が膨らんでいく</a:t>
            </a:r>
            <a:endParaRPr kumimoji="1" lang="en-US" altLang="ja-JP" b="0" dirty="0" smtClean="0"/>
          </a:p>
          <a:p>
            <a:endParaRPr kumimoji="1" lang="en-US" altLang="ja-JP" b="0" dirty="0" smtClean="0"/>
          </a:p>
          <a:p>
            <a:r>
              <a:rPr kumimoji="1" lang="ja-JP" altLang="en-US" dirty="0" smtClean="0"/>
              <a:t>ことが挙げられています</a:t>
            </a:r>
            <a:endParaRPr kumimoji="1" lang="en-US" altLang="ja-JP" dirty="0" smtClean="0"/>
          </a:p>
          <a:p>
            <a:r>
              <a:rPr kumimoji="1" lang="ja-JP" altLang="en-US" dirty="0" smtClean="0"/>
              <a:t>コンテンツの制作会社はユーザーの課金によって収益を得ていますので</a:t>
            </a:r>
            <a:endParaRPr kumimoji="1" lang="en-US" altLang="ja-JP" dirty="0" smtClean="0"/>
          </a:p>
          <a:p>
            <a:r>
              <a:rPr kumimoji="1" lang="ja-JP" altLang="en-US" dirty="0" smtClean="0"/>
              <a:t>課金したくなる仕掛けが巧みに設けられています</a:t>
            </a:r>
            <a:endParaRPr kumimoji="1" lang="en-US" altLang="ja-JP" dirty="0" smtClean="0"/>
          </a:p>
          <a:p>
            <a:endParaRPr kumimoji="1" lang="en-US" altLang="ja-JP" dirty="0" smtClean="0"/>
          </a:p>
          <a:p>
            <a:r>
              <a:rPr kumimoji="1" lang="ja-JP" altLang="en-US" dirty="0" smtClean="0"/>
              <a:t>高額な</a:t>
            </a:r>
            <a:r>
              <a:rPr kumimoji="1" lang="ja-JP" altLang="en-US" b="1" dirty="0" smtClean="0"/>
              <a:t>課金ができないようにする手立て</a:t>
            </a:r>
            <a:r>
              <a:rPr kumimoji="1" lang="ja-JP" altLang="en-US" dirty="0" smtClean="0"/>
              <a:t>や</a:t>
            </a:r>
            <a:r>
              <a:rPr kumimoji="1" lang="ja-JP" altLang="en-US" b="1" dirty="0" smtClean="0"/>
              <a:t>自制する心を育てる</a:t>
            </a:r>
            <a:r>
              <a:rPr kumimoji="1" lang="ja-JP" altLang="en-US" dirty="0" smtClean="0"/>
              <a:t>ことが重要です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79A4AA53-5861-40F3-BB18-B3629A64220C}" type="slidenum">
              <a:rPr kumimoji="1" lang="ja-JP" altLang="en-US" smtClean="0"/>
              <a:t>6</a:t>
            </a:fld>
            <a:endParaRPr kumimoji="1" lang="ja-JP" altLang="en-US"/>
          </a:p>
        </p:txBody>
      </p:sp>
    </p:spTree>
    <p:extLst>
      <p:ext uri="{BB962C8B-B14F-4D97-AF65-F5344CB8AC3E}">
        <p14:creationId xmlns:p14="http://schemas.microsoft.com/office/powerpoint/2010/main" val="3728923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AE268437-866F-4BE0-9ADE-09D0552FA2B4}" type="datetimeFigureOut">
              <a:rPr kumimoji="1" lang="ja-JP" altLang="en-US" smtClean="0"/>
              <a:t>2019/1/7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F4E4D31-1A9C-4A23-9372-095ADB0E2810}" type="slidenum">
              <a:rPr kumimoji="1" lang="ja-JP" altLang="en-US" smtClean="0"/>
              <a:t>‹#›</a:t>
            </a:fld>
            <a:endParaRPr kumimoji="1" lang="ja-JP" altLang="en-US"/>
          </a:p>
        </p:txBody>
      </p:sp>
    </p:spTree>
    <p:extLst>
      <p:ext uri="{BB962C8B-B14F-4D97-AF65-F5344CB8AC3E}">
        <p14:creationId xmlns:p14="http://schemas.microsoft.com/office/powerpoint/2010/main" val="12070435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E268437-866F-4BE0-9ADE-09D0552FA2B4}" type="datetimeFigureOut">
              <a:rPr kumimoji="1" lang="ja-JP" altLang="en-US" smtClean="0"/>
              <a:t>2019/1/7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F4E4D31-1A9C-4A23-9372-095ADB0E2810}" type="slidenum">
              <a:rPr kumimoji="1" lang="ja-JP" altLang="en-US" smtClean="0"/>
              <a:t>‹#›</a:t>
            </a:fld>
            <a:endParaRPr kumimoji="1" lang="ja-JP" altLang="en-US"/>
          </a:p>
        </p:txBody>
      </p:sp>
    </p:spTree>
    <p:extLst>
      <p:ext uri="{BB962C8B-B14F-4D97-AF65-F5344CB8AC3E}">
        <p14:creationId xmlns:p14="http://schemas.microsoft.com/office/powerpoint/2010/main" val="23067109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E268437-866F-4BE0-9ADE-09D0552FA2B4}" type="datetimeFigureOut">
              <a:rPr kumimoji="1" lang="ja-JP" altLang="en-US" smtClean="0"/>
              <a:t>2019/1/7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F4E4D31-1A9C-4A23-9372-095ADB0E2810}" type="slidenum">
              <a:rPr kumimoji="1" lang="ja-JP" altLang="en-US" smtClean="0"/>
              <a:t>‹#›</a:t>
            </a:fld>
            <a:endParaRPr kumimoji="1" lang="ja-JP" altLang="en-US"/>
          </a:p>
        </p:txBody>
      </p:sp>
    </p:spTree>
    <p:extLst>
      <p:ext uri="{BB962C8B-B14F-4D97-AF65-F5344CB8AC3E}">
        <p14:creationId xmlns:p14="http://schemas.microsoft.com/office/powerpoint/2010/main" val="15735650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E268437-866F-4BE0-9ADE-09D0552FA2B4}" type="datetimeFigureOut">
              <a:rPr kumimoji="1" lang="ja-JP" altLang="en-US" smtClean="0"/>
              <a:t>2019/1/7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F4E4D31-1A9C-4A23-9372-095ADB0E2810}" type="slidenum">
              <a:rPr kumimoji="1" lang="ja-JP" altLang="en-US" smtClean="0"/>
              <a:t>‹#›</a:t>
            </a:fld>
            <a:endParaRPr kumimoji="1" lang="ja-JP" altLang="en-US"/>
          </a:p>
        </p:txBody>
      </p:sp>
    </p:spTree>
    <p:extLst>
      <p:ext uri="{BB962C8B-B14F-4D97-AF65-F5344CB8AC3E}">
        <p14:creationId xmlns:p14="http://schemas.microsoft.com/office/powerpoint/2010/main" val="9070103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AE268437-866F-4BE0-9ADE-09D0552FA2B4}" type="datetimeFigureOut">
              <a:rPr kumimoji="1" lang="ja-JP" altLang="en-US" smtClean="0"/>
              <a:t>2019/1/7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F4E4D31-1A9C-4A23-9372-095ADB0E2810}" type="slidenum">
              <a:rPr kumimoji="1" lang="ja-JP" altLang="en-US" smtClean="0"/>
              <a:t>‹#›</a:t>
            </a:fld>
            <a:endParaRPr kumimoji="1" lang="ja-JP" altLang="en-US"/>
          </a:p>
        </p:txBody>
      </p:sp>
    </p:spTree>
    <p:extLst>
      <p:ext uri="{BB962C8B-B14F-4D97-AF65-F5344CB8AC3E}">
        <p14:creationId xmlns:p14="http://schemas.microsoft.com/office/powerpoint/2010/main" val="36832511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AE268437-866F-4BE0-9ADE-09D0552FA2B4}" type="datetimeFigureOut">
              <a:rPr kumimoji="1" lang="ja-JP" altLang="en-US" smtClean="0"/>
              <a:t>2019/1/7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F4E4D31-1A9C-4A23-9372-095ADB0E2810}" type="slidenum">
              <a:rPr kumimoji="1" lang="ja-JP" altLang="en-US" smtClean="0"/>
              <a:t>‹#›</a:t>
            </a:fld>
            <a:endParaRPr kumimoji="1" lang="ja-JP" altLang="en-US"/>
          </a:p>
        </p:txBody>
      </p:sp>
    </p:spTree>
    <p:extLst>
      <p:ext uri="{BB962C8B-B14F-4D97-AF65-F5344CB8AC3E}">
        <p14:creationId xmlns:p14="http://schemas.microsoft.com/office/powerpoint/2010/main" val="588906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AE268437-866F-4BE0-9ADE-09D0552FA2B4}" type="datetimeFigureOut">
              <a:rPr kumimoji="1" lang="ja-JP" altLang="en-US" smtClean="0"/>
              <a:t>2019/1/7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F4E4D31-1A9C-4A23-9372-095ADB0E2810}" type="slidenum">
              <a:rPr kumimoji="1" lang="ja-JP" altLang="en-US" smtClean="0"/>
              <a:t>‹#›</a:t>
            </a:fld>
            <a:endParaRPr kumimoji="1" lang="ja-JP" altLang="en-US"/>
          </a:p>
        </p:txBody>
      </p:sp>
    </p:spTree>
    <p:extLst>
      <p:ext uri="{BB962C8B-B14F-4D97-AF65-F5344CB8AC3E}">
        <p14:creationId xmlns:p14="http://schemas.microsoft.com/office/powerpoint/2010/main" val="17059570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AE268437-866F-4BE0-9ADE-09D0552FA2B4}" type="datetimeFigureOut">
              <a:rPr kumimoji="1" lang="ja-JP" altLang="en-US" smtClean="0"/>
              <a:t>2019/1/7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F4E4D31-1A9C-4A23-9372-095ADB0E2810}" type="slidenum">
              <a:rPr kumimoji="1" lang="ja-JP" altLang="en-US" smtClean="0"/>
              <a:t>‹#›</a:t>
            </a:fld>
            <a:endParaRPr kumimoji="1" lang="ja-JP" altLang="en-US"/>
          </a:p>
        </p:txBody>
      </p:sp>
    </p:spTree>
    <p:extLst>
      <p:ext uri="{BB962C8B-B14F-4D97-AF65-F5344CB8AC3E}">
        <p14:creationId xmlns:p14="http://schemas.microsoft.com/office/powerpoint/2010/main" val="22050456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E268437-866F-4BE0-9ADE-09D0552FA2B4}" type="datetimeFigureOut">
              <a:rPr kumimoji="1" lang="ja-JP" altLang="en-US" smtClean="0"/>
              <a:t>2019/1/7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F4E4D31-1A9C-4A23-9372-095ADB0E2810}" type="slidenum">
              <a:rPr kumimoji="1" lang="ja-JP" altLang="en-US" smtClean="0"/>
              <a:t>‹#›</a:t>
            </a:fld>
            <a:endParaRPr kumimoji="1" lang="ja-JP" altLang="en-US"/>
          </a:p>
        </p:txBody>
      </p:sp>
    </p:spTree>
    <p:extLst>
      <p:ext uri="{BB962C8B-B14F-4D97-AF65-F5344CB8AC3E}">
        <p14:creationId xmlns:p14="http://schemas.microsoft.com/office/powerpoint/2010/main" val="25803731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E268437-866F-4BE0-9ADE-09D0552FA2B4}" type="datetimeFigureOut">
              <a:rPr kumimoji="1" lang="ja-JP" altLang="en-US" smtClean="0"/>
              <a:t>2019/1/7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F4E4D31-1A9C-4A23-9372-095ADB0E2810}" type="slidenum">
              <a:rPr kumimoji="1" lang="ja-JP" altLang="en-US" smtClean="0"/>
              <a:t>‹#›</a:t>
            </a:fld>
            <a:endParaRPr kumimoji="1" lang="ja-JP" altLang="en-US"/>
          </a:p>
        </p:txBody>
      </p:sp>
    </p:spTree>
    <p:extLst>
      <p:ext uri="{BB962C8B-B14F-4D97-AF65-F5344CB8AC3E}">
        <p14:creationId xmlns:p14="http://schemas.microsoft.com/office/powerpoint/2010/main" val="16398648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E268437-866F-4BE0-9ADE-09D0552FA2B4}" type="datetimeFigureOut">
              <a:rPr kumimoji="1" lang="ja-JP" altLang="en-US" smtClean="0"/>
              <a:t>2019/1/7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F4E4D31-1A9C-4A23-9372-095ADB0E2810}" type="slidenum">
              <a:rPr kumimoji="1" lang="ja-JP" altLang="en-US" smtClean="0"/>
              <a:t>‹#›</a:t>
            </a:fld>
            <a:endParaRPr kumimoji="1" lang="ja-JP" altLang="en-US"/>
          </a:p>
        </p:txBody>
      </p:sp>
    </p:spTree>
    <p:extLst>
      <p:ext uri="{BB962C8B-B14F-4D97-AF65-F5344CB8AC3E}">
        <p14:creationId xmlns:p14="http://schemas.microsoft.com/office/powerpoint/2010/main" val="42943250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268437-866F-4BE0-9ADE-09D0552FA2B4}" type="datetimeFigureOut">
              <a:rPr kumimoji="1" lang="ja-JP" altLang="en-US" smtClean="0"/>
              <a:t>2019/1/7</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4E4D31-1A9C-4A23-9372-095ADB0E2810}" type="slidenum">
              <a:rPr kumimoji="1" lang="ja-JP" altLang="en-US" smtClean="0"/>
              <a:t>‹#›</a:t>
            </a:fld>
            <a:endParaRPr kumimoji="1" lang="ja-JP" altLang="en-US"/>
          </a:p>
        </p:txBody>
      </p:sp>
    </p:spTree>
    <p:extLst>
      <p:ext uri="{BB962C8B-B14F-4D97-AF65-F5344CB8AC3E}">
        <p14:creationId xmlns:p14="http://schemas.microsoft.com/office/powerpoint/2010/main" val="41874290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png"/><Relationship Id="rId4" Type="http://schemas.microsoft.com/office/2007/relationships/hdphoto" Target="../media/hdphoto1.wdp"/></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microsoft.com/office/2007/relationships/hdphoto" Target="../media/hdphoto3.wdp"/><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microsoft.com/office/2007/relationships/hdphoto" Target="../media/hdphoto4.wdp"/></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8" Type="http://schemas.openxmlformats.org/officeDocument/2006/relationships/image" Target="../media/image13.jpeg"/><Relationship Id="rId3" Type="http://schemas.openxmlformats.org/officeDocument/2006/relationships/image" Target="../media/image8.jpg"/><Relationship Id="rId7" Type="http://schemas.openxmlformats.org/officeDocument/2006/relationships/image" Target="../media/image12.jpe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11.jpeg"/><Relationship Id="rId11" Type="http://schemas.openxmlformats.org/officeDocument/2006/relationships/image" Target="../media/image16.jpeg"/><Relationship Id="rId5" Type="http://schemas.openxmlformats.org/officeDocument/2006/relationships/image" Target="../media/image10.jpeg"/><Relationship Id="rId10" Type="http://schemas.openxmlformats.org/officeDocument/2006/relationships/image" Target="../media/image15.jpg"/><Relationship Id="rId4" Type="http://schemas.openxmlformats.org/officeDocument/2006/relationships/image" Target="../media/image9.jpg"/><Relationship Id="rId9" Type="http://schemas.openxmlformats.org/officeDocument/2006/relationships/image" Target="../media/image1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p:nvPr/>
        </p:nvPicPr>
        <p:blipFill>
          <a:blip r:embed="rId3">
            <a:extLst>
              <a:ext uri="{28A0092B-C50C-407E-A947-70E740481C1C}">
                <a14:useLocalDpi xmlns:a14="http://schemas.microsoft.com/office/drawing/2010/main"/>
              </a:ext>
            </a:extLst>
          </a:blip>
          <a:srcRect/>
          <a:stretch>
            <a:fillRect/>
          </a:stretch>
        </p:blipFill>
        <p:spPr bwMode="auto">
          <a:xfrm>
            <a:off x="251520" y="188640"/>
            <a:ext cx="8712968" cy="6462464"/>
          </a:xfrm>
          <a:prstGeom prst="rect">
            <a:avLst/>
          </a:prstGeom>
          <a:noFill/>
          <a:ln>
            <a:noFill/>
          </a:ln>
        </p:spPr>
      </p:pic>
      <p:sp>
        <p:nvSpPr>
          <p:cNvPr id="2" name="タイトル 1"/>
          <p:cNvSpPr>
            <a:spLocks noGrp="1"/>
          </p:cNvSpPr>
          <p:nvPr>
            <p:ph type="ctrTitle"/>
          </p:nvPr>
        </p:nvSpPr>
        <p:spPr>
          <a:xfrm>
            <a:off x="721804" y="1968535"/>
            <a:ext cx="7772400" cy="1470025"/>
          </a:xfrm>
        </p:spPr>
        <p:txBody>
          <a:bodyPr/>
          <a:lstStyle/>
          <a:p>
            <a:r>
              <a:rPr kumimoji="1" lang="ja-JP" altLang="en-US" b="1" dirty="0" smtClean="0">
                <a:solidFill>
                  <a:schemeClr val="bg1"/>
                </a:solidFill>
                <a:latin typeface="メイリオ" panose="020B0604030504040204" pitchFamily="50" charset="-128"/>
                <a:ea typeface="メイリオ" panose="020B0604030504040204" pitchFamily="50" charset="-128"/>
              </a:rPr>
              <a:t>スマホゲーム</a:t>
            </a:r>
            <a:r>
              <a:rPr lang="ja-JP" altLang="en-US" b="1" dirty="0" smtClean="0">
                <a:solidFill>
                  <a:schemeClr val="bg1"/>
                </a:solidFill>
                <a:latin typeface="メイリオ" panose="020B0604030504040204" pitchFamily="50" charset="-128"/>
                <a:ea typeface="メイリオ" panose="020B0604030504040204" pitchFamily="50" charset="-128"/>
              </a:rPr>
              <a:t>と課金</a:t>
            </a:r>
            <a:r>
              <a:rPr kumimoji="1" lang="ja-JP" altLang="en-US" b="1" dirty="0" smtClean="0">
                <a:solidFill>
                  <a:schemeClr val="bg1"/>
                </a:solidFill>
                <a:latin typeface="メイリオ" panose="020B0604030504040204" pitchFamily="50" charset="-128"/>
                <a:ea typeface="メイリオ" panose="020B0604030504040204" pitchFamily="50" charset="-128"/>
              </a:rPr>
              <a:t>について</a:t>
            </a:r>
            <a:r>
              <a:rPr kumimoji="1" lang="en-US" altLang="ja-JP" b="1" dirty="0" smtClean="0">
                <a:solidFill>
                  <a:schemeClr val="bg1"/>
                </a:solidFill>
                <a:latin typeface="メイリオ" panose="020B0604030504040204" pitchFamily="50" charset="-128"/>
                <a:ea typeface="メイリオ" panose="020B0604030504040204" pitchFamily="50" charset="-128"/>
              </a:rPr>
              <a:t/>
            </a:r>
            <a:br>
              <a:rPr kumimoji="1" lang="en-US" altLang="ja-JP" b="1" dirty="0" smtClean="0">
                <a:solidFill>
                  <a:schemeClr val="bg1"/>
                </a:solidFill>
                <a:latin typeface="メイリオ" panose="020B0604030504040204" pitchFamily="50" charset="-128"/>
                <a:ea typeface="メイリオ" panose="020B0604030504040204" pitchFamily="50" charset="-128"/>
              </a:rPr>
            </a:br>
            <a:r>
              <a:rPr lang="ja-JP" altLang="en-US" b="1" dirty="0" smtClean="0">
                <a:solidFill>
                  <a:schemeClr val="bg1"/>
                </a:solidFill>
                <a:latin typeface="メイリオ" panose="020B0604030504040204" pitchFamily="50" charset="-128"/>
                <a:ea typeface="メイリオ" panose="020B0604030504040204" pitchFamily="50" charset="-128"/>
              </a:rPr>
              <a:t>～高額な課金～</a:t>
            </a:r>
            <a:endParaRPr kumimoji="1" lang="ja-JP" altLang="en-US" b="1" dirty="0">
              <a:solidFill>
                <a:schemeClr val="bg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4448853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6" name="Picture 6" descr="スマホ　課金 に対する画像結果"/>
          <p:cNvPicPr>
            <a:picLocks noChangeAspect="1" noChangeArrowheads="1"/>
          </p:cNvPicPr>
          <p:nvPr/>
        </p:nvPicPr>
        <p:blipFill>
          <a:blip r:embed="rId3">
            <a:extLst>
              <a:ext uri="{BEBA8EAE-BF5A-486C-A8C5-ECC9F3942E4B}">
                <a14:imgProps xmlns:a14="http://schemas.microsoft.com/office/drawing/2010/main">
                  <a14:imgLayer r:embed="rId4">
                    <a14:imgEffect>
                      <a14:sharpenSoften amount="-50000"/>
                    </a14:imgEffect>
                  </a14:imgLayer>
                </a14:imgProps>
              </a:ext>
              <a:ext uri="{28A0092B-C50C-407E-A947-70E740481C1C}">
                <a14:useLocalDpi xmlns:a14="http://schemas.microsoft.com/office/drawing/2010/main"/>
              </a:ext>
            </a:extLst>
          </a:blip>
          <a:srcRect/>
          <a:stretch>
            <a:fillRect/>
          </a:stretch>
        </p:blipFill>
        <p:spPr bwMode="auto">
          <a:xfrm>
            <a:off x="4716016" y="1891421"/>
            <a:ext cx="4427984" cy="4427985"/>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2" name="タイトル 1"/>
          <p:cNvSpPr>
            <a:spLocks noGrp="1"/>
          </p:cNvSpPr>
          <p:nvPr>
            <p:ph type="ctrTitle"/>
          </p:nvPr>
        </p:nvSpPr>
        <p:spPr>
          <a:xfrm>
            <a:off x="683568" y="158775"/>
            <a:ext cx="7772400" cy="1470025"/>
          </a:xfrm>
          <a:solidFill>
            <a:srgbClr val="CCFFCC"/>
          </a:solidFill>
          <a:effectLst>
            <a:softEdge rad="317500"/>
          </a:effectLst>
        </p:spPr>
        <p:txBody>
          <a:bodyPr>
            <a:normAutofit/>
          </a:bodyPr>
          <a:lstStyle/>
          <a:p>
            <a:r>
              <a:rPr lang="ja-JP" altLang="en-US" sz="4000" dirty="0">
                <a:latin typeface="メイリオ" panose="020B0604030504040204" pitchFamily="50" charset="-128"/>
                <a:ea typeface="メイリオ" panose="020B0604030504040204" pitchFamily="50" charset="-128"/>
              </a:rPr>
              <a:t> </a:t>
            </a:r>
            <a:r>
              <a:rPr lang="ja-JP" altLang="en-US" sz="4000" dirty="0" smtClean="0">
                <a:latin typeface="メイリオ" panose="020B0604030504040204" pitchFamily="50" charset="-128"/>
                <a:ea typeface="メイリオ" panose="020B0604030504040204" pitchFamily="50" charset="-128"/>
              </a:rPr>
              <a:t>  </a:t>
            </a:r>
            <a:r>
              <a:rPr kumimoji="1" lang="ja-JP" altLang="en-US" sz="4000" dirty="0" smtClean="0">
                <a:latin typeface="メイリオ" panose="020B0604030504040204" pitchFamily="50" charset="-128"/>
                <a:ea typeface="メイリオ" panose="020B0604030504040204" pitchFamily="50" charset="-128"/>
              </a:rPr>
              <a:t>はスマホゲームに</a:t>
            </a:r>
            <a:r>
              <a:rPr kumimoji="1" lang="en-US" altLang="ja-JP" sz="4000" dirty="0" smtClean="0">
                <a:latin typeface="メイリオ" panose="020B0604030504040204" pitchFamily="50" charset="-128"/>
                <a:ea typeface="メイリオ" panose="020B0604030504040204" pitchFamily="50" charset="-128"/>
              </a:rPr>
              <a:t/>
            </a:r>
            <a:br>
              <a:rPr kumimoji="1" lang="en-US" altLang="ja-JP" sz="4000" dirty="0" smtClean="0">
                <a:latin typeface="メイリオ" panose="020B0604030504040204" pitchFamily="50" charset="-128"/>
                <a:ea typeface="メイリオ" panose="020B0604030504040204" pitchFamily="50" charset="-128"/>
              </a:rPr>
            </a:br>
            <a:r>
              <a:rPr kumimoji="1" lang="ja-JP" altLang="en-US" sz="4000" dirty="0" smtClean="0">
                <a:latin typeface="メイリオ" panose="020B0604030504040204" pitchFamily="50" charset="-128"/>
                <a:ea typeface="メイリオ" panose="020B0604030504040204" pitchFamily="50" charset="-128"/>
              </a:rPr>
              <a:t>課金経験あり。</a:t>
            </a:r>
            <a:endParaRPr kumimoji="1" lang="ja-JP" altLang="en-US" sz="4000" dirty="0">
              <a:latin typeface="メイリオ" panose="020B0604030504040204" pitchFamily="50" charset="-128"/>
              <a:ea typeface="メイリオ" panose="020B0604030504040204" pitchFamily="50" charset="-128"/>
            </a:endParaRPr>
          </a:p>
        </p:txBody>
      </p:sp>
      <p:sp>
        <p:nvSpPr>
          <p:cNvPr id="5" name="テキスト ボックス 4"/>
          <p:cNvSpPr txBox="1"/>
          <p:nvPr/>
        </p:nvSpPr>
        <p:spPr>
          <a:xfrm>
            <a:off x="5292080" y="6309320"/>
            <a:ext cx="3744416" cy="369332"/>
          </a:xfrm>
          <a:prstGeom prst="rect">
            <a:avLst/>
          </a:prstGeom>
          <a:noFill/>
        </p:spPr>
        <p:txBody>
          <a:bodyPr wrap="square" rtlCol="0">
            <a:spAutoFit/>
          </a:bodyPr>
          <a:lstStyle/>
          <a:p>
            <a:r>
              <a:rPr kumimoji="1" lang="ja-JP" altLang="en-US" dirty="0" smtClean="0"/>
              <a:t>スマホゲームの動向（消費者庁）より</a:t>
            </a:r>
            <a:endParaRPr kumimoji="1" lang="ja-JP" altLang="en-US" dirty="0"/>
          </a:p>
        </p:txBody>
      </p:sp>
      <p:pic>
        <p:nvPicPr>
          <p:cNvPr id="5122" name="Picture 2"/>
          <p:cNvPicPr>
            <a:picLocks noChangeAspect="1" noChangeArrowheads="1"/>
          </p:cNvPicPr>
          <p:nvPr/>
        </p:nvPicPr>
        <p:blipFill>
          <a:blip r:embed="rId5">
            <a:clrChange>
              <a:clrFrom>
                <a:srgbClr val="FFFFFF"/>
              </a:clrFrom>
              <a:clrTo>
                <a:srgbClr val="FFFFFF">
                  <a:alpha val="0"/>
                </a:srgbClr>
              </a:clrTo>
            </a:clrChange>
            <a:extLst>
              <a:ext uri="{BEBA8EAE-BF5A-486C-A8C5-ECC9F3942E4B}">
                <a14:imgProps xmlns:a14="http://schemas.microsoft.com/office/drawing/2010/main">
                  <a14:imgLayer r:embed="rId6">
                    <a14:imgEffect>
                      <a14:sharpenSoften amount="50000"/>
                    </a14:imgEffect>
                  </a14:imgLayer>
                </a14:imgProps>
              </a:ext>
              <a:ext uri="{28A0092B-C50C-407E-A947-70E740481C1C}">
                <a14:useLocalDpi xmlns:a14="http://schemas.microsoft.com/office/drawing/2010/main"/>
              </a:ext>
            </a:extLst>
          </a:blip>
          <a:srcRect/>
          <a:stretch>
            <a:fillRect/>
          </a:stretch>
        </p:blipFill>
        <p:spPr bwMode="auto">
          <a:xfrm>
            <a:off x="384134" y="1379785"/>
            <a:ext cx="5153025" cy="49625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テキスト ボックス 5"/>
          <p:cNvSpPr txBox="1"/>
          <p:nvPr/>
        </p:nvSpPr>
        <p:spPr>
          <a:xfrm>
            <a:off x="1835696" y="260648"/>
            <a:ext cx="1008112" cy="707886"/>
          </a:xfrm>
          <a:prstGeom prst="rect">
            <a:avLst/>
          </a:prstGeom>
          <a:noFill/>
        </p:spPr>
        <p:txBody>
          <a:bodyPr wrap="square" rtlCol="0">
            <a:spAutoFit/>
          </a:bodyPr>
          <a:lstStyle/>
          <a:p>
            <a:r>
              <a:rPr lang="en-US" altLang="ja-JP" sz="4000" dirty="0" smtClean="0">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4000" dirty="0" smtClean="0">
                <a:latin typeface="メイリオ" panose="020B0604030504040204" pitchFamily="50" charset="-128"/>
                <a:ea typeface="メイリオ" panose="020B0604030504040204" pitchFamily="50" charset="-128"/>
                <a:cs typeface="メイリオ" panose="020B0604030504040204" pitchFamily="50" charset="-128"/>
              </a:rPr>
              <a:t>割</a:t>
            </a:r>
            <a:endParaRPr kumimoji="1" lang="ja-JP" altLang="en-US" sz="4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正方形/長方形 6"/>
          <p:cNvSpPr/>
          <p:nvPr/>
        </p:nvSpPr>
        <p:spPr>
          <a:xfrm>
            <a:off x="1835696" y="308397"/>
            <a:ext cx="969417" cy="48316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2586358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10" presetClass="exit" presetSubtype="0" fill="hold" grpId="0" nodeType="withEffect">
                                  <p:stCondLst>
                                    <p:cond delay="0"/>
                                  </p:stCondLst>
                                  <p:childTnLst>
                                    <p:animEffect transition="out" filter="fade">
                                      <p:cBhvr>
                                        <p:cTn id="9" dur="500"/>
                                        <p:tgtEl>
                                          <p:spTgt spid="7"/>
                                        </p:tgtEl>
                                      </p:cBhvr>
                                    </p:animEffect>
                                    <p:set>
                                      <p:cBhvr>
                                        <p:cTn id="10" dur="1" fill="hold">
                                          <p:stCondLst>
                                            <p:cond delay="499"/>
                                          </p:stCondLst>
                                        </p:cTn>
                                        <p:tgtEl>
                                          <p:spTgt spid="7"/>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5122"/>
                                        </p:tgtEl>
                                        <p:attrNameLst>
                                          <p:attrName>style.visibility</p:attrName>
                                        </p:attrNameLst>
                                      </p:cBhvr>
                                      <p:to>
                                        <p:strVal val="visible"/>
                                      </p:to>
                                    </p:set>
                                    <p:animEffect transition="in" filter="fade">
                                      <p:cBhvr>
                                        <p:cTn id="15" dur="500"/>
                                        <p:tgtEl>
                                          <p:spTgt spid="51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3568" y="476672"/>
            <a:ext cx="7772400" cy="1470025"/>
          </a:xfrm>
          <a:solidFill>
            <a:srgbClr val="CCFFCC"/>
          </a:solidFill>
          <a:effectLst>
            <a:softEdge rad="317500"/>
          </a:effectLst>
        </p:spPr>
        <p:txBody>
          <a:bodyPr>
            <a:normAutofit/>
          </a:bodyPr>
          <a:lstStyle/>
          <a:p>
            <a:r>
              <a:rPr kumimoji="1" lang="ja-JP" altLang="en-US" sz="4000" dirty="0" smtClean="0">
                <a:latin typeface="メイリオ" panose="020B0604030504040204" pitchFamily="50" charset="-128"/>
                <a:ea typeface="メイリオ" panose="020B0604030504040204" pitchFamily="50" charset="-128"/>
              </a:rPr>
              <a:t>課金者の６割は          円未満である一方、     が</a:t>
            </a:r>
            <a:r>
              <a:rPr lang="ja-JP" altLang="en-US" sz="4000" dirty="0" smtClean="0">
                <a:latin typeface="メイリオ" panose="020B0604030504040204" pitchFamily="50" charset="-128"/>
                <a:ea typeface="メイリオ" panose="020B0604030504040204" pitchFamily="50" charset="-128"/>
              </a:rPr>
              <a:t>１万円以上課金</a:t>
            </a:r>
            <a:r>
              <a:rPr lang="ja-JP" altLang="en-US" dirty="0" smtClean="0">
                <a:latin typeface="メイリオ" panose="020B0604030504040204" pitchFamily="50" charset="-128"/>
                <a:ea typeface="メイリオ" panose="020B0604030504040204" pitchFamily="50" charset="-128"/>
              </a:rPr>
              <a:t>。</a:t>
            </a:r>
            <a:endParaRPr kumimoji="1" lang="ja-JP" altLang="en-US" dirty="0">
              <a:latin typeface="メイリオ" panose="020B0604030504040204" pitchFamily="50" charset="-128"/>
              <a:ea typeface="メイリオ" panose="020B0604030504040204" pitchFamily="50" charset="-128"/>
            </a:endParaRPr>
          </a:p>
        </p:txBody>
      </p:sp>
      <p:sp>
        <p:nvSpPr>
          <p:cNvPr id="7" name="テキスト ボックス 6"/>
          <p:cNvSpPr txBox="1"/>
          <p:nvPr/>
        </p:nvSpPr>
        <p:spPr>
          <a:xfrm>
            <a:off x="5292080" y="6309320"/>
            <a:ext cx="3744416" cy="369332"/>
          </a:xfrm>
          <a:prstGeom prst="rect">
            <a:avLst/>
          </a:prstGeom>
          <a:noFill/>
        </p:spPr>
        <p:txBody>
          <a:bodyPr wrap="square" rtlCol="0">
            <a:spAutoFit/>
          </a:bodyPr>
          <a:lstStyle/>
          <a:p>
            <a:r>
              <a:rPr kumimoji="1" lang="ja-JP" altLang="en-US" dirty="0" smtClean="0"/>
              <a:t>スマホゲームの動向（消費者庁）より</a:t>
            </a:r>
            <a:endParaRPr kumimoji="1" lang="ja-JP" altLang="en-US" dirty="0"/>
          </a:p>
        </p:txBody>
      </p:sp>
      <p:pic>
        <p:nvPicPr>
          <p:cNvPr id="6" name="図 5" descr="スマートフォン　ゲーム　お金 に対する画像結果"/>
          <p:cNvPicPr/>
          <p:nvPr/>
        </p:nvPicPr>
        <p:blipFill>
          <a:blip r:embed="rId3" cstate="email">
            <a:clrChange>
              <a:clrFrom>
                <a:srgbClr val="FDFDFD"/>
              </a:clrFrom>
              <a:clrTo>
                <a:srgbClr val="FDFDFD">
                  <a:alpha val="0"/>
                </a:srgbClr>
              </a:clrTo>
            </a:clrChange>
            <a:extLst>
              <a:ext uri="{28A0092B-C50C-407E-A947-70E740481C1C}">
                <a14:useLocalDpi xmlns:a14="http://schemas.microsoft.com/office/drawing/2010/main"/>
              </a:ext>
            </a:extLst>
          </a:blip>
          <a:srcRect/>
          <a:stretch>
            <a:fillRect/>
          </a:stretch>
        </p:blipFill>
        <p:spPr bwMode="auto">
          <a:xfrm flipH="1">
            <a:off x="326346" y="2924944"/>
            <a:ext cx="4677702" cy="3753708"/>
          </a:xfrm>
          <a:prstGeom prst="rect">
            <a:avLst/>
          </a:prstGeom>
          <a:noFill/>
          <a:ln>
            <a:noFill/>
          </a:ln>
        </p:spPr>
      </p:pic>
      <p:sp>
        <p:nvSpPr>
          <p:cNvPr id="3" name="正方形/長方形 2"/>
          <p:cNvSpPr/>
          <p:nvPr/>
        </p:nvSpPr>
        <p:spPr>
          <a:xfrm>
            <a:off x="2483769" y="3766382"/>
            <a:ext cx="2520280" cy="122878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4099" name="Picture 3"/>
          <p:cNvPicPr>
            <a:picLocks noChangeAspect="1" noChangeArrowheads="1"/>
          </p:cNvPicPr>
          <p:nvPr/>
        </p:nvPicPr>
        <p:blipFill>
          <a:blip r:embed="rId4">
            <a:clrChange>
              <a:clrFrom>
                <a:srgbClr val="FFFFFF"/>
              </a:clrFrom>
              <a:clrTo>
                <a:srgbClr val="FFFFFF">
                  <a:alpha val="0"/>
                </a:srgbClr>
              </a:clrTo>
            </a:clrChange>
            <a:extLst>
              <a:ext uri="{BEBA8EAE-BF5A-486C-A8C5-ECC9F3942E4B}">
                <a14:imgProps xmlns:a14="http://schemas.microsoft.com/office/drawing/2010/main">
                  <a14:imgLayer r:embed="rId5">
                    <a14:imgEffect>
                      <a14:sharpenSoften amount="50000"/>
                    </a14:imgEffect>
                  </a14:imgLayer>
                </a14:imgProps>
              </a:ext>
              <a:ext uri="{28A0092B-C50C-407E-A947-70E740481C1C}">
                <a14:useLocalDpi xmlns:a14="http://schemas.microsoft.com/office/drawing/2010/main"/>
              </a:ext>
            </a:extLst>
          </a:blip>
          <a:srcRect/>
          <a:stretch>
            <a:fillRect/>
          </a:stretch>
        </p:blipFill>
        <p:spPr bwMode="auto">
          <a:xfrm>
            <a:off x="2665197" y="1844824"/>
            <a:ext cx="5579636" cy="38431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テキスト ボックス 8"/>
          <p:cNvSpPr txBox="1"/>
          <p:nvPr/>
        </p:nvSpPr>
        <p:spPr>
          <a:xfrm>
            <a:off x="4311806" y="552162"/>
            <a:ext cx="1584175" cy="646331"/>
          </a:xfrm>
          <a:prstGeom prst="rect">
            <a:avLst/>
          </a:prstGeom>
          <a:noFill/>
        </p:spPr>
        <p:txBody>
          <a:bodyPr wrap="square" rtlCol="0">
            <a:spAutoFit/>
          </a:bodyPr>
          <a:lstStyle/>
          <a:p>
            <a:r>
              <a:rPr kumimoji="1" lang="en-US" altLang="ja-JP" sz="3600" dirty="0" smtClean="0">
                <a:latin typeface="メイリオ" panose="020B0604030504040204" pitchFamily="50" charset="-128"/>
                <a:ea typeface="メイリオ" panose="020B0604030504040204" pitchFamily="50" charset="-128"/>
                <a:cs typeface="メイリオ" panose="020B0604030504040204" pitchFamily="50" charset="-128"/>
              </a:rPr>
              <a:t>1,500</a:t>
            </a:r>
            <a:endParaRPr kumimoji="1" lang="ja-JP" altLang="en-US" sz="3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テキスト ボックス 9"/>
          <p:cNvSpPr txBox="1"/>
          <p:nvPr/>
        </p:nvSpPr>
        <p:spPr>
          <a:xfrm>
            <a:off x="2915816" y="1198493"/>
            <a:ext cx="1008112" cy="646331"/>
          </a:xfrm>
          <a:prstGeom prst="rect">
            <a:avLst/>
          </a:prstGeom>
          <a:noFill/>
        </p:spPr>
        <p:txBody>
          <a:bodyPr wrap="square" rtlCol="0">
            <a:spAutoFit/>
          </a:bodyPr>
          <a:lstStyle/>
          <a:p>
            <a:r>
              <a:rPr kumimoji="1" lang="en-US" altLang="ja-JP" sz="3600" dirty="0" smtClean="0">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36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3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正方形/長方形 10"/>
          <p:cNvSpPr/>
          <p:nvPr/>
        </p:nvSpPr>
        <p:spPr>
          <a:xfrm>
            <a:off x="4459703" y="569575"/>
            <a:ext cx="1288382" cy="48316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2915815" y="1210573"/>
            <a:ext cx="828093" cy="48316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2586358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par>
                                <p:cTn id="8" presetID="10" presetClass="exit" presetSubtype="0" fill="hold" grpId="0" nodeType="withEffect">
                                  <p:stCondLst>
                                    <p:cond delay="0"/>
                                  </p:stCondLst>
                                  <p:childTnLst>
                                    <p:animEffect transition="out" filter="fade">
                                      <p:cBhvr>
                                        <p:cTn id="9" dur="500"/>
                                        <p:tgtEl>
                                          <p:spTgt spid="11"/>
                                        </p:tgtEl>
                                      </p:cBhvr>
                                    </p:animEffect>
                                    <p:set>
                                      <p:cBhvr>
                                        <p:cTn id="10" dur="1" fill="hold">
                                          <p:stCondLst>
                                            <p:cond delay="499"/>
                                          </p:stCondLst>
                                        </p:cTn>
                                        <p:tgtEl>
                                          <p:spTgt spid="11"/>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fade">
                                      <p:cBhvr>
                                        <p:cTn id="15" dur="500"/>
                                        <p:tgtEl>
                                          <p:spTgt spid="10"/>
                                        </p:tgtEl>
                                      </p:cBhvr>
                                    </p:animEffect>
                                  </p:childTnLst>
                                </p:cTn>
                              </p:par>
                              <p:par>
                                <p:cTn id="16" presetID="10" presetClass="exit" presetSubtype="0" fill="hold" grpId="0" nodeType="withEffect">
                                  <p:stCondLst>
                                    <p:cond delay="0"/>
                                  </p:stCondLst>
                                  <p:childTnLst>
                                    <p:animEffect transition="out" filter="fade">
                                      <p:cBhvr>
                                        <p:cTn id="17" dur="500"/>
                                        <p:tgtEl>
                                          <p:spTgt spid="12"/>
                                        </p:tgtEl>
                                      </p:cBhvr>
                                    </p:animEffect>
                                    <p:set>
                                      <p:cBhvr>
                                        <p:cTn id="18" dur="1" fill="hold">
                                          <p:stCondLst>
                                            <p:cond delay="499"/>
                                          </p:stCondLst>
                                        </p:cTn>
                                        <p:tgtEl>
                                          <p:spTgt spid="12"/>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4099"/>
                                        </p:tgtEl>
                                        <p:attrNameLst>
                                          <p:attrName>style.visibility</p:attrName>
                                        </p:attrNameLst>
                                      </p:cBhvr>
                                      <p:to>
                                        <p:strVal val="visible"/>
                                      </p:to>
                                    </p:set>
                                    <p:animEffect transition="in" filter="fade">
                                      <p:cBhvr>
                                        <p:cTn id="23" dur="500"/>
                                        <p:tgtEl>
                                          <p:spTgt spid="40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animBg="1"/>
      <p:bldP spid="1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3568" y="404665"/>
            <a:ext cx="7772400" cy="1008112"/>
          </a:xfrm>
          <a:solidFill>
            <a:srgbClr val="CCFFFF"/>
          </a:solidFill>
          <a:ln>
            <a:solidFill>
              <a:srgbClr val="CCFFCC"/>
            </a:solidFill>
          </a:ln>
          <a:effectLst>
            <a:softEdge rad="317500"/>
          </a:effectLst>
        </p:spPr>
        <p:txBody>
          <a:bodyPr>
            <a:normAutofit/>
          </a:bodyPr>
          <a:lstStyle/>
          <a:p>
            <a:r>
              <a:rPr kumimoji="1" lang="ja-JP" altLang="en-US" sz="3600" dirty="0" smtClean="0">
                <a:latin typeface="メイリオ" panose="020B0604030504040204" pitchFamily="50" charset="-128"/>
                <a:ea typeface="メイリオ" panose="020B0604030504040204" pitchFamily="50" charset="-128"/>
              </a:rPr>
              <a:t>トラブル事例①</a:t>
            </a:r>
            <a:endParaRPr kumimoji="1" lang="ja-JP" altLang="en-US" sz="3600" dirty="0">
              <a:latin typeface="メイリオ" panose="020B0604030504040204" pitchFamily="50" charset="-128"/>
              <a:ea typeface="メイリオ" panose="020B0604030504040204" pitchFamily="50" charset="-128"/>
            </a:endParaRPr>
          </a:p>
        </p:txBody>
      </p:sp>
      <p:sp>
        <p:nvSpPr>
          <p:cNvPr id="5" name="タイトル 1"/>
          <p:cNvSpPr txBox="1">
            <a:spLocks/>
          </p:cNvSpPr>
          <p:nvPr/>
        </p:nvSpPr>
        <p:spPr>
          <a:xfrm>
            <a:off x="567687" y="1556792"/>
            <a:ext cx="7772400" cy="3168351"/>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000" dirty="0" smtClean="0">
                <a:latin typeface="メイリオ" panose="020B0604030504040204" pitchFamily="50" charset="-128"/>
                <a:ea typeface="メイリオ" panose="020B0604030504040204" pitchFamily="50" charset="-128"/>
              </a:rPr>
              <a:t>　カード会社から届いた利用代金明細書で、身に覚えがない約</a:t>
            </a:r>
            <a:r>
              <a:rPr lang="en-US" altLang="ja-JP" sz="2000" dirty="0" smtClean="0">
                <a:latin typeface="メイリオ" panose="020B0604030504040204" pitchFamily="50" charset="-128"/>
                <a:ea typeface="メイリオ" panose="020B0604030504040204" pitchFamily="50" charset="-128"/>
              </a:rPr>
              <a:t>8000</a:t>
            </a:r>
            <a:r>
              <a:rPr lang="ja-JP" altLang="en-US" sz="2000" dirty="0" smtClean="0">
                <a:latin typeface="メイリオ" panose="020B0604030504040204" pitchFamily="50" charset="-128"/>
                <a:ea typeface="メイリオ" panose="020B0604030504040204" pitchFamily="50" charset="-128"/>
              </a:rPr>
              <a:t>円の請求があった。カード会社に確認したところ、オンラインゲームの利用料金で、翌月請求分も、約</a:t>
            </a:r>
            <a:r>
              <a:rPr lang="en-US" altLang="ja-JP" sz="2000" dirty="0" smtClean="0">
                <a:latin typeface="メイリオ" panose="020B0604030504040204" pitchFamily="50" charset="-128"/>
                <a:ea typeface="メイリオ" panose="020B0604030504040204" pitchFamily="50" charset="-128"/>
              </a:rPr>
              <a:t>11</a:t>
            </a:r>
            <a:r>
              <a:rPr lang="ja-JP" altLang="en-US" sz="2000" dirty="0" smtClean="0">
                <a:latin typeface="メイリオ" panose="020B0604030504040204" pitchFamily="50" charset="-128"/>
                <a:ea typeface="メイリオ" panose="020B0604030504040204" pitchFamily="50" charset="-128"/>
              </a:rPr>
              <a:t>万円あると言われた。</a:t>
            </a:r>
            <a:endParaRPr lang="en-US" altLang="ja-JP" sz="2000" dirty="0" smtClean="0">
              <a:latin typeface="メイリオ" panose="020B0604030504040204" pitchFamily="50" charset="-128"/>
              <a:ea typeface="メイリオ" panose="020B0604030504040204" pitchFamily="50" charset="-128"/>
            </a:endParaRPr>
          </a:p>
          <a:p>
            <a:pPr algn="l"/>
            <a:r>
              <a:rPr lang="ja-JP" altLang="en-US" sz="2000" dirty="0" smtClean="0">
                <a:latin typeface="メイリオ" panose="020B0604030504040204" pitchFamily="50" charset="-128"/>
                <a:ea typeface="メイリオ" panose="020B0604030504040204" pitchFamily="50" charset="-128"/>
              </a:rPr>
              <a:t>　驚いて孫に聞くと、ゲームの利用について友達に教えてもらい、無断でカードを持ち出して使ったことを認めた。</a:t>
            </a:r>
            <a:endParaRPr lang="en-US" altLang="ja-JP" sz="2000" dirty="0" smtClean="0">
              <a:latin typeface="メイリオ" panose="020B0604030504040204" pitchFamily="50" charset="-128"/>
              <a:ea typeface="メイリオ" panose="020B0604030504040204" pitchFamily="50" charset="-128"/>
            </a:endParaRPr>
          </a:p>
          <a:p>
            <a:pPr algn="l"/>
            <a:endParaRPr lang="en-US" altLang="ja-JP" sz="2000" dirty="0" smtClean="0">
              <a:latin typeface="メイリオ" panose="020B0604030504040204" pitchFamily="50" charset="-128"/>
              <a:ea typeface="メイリオ" panose="020B0604030504040204" pitchFamily="50" charset="-128"/>
            </a:endParaRPr>
          </a:p>
          <a:p>
            <a:pPr algn="l"/>
            <a:r>
              <a:rPr lang="ja-JP" altLang="en-US" sz="2000" dirty="0">
                <a:latin typeface="メイリオ" panose="020B0604030504040204" pitchFamily="50" charset="-128"/>
                <a:ea typeface="メイリオ" panose="020B0604030504040204" pitchFamily="50" charset="-128"/>
              </a:rPr>
              <a:t>　</a:t>
            </a:r>
            <a:r>
              <a:rPr lang="ja-JP" altLang="en-US" sz="2000" dirty="0" smtClean="0">
                <a:latin typeface="メイリオ" panose="020B0604030504040204" pitchFamily="50" charset="-128"/>
                <a:ea typeface="メイリオ" panose="020B0604030504040204" pitchFamily="50" charset="-128"/>
              </a:rPr>
              <a:t>孫の話では、</a:t>
            </a:r>
            <a:r>
              <a:rPr lang="ja-JP" altLang="en-US" sz="2000" dirty="0" smtClean="0">
                <a:solidFill>
                  <a:srgbClr val="FF0000"/>
                </a:solidFill>
                <a:latin typeface="メイリオ" panose="020B0604030504040204" pitchFamily="50" charset="-128"/>
                <a:ea typeface="メイリオ" panose="020B0604030504040204" pitchFamily="50" charset="-128"/>
              </a:rPr>
              <a:t>年齢を</a:t>
            </a:r>
            <a:r>
              <a:rPr lang="en-US" altLang="ja-JP" sz="2000" dirty="0" smtClean="0">
                <a:solidFill>
                  <a:srgbClr val="FF0000"/>
                </a:solidFill>
                <a:latin typeface="メイリオ" panose="020B0604030504040204" pitchFamily="50" charset="-128"/>
                <a:ea typeface="メイリオ" panose="020B0604030504040204" pitchFamily="50" charset="-128"/>
              </a:rPr>
              <a:t>11</a:t>
            </a:r>
            <a:r>
              <a:rPr lang="ja-JP" altLang="en-US" sz="2000" dirty="0" smtClean="0">
                <a:solidFill>
                  <a:srgbClr val="FF0000"/>
                </a:solidFill>
                <a:latin typeface="メイリオ" panose="020B0604030504040204" pitchFamily="50" charset="-128"/>
                <a:ea typeface="メイリオ" panose="020B0604030504040204" pitchFamily="50" charset="-128"/>
              </a:rPr>
              <a:t>歳にしたらゲームができないので、</a:t>
            </a:r>
            <a:r>
              <a:rPr lang="en-US" altLang="ja-JP" sz="2000" dirty="0" smtClean="0">
                <a:solidFill>
                  <a:srgbClr val="FF0000"/>
                </a:solidFill>
                <a:latin typeface="メイリオ" panose="020B0604030504040204" pitchFamily="50" charset="-128"/>
                <a:ea typeface="メイリオ" panose="020B0604030504040204" pitchFamily="50" charset="-128"/>
              </a:rPr>
              <a:t>20</a:t>
            </a:r>
            <a:r>
              <a:rPr lang="ja-JP" altLang="en-US" sz="2000" dirty="0" smtClean="0">
                <a:solidFill>
                  <a:srgbClr val="FF0000"/>
                </a:solidFill>
                <a:latin typeface="メイリオ" panose="020B0604030504040204" pitchFamily="50" charset="-128"/>
                <a:ea typeface="メイリオ" panose="020B0604030504040204" pitchFamily="50" charset="-128"/>
              </a:rPr>
              <a:t>歳以上の数字を入力した</a:t>
            </a:r>
            <a:r>
              <a:rPr lang="ja-JP" altLang="en-US" sz="2000" dirty="0" smtClean="0">
                <a:latin typeface="メイリオ" panose="020B0604030504040204" pitchFamily="50" charset="-128"/>
                <a:ea typeface="メイリオ" panose="020B0604030504040204" pitchFamily="50" charset="-128"/>
              </a:rPr>
              <a:t>とのことだった。</a:t>
            </a:r>
            <a:endParaRPr lang="en-US" altLang="ja-JP" sz="2000" dirty="0" smtClean="0">
              <a:latin typeface="メイリオ" panose="020B0604030504040204" pitchFamily="50" charset="-128"/>
              <a:ea typeface="メイリオ" panose="020B0604030504040204" pitchFamily="50" charset="-128"/>
            </a:endParaRPr>
          </a:p>
          <a:p>
            <a:pPr algn="l"/>
            <a:endParaRPr lang="en-US" altLang="ja-JP" sz="2000" dirty="0" smtClean="0">
              <a:latin typeface="メイリオ" panose="020B0604030504040204" pitchFamily="50" charset="-128"/>
              <a:ea typeface="メイリオ" panose="020B0604030504040204" pitchFamily="50" charset="-128"/>
            </a:endParaRPr>
          </a:p>
          <a:p>
            <a:pPr algn="l"/>
            <a:r>
              <a:rPr lang="ja-JP" altLang="en-US" sz="2000" dirty="0" smtClean="0">
                <a:latin typeface="メイリオ" panose="020B0604030504040204" pitchFamily="50" charset="-128"/>
                <a:ea typeface="メイリオ" panose="020B0604030504040204" pitchFamily="50" charset="-128"/>
              </a:rPr>
              <a:t>　孫は「高額な請求になるとは、思わなかった」と言っている。</a:t>
            </a:r>
            <a:endParaRPr lang="ja-JP" altLang="en-US" sz="2000" dirty="0">
              <a:latin typeface="メイリオ" panose="020B0604030504040204" pitchFamily="50" charset="-128"/>
              <a:ea typeface="メイリオ" panose="020B0604030504040204" pitchFamily="50" charset="-128"/>
            </a:endParaRPr>
          </a:p>
        </p:txBody>
      </p:sp>
      <p:sp>
        <p:nvSpPr>
          <p:cNvPr id="3" name="テキスト ボックス 2"/>
          <p:cNvSpPr txBox="1"/>
          <p:nvPr/>
        </p:nvSpPr>
        <p:spPr>
          <a:xfrm>
            <a:off x="4932040" y="5877272"/>
            <a:ext cx="3744416" cy="646331"/>
          </a:xfrm>
          <a:prstGeom prst="rect">
            <a:avLst/>
          </a:prstGeom>
          <a:noFill/>
        </p:spPr>
        <p:txBody>
          <a:bodyPr wrap="square" rtlCol="0">
            <a:spAutoFit/>
          </a:bodyPr>
          <a:lstStyle/>
          <a:p>
            <a:r>
              <a:rPr kumimoji="1" lang="ja-JP" altLang="en-US" dirty="0" smtClean="0"/>
              <a:t>独立行政法人</a:t>
            </a:r>
            <a:endParaRPr kumimoji="1" lang="en-US" altLang="ja-JP" dirty="0" smtClean="0"/>
          </a:p>
          <a:p>
            <a:r>
              <a:rPr lang="ja-JP" altLang="en-US" dirty="0"/>
              <a:t>国民生活</a:t>
            </a:r>
            <a:r>
              <a:rPr lang="ja-JP" altLang="en-US" dirty="0" smtClean="0"/>
              <a:t>センター</a:t>
            </a:r>
            <a:r>
              <a:rPr lang="ja-JP" altLang="en-US" dirty="0"/>
              <a:t>ホームページ</a:t>
            </a:r>
            <a:r>
              <a:rPr lang="ja-JP" altLang="en-US" dirty="0" smtClean="0"/>
              <a:t>より</a:t>
            </a:r>
            <a:endParaRPr kumimoji="1" lang="ja-JP" altLang="en-US" dirty="0"/>
          </a:p>
        </p:txBody>
      </p:sp>
      <p:pic>
        <p:nvPicPr>
          <p:cNvPr id="6" name="図 5" descr="スマートフォン　こども　課金 に対する画像結果"/>
          <p:cNvPicPr/>
          <p:nvPr/>
        </p:nvPicPr>
        <p:blipFill>
          <a:blip r:embed="rId3">
            <a:extLst>
              <a:ext uri="{BEBA8EAE-BF5A-486C-A8C5-ECC9F3942E4B}">
                <a14:imgProps xmlns:a14="http://schemas.microsoft.com/office/drawing/2010/main">
                  <a14:imgLayer r:embed="rId4">
                    <a14:imgEffect>
                      <a14:brightnessContrast bright="20000" contrast="20000"/>
                    </a14:imgEffect>
                  </a14:imgLayer>
                </a14:imgProps>
              </a:ext>
              <a:ext uri="{28A0092B-C50C-407E-A947-70E740481C1C}">
                <a14:useLocalDpi xmlns:a14="http://schemas.microsoft.com/office/drawing/2010/main"/>
              </a:ext>
            </a:extLst>
          </a:blip>
          <a:srcRect/>
          <a:stretch>
            <a:fillRect/>
          </a:stretch>
        </p:blipFill>
        <p:spPr bwMode="auto">
          <a:xfrm>
            <a:off x="179512" y="4533900"/>
            <a:ext cx="2809875" cy="2324100"/>
          </a:xfrm>
          <a:prstGeom prst="rect">
            <a:avLst/>
          </a:prstGeom>
          <a:ln>
            <a:noFill/>
          </a:ln>
          <a:effectLst>
            <a:softEdge rad="317500"/>
          </a:effectLst>
        </p:spPr>
      </p:pic>
    </p:spTree>
    <p:extLst>
      <p:ext uri="{BB962C8B-B14F-4D97-AF65-F5344CB8AC3E}">
        <p14:creationId xmlns:p14="http://schemas.microsoft.com/office/powerpoint/2010/main" val="13287106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animEffect transition="in" filter="fade">
                                      <p:cBhvr>
                                        <p:cTn id="7"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3568" y="404665"/>
            <a:ext cx="7772400" cy="1008112"/>
          </a:xfrm>
          <a:solidFill>
            <a:srgbClr val="CCFFFF"/>
          </a:solidFill>
          <a:effectLst>
            <a:softEdge rad="317500"/>
          </a:effectLst>
        </p:spPr>
        <p:txBody>
          <a:bodyPr>
            <a:normAutofit/>
          </a:bodyPr>
          <a:lstStyle/>
          <a:p>
            <a:r>
              <a:rPr kumimoji="1" lang="ja-JP" altLang="en-US" sz="3600" dirty="0" smtClean="0">
                <a:latin typeface="メイリオ" panose="020B0604030504040204" pitchFamily="50" charset="-128"/>
                <a:ea typeface="メイリオ" panose="020B0604030504040204" pitchFamily="50" charset="-128"/>
              </a:rPr>
              <a:t>トラブル事例②</a:t>
            </a:r>
            <a:endParaRPr kumimoji="1" lang="ja-JP" altLang="en-US" sz="3600" dirty="0">
              <a:latin typeface="メイリオ" panose="020B0604030504040204" pitchFamily="50" charset="-128"/>
              <a:ea typeface="メイリオ" panose="020B0604030504040204" pitchFamily="50" charset="-128"/>
            </a:endParaRPr>
          </a:p>
        </p:txBody>
      </p:sp>
      <p:sp>
        <p:nvSpPr>
          <p:cNvPr id="5" name="タイトル 1"/>
          <p:cNvSpPr txBox="1">
            <a:spLocks/>
          </p:cNvSpPr>
          <p:nvPr/>
        </p:nvSpPr>
        <p:spPr>
          <a:xfrm>
            <a:off x="567687" y="1556792"/>
            <a:ext cx="7772400" cy="3744416"/>
          </a:xfrm>
          <a:prstGeom prst="rect">
            <a:avLst/>
          </a:prstGeom>
        </p:spPr>
        <p:txBody>
          <a:bodyPr vert="horz" lIns="91440" tIns="45720" rIns="91440" bIns="45720" rtlCol="0" anchor="ctr">
            <a:normAutofit lnSpcReduction="1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000" dirty="0">
                <a:latin typeface="メイリオ" panose="020B0604030504040204" pitchFamily="50" charset="-128"/>
                <a:ea typeface="メイリオ" panose="020B0604030504040204" pitchFamily="50" charset="-128"/>
              </a:rPr>
              <a:t>　数カ月前、中学生の息子がタブレット端末を購入した。その後、音楽をダウンロードしたいのでクレジットカードを利用させてほしいと頼んできたので、今回だけならいいと思い、カード番号等を口頭で伝え、数百円の代金を息子から受け取った</a:t>
            </a:r>
            <a:r>
              <a:rPr lang="ja-JP" altLang="en-US" sz="2000" dirty="0" smtClean="0">
                <a:latin typeface="メイリオ" panose="020B0604030504040204" pitchFamily="50" charset="-128"/>
                <a:ea typeface="メイリオ" panose="020B0604030504040204" pitchFamily="50" charset="-128"/>
              </a:rPr>
              <a:t>。</a:t>
            </a:r>
            <a:endParaRPr lang="en-US" altLang="ja-JP" sz="2000" dirty="0" smtClean="0">
              <a:latin typeface="メイリオ" panose="020B0604030504040204" pitchFamily="50" charset="-128"/>
              <a:ea typeface="メイリオ" panose="020B0604030504040204" pitchFamily="50" charset="-128"/>
            </a:endParaRPr>
          </a:p>
          <a:p>
            <a:pPr algn="l"/>
            <a:endParaRPr lang="en-US" altLang="ja-JP" sz="2000" dirty="0" smtClean="0">
              <a:latin typeface="メイリオ" panose="020B0604030504040204" pitchFamily="50" charset="-128"/>
              <a:ea typeface="メイリオ" panose="020B0604030504040204" pitchFamily="50" charset="-128"/>
            </a:endParaRPr>
          </a:p>
          <a:p>
            <a:pPr algn="l"/>
            <a:r>
              <a:rPr lang="ja-JP" altLang="en-US" sz="2000" dirty="0">
                <a:latin typeface="メイリオ" panose="020B0604030504040204" pitchFamily="50" charset="-128"/>
                <a:ea typeface="メイリオ" panose="020B0604030504040204" pitchFamily="50" charset="-128"/>
              </a:rPr>
              <a:t>　</a:t>
            </a:r>
            <a:r>
              <a:rPr lang="ja-JP" altLang="en-US" sz="2000" dirty="0" smtClean="0">
                <a:latin typeface="メイリオ" panose="020B0604030504040204" pitchFamily="50" charset="-128"/>
                <a:ea typeface="メイリオ" panose="020B0604030504040204" pitchFamily="50" charset="-128"/>
              </a:rPr>
              <a:t>ところが</a:t>
            </a:r>
            <a:r>
              <a:rPr lang="ja-JP" altLang="en-US" sz="2000" dirty="0">
                <a:latin typeface="メイリオ" panose="020B0604030504040204" pitchFamily="50" charset="-128"/>
                <a:ea typeface="メイリオ" panose="020B0604030504040204" pitchFamily="50" charset="-128"/>
              </a:rPr>
              <a:t>、今月、クレジットカードの利用明細に使った覚えのない約</a:t>
            </a:r>
            <a:r>
              <a:rPr lang="en-US" altLang="ja-JP" sz="2000" dirty="0">
                <a:latin typeface="メイリオ" panose="020B0604030504040204" pitchFamily="50" charset="-128"/>
                <a:ea typeface="メイリオ" panose="020B0604030504040204" pitchFamily="50" charset="-128"/>
              </a:rPr>
              <a:t>10</a:t>
            </a:r>
            <a:r>
              <a:rPr lang="ja-JP" altLang="en-US" sz="2000" dirty="0">
                <a:latin typeface="メイリオ" panose="020B0604030504040204" pitchFamily="50" charset="-128"/>
                <a:ea typeface="メイリオ" panose="020B0604030504040204" pitchFamily="50" charset="-128"/>
              </a:rPr>
              <a:t>万円が記載されていた。クレジットカード会社に問い合わせると、オンラインゲームの利用料金であることが分かった</a:t>
            </a:r>
            <a:r>
              <a:rPr lang="ja-JP" altLang="en-US" sz="2000" dirty="0" smtClean="0">
                <a:latin typeface="メイリオ" panose="020B0604030504040204" pitchFamily="50" charset="-128"/>
                <a:ea typeface="メイリオ" panose="020B0604030504040204" pitchFamily="50" charset="-128"/>
              </a:rPr>
              <a:t>。</a:t>
            </a:r>
            <a:endParaRPr lang="en-US" altLang="ja-JP" sz="2000" dirty="0" smtClean="0">
              <a:latin typeface="メイリオ" panose="020B0604030504040204" pitchFamily="50" charset="-128"/>
              <a:ea typeface="メイリオ" panose="020B0604030504040204" pitchFamily="50" charset="-128"/>
            </a:endParaRPr>
          </a:p>
          <a:p>
            <a:pPr algn="l"/>
            <a:endParaRPr lang="en-US" altLang="ja-JP" sz="2000" dirty="0" smtClean="0">
              <a:latin typeface="メイリオ" panose="020B0604030504040204" pitchFamily="50" charset="-128"/>
              <a:ea typeface="メイリオ" panose="020B0604030504040204" pitchFamily="50" charset="-128"/>
            </a:endParaRPr>
          </a:p>
          <a:p>
            <a:pPr algn="l"/>
            <a:r>
              <a:rPr lang="ja-JP" altLang="en-US" sz="2000" dirty="0">
                <a:latin typeface="メイリオ" panose="020B0604030504040204" pitchFamily="50" charset="-128"/>
                <a:ea typeface="メイリオ" panose="020B0604030504040204" pitchFamily="50" charset="-128"/>
              </a:rPr>
              <a:t>　</a:t>
            </a:r>
            <a:r>
              <a:rPr lang="ja-JP" altLang="en-US" sz="2000" dirty="0" smtClean="0">
                <a:latin typeface="メイリオ" panose="020B0604030504040204" pitchFamily="50" charset="-128"/>
                <a:ea typeface="メイリオ" panose="020B0604030504040204" pitchFamily="50" charset="-128"/>
              </a:rPr>
              <a:t>息子</a:t>
            </a:r>
            <a:r>
              <a:rPr lang="ja-JP" altLang="en-US" sz="2000" dirty="0">
                <a:latin typeface="メイリオ" panose="020B0604030504040204" pitchFamily="50" charset="-128"/>
                <a:ea typeface="メイリオ" panose="020B0604030504040204" pitchFamily="50" charset="-128"/>
              </a:rPr>
              <a:t>に事情を聞くと、確かに</a:t>
            </a:r>
            <a:r>
              <a:rPr lang="ja-JP" altLang="en-US" sz="2000" dirty="0">
                <a:solidFill>
                  <a:srgbClr val="FF0000"/>
                </a:solidFill>
                <a:latin typeface="メイリオ" panose="020B0604030504040204" pitchFamily="50" charset="-128"/>
                <a:ea typeface="メイリオ" panose="020B0604030504040204" pitchFamily="50" charset="-128"/>
              </a:rPr>
              <a:t>オンラインゲーム内で通貨を得たが、実際にお金がかかるとは思わなかった</a:t>
            </a:r>
            <a:r>
              <a:rPr lang="ja-JP" altLang="en-US" sz="2000" dirty="0">
                <a:latin typeface="メイリオ" panose="020B0604030504040204" pitchFamily="50" charset="-128"/>
                <a:ea typeface="メイリオ" panose="020B0604030504040204" pitchFamily="50" charset="-128"/>
              </a:rPr>
              <a:t>と言う。高額なので困っている</a:t>
            </a:r>
            <a:r>
              <a:rPr lang="ja-JP" altLang="en-US" sz="2000" dirty="0" smtClean="0">
                <a:latin typeface="メイリオ" panose="020B0604030504040204" pitchFamily="50" charset="-128"/>
                <a:ea typeface="メイリオ" panose="020B0604030504040204" pitchFamily="50" charset="-128"/>
              </a:rPr>
              <a:t>。</a:t>
            </a:r>
            <a:endParaRPr lang="ja-JP" altLang="en-US" sz="2000" dirty="0">
              <a:latin typeface="メイリオ" panose="020B0604030504040204" pitchFamily="50" charset="-128"/>
              <a:ea typeface="メイリオ" panose="020B0604030504040204" pitchFamily="50" charset="-128"/>
            </a:endParaRPr>
          </a:p>
        </p:txBody>
      </p:sp>
      <p:sp>
        <p:nvSpPr>
          <p:cNvPr id="3" name="テキスト ボックス 2"/>
          <p:cNvSpPr txBox="1"/>
          <p:nvPr/>
        </p:nvSpPr>
        <p:spPr>
          <a:xfrm>
            <a:off x="4932040" y="5877272"/>
            <a:ext cx="3744416" cy="646331"/>
          </a:xfrm>
          <a:prstGeom prst="rect">
            <a:avLst/>
          </a:prstGeom>
          <a:noFill/>
        </p:spPr>
        <p:txBody>
          <a:bodyPr wrap="square" rtlCol="0">
            <a:spAutoFit/>
          </a:bodyPr>
          <a:lstStyle/>
          <a:p>
            <a:r>
              <a:rPr kumimoji="1" lang="ja-JP" altLang="en-US" dirty="0" smtClean="0"/>
              <a:t>独立行政法人</a:t>
            </a:r>
            <a:endParaRPr kumimoji="1" lang="en-US" altLang="ja-JP" dirty="0" smtClean="0"/>
          </a:p>
          <a:p>
            <a:r>
              <a:rPr lang="ja-JP" altLang="en-US" dirty="0"/>
              <a:t>国民生活</a:t>
            </a:r>
            <a:r>
              <a:rPr lang="ja-JP" altLang="en-US" dirty="0" smtClean="0"/>
              <a:t>センター</a:t>
            </a:r>
            <a:r>
              <a:rPr lang="ja-JP" altLang="en-US" dirty="0"/>
              <a:t>ホームページ</a:t>
            </a:r>
            <a:r>
              <a:rPr lang="ja-JP" altLang="en-US" dirty="0" smtClean="0"/>
              <a:t>より</a:t>
            </a:r>
            <a:endParaRPr kumimoji="1" lang="ja-JP" altLang="en-US" dirty="0"/>
          </a:p>
        </p:txBody>
      </p:sp>
      <p:pic>
        <p:nvPicPr>
          <p:cNvPr id="7" name="図 6" descr="スマートフォン　課金　こども に対する画像結果"/>
          <p:cNvPicPr/>
          <p:nvPr/>
        </p:nvPicPr>
        <p:blipFill rotWithShape="1">
          <a:blip r:embed="rId3" cstate="email">
            <a:extLst>
              <a:ext uri="{28A0092B-C50C-407E-A947-70E740481C1C}">
                <a14:useLocalDpi xmlns:a14="http://schemas.microsoft.com/office/drawing/2010/main"/>
              </a:ext>
            </a:extLst>
          </a:blip>
          <a:srcRect b="-2"/>
          <a:stretch/>
        </p:blipFill>
        <p:spPr bwMode="auto">
          <a:xfrm>
            <a:off x="395536" y="5003214"/>
            <a:ext cx="2343150" cy="1748115"/>
          </a:xfrm>
          <a:prstGeom prst="rect">
            <a:avLst/>
          </a:prstGeom>
          <a:ln>
            <a:noFill/>
          </a:ln>
          <a:effectLst>
            <a:softEdge rad="112500"/>
          </a:effectLst>
        </p:spPr>
      </p:pic>
    </p:spTree>
    <p:extLst>
      <p:ext uri="{BB962C8B-B14F-4D97-AF65-F5344CB8AC3E}">
        <p14:creationId xmlns:p14="http://schemas.microsoft.com/office/powerpoint/2010/main" val="8094217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4" end="4"/>
                                            </p:txEl>
                                          </p:spTgt>
                                        </p:tgtEl>
                                        <p:attrNameLst>
                                          <p:attrName>style.visibility</p:attrName>
                                        </p:attrNameLst>
                                      </p:cBhvr>
                                      <p:to>
                                        <p:strVal val="visible"/>
                                      </p:to>
                                    </p:set>
                                    <p:animEffect transition="in" filter="fade">
                                      <p:cBhvr>
                                        <p:cTn id="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図 7"/>
          <p:cNvPicPr>
            <a:picLocks noChangeAspect="1"/>
          </p:cNvPicPr>
          <p:nvPr/>
        </p:nvPicPr>
        <p:blipFill rotWithShape="1">
          <a:blip r:embed="rId3">
            <a:extLst>
              <a:ext uri="{28A0092B-C50C-407E-A947-70E740481C1C}">
                <a14:useLocalDpi xmlns:a14="http://schemas.microsoft.com/office/drawing/2010/main"/>
              </a:ext>
            </a:extLst>
          </a:blip>
          <a:srcRect/>
          <a:stretch/>
        </p:blipFill>
        <p:spPr>
          <a:xfrm>
            <a:off x="3458149" y="2506761"/>
            <a:ext cx="2339663" cy="1841402"/>
          </a:xfrm>
          <a:prstGeom prst="rect">
            <a:avLst/>
          </a:prstGeom>
        </p:spPr>
      </p:pic>
      <p:pic>
        <p:nvPicPr>
          <p:cNvPr id="12" name="図 11"/>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4943475" y="3814388"/>
            <a:ext cx="3281363" cy="814388"/>
          </a:xfrm>
          <a:prstGeom prst="rect">
            <a:avLst/>
          </a:prstGeom>
        </p:spPr>
      </p:pic>
      <p:pic>
        <p:nvPicPr>
          <p:cNvPr id="2" name="図 1"/>
          <p:cNvPicPr>
            <a:picLocks noChangeAspect="1"/>
          </p:cNvPicPr>
          <p:nvPr/>
        </p:nvPicPr>
        <p:blipFill rotWithShape="1">
          <a:blip r:embed="rId5" cstate="email">
            <a:extLst>
              <a:ext uri="{28A0092B-C50C-407E-A947-70E740481C1C}">
                <a14:useLocalDpi xmlns:a14="http://schemas.microsoft.com/office/drawing/2010/main"/>
              </a:ext>
            </a:extLst>
          </a:blip>
          <a:srcRect/>
          <a:stretch/>
        </p:blipFill>
        <p:spPr>
          <a:xfrm>
            <a:off x="899592" y="48072"/>
            <a:ext cx="1810271" cy="2132856"/>
          </a:xfrm>
          <a:prstGeom prst="rect">
            <a:avLst/>
          </a:prstGeom>
        </p:spPr>
      </p:pic>
      <p:pic>
        <p:nvPicPr>
          <p:cNvPr id="3" name="図 2"/>
          <p:cNvPicPr>
            <a:picLocks noChangeAspect="1"/>
          </p:cNvPicPr>
          <p:nvPr/>
        </p:nvPicPr>
        <p:blipFill rotWithShape="1">
          <a:blip r:embed="rId6" cstate="email">
            <a:extLst>
              <a:ext uri="{28A0092B-C50C-407E-A947-70E740481C1C}">
                <a14:useLocalDpi xmlns:a14="http://schemas.microsoft.com/office/drawing/2010/main"/>
              </a:ext>
            </a:extLst>
          </a:blip>
          <a:srcRect/>
          <a:stretch/>
        </p:blipFill>
        <p:spPr>
          <a:xfrm>
            <a:off x="2709863" y="61432"/>
            <a:ext cx="2576716" cy="1999415"/>
          </a:xfrm>
          <a:prstGeom prst="rect">
            <a:avLst/>
          </a:prstGeom>
        </p:spPr>
      </p:pic>
      <p:pic>
        <p:nvPicPr>
          <p:cNvPr id="5" name="図 4"/>
          <p:cNvPicPr>
            <a:picLocks noChangeAspect="1"/>
          </p:cNvPicPr>
          <p:nvPr/>
        </p:nvPicPr>
        <p:blipFill rotWithShape="1">
          <a:blip r:embed="rId7" cstate="email">
            <a:extLst>
              <a:ext uri="{28A0092B-C50C-407E-A947-70E740481C1C}">
                <a14:useLocalDpi xmlns:a14="http://schemas.microsoft.com/office/drawing/2010/main"/>
              </a:ext>
            </a:extLst>
          </a:blip>
          <a:srcRect/>
          <a:stretch/>
        </p:blipFill>
        <p:spPr>
          <a:xfrm>
            <a:off x="5186363" y="48072"/>
            <a:ext cx="2695575" cy="1950691"/>
          </a:xfrm>
          <a:prstGeom prst="rect">
            <a:avLst/>
          </a:prstGeom>
        </p:spPr>
      </p:pic>
      <p:pic>
        <p:nvPicPr>
          <p:cNvPr id="6" name="図 5"/>
          <p:cNvPicPr>
            <a:picLocks noChangeAspect="1"/>
          </p:cNvPicPr>
          <p:nvPr/>
        </p:nvPicPr>
        <p:blipFill rotWithShape="1">
          <a:blip r:embed="rId8" cstate="email">
            <a:extLst>
              <a:ext uri="{28A0092B-C50C-407E-A947-70E740481C1C}">
                <a14:useLocalDpi xmlns:a14="http://schemas.microsoft.com/office/drawing/2010/main"/>
              </a:ext>
            </a:extLst>
          </a:blip>
          <a:srcRect/>
          <a:stretch/>
        </p:blipFill>
        <p:spPr>
          <a:xfrm>
            <a:off x="5785634" y="1998762"/>
            <a:ext cx="2476836" cy="1925537"/>
          </a:xfrm>
          <a:prstGeom prst="rect">
            <a:avLst/>
          </a:prstGeom>
        </p:spPr>
      </p:pic>
      <p:pic>
        <p:nvPicPr>
          <p:cNvPr id="9" name="図 8"/>
          <p:cNvPicPr>
            <a:picLocks noChangeAspect="1"/>
          </p:cNvPicPr>
          <p:nvPr/>
        </p:nvPicPr>
        <p:blipFill rotWithShape="1">
          <a:blip r:embed="rId9" cstate="email">
            <a:extLst>
              <a:ext uri="{28A0092B-C50C-407E-A947-70E740481C1C}">
                <a14:useLocalDpi xmlns:a14="http://schemas.microsoft.com/office/drawing/2010/main"/>
              </a:ext>
            </a:extLst>
          </a:blip>
          <a:srcRect/>
          <a:stretch/>
        </p:blipFill>
        <p:spPr>
          <a:xfrm>
            <a:off x="899592" y="2627388"/>
            <a:ext cx="2592288" cy="2160240"/>
          </a:xfrm>
          <a:prstGeom prst="rect">
            <a:avLst/>
          </a:prstGeom>
        </p:spPr>
      </p:pic>
      <p:pic>
        <p:nvPicPr>
          <p:cNvPr id="10" name="図 9"/>
          <p:cNvPicPr>
            <a:picLocks noChangeAspect="1"/>
          </p:cNvPicPr>
          <p:nvPr/>
        </p:nvPicPr>
        <p:blipFill>
          <a:blip r:embed="rId10">
            <a:extLst>
              <a:ext uri="{28A0092B-C50C-407E-A947-70E740481C1C}">
                <a14:useLocalDpi xmlns:a14="http://schemas.microsoft.com/office/drawing/2010/main"/>
              </a:ext>
            </a:extLst>
          </a:blip>
          <a:stretch>
            <a:fillRect/>
          </a:stretch>
        </p:blipFill>
        <p:spPr>
          <a:xfrm>
            <a:off x="899592" y="4595440"/>
            <a:ext cx="3985114" cy="2262560"/>
          </a:xfrm>
          <a:prstGeom prst="rect">
            <a:avLst/>
          </a:prstGeom>
        </p:spPr>
      </p:pic>
      <p:pic>
        <p:nvPicPr>
          <p:cNvPr id="11" name="図 10"/>
          <p:cNvPicPr>
            <a:picLocks noChangeAspect="1"/>
          </p:cNvPicPr>
          <p:nvPr/>
        </p:nvPicPr>
        <p:blipFill rotWithShape="1">
          <a:blip r:embed="rId11" cstate="email">
            <a:extLst>
              <a:ext uri="{28A0092B-C50C-407E-A947-70E740481C1C}">
                <a14:useLocalDpi xmlns:a14="http://schemas.microsoft.com/office/drawing/2010/main"/>
              </a:ext>
            </a:extLst>
          </a:blip>
          <a:srcRect b="-1"/>
          <a:stretch/>
        </p:blipFill>
        <p:spPr>
          <a:xfrm>
            <a:off x="4504776" y="4628776"/>
            <a:ext cx="3720062" cy="2233988"/>
          </a:xfrm>
          <a:prstGeom prst="rect">
            <a:avLst/>
          </a:prstGeom>
        </p:spPr>
      </p:pic>
      <p:sp>
        <p:nvSpPr>
          <p:cNvPr id="14" name="テキスト ボックス 13"/>
          <p:cNvSpPr txBox="1"/>
          <p:nvPr/>
        </p:nvSpPr>
        <p:spPr>
          <a:xfrm>
            <a:off x="5064218" y="6493986"/>
            <a:ext cx="4079782" cy="369332"/>
          </a:xfrm>
          <a:prstGeom prst="rect">
            <a:avLst/>
          </a:prstGeom>
          <a:noFill/>
        </p:spPr>
        <p:txBody>
          <a:bodyPr wrap="square" rtlCol="0">
            <a:spAutoFit/>
          </a:bodyPr>
          <a:lstStyle/>
          <a:p>
            <a:r>
              <a:rPr kumimoji="1" lang="ja-JP" altLang="en-US" dirty="0" smtClean="0"/>
              <a:t>（株）デジタルアーツホームページより</a:t>
            </a:r>
            <a:endParaRPr kumimoji="1" lang="ja-JP" altLang="en-US" dirty="0"/>
          </a:p>
        </p:txBody>
      </p:sp>
    </p:spTree>
    <p:extLst>
      <p:ext uri="{BB962C8B-B14F-4D97-AF65-F5344CB8AC3E}">
        <p14:creationId xmlns:p14="http://schemas.microsoft.com/office/powerpoint/2010/main" val="816027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left)">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up)">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2" fill="hold"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wipe(right)">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2"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ipe(right)">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wipe(left)">
                                      <p:cBhvr>
                                        <p:cTn id="32" dur="5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wipe(left)">
                                      <p:cBhvr>
                                        <p:cTn id="37" dur="500"/>
                                        <p:tgtEl>
                                          <p:spTgt spid="11"/>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2" fill="hold" nodeType="clickEffect">
                                  <p:stCondLst>
                                    <p:cond delay="0"/>
                                  </p:stCondLst>
                                  <p:childTnLst>
                                    <p:set>
                                      <p:cBhvr>
                                        <p:cTn id="41" dur="1" fill="hold">
                                          <p:stCondLst>
                                            <p:cond delay="0"/>
                                          </p:stCondLst>
                                        </p:cTn>
                                        <p:tgtEl>
                                          <p:spTgt spid="12"/>
                                        </p:tgtEl>
                                        <p:attrNameLst>
                                          <p:attrName>style.visibility</p:attrName>
                                        </p:attrNameLst>
                                      </p:cBhvr>
                                      <p:to>
                                        <p:strVal val="visible"/>
                                      </p:to>
                                    </p:set>
                                    <p:animEffect transition="in" filter="wipe(right)">
                                      <p:cBhvr>
                                        <p:cTn id="4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921</TotalTime>
  <Words>415</Words>
  <Application>Microsoft Office PowerPoint</Application>
  <PresentationFormat>画面に合わせる (4:3)</PresentationFormat>
  <Paragraphs>68</Paragraphs>
  <Slides>6</Slides>
  <Notes>6</Notes>
  <HiddenSlides>0</HiddenSlides>
  <MMClips>0</MMClips>
  <ScaleCrop>false</ScaleCrop>
  <HeadingPairs>
    <vt:vector size="4" baseType="variant">
      <vt:variant>
        <vt:lpstr>テーマ</vt:lpstr>
      </vt:variant>
      <vt:variant>
        <vt:i4>1</vt:i4>
      </vt:variant>
      <vt:variant>
        <vt:lpstr>スライド タイトル</vt:lpstr>
      </vt:variant>
      <vt:variant>
        <vt:i4>6</vt:i4>
      </vt:variant>
    </vt:vector>
  </HeadingPairs>
  <TitlesOfParts>
    <vt:vector size="7" baseType="lpstr">
      <vt:lpstr>Office ​​テーマ</vt:lpstr>
      <vt:lpstr>スマホゲームと課金について ～高額な課金～</vt:lpstr>
      <vt:lpstr>   はスマホゲームに 課金経験あり。</vt:lpstr>
      <vt:lpstr>課金者の６割は          円未満である一方、     が１万円以上課金。</vt:lpstr>
      <vt:lpstr>トラブル事例①</vt:lpstr>
      <vt:lpstr>トラブル事例②</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スマホ所持者の６割がゲームを利用している</dc:title>
  <dc:creator>櫻木　雅哉</dc:creator>
  <cp:lastModifiedBy>兵庫県</cp:lastModifiedBy>
  <cp:revision>78</cp:revision>
  <dcterms:created xsi:type="dcterms:W3CDTF">2017-05-29T07:16:52Z</dcterms:created>
  <dcterms:modified xsi:type="dcterms:W3CDTF">2019-01-07T01:57:13Z</dcterms:modified>
</cp:coreProperties>
</file>