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256" r:id="rId2"/>
    <p:sldId id="277" r:id="rId3"/>
    <p:sldId id="273" r:id="rId4"/>
    <p:sldId id="276" r:id="rId5"/>
    <p:sldId id="278" r:id="rId6"/>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FF"/>
    <a:srgbClr val="FF71B8"/>
    <a:srgbClr val="FF99CC"/>
    <a:srgbClr val="FFD1E8"/>
    <a:srgbClr val="FFCF05"/>
    <a:srgbClr val="FF9999"/>
    <a:srgbClr val="FF8633"/>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87" autoAdjust="0"/>
  </p:normalViewPr>
  <p:slideViewPr>
    <p:cSldViewPr>
      <p:cViewPr>
        <p:scale>
          <a:sx n="66" d="100"/>
          <a:sy n="66" d="100"/>
        </p:scale>
        <p:origin x="-1110" y="138"/>
      </p:cViewPr>
      <p:guideLst>
        <p:guide orient="horz" pos="2160"/>
        <p:guide pos="2880"/>
      </p:guideLst>
    </p:cSldViewPr>
  </p:slideViewPr>
  <p:notesTextViewPr>
    <p:cViewPr>
      <p:scale>
        <a:sx n="1" d="1"/>
        <a:sy n="1" d="1"/>
      </p:scale>
      <p:origin x="0" y="0"/>
    </p:cViewPr>
  </p:notesTextViewPr>
  <p:notesViewPr>
    <p:cSldViewPr>
      <p:cViewPr varScale="1">
        <p:scale>
          <a:sx n="43" d="100"/>
          <a:sy n="43" d="100"/>
        </p:scale>
        <p:origin x="-2736" y="-108"/>
      </p:cViewPr>
      <p:guideLst>
        <p:guide orient="horz" pos="3108"/>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4301"/>
            <a:ext cx="2918831" cy="493474"/>
          </a:xfrm>
          <a:prstGeom prst="rect">
            <a:avLst/>
          </a:prstGeom>
        </p:spPr>
        <p:txBody>
          <a:bodyPr vert="horz" lIns="91440" tIns="45720" rIns="91440" bIns="45720" rtlCol="0" anchor="b"/>
          <a:lstStyle>
            <a:lvl1pPr algn="r">
              <a:defRPr sz="1200"/>
            </a:lvl1pPr>
          </a:lstStyle>
          <a:p>
            <a:fld id="{37E4FBF0-F5D3-4057-95A8-EF10DEFF4C5C}" type="slidenum">
              <a:rPr kumimoji="1" lang="ja-JP" altLang="en-US" smtClean="0"/>
              <a:t>‹#›</a:t>
            </a:fld>
            <a:endParaRPr kumimoji="1" lang="ja-JP" altLang="en-US"/>
          </a:p>
        </p:txBody>
      </p:sp>
    </p:spTree>
    <p:extLst>
      <p:ext uri="{BB962C8B-B14F-4D97-AF65-F5344CB8AC3E}">
        <p14:creationId xmlns:p14="http://schemas.microsoft.com/office/powerpoint/2010/main" val="15978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B2C23C15-94A6-4AAB-9D10-A3135DB404BA}" type="datetimeFigureOut">
              <a:rPr kumimoji="1" lang="ja-JP" altLang="en-US" smtClean="0"/>
              <a:t>2019/1/7</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8007"/>
            <a:ext cx="5388610" cy="444127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A79E94F8-64E5-4EC2-9799-36886D6F96E4}" type="slidenum">
              <a:rPr kumimoji="1" lang="ja-JP" altLang="en-US" smtClean="0"/>
              <a:t>‹#›</a:t>
            </a:fld>
            <a:endParaRPr kumimoji="1" lang="ja-JP" altLang="en-US"/>
          </a:p>
        </p:txBody>
      </p:sp>
    </p:spTree>
    <p:extLst>
      <p:ext uri="{BB962C8B-B14F-4D97-AF65-F5344CB8AC3E}">
        <p14:creationId xmlns:p14="http://schemas.microsoft.com/office/powerpoint/2010/main" val="25766440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現在のゲーム機には様々な機能が搭載されるようになってきています。</a:t>
            </a:r>
            <a:endParaRPr kumimoji="1" lang="en-US" altLang="ja-JP" dirty="0" smtClean="0"/>
          </a:p>
          <a:p>
            <a:r>
              <a:rPr kumimoji="1" lang="ja-JP" altLang="en-US" dirty="0" smtClean="0"/>
              <a:t>子どもたちの安心、安全を考えるには、</a:t>
            </a:r>
            <a:endParaRPr kumimoji="1" lang="en-US" altLang="ja-JP" dirty="0" smtClean="0"/>
          </a:p>
          <a:p>
            <a:r>
              <a:rPr kumimoji="1" lang="ja-JP" altLang="en-US" dirty="0" smtClean="0"/>
              <a:t>周囲の大人の支援が必要です。</a:t>
            </a:r>
            <a:endParaRPr kumimoji="1" lang="en-US" altLang="ja-JP" dirty="0" smtClean="0"/>
          </a:p>
          <a:p>
            <a:endParaRPr kumimoji="1" lang="en-US" altLang="ja-JP" dirty="0" smtClean="0"/>
          </a:p>
          <a:p>
            <a:r>
              <a:rPr kumimoji="1" lang="ja-JP" altLang="en-US" dirty="0" smtClean="0"/>
              <a:t>インターネットへの接続が容易になった今、大人は危険な情報や悪意ある情報から</a:t>
            </a:r>
            <a:endParaRPr kumimoji="1" lang="en-US" altLang="ja-JP" dirty="0" smtClean="0"/>
          </a:p>
          <a:p>
            <a:r>
              <a:rPr kumimoji="1" lang="ja-JP" altLang="en-US" dirty="0" smtClean="0"/>
              <a:t>どのように子ども達を守ればいいのでしょうか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3B8548A-E4A9-4442-9CB4-8F717DA0AFF9}" type="slidenum">
              <a:rPr kumimoji="1" lang="ja-JP" altLang="en-US" smtClean="0"/>
              <a:t>2</a:t>
            </a:fld>
            <a:endParaRPr kumimoji="1" lang="ja-JP" altLang="en-US"/>
          </a:p>
        </p:txBody>
      </p:sp>
    </p:spTree>
    <p:extLst>
      <p:ext uri="{BB962C8B-B14F-4D97-AF65-F5344CB8AC3E}">
        <p14:creationId xmlns:p14="http://schemas.microsoft.com/office/powerpoint/2010/main" val="935023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インターネット接続ができる機器として３ＤＳでも対策はしっかりととられています</a:t>
            </a:r>
            <a:endParaRPr kumimoji="1" lang="en-US" altLang="ja-JP" dirty="0" smtClean="0"/>
          </a:p>
          <a:p>
            <a:r>
              <a:rPr kumimoji="1" lang="ja-JP" altLang="en-US" dirty="0" smtClean="0"/>
              <a:t>どのようなことが可能なのかを知った上で、何をどの程度制限してやるかということは</a:t>
            </a:r>
            <a:endParaRPr kumimoji="1" lang="en-US" altLang="ja-JP" dirty="0" smtClean="0"/>
          </a:p>
          <a:p>
            <a:r>
              <a:rPr kumimoji="1" lang="ja-JP" altLang="en-US" dirty="0" smtClean="0"/>
              <a:t>大人がしっかりと考え、判断しなければいけません</a:t>
            </a:r>
            <a:endParaRPr kumimoji="1" lang="en-US" altLang="ja-JP" dirty="0" smtClean="0"/>
          </a:p>
          <a:p>
            <a:endParaRPr kumimoji="1" lang="en-US" altLang="ja-JP" dirty="0" smtClean="0"/>
          </a:p>
          <a:p>
            <a:r>
              <a:rPr kumimoji="1" lang="en-US" altLang="ja-JP" dirty="0" smtClean="0"/>
              <a:t>Nintendo</a:t>
            </a:r>
            <a:r>
              <a:rPr kumimoji="1" lang="ja-JP" altLang="en-US" dirty="0" smtClean="0"/>
              <a:t>の</a:t>
            </a:r>
            <a:r>
              <a:rPr kumimoji="1" lang="en-US" altLang="ja-JP" dirty="0" smtClean="0"/>
              <a:t>WEB</a:t>
            </a:r>
            <a:r>
              <a:rPr kumimoji="1" lang="ja-JP" altLang="en-US" dirty="0" smtClean="0"/>
              <a:t>サイトには「保護者による使用制限」について記載されたページが用意されており</a:t>
            </a:r>
            <a:endParaRPr kumimoji="1" lang="en-US" altLang="ja-JP" dirty="0" smtClean="0"/>
          </a:p>
          <a:p>
            <a:r>
              <a:rPr kumimoji="1" lang="ja-JP" altLang="en-US" dirty="0" smtClean="0"/>
              <a:t>子どもに届く情報を「フィルタリング」する方法について詳しく説明されています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A79E94F8-64E5-4EC2-9799-36886D6F96E4}" type="slidenum">
              <a:rPr kumimoji="1" lang="ja-JP" altLang="en-US" smtClean="0"/>
              <a:t>3</a:t>
            </a:fld>
            <a:endParaRPr kumimoji="1" lang="ja-JP" altLang="en-US"/>
          </a:p>
        </p:txBody>
      </p:sp>
    </p:spTree>
    <p:extLst>
      <p:ext uri="{BB962C8B-B14F-4D97-AF65-F5344CB8AC3E}">
        <p14:creationId xmlns:p14="http://schemas.microsoft.com/office/powerpoint/2010/main" val="2317220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手順に沿って設定を進めれば、様々な制限が可能です</a:t>
            </a:r>
            <a:endParaRPr kumimoji="1" lang="en-US" altLang="ja-JP" dirty="0" smtClean="0"/>
          </a:p>
          <a:p>
            <a:endParaRPr kumimoji="1" lang="en-US" altLang="ja-JP" dirty="0" smtClean="0"/>
          </a:p>
          <a:p>
            <a:r>
              <a:rPr kumimoji="1" lang="ja-JP" altLang="en-US" dirty="0" smtClean="0"/>
              <a:t>●</a:t>
            </a:r>
            <a:r>
              <a:rPr kumimoji="1" lang="ja-JP" altLang="en-US" b="1" u="sng" dirty="0" smtClean="0"/>
              <a:t>インターネットブラウザの使用を制限</a:t>
            </a:r>
            <a:r>
              <a:rPr kumimoji="1" lang="ja-JP" altLang="en-US" dirty="0" smtClean="0"/>
              <a:t>する</a:t>
            </a:r>
            <a:endParaRPr kumimoji="1" lang="en-US" altLang="ja-JP" dirty="0" smtClean="0"/>
          </a:p>
          <a:p>
            <a:r>
              <a:rPr kumimoji="1" lang="ja-JP" altLang="en-US" dirty="0" smtClean="0"/>
              <a:t>●クレジットカード等を使用したソフトの</a:t>
            </a:r>
            <a:r>
              <a:rPr kumimoji="1" lang="ja-JP" altLang="en-US" b="1" u="sng" dirty="0" smtClean="0"/>
              <a:t>ダウンロードの制限</a:t>
            </a:r>
            <a:r>
              <a:rPr kumimoji="1" lang="ja-JP" altLang="en-US" dirty="0" smtClean="0"/>
              <a:t>をする</a:t>
            </a:r>
            <a:endParaRPr kumimoji="1" lang="en-US" altLang="ja-JP" dirty="0" smtClean="0"/>
          </a:p>
          <a:p>
            <a:r>
              <a:rPr kumimoji="1" lang="ja-JP" altLang="en-US" dirty="0" smtClean="0"/>
              <a:t>●ほかのユーザーとの</a:t>
            </a:r>
            <a:r>
              <a:rPr kumimoji="1" lang="ja-JP" altLang="en-US" b="1" u="sng" dirty="0" smtClean="0"/>
              <a:t>コミュニケーションの制限</a:t>
            </a:r>
            <a:r>
              <a:rPr kumimoji="1" lang="ja-JP" altLang="en-US" dirty="0" smtClean="0"/>
              <a:t>や送受信できる内容の制限をする</a:t>
            </a:r>
            <a:endParaRPr kumimoji="1" lang="en-US" altLang="ja-JP" dirty="0" smtClean="0"/>
          </a:p>
          <a:p>
            <a:r>
              <a:rPr kumimoji="1" lang="ja-JP" altLang="en-US" dirty="0" smtClean="0"/>
              <a:t>●過激な内容などを含んでいるために</a:t>
            </a:r>
            <a:r>
              <a:rPr kumimoji="1" lang="ja-JP" altLang="en-US" b="1" u="sng" dirty="0" smtClean="0"/>
              <a:t>年齢制限のあるゲームの使用を制限</a:t>
            </a:r>
            <a:r>
              <a:rPr kumimoji="1" lang="ja-JP" altLang="en-US" dirty="0" smtClean="0"/>
              <a:t>する</a:t>
            </a:r>
            <a:endParaRPr kumimoji="1" lang="en-US" altLang="ja-JP" dirty="0" smtClean="0"/>
          </a:p>
          <a:p>
            <a:endParaRPr kumimoji="1" lang="en-US" altLang="ja-JP" dirty="0" smtClean="0"/>
          </a:p>
          <a:p>
            <a:r>
              <a:rPr kumimoji="1" lang="ja-JP" altLang="en-US" dirty="0" smtClean="0"/>
              <a:t>など細かい設定が可能です</a:t>
            </a:r>
            <a:endParaRPr kumimoji="1" lang="en-US" altLang="ja-JP" dirty="0" smtClean="0"/>
          </a:p>
          <a:p>
            <a:r>
              <a:rPr kumimoji="1" lang="ja-JP" altLang="en-US" dirty="0" smtClean="0"/>
              <a:t>これだけで万全だというわけではありませんが、気持よくゲームやインターネットを利用するためにも</a:t>
            </a:r>
            <a:endParaRPr kumimoji="1" lang="en-US" altLang="ja-JP" dirty="0" smtClean="0"/>
          </a:p>
          <a:p>
            <a:r>
              <a:rPr kumimoji="1" lang="ja-JP" altLang="en-US" b="1" u="sng" dirty="0" smtClean="0"/>
              <a:t>「きまりがある」という姿勢</a:t>
            </a:r>
            <a:r>
              <a:rPr kumimoji="1" lang="ja-JP" altLang="en-US" dirty="0" smtClean="0"/>
              <a:t>をしめすためには非常に有効な手段です</a:t>
            </a:r>
            <a:endParaRPr kumimoji="1" lang="en-US" altLang="ja-JP" dirty="0" smtClean="0"/>
          </a:p>
          <a:p>
            <a:r>
              <a:rPr kumimoji="1" lang="ja-JP" altLang="en-US" dirty="0" smtClean="0"/>
              <a:t>与える大人が必ず目を通しておくべき内容です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3B8548A-E4A9-4442-9CB4-8F717DA0AFF9}" type="slidenum">
              <a:rPr kumimoji="1" lang="ja-JP" altLang="en-US" smtClean="0"/>
              <a:t>4</a:t>
            </a:fld>
            <a:endParaRPr kumimoji="1" lang="ja-JP" altLang="en-US"/>
          </a:p>
        </p:txBody>
      </p:sp>
    </p:spTree>
    <p:extLst>
      <p:ext uri="{BB962C8B-B14F-4D97-AF65-F5344CB8AC3E}">
        <p14:creationId xmlns:p14="http://schemas.microsoft.com/office/powerpoint/2010/main" val="115813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また、スマホやタブレットと同様にフィルタリングソフトを使ったインターネットの閲覧制限も可能です</a:t>
            </a:r>
            <a:endParaRPr kumimoji="1" lang="en-US" altLang="ja-JP" dirty="0" smtClean="0"/>
          </a:p>
          <a:p>
            <a:r>
              <a:rPr kumimoji="1" lang="ja-JP" altLang="en-US" dirty="0" smtClean="0"/>
              <a:t>あたらしい３ＤＳにはフィルタリングソフトが導入されていますので、有害サイトの表示を遮断し、</a:t>
            </a:r>
            <a:endParaRPr kumimoji="1" lang="en-US" altLang="ja-JP" dirty="0" smtClean="0"/>
          </a:p>
          <a:p>
            <a:r>
              <a:rPr kumimoji="1" lang="ja-JP" altLang="en-US" dirty="0" smtClean="0"/>
              <a:t>より安全にインターネットを利用できるようになります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3B8548A-E4A9-4442-9CB4-8F717DA0AFF9}" type="slidenum">
              <a:rPr kumimoji="1" lang="ja-JP" altLang="en-US" smtClean="0"/>
              <a:t>5</a:t>
            </a:fld>
            <a:endParaRPr kumimoji="1" lang="ja-JP" altLang="en-US"/>
          </a:p>
        </p:txBody>
      </p:sp>
    </p:spTree>
    <p:extLst>
      <p:ext uri="{BB962C8B-B14F-4D97-AF65-F5344CB8AC3E}">
        <p14:creationId xmlns:p14="http://schemas.microsoft.com/office/powerpoint/2010/main" val="11581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EF0916B-9CF2-4DA2-B811-419CD1125A63}" type="datetimeFigureOut">
              <a:rPr kumimoji="1" lang="ja-JP" altLang="en-US" smtClean="0"/>
              <a:pPr/>
              <a:t>2019/1/7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71340A-2708-4914-BD75-3E07F1D1BAA1}" type="slidenum">
              <a:rPr kumimoji="1" lang="ja-JP" altLang="en-US" smtClean="0"/>
              <a:pPr/>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EF0916B-9CF2-4DA2-B811-419CD1125A63}" type="datetimeFigureOut">
              <a:rPr kumimoji="1" lang="ja-JP" altLang="en-US" smtClean="0"/>
              <a:pPr/>
              <a:t>2019/1/7</a:t>
            </a:fld>
            <a:endParaRPr kumimoji="1" lang="ja-JP"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371340A-2708-4914-BD75-3E07F1D1BAA1}" type="slidenum">
              <a:rPr kumimoji="1" lang="ja-JP" altLang="en-US" smtClean="0"/>
              <a:pPr/>
              <a:t>‹#›</a:t>
            </a:fld>
            <a:endParaRPr kumimoji="1" lang="ja-JP"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548680"/>
            <a:ext cx="6480720" cy="1023276"/>
          </a:xfrm>
        </p:spPr>
        <p:txBody>
          <a:bodyPr>
            <a:noAutofit/>
          </a:bodyPr>
          <a:lstStyle/>
          <a:p>
            <a:pPr algn="l"/>
            <a:r>
              <a:rPr lang="ja-JP" altLang="en-US" sz="5400" b="1" u="sng"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情報モラル研修</a:t>
            </a:r>
            <a:endParaRPr kumimoji="1" lang="ja-JP" altLang="en-US" sz="5400" b="1" u="sng"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txBox="1">
            <a:spLocks/>
          </p:cNvSpPr>
          <p:nvPr/>
        </p:nvSpPr>
        <p:spPr>
          <a:xfrm>
            <a:off x="323528" y="1772816"/>
            <a:ext cx="8352928" cy="3960440"/>
          </a:xfrm>
          <a:prstGeom prst="roundRect">
            <a:avLst>
              <a:gd name="adj" fmla="val 14278"/>
            </a:avLst>
          </a:prstGeom>
          <a:solidFill>
            <a:srgbClr val="FFFFFF">
              <a:alpha val="78039"/>
            </a:srgbClr>
          </a:solidFill>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6600" b="1" dirty="0" smtClean="0">
                <a:ln w="24500" cmpd="dbl">
                  <a:solidFill>
                    <a:sysClr val="windowText" lastClr="000000"/>
                  </a:solidFill>
                  <a:prstDash val="solid"/>
                  <a:miter lim="800000"/>
                </a:ln>
                <a:solidFill>
                  <a:srgbClr val="FF8633"/>
                </a:solidFill>
                <a:effectLst>
                  <a:outerShdw blurRad="50800" dist="635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rPr>
              <a:t> 携帯ゲームの進化</a:t>
            </a:r>
            <a:r>
              <a:rPr lang="en-US" altLang="ja-JP" sz="6600" b="1" dirty="0" smtClean="0">
                <a:ln w="24500" cmpd="dbl">
                  <a:solidFill>
                    <a:sysClr val="windowText" lastClr="000000"/>
                  </a:solidFill>
                  <a:prstDash val="solid"/>
                  <a:miter lim="800000"/>
                </a:ln>
                <a:solidFill>
                  <a:srgbClr val="FF8633"/>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6600" b="1" dirty="0" smtClean="0">
                <a:ln w="24500" cmpd="dbl">
                  <a:solidFill>
                    <a:sysClr val="windowText" lastClr="000000"/>
                  </a:solidFill>
                  <a:prstDash val="solid"/>
                  <a:miter lim="800000"/>
                </a:ln>
                <a:solidFill>
                  <a:srgbClr val="FF8633"/>
                </a:solidFill>
                <a:latin typeface="メイリオ" panose="020B0604030504040204" pitchFamily="50" charset="-128"/>
                <a:ea typeface="メイリオ" panose="020B0604030504040204" pitchFamily="50" charset="-128"/>
                <a:cs typeface="メイリオ" panose="020B0604030504040204" pitchFamily="50" charset="-128"/>
              </a:rPr>
            </a:br>
            <a:endParaRPr lang="en-US" altLang="ja-JP" sz="1600" b="1" dirty="0" smtClean="0">
              <a:ln w="24500" cmpd="dbl">
                <a:solidFill>
                  <a:sysClr val="windowText" lastClr="000000"/>
                </a:solidFill>
                <a:prstDash val="solid"/>
                <a:miter lim="800000"/>
              </a:ln>
              <a:solidFill>
                <a:srgbClr val="FF8633"/>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smtClean="0">
                <a:ln w="24500" cmpd="dbl">
                  <a:solidFill>
                    <a:sysClr val="windowText" lastClr="000000"/>
                  </a:solidFill>
                  <a:prstDash val="solid"/>
                  <a:miter lim="800000"/>
                </a:ln>
                <a:solidFill>
                  <a:srgbClr val="FF8633"/>
                </a:solidFill>
                <a:latin typeface="メイリオ" panose="020B0604030504040204" pitchFamily="50" charset="-128"/>
                <a:ea typeface="メイリオ" panose="020B0604030504040204" pitchFamily="50" charset="-128"/>
                <a:cs typeface="メイリオ" panose="020B0604030504040204" pitchFamily="50" charset="-128"/>
              </a:rPr>
              <a:t>～フィルタリングで危険回避～</a:t>
            </a:r>
            <a:endParaRPr lang="ja-JP" altLang="en-US" b="1" dirty="0">
              <a:ln w="24500" cmpd="dbl">
                <a:solidFill>
                  <a:sysClr val="windowText" lastClr="000000"/>
                </a:solidFill>
                <a:prstDash val="solid"/>
                <a:miter lim="800000"/>
              </a:ln>
              <a:solidFill>
                <a:srgbClr val="FF8633"/>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98695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179512" y="332656"/>
            <a:ext cx="8784975" cy="5760640"/>
          </a:xfrm>
          <a:prstGeom prst="rect">
            <a:avLst/>
          </a:prstGeom>
        </p:spPr>
        <p:txBody>
          <a:bodyPr vert="horz" lIns="91440" tIns="45720" rIns="91440" bIns="45720" rtlCol="0">
            <a:no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endParaRPr lang="ja-JP" altLang="en-US" sz="1600" dirty="0"/>
          </a:p>
        </p:txBody>
      </p:sp>
      <p:sp>
        <p:nvSpPr>
          <p:cNvPr id="5" name="タイトル 1"/>
          <p:cNvSpPr>
            <a:spLocks noGrp="1"/>
          </p:cNvSpPr>
          <p:nvPr>
            <p:ph type="title"/>
          </p:nvPr>
        </p:nvSpPr>
        <p:spPr>
          <a:xfrm>
            <a:off x="0" y="188640"/>
            <a:ext cx="9144000" cy="1152128"/>
          </a:xfrm>
        </p:spPr>
        <p:txBody>
          <a:bodyPr>
            <a:noAutofit/>
          </a:bodyPr>
          <a:lstStyle/>
          <a:p>
            <a:pPr algn="l"/>
            <a:r>
              <a:rPr lang="ja-JP" altLang="en-US" sz="3600" b="1"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　子どもがゲーム機で安全に遊ぶために</a:t>
            </a:r>
            <a:r>
              <a:rPr lang="en-US" altLang="ja-JP" sz="3600" b="1"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
            </a:r>
            <a:br>
              <a:rPr lang="en-US" altLang="ja-JP" sz="3600" b="1"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3600" b="1"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　　周囲の大人が知っておきたいこと</a:t>
            </a:r>
            <a:r>
              <a:rPr lang="en-US" altLang="ja-JP" sz="3600" b="1" smtClean="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600" b="1" dirty="0">
              <a:ln w="12700">
                <a:solidFill>
                  <a:srgbClr val="FF0000"/>
                </a:solidFill>
                <a:prstDash val="solid"/>
              </a:ln>
              <a:solidFill>
                <a:srgbClr val="FF9999"/>
              </a:solidFill>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 name="Picture 2" descr="U:\Desktop\Nintendo　関連画像\Nintendo 3ds.png"/>
          <p:cNvPicPr>
            <a:picLocks noChangeAspect="1" noChangeArrowheads="1"/>
          </p:cNvPicPr>
          <p:nvPr/>
        </p:nvPicPr>
        <p:blipFill rotWithShape="1">
          <a:blip r:embed="rId3" cstate="print">
            <a:extLst>
              <a:ext uri="{28A0092B-C50C-407E-A947-70E740481C1C}">
                <a14:useLocalDpi xmlns:a14="http://schemas.microsoft.com/office/drawing/2010/main"/>
              </a:ext>
            </a:extLst>
          </a:blip>
          <a:srcRect/>
          <a:stretch/>
        </p:blipFill>
        <p:spPr bwMode="auto">
          <a:xfrm>
            <a:off x="5679982" y="4458544"/>
            <a:ext cx="2767970" cy="204651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7" name="タイトル 1"/>
          <p:cNvSpPr txBox="1">
            <a:spLocks/>
          </p:cNvSpPr>
          <p:nvPr/>
        </p:nvSpPr>
        <p:spPr>
          <a:xfrm>
            <a:off x="179512" y="1556792"/>
            <a:ext cx="8640960" cy="792088"/>
          </a:xfrm>
          <a:prstGeom prst="roundRect">
            <a:avLst/>
          </a:prstGeom>
          <a:solidFill>
            <a:srgbClr val="FFC000"/>
          </a:solidFill>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3600" b="1" i="0" u="none" strike="noStrike" kern="1200" normalizeH="0" baseline="0" noProof="0" dirty="0" smtClean="0">
                <a:ln w="12700" cmpd="sng">
                  <a:solidFill>
                    <a:schemeClr val="tx1"/>
                  </a:solidFill>
                  <a:prstDash val="solid"/>
                  <a:miter lim="800000"/>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rPr>
              <a:t>①どんな機能が</a:t>
            </a:r>
            <a:r>
              <a:rPr lang="ja-JP" altLang="en-US" sz="3600" b="1" dirty="0" smtClean="0">
                <a:ln w="12700" cmpd="sng">
                  <a:solidFill>
                    <a:schemeClr val="tx1"/>
                  </a:solidFill>
                  <a:prstDash val="solid"/>
                  <a:miter lim="800000"/>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搭載されて</a:t>
            </a:r>
            <a:r>
              <a:rPr kumimoji="1" lang="ja-JP" altLang="en-US" sz="3600" b="1" i="0" u="none" strike="noStrike" kern="1200" normalizeH="0" baseline="0" noProof="0" dirty="0" smtClean="0">
                <a:ln w="12700" cmpd="sng">
                  <a:solidFill>
                    <a:schemeClr val="tx1"/>
                  </a:solidFill>
                  <a:prstDash val="solid"/>
                  <a:miter lim="800000"/>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rPr>
              <a:t>いるのか？</a:t>
            </a:r>
            <a:endParaRPr kumimoji="1" lang="ja-JP" altLang="en-US" sz="3600" b="1" i="0" u="none" strike="noStrike" kern="1200" normalizeH="0" baseline="0" noProof="0" dirty="0">
              <a:ln w="12700" cmpd="sng">
                <a:solidFill>
                  <a:schemeClr val="tx1"/>
                </a:solidFill>
                <a:prstDash val="solid"/>
                <a:miter lim="800000"/>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タイトル 1"/>
          <p:cNvSpPr txBox="1">
            <a:spLocks/>
          </p:cNvSpPr>
          <p:nvPr/>
        </p:nvSpPr>
        <p:spPr>
          <a:xfrm>
            <a:off x="180528" y="2564904"/>
            <a:ext cx="8639944" cy="792088"/>
          </a:xfrm>
          <a:prstGeom prst="roundRect">
            <a:avLst/>
          </a:prstGeom>
          <a:solidFill>
            <a:srgbClr val="FFC000"/>
          </a:solidFill>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lvl="0">
              <a:spcBef>
                <a:spcPct val="0"/>
              </a:spcBef>
              <a:defRPr/>
            </a:pPr>
            <a:r>
              <a:rPr lang="ja-JP" altLang="en-US" sz="3600" b="1" dirty="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②インターネット</a:t>
            </a:r>
            <a:r>
              <a:rPr lang="ja-JP" altLang="en-US" sz="3600" b="1" dirty="0" smtClean="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につなぐには？</a:t>
            </a:r>
            <a:endParaRPr kumimoji="1" lang="ja-JP" altLang="en-US" sz="3600" b="1" i="0" u="none" strike="noStrike" kern="1200" cap="none" spc="0" normalizeH="0" baseline="0" noProof="0" dirty="0">
              <a:ln w="12700">
                <a:solidFill>
                  <a:schemeClr val="tx1"/>
                </a:solidFill>
                <a:prstDash val="solid"/>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タイトル 1"/>
          <p:cNvSpPr txBox="1">
            <a:spLocks/>
          </p:cNvSpPr>
          <p:nvPr/>
        </p:nvSpPr>
        <p:spPr>
          <a:xfrm>
            <a:off x="179512" y="3573016"/>
            <a:ext cx="8640960" cy="792088"/>
          </a:xfrm>
          <a:prstGeom prst="roundRect">
            <a:avLst/>
          </a:prstGeom>
          <a:solidFill>
            <a:srgbClr val="FF6600"/>
          </a:solidFill>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3600" b="1" dirty="0" smtClean="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③何をフィルタリングできるのか？</a:t>
            </a:r>
            <a:endParaRPr kumimoji="1" lang="ja-JP" altLang="en-US" sz="3600" b="1" i="0" u="none" strike="noStrike" kern="1200" cap="none" spc="0" normalizeH="0" baseline="0" noProof="0" dirty="0">
              <a:ln w="12700">
                <a:solidFill>
                  <a:schemeClr val="tx1"/>
                </a:solidFill>
                <a:prstDash val="solid"/>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タイトル 1"/>
          <p:cNvSpPr txBox="1">
            <a:spLocks/>
          </p:cNvSpPr>
          <p:nvPr/>
        </p:nvSpPr>
        <p:spPr>
          <a:xfrm>
            <a:off x="180528" y="4581128"/>
            <a:ext cx="5183560" cy="1368152"/>
          </a:xfrm>
          <a:prstGeom prst="roundRect">
            <a:avLst>
              <a:gd name="adj" fmla="val 8013"/>
            </a:avLst>
          </a:prstGeom>
          <a:solidFill>
            <a:srgbClr val="0070C0"/>
          </a:solidFill>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a:spcBef>
                <a:spcPct val="0"/>
              </a:spcBef>
              <a:defRPr/>
            </a:pPr>
            <a:r>
              <a:rPr lang="ja-JP" altLang="en-US" sz="3600" b="1" dirty="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④どんな危険が予想されるのか</a:t>
            </a:r>
            <a:r>
              <a:rPr lang="ja-JP" altLang="en-US" sz="3600" b="1" dirty="0" smtClean="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600" b="1" i="0" u="none" strike="noStrike" kern="1200" cap="none" spc="0" normalizeH="0" baseline="0" noProof="0" dirty="0">
              <a:ln w="12700">
                <a:solidFill>
                  <a:schemeClr val="tx1"/>
                </a:solidFill>
                <a:prstDash val="solid"/>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7617143" y="6505061"/>
            <a:ext cx="1510350" cy="369332"/>
          </a:xfrm>
          <a:prstGeom prst="rect">
            <a:avLst/>
          </a:prstGeom>
        </p:spPr>
        <p:txBody>
          <a:bodyPr wrap="none">
            <a:spAutoFit/>
          </a:bodyPr>
          <a:lstStyle/>
          <a:p>
            <a:r>
              <a:rPr lang="en-US" altLang="ja-JP" dirty="0"/>
              <a:t>© Nintendo</a:t>
            </a:r>
            <a:endParaRPr lang="ja-JP" altLang="en-US" dirty="0"/>
          </a:p>
        </p:txBody>
      </p:sp>
    </p:spTree>
    <p:extLst>
      <p:ext uri="{BB962C8B-B14F-4D97-AF65-F5344CB8AC3E}">
        <p14:creationId xmlns:p14="http://schemas.microsoft.com/office/powerpoint/2010/main" val="2814998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1+#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1+#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1+#ppt_w/2"/>
                                          </p:val>
                                        </p:tav>
                                        <p:tav tm="100000">
                                          <p:val>
                                            <p:strVal val="#ppt_x"/>
                                          </p:val>
                                        </p:tav>
                                      </p:tavLst>
                                    </p:anim>
                                    <p:anim calcmode="lin" valueType="num">
                                      <p:cBhvr additive="base">
                                        <p:cTn id="26"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85762" y="116632"/>
            <a:ext cx="9482298" cy="864096"/>
          </a:xfrm>
        </p:spPr>
        <p:txBody>
          <a:bodyPr>
            <a:noAutofit/>
          </a:bodyPr>
          <a:lstStyle/>
          <a:p>
            <a:r>
              <a:rPr kumimoji="1" lang="ja-JP" altLang="en-US" sz="40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大事な「フィルタリング」！</a:t>
            </a:r>
            <a:endParaRPr kumimoji="1" lang="ja-JP" altLang="en-US" sz="4000" b="1" dirty="0">
              <a:ln w="12700">
                <a:solidFill>
                  <a:srgbClr val="FF0000"/>
                </a:solidFill>
                <a:prstDash val="solid"/>
              </a:ln>
              <a:solidFill>
                <a:srgbClr val="FF9999"/>
              </a:solidFill>
              <a:effectLst>
                <a:outerShdw blurRad="41275" dist="20320" dir="1800000" algn="tl" rotWithShape="0">
                  <a:srgbClr val="000000">
                    <a:alpha val="40000"/>
                  </a:srgbClr>
                </a:outerShdw>
              </a:effectLst>
            </a:endParaRPr>
          </a:p>
        </p:txBody>
      </p:sp>
      <p:sp>
        <p:nvSpPr>
          <p:cNvPr id="3" name="角丸四角形 2"/>
          <p:cNvSpPr/>
          <p:nvPr/>
        </p:nvSpPr>
        <p:spPr>
          <a:xfrm>
            <a:off x="395536" y="836712"/>
            <a:ext cx="8352928"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幅広い機能を備えたゲーム機だからこそ、</a:t>
            </a:r>
            <a:endParaRPr kumimoji="1" lang="en-US" altLang="ja-JP"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ja-JP" alt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「フィルタリング」の設定もしっかりとできるのです！</a:t>
            </a:r>
            <a:endParaRPr kumimoji="1" lang="ja-JP" alt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角丸四角形 5"/>
          <p:cNvSpPr/>
          <p:nvPr/>
        </p:nvSpPr>
        <p:spPr>
          <a:xfrm>
            <a:off x="4788024" y="1988840"/>
            <a:ext cx="4104456" cy="4608512"/>
          </a:xfrm>
          <a:prstGeom prst="roundRect">
            <a:avLst>
              <a:gd name="adj" fmla="val 8863"/>
            </a:avLst>
          </a:prstGeom>
          <a:solidFill>
            <a:schemeClr val="accent5">
              <a:lumMod val="40000"/>
              <a:lumOff val="60000"/>
            </a:schemeClr>
          </a:solidFill>
          <a:ln w="57150" cmpd="dbl">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2400" b="1" dirty="0" smtClean="0">
                <a:ln w="12700">
                  <a:noFill/>
                  <a:prstDash val="solid"/>
                </a:ln>
                <a:solidFill>
                  <a:schemeClr val="tx1"/>
                </a:solidFill>
                <a:effectLst>
                  <a:outerShdw blurRad="41275" dist="20320" dir="1800000" algn="tl" rotWithShape="0">
                    <a:srgbClr val="000000">
                      <a:alpha val="40000"/>
                    </a:srgbClr>
                  </a:outerShdw>
                </a:effectLst>
              </a:rPr>
              <a:t>子どもが遊んでいる</a:t>
            </a:r>
            <a:endParaRPr kumimoji="1" lang="en-US" altLang="ja-JP" sz="2400" b="1" dirty="0" smtClean="0">
              <a:ln w="12700">
                <a:noFill/>
                <a:prstDash val="solid"/>
              </a:ln>
              <a:solidFill>
                <a:schemeClr val="tx1"/>
              </a:solidFill>
              <a:effectLst>
                <a:outerShdw blurRad="41275" dist="20320" dir="1800000" algn="tl" rotWithShape="0">
                  <a:srgbClr val="000000">
                    <a:alpha val="40000"/>
                  </a:srgbClr>
                </a:outerShdw>
              </a:effectLst>
            </a:endParaRPr>
          </a:p>
          <a:p>
            <a:pPr algn="ctr"/>
            <a:r>
              <a:rPr kumimoji="1" lang="ja-JP" altLang="en-US" sz="2400" b="1" dirty="0" smtClean="0">
                <a:ln w="12700">
                  <a:noFill/>
                  <a:prstDash val="solid"/>
                </a:ln>
                <a:solidFill>
                  <a:schemeClr val="tx1"/>
                </a:solidFill>
                <a:effectLst>
                  <a:outerShdw blurRad="41275" dist="20320" dir="1800000" algn="tl" rotWithShape="0">
                    <a:srgbClr val="000000">
                      <a:alpha val="40000"/>
                    </a:srgbClr>
                  </a:outerShdw>
                </a:effectLst>
              </a:rPr>
              <a:t>ゲーム機が</a:t>
            </a:r>
            <a:endParaRPr kumimoji="1" lang="en-US" altLang="ja-JP" sz="2400" b="1" dirty="0" smtClean="0">
              <a:ln w="12700">
                <a:noFill/>
                <a:prstDash val="solid"/>
              </a:ln>
              <a:solidFill>
                <a:schemeClr val="tx1"/>
              </a:solidFill>
              <a:effectLst>
                <a:outerShdw blurRad="41275" dist="20320" dir="1800000" algn="tl" rotWithShape="0">
                  <a:srgbClr val="000000">
                    <a:alpha val="40000"/>
                  </a:srgbClr>
                </a:outerShdw>
              </a:effectLst>
            </a:endParaRPr>
          </a:p>
          <a:p>
            <a:pPr algn="ctr"/>
            <a:r>
              <a:rPr lang="ja-JP" altLang="en-US" sz="2400" b="1" dirty="0" smtClean="0">
                <a:ln w="12700">
                  <a:noFill/>
                  <a:prstDash val="solid"/>
                </a:ln>
                <a:solidFill>
                  <a:schemeClr val="tx1"/>
                </a:solidFill>
                <a:effectLst>
                  <a:outerShdw blurRad="41275" dist="20320" dir="1800000" algn="tl" rotWithShape="0">
                    <a:srgbClr val="000000">
                      <a:alpha val="40000"/>
                    </a:srgbClr>
                  </a:outerShdw>
                </a:effectLst>
              </a:rPr>
              <a:t>どのような機能を備え、</a:t>
            </a:r>
            <a:endParaRPr lang="en-US" altLang="ja-JP" sz="2400" b="1" dirty="0" smtClean="0">
              <a:ln w="12700">
                <a:noFill/>
                <a:prstDash val="solid"/>
              </a:ln>
              <a:solidFill>
                <a:schemeClr val="tx1"/>
              </a:solidFill>
              <a:effectLst>
                <a:outerShdw blurRad="41275" dist="20320" dir="1800000" algn="tl" rotWithShape="0">
                  <a:srgbClr val="000000">
                    <a:alpha val="40000"/>
                  </a:srgbClr>
                </a:outerShdw>
              </a:effectLst>
            </a:endParaRPr>
          </a:p>
          <a:p>
            <a:pPr algn="ctr"/>
            <a:r>
              <a:rPr lang="ja-JP" altLang="en-US" sz="2400" b="1" dirty="0" smtClean="0">
                <a:ln w="12700">
                  <a:noFill/>
                  <a:prstDash val="solid"/>
                </a:ln>
                <a:solidFill>
                  <a:schemeClr val="tx1"/>
                </a:solidFill>
                <a:effectLst>
                  <a:outerShdw blurRad="41275" dist="20320" dir="1800000" algn="tl" rotWithShape="0">
                    <a:srgbClr val="000000">
                      <a:alpha val="40000"/>
                    </a:srgbClr>
                  </a:outerShdw>
                </a:effectLst>
              </a:rPr>
              <a:t>何を</a:t>
            </a:r>
            <a:r>
              <a:rPr kumimoji="1" lang="ja-JP" altLang="en-US" sz="2400" b="1" dirty="0" smtClean="0">
                <a:ln w="12700">
                  <a:noFill/>
                  <a:prstDash val="solid"/>
                </a:ln>
                <a:solidFill>
                  <a:schemeClr val="tx1"/>
                </a:solidFill>
                <a:effectLst>
                  <a:outerShdw blurRad="41275" dist="20320" dir="1800000" algn="tl" rotWithShape="0">
                    <a:srgbClr val="000000">
                      <a:alpha val="40000"/>
                    </a:srgbClr>
                  </a:outerShdw>
                </a:effectLst>
              </a:rPr>
              <a:t>制限できるのか</a:t>
            </a:r>
            <a:r>
              <a:rPr kumimoji="1" lang="en-US" altLang="ja-JP" sz="2400" b="1" dirty="0" smtClean="0">
                <a:ln w="12700">
                  <a:noFill/>
                  <a:prstDash val="solid"/>
                </a:ln>
                <a:solidFill>
                  <a:schemeClr val="tx1"/>
                </a:solidFill>
                <a:effectLst>
                  <a:outerShdw blurRad="41275" dist="20320" dir="1800000" algn="tl" rotWithShape="0">
                    <a:srgbClr val="000000">
                      <a:alpha val="40000"/>
                    </a:srgbClr>
                  </a:outerShdw>
                </a:effectLst>
              </a:rPr>
              <a:t>…</a:t>
            </a:r>
          </a:p>
          <a:p>
            <a:pPr algn="ctr"/>
            <a:endParaRPr lang="en-US" altLang="ja-JP" sz="2400" b="1" dirty="0" smtClean="0">
              <a:ln w="12700">
                <a:noFill/>
                <a:prstDash val="solid"/>
              </a:ln>
              <a:solidFill>
                <a:schemeClr val="tx1"/>
              </a:solidFill>
              <a:effectLst>
                <a:outerShdw blurRad="41275" dist="20320" dir="1800000" algn="tl" rotWithShape="0">
                  <a:srgbClr val="000000">
                    <a:alpha val="40000"/>
                  </a:srgbClr>
                </a:outerShdw>
              </a:effectLst>
            </a:endParaRPr>
          </a:p>
          <a:p>
            <a:pPr algn="ctr"/>
            <a:r>
              <a:rPr lang="ja-JP" altLang="en-US" sz="2400" b="1" dirty="0" smtClean="0">
                <a:ln w="12700">
                  <a:noFill/>
                  <a:prstDash val="solid"/>
                </a:ln>
                <a:solidFill>
                  <a:schemeClr val="tx1"/>
                </a:solidFill>
                <a:effectLst>
                  <a:outerShdw blurRad="41275" dist="20320" dir="1800000" algn="tl" rotWithShape="0">
                    <a:srgbClr val="000000">
                      <a:alpha val="40000"/>
                    </a:srgbClr>
                  </a:outerShdw>
                </a:effectLst>
              </a:rPr>
              <a:t>子どもの安全のためには</a:t>
            </a:r>
            <a:endParaRPr lang="en-US" altLang="ja-JP" sz="2400" b="1" dirty="0" smtClean="0">
              <a:ln w="12700">
                <a:noFill/>
                <a:prstDash val="solid"/>
              </a:ln>
              <a:solidFill>
                <a:schemeClr val="tx1"/>
              </a:solidFill>
              <a:effectLst>
                <a:outerShdw blurRad="41275" dist="20320" dir="1800000" algn="tl" rotWithShape="0">
                  <a:srgbClr val="000000">
                    <a:alpha val="40000"/>
                  </a:srgbClr>
                </a:outerShdw>
              </a:effectLst>
            </a:endParaRPr>
          </a:p>
          <a:p>
            <a:pPr algn="ctr"/>
            <a:r>
              <a:rPr lang="ja-JP" altLang="en-US" sz="2400" b="1" dirty="0" smtClean="0">
                <a:ln w="12700">
                  <a:noFill/>
                  <a:prstDash val="solid"/>
                </a:ln>
                <a:solidFill>
                  <a:schemeClr val="tx1"/>
                </a:solidFill>
                <a:effectLst>
                  <a:outerShdw blurRad="41275" dist="20320" dir="1800000" algn="tl" rotWithShape="0">
                    <a:srgbClr val="000000">
                      <a:alpha val="40000"/>
                    </a:srgbClr>
                  </a:outerShdw>
                </a:effectLst>
              </a:rPr>
              <a:t>何をすべきか</a:t>
            </a:r>
            <a:r>
              <a:rPr lang="en-US" altLang="ja-JP" sz="2400" b="1" dirty="0" smtClean="0">
                <a:ln w="12700">
                  <a:noFill/>
                  <a:prstDash val="solid"/>
                </a:ln>
                <a:solidFill>
                  <a:schemeClr val="tx1"/>
                </a:solidFill>
                <a:effectLst>
                  <a:outerShdw blurRad="41275" dist="20320" dir="1800000" algn="tl" rotWithShape="0">
                    <a:srgbClr val="000000">
                      <a:alpha val="40000"/>
                    </a:srgbClr>
                  </a:outerShdw>
                </a:effectLst>
              </a:rPr>
              <a:t>…</a:t>
            </a:r>
          </a:p>
          <a:p>
            <a:pPr algn="ctr"/>
            <a:endParaRPr lang="en-US" altLang="ja-JP" sz="2400" b="1" dirty="0" smtClean="0">
              <a:ln w="12700">
                <a:noFill/>
                <a:prstDash val="solid"/>
              </a:ln>
              <a:solidFill>
                <a:schemeClr val="tx1"/>
              </a:solidFill>
              <a:effectLst>
                <a:outerShdw blurRad="41275" dist="20320" dir="1800000" algn="tl" rotWithShape="0">
                  <a:srgbClr val="000000">
                    <a:alpha val="40000"/>
                  </a:srgbClr>
                </a:outerShdw>
              </a:effectLst>
            </a:endParaRPr>
          </a:p>
          <a:p>
            <a:pPr algn="ctr"/>
            <a:r>
              <a:rPr lang="ja-JP" altLang="en-US" sz="2400" b="1" dirty="0" smtClean="0">
                <a:ln w="12700">
                  <a:noFill/>
                  <a:prstDash val="solid"/>
                </a:ln>
                <a:solidFill>
                  <a:schemeClr val="tx1"/>
                </a:solidFill>
                <a:effectLst>
                  <a:outerShdw blurRad="41275" dist="20320" dir="1800000" algn="tl" rotWithShape="0">
                    <a:srgbClr val="000000">
                      <a:alpha val="40000"/>
                    </a:srgbClr>
                  </a:outerShdw>
                </a:effectLst>
              </a:rPr>
              <a:t>まずはメーカーのＨＰ</a:t>
            </a:r>
            <a:endParaRPr lang="en-US" altLang="ja-JP" sz="2400" b="1" dirty="0" smtClean="0">
              <a:ln w="12700">
                <a:noFill/>
                <a:prstDash val="solid"/>
              </a:ln>
              <a:solidFill>
                <a:schemeClr val="tx1"/>
              </a:solidFill>
              <a:effectLst>
                <a:outerShdw blurRad="41275" dist="20320" dir="1800000" algn="tl" rotWithShape="0">
                  <a:srgbClr val="000000">
                    <a:alpha val="40000"/>
                  </a:srgbClr>
                </a:outerShdw>
              </a:effectLst>
            </a:endParaRPr>
          </a:p>
          <a:p>
            <a:pPr algn="ctr"/>
            <a:r>
              <a:rPr lang="ja-JP" altLang="en-US" sz="2400" b="1" u="sng" dirty="0" smtClean="0">
                <a:ln w="12700">
                  <a:noFill/>
                  <a:prstDash val="solid"/>
                </a:ln>
                <a:solidFill>
                  <a:srgbClr val="FF0000"/>
                </a:solidFill>
                <a:effectLst>
                  <a:outerShdw blurRad="41275" dist="20320" dir="1800000" algn="tl" rotWithShape="0">
                    <a:srgbClr val="000000">
                      <a:alpha val="40000"/>
                    </a:srgbClr>
                  </a:outerShdw>
                </a:effectLst>
              </a:rPr>
              <a:t>「保護者による使用制限」</a:t>
            </a:r>
            <a:endParaRPr lang="en-US" altLang="ja-JP" sz="2400" b="1" u="sng" dirty="0" smtClean="0">
              <a:ln w="12700">
                <a:noFill/>
                <a:prstDash val="solid"/>
              </a:ln>
              <a:solidFill>
                <a:srgbClr val="FF0000"/>
              </a:solidFill>
              <a:effectLst>
                <a:outerShdw blurRad="41275" dist="20320" dir="1800000" algn="tl" rotWithShape="0">
                  <a:srgbClr val="000000">
                    <a:alpha val="40000"/>
                  </a:srgbClr>
                </a:outerShdw>
              </a:effectLst>
            </a:endParaRPr>
          </a:p>
          <a:p>
            <a:pPr algn="ctr"/>
            <a:r>
              <a:rPr kumimoji="1" lang="ja-JP" altLang="en-US" sz="2400" b="1" dirty="0" smtClean="0">
                <a:ln w="12700">
                  <a:noFill/>
                  <a:prstDash val="solid"/>
                </a:ln>
                <a:solidFill>
                  <a:schemeClr val="tx1"/>
                </a:solidFill>
                <a:effectLst>
                  <a:outerShdw blurRad="41275" dist="20320" dir="1800000" algn="tl" rotWithShape="0">
                    <a:srgbClr val="000000">
                      <a:alpha val="40000"/>
                    </a:srgbClr>
                  </a:outerShdw>
                </a:effectLst>
              </a:rPr>
              <a:t>に注目してみましょう</a:t>
            </a:r>
            <a:endParaRPr kumimoji="1" lang="ja-JP" altLang="en-US" sz="2400" b="1" dirty="0">
              <a:ln w="12700">
                <a:noFill/>
                <a:prstDash val="solid"/>
              </a:ln>
              <a:solidFill>
                <a:schemeClr val="tx1"/>
              </a:solidFill>
              <a:effectLst>
                <a:outerShdw blurRad="41275" dist="20320" dir="1800000" algn="tl" rotWithShape="0">
                  <a:srgbClr val="000000">
                    <a:alpha val="40000"/>
                  </a:srgbClr>
                </a:outerShdw>
              </a:effectLst>
            </a:endParaRPr>
          </a:p>
        </p:txBody>
      </p:sp>
      <p:pic>
        <p:nvPicPr>
          <p:cNvPr id="1026" name="Picture 2" descr="C:\Users\satoko\Desktop\0907作業\Nintendo　関連画像\フィルタリング\2014-03-25_2224041.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51520" y="1988840"/>
            <a:ext cx="4320480" cy="4552950"/>
          </a:xfrm>
          <a:prstGeom prst="rect">
            <a:avLst/>
          </a:prstGeom>
          <a:noFill/>
          <a:ln>
            <a:solidFill>
              <a:schemeClr val="tx1"/>
            </a:solidFill>
          </a:ln>
        </p:spPr>
      </p:pic>
    </p:spTree>
    <p:extLst>
      <p:ext uri="{BB962C8B-B14F-4D97-AF65-F5344CB8AC3E}">
        <p14:creationId xmlns:p14="http://schemas.microsoft.com/office/powerpoint/2010/main" val="25840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06288" y="332656"/>
            <a:ext cx="9482298" cy="864096"/>
          </a:xfrm>
        </p:spPr>
        <p:txBody>
          <a:bodyPr>
            <a:noAutofit/>
          </a:bodyPr>
          <a:lstStyle/>
          <a:p>
            <a:r>
              <a:rPr kumimoji="1" lang="ja-JP" altLang="en-US" sz="40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保護者による使用制限</a:t>
            </a:r>
            <a:endParaRPr kumimoji="1" lang="ja-JP" altLang="en-US" sz="4000" b="1" dirty="0">
              <a:ln w="12700">
                <a:solidFill>
                  <a:srgbClr val="FF0000"/>
                </a:solidFill>
                <a:prstDash val="solid"/>
              </a:ln>
              <a:solidFill>
                <a:srgbClr val="FF9999"/>
              </a:solidFill>
              <a:effectLst>
                <a:outerShdw blurRad="41275" dist="20320" dir="1800000" algn="tl" rotWithShape="0">
                  <a:srgbClr val="000000">
                    <a:alpha val="40000"/>
                  </a:srgbClr>
                </a:outerShdw>
              </a:effectLst>
            </a:endParaRPr>
          </a:p>
        </p:txBody>
      </p:sp>
      <p:sp>
        <p:nvSpPr>
          <p:cNvPr id="12" name="タイトル 1"/>
          <p:cNvSpPr txBox="1">
            <a:spLocks/>
          </p:cNvSpPr>
          <p:nvPr/>
        </p:nvSpPr>
        <p:spPr>
          <a:xfrm>
            <a:off x="6373216" y="5296342"/>
            <a:ext cx="2664296" cy="1404156"/>
          </a:xfrm>
          <a:prstGeom prst="roundRect">
            <a:avLst/>
          </a:prstGeom>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000" b="1" i="0" u="none" strike="noStrike" kern="1200" normalizeH="0" baseline="0" noProof="0" dirty="0" smtClean="0">
                <a:ln w="12700" cmpd="sng">
                  <a:solidFill>
                    <a:schemeClr val="tx1"/>
                  </a:solidFill>
                  <a:prstDash val="solid"/>
                  <a:miter lim="800000"/>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ja-JP" altLang="en-US" sz="2400" b="1" i="0" u="none" strike="noStrike" kern="1200" normalizeH="0" baseline="0" noProof="0" dirty="0" smtClean="0">
                <a:ln w="12700" cmpd="sng">
                  <a:solidFill>
                    <a:schemeClr val="tx1"/>
                  </a:solidFill>
                  <a:prstDash val="solid"/>
                  <a:miter lim="800000"/>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rPr>
              <a:t>齢指定のあるゲームの制限</a:t>
            </a:r>
            <a:endParaRPr kumimoji="1" lang="ja-JP" altLang="en-US" sz="2400" b="1" i="0" u="none" strike="noStrike" kern="1200" normalizeH="0" baseline="0" noProof="0" dirty="0">
              <a:ln w="12700" cmpd="sng">
                <a:solidFill>
                  <a:schemeClr val="tx1"/>
                </a:solidFill>
                <a:prstDash val="solid"/>
                <a:miter lim="800000"/>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タイトル 1"/>
          <p:cNvSpPr txBox="1">
            <a:spLocks/>
          </p:cNvSpPr>
          <p:nvPr/>
        </p:nvSpPr>
        <p:spPr>
          <a:xfrm>
            <a:off x="3581636" y="3789040"/>
            <a:ext cx="2659057" cy="1404156"/>
          </a:xfrm>
          <a:prstGeom prst="roundRect">
            <a:avLst/>
          </a:prstGeom>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3600" b="1" dirty="0" smtClean="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イ</a:t>
            </a:r>
            <a:r>
              <a:rPr lang="ja-JP" altLang="en-US" sz="2400" b="1" dirty="0" smtClean="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ンターネットの利用制限</a:t>
            </a:r>
            <a:endParaRPr kumimoji="1" lang="ja-JP" altLang="en-US" sz="3600" b="1" i="0" u="none" strike="noStrike" kern="1200" cap="none" spc="0" normalizeH="0" baseline="0" noProof="0" dirty="0">
              <a:ln w="12700">
                <a:solidFill>
                  <a:schemeClr val="tx1"/>
                </a:solidFill>
                <a:prstDash val="solid"/>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タイトル 1"/>
          <p:cNvSpPr txBox="1">
            <a:spLocks/>
          </p:cNvSpPr>
          <p:nvPr/>
        </p:nvSpPr>
        <p:spPr>
          <a:xfrm>
            <a:off x="3581636" y="5296342"/>
            <a:ext cx="2658331" cy="1410727"/>
          </a:xfrm>
          <a:prstGeom prst="roundRect">
            <a:avLst/>
          </a:prstGeom>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3600" b="1" dirty="0" smtClean="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写</a:t>
            </a:r>
            <a:r>
              <a:rPr lang="ja-JP" altLang="en-US" sz="2400" b="1" dirty="0" smtClean="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真や動画等の送受信制限</a:t>
            </a:r>
            <a:endParaRPr kumimoji="1" lang="ja-JP" altLang="en-US" sz="3600" b="1" i="0" u="none" strike="noStrike" kern="1200" cap="none" spc="0" normalizeH="0" baseline="0" noProof="0" dirty="0">
              <a:ln w="12700">
                <a:solidFill>
                  <a:schemeClr val="tx1"/>
                </a:solidFill>
                <a:prstDash val="solid"/>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タイトル 1"/>
          <p:cNvSpPr txBox="1">
            <a:spLocks/>
          </p:cNvSpPr>
          <p:nvPr/>
        </p:nvSpPr>
        <p:spPr>
          <a:xfrm>
            <a:off x="6373216" y="3789040"/>
            <a:ext cx="2663280" cy="1404156"/>
          </a:xfrm>
          <a:prstGeom prst="roundRect">
            <a:avLst/>
          </a:prstGeom>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lvl="0">
              <a:spcBef>
                <a:spcPct val="0"/>
              </a:spcBef>
              <a:defRPr/>
            </a:pPr>
            <a:r>
              <a:rPr lang="ja-JP" altLang="en-US" sz="3600" b="1" dirty="0" smtClean="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購</a:t>
            </a:r>
            <a:r>
              <a:rPr lang="ja-JP" altLang="en-US" sz="2400" b="1" dirty="0" smtClean="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入</a:t>
            </a:r>
            <a:r>
              <a:rPr lang="ja-JP" altLang="en-US" sz="2400" b="1" dirty="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やダウンロードの制限</a:t>
            </a:r>
            <a:endParaRPr lang="ja-JP" altLang="en-US" sz="3600" b="1" dirty="0">
              <a:ln w="12700">
                <a:solidFill>
                  <a:schemeClr val="tx1"/>
                </a:solid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67544" y="1856375"/>
            <a:ext cx="2752392" cy="4521787"/>
          </a:xfrm>
          <a:prstGeom prst="rect">
            <a:avLst/>
          </a:prstGeom>
          <a:ln>
            <a:solidFill>
              <a:schemeClr val="tx1"/>
            </a:solidFill>
          </a:ln>
          <a:effectLst>
            <a:outerShdw blurRad="139700" dist="190500" dir="2700000" algn="tl" rotWithShape="0">
              <a:prstClr val="black">
                <a:alpha val="40000"/>
              </a:prstClr>
            </a:outerShdw>
          </a:effectLst>
        </p:spPr>
      </p:pic>
      <p:pic>
        <p:nvPicPr>
          <p:cNvPr id="5" name="図 4"/>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4139952" y="1231122"/>
            <a:ext cx="4211960" cy="2483353"/>
          </a:xfrm>
          <a:prstGeom prst="rect">
            <a:avLst/>
          </a:prstGeom>
        </p:spPr>
      </p:pic>
      <p:sp>
        <p:nvSpPr>
          <p:cNvPr id="7" name="テキスト ボックス 6"/>
          <p:cNvSpPr txBox="1"/>
          <p:nvPr/>
        </p:nvSpPr>
        <p:spPr>
          <a:xfrm>
            <a:off x="314314" y="1326624"/>
            <a:ext cx="3058851" cy="461665"/>
          </a:xfrm>
          <a:prstGeom prst="rect">
            <a:avLst/>
          </a:prstGeom>
          <a:noFill/>
        </p:spPr>
        <p:txBody>
          <a:bodyPr wrap="none" rtlCol="0">
            <a:spAutoFit/>
          </a:bodyPr>
          <a:lstStyle/>
          <a:p>
            <a:r>
              <a:rPr lang="ja-JP" altLang="en-US" sz="2400" dirty="0" smtClean="0"/>
              <a:t>ニンテンドー</a:t>
            </a:r>
            <a:r>
              <a:rPr lang="en-US" altLang="ja-JP" sz="2400" dirty="0" smtClean="0"/>
              <a:t>HP</a:t>
            </a:r>
            <a:r>
              <a:rPr lang="ja-JP" altLang="en-US" sz="2400" dirty="0" smtClean="0"/>
              <a:t>より</a:t>
            </a:r>
            <a:endParaRPr kumimoji="1" lang="ja-JP" altLang="en-US" sz="2400" dirty="0"/>
          </a:p>
        </p:txBody>
      </p:sp>
    </p:spTree>
    <p:extLst>
      <p:ext uri="{BB962C8B-B14F-4D97-AF65-F5344CB8AC3E}">
        <p14:creationId xmlns:p14="http://schemas.microsoft.com/office/powerpoint/2010/main" val="403124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1+#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1+#ppt_w/2"/>
                                          </p:val>
                                        </p:tav>
                                        <p:tav tm="100000">
                                          <p:val>
                                            <p:strVal val="#ppt_x"/>
                                          </p:val>
                                        </p:tav>
                                      </p:tavLst>
                                    </p:anim>
                                    <p:anim calcmode="lin" valueType="num">
                                      <p:cBhvr additive="base">
                                        <p:cTn id="14"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1+#ppt_w/2"/>
                                          </p:val>
                                        </p:tav>
                                        <p:tav tm="100000">
                                          <p:val>
                                            <p:strVal val="#ppt_x"/>
                                          </p:val>
                                        </p:tav>
                                      </p:tavLst>
                                    </p:anim>
                                    <p:anim calcmode="lin" valueType="num">
                                      <p:cBhvr additive="base">
                                        <p:cTn id="20"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1+#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06288" y="332656"/>
            <a:ext cx="9482298" cy="864096"/>
          </a:xfrm>
        </p:spPr>
        <p:txBody>
          <a:bodyPr>
            <a:noAutofit/>
          </a:bodyPr>
          <a:lstStyle/>
          <a:p>
            <a:r>
              <a:rPr lang="ja-JP" altLang="en-US" sz="4000" b="1" dirty="0" smtClean="0">
                <a:ln w="12700">
                  <a:solidFill>
                    <a:srgbClr val="FF0000"/>
                  </a:solidFill>
                  <a:prstDash val="solid"/>
                </a:ln>
                <a:solidFill>
                  <a:srgbClr val="FF9999"/>
                </a:solidFill>
                <a:effectLst>
                  <a:outerShdw blurRad="41275" dist="20320" dir="1800000" algn="tl" rotWithShape="0">
                    <a:srgbClr val="000000">
                      <a:alpha val="40000"/>
                    </a:srgbClr>
                  </a:outerShdw>
                </a:effectLst>
              </a:rPr>
              <a:t>３ＤＳ向けのフィルタリングソフト</a:t>
            </a:r>
            <a:endParaRPr kumimoji="1" lang="ja-JP" altLang="en-US" sz="4000" b="1" dirty="0">
              <a:ln w="12700">
                <a:solidFill>
                  <a:srgbClr val="FF0000"/>
                </a:solidFill>
                <a:prstDash val="solid"/>
              </a:ln>
              <a:solidFill>
                <a:srgbClr val="FF9999"/>
              </a:solidFill>
              <a:effectLst>
                <a:outerShdw blurRad="41275" dist="20320" dir="1800000" algn="tl" rotWithShape="0">
                  <a:srgbClr val="000000">
                    <a:alpha val="40000"/>
                  </a:srgbClr>
                </a:outerShdw>
              </a:effectLst>
            </a:endParaRPr>
          </a:p>
        </p:txBody>
      </p:sp>
      <p:sp>
        <p:nvSpPr>
          <p:cNvPr id="14" name="タイトル 1"/>
          <p:cNvSpPr txBox="1">
            <a:spLocks/>
          </p:cNvSpPr>
          <p:nvPr/>
        </p:nvSpPr>
        <p:spPr>
          <a:xfrm>
            <a:off x="899592" y="1268759"/>
            <a:ext cx="7416824" cy="1296145"/>
          </a:xfrm>
          <a:prstGeom prst="roundRect">
            <a:avLst/>
          </a:prstGeom>
          <a:ln w="44450" cmpd="dbl">
            <a:solidFill>
              <a:srgbClr val="FF0000"/>
            </a:solidFill>
          </a:ln>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1" i="0" u="none" strike="noStrike" kern="1200" cap="none" spc="0" normalizeH="0" baseline="0" noProof="0" dirty="0" smtClean="0">
                <a:ln w="12700">
                  <a:solidFill>
                    <a:schemeClr val="tx1"/>
                  </a:solidFill>
                  <a:prstDash val="solid"/>
                </a:ln>
                <a:solidFill>
                  <a:srgbClr val="FF0000"/>
                </a:solidFill>
                <a:uLnTx/>
                <a:uFillTx/>
                <a:latin typeface="メイリオ" panose="020B0604030504040204" pitchFamily="50" charset="-128"/>
                <a:ea typeface="メイリオ" panose="020B0604030504040204" pitchFamily="50" charset="-128"/>
                <a:cs typeface="メイリオ" panose="020B0604030504040204" pitchFamily="50" charset="-128"/>
              </a:rPr>
              <a:t>無料</a:t>
            </a:r>
            <a:r>
              <a:rPr kumimoji="1" lang="ja-JP" altLang="en-US" sz="3600" b="1" i="0" u="none" strike="noStrike" kern="1200" cap="none" spc="0" normalizeH="0" baseline="0" noProof="0" dirty="0" smtClean="0">
                <a:ln w="12700">
                  <a:solidFill>
                    <a:schemeClr val="tx1"/>
                  </a:solidFill>
                  <a:prstDash val="solid"/>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rPr>
              <a:t>のソフトを導入することでの</a:t>
            </a:r>
            <a:endParaRPr kumimoji="1" lang="en-US" altLang="ja-JP" sz="3600" b="1" i="0" u="none" strike="noStrike" kern="1200" cap="none" spc="0" normalizeH="0" baseline="0" noProof="0" dirty="0" smtClean="0">
              <a:ln w="12700">
                <a:solidFill>
                  <a:schemeClr val="tx1"/>
                </a:solidFill>
                <a:prstDash val="solid"/>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1" i="0" u="none" strike="noStrike" kern="1200" cap="none" spc="0" normalizeH="0" baseline="0" noProof="0" dirty="0" smtClean="0">
                <a:ln w="12700">
                  <a:solidFill>
                    <a:schemeClr val="tx1"/>
                  </a:solidFill>
                  <a:prstDash val="solid"/>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rPr>
              <a:t>フィルタリングも可能です</a:t>
            </a:r>
            <a:endParaRPr kumimoji="1" lang="ja-JP" altLang="en-US" sz="3600" b="1" i="0" u="none" strike="noStrike" kern="1200" cap="none" spc="0" normalizeH="0" baseline="0" noProof="0" dirty="0">
              <a:ln w="12700">
                <a:solidFill>
                  <a:schemeClr val="tx1"/>
                </a:solidFill>
                <a:prstDash val="solid"/>
              </a:ln>
              <a:solidFill>
                <a:schemeClr val="bg1"/>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704972" y="2679303"/>
            <a:ext cx="4597734" cy="461665"/>
          </a:xfrm>
          <a:prstGeom prst="rect">
            <a:avLst/>
          </a:prstGeom>
          <a:noFill/>
        </p:spPr>
        <p:txBody>
          <a:bodyPr wrap="none" rtlCol="0">
            <a:spAutoFit/>
          </a:bodyPr>
          <a:lstStyle/>
          <a:p>
            <a:r>
              <a:rPr lang="ja-JP" altLang="en-US" sz="2400" dirty="0" smtClean="0"/>
              <a:t>デジタルアーツ株式会社</a:t>
            </a:r>
            <a:r>
              <a:rPr lang="en-US" altLang="ja-JP" sz="2400" dirty="0" smtClean="0"/>
              <a:t>HP</a:t>
            </a:r>
            <a:r>
              <a:rPr lang="ja-JP" altLang="en-US" sz="2400" dirty="0" smtClean="0"/>
              <a:t>より</a:t>
            </a:r>
            <a:endParaRPr kumimoji="1" lang="ja-JP" altLang="en-US" sz="2400" dirty="0"/>
          </a:p>
        </p:txBody>
      </p:sp>
      <p:pic>
        <p:nvPicPr>
          <p:cNvPr id="1026" name="Picture 2" descr="\\fsc.hyogo.local\votiro_out\1\m626291\IMG_3864.PN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184990" y="3083913"/>
            <a:ext cx="4963074" cy="3543109"/>
          </a:xfrm>
          <a:prstGeom prst="rect">
            <a:avLst/>
          </a:prstGeom>
          <a:noFill/>
          <a:ln>
            <a:solidFill>
              <a:schemeClr val="tx1"/>
            </a:solidFill>
          </a:ln>
          <a:effectLst>
            <a:outerShdw blurRad="203200" dist="1143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5" name="角丸四角形 14"/>
          <p:cNvSpPr/>
          <p:nvPr/>
        </p:nvSpPr>
        <p:spPr>
          <a:xfrm>
            <a:off x="5302706" y="3083913"/>
            <a:ext cx="3720006" cy="3513438"/>
          </a:xfrm>
          <a:prstGeom prst="roundRect">
            <a:avLst>
              <a:gd name="adj" fmla="val 8863"/>
            </a:avLst>
          </a:prstGeom>
          <a:solidFill>
            <a:schemeClr val="accent5">
              <a:lumMod val="40000"/>
              <a:lumOff val="60000"/>
            </a:schemeClr>
          </a:solidFill>
          <a:ln w="57150" cmpd="dbl">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2000" dirty="0" smtClean="0">
                <a:ln w="12700">
                  <a:noFill/>
                  <a:prstDash val="solid"/>
                </a:ln>
                <a:solidFill>
                  <a:schemeClr val="tx1"/>
                </a:solidFill>
                <a:effectLst>
                  <a:outerShdw blurRad="41275" dist="20320" dir="1800000" algn="tl" rotWithShape="0">
                    <a:srgbClr val="000000">
                      <a:alpha val="40000"/>
                    </a:srgbClr>
                  </a:outerShdw>
                </a:effectLst>
              </a:rPr>
              <a:t>デジタルアーツ株式会社は</a:t>
            </a:r>
            <a:endParaRPr kumimoji="1" lang="en-US" altLang="ja-JP" sz="2000" dirty="0" smtClean="0">
              <a:ln w="12700">
                <a:noFill/>
                <a:prstDash val="solid"/>
              </a:ln>
              <a:solidFill>
                <a:schemeClr val="tx1"/>
              </a:solidFill>
              <a:effectLst>
                <a:outerShdw blurRad="41275" dist="20320" dir="1800000" algn="tl" rotWithShape="0">
                  <a:srgbClr val="000000">
                    <a:alpha val="40000"/>
                  </a:srgbClr>
                </a:outerShdw>
              </a:effectLst>
            </a:endParaRPr>
          </a:p>
          <a:p>
            <a:r>
              <a:rPr kumimoji="1" lang="ja-JP" altLang="en-US" sz="2000" dirty="0" smtClean="0">
                <a:ln w="12700">
                  <a:noFill/>
                  <a:prstDash val="solid"/>
                </a:ln>
                <a:solidFill>
                  <a:schemeClr val="tx1"/>
                </a:solidFill>
                <a:effectLst>
                  <a:outerShdw blurRad="41275" dist="20320" dir="1800000" algn="tl" rotWithShape="0">
                    <a:srgbClr val="000000">
                      <a:alpha val="40000"/>
                    </a:srgbClr>
                  </a:outerShdw>
                </a:effectLst>
              </a:rPr>
              <a:t>兵庫県警察本部サイバー犯罪対策課が主催する</a:t>
            </a:r>
            <a:endParaRPr kumimoji="1" lang="en-US" altLang="ja-JP" sz="2000" dirty="0" smtClean="0">
              <a:ln w="12700">
                <a:noFill/>
                <a:prstDash val="solid"/>
              </a:ln>
              <a:solidFill>
                <a:schemeClr val="tx1"/>
              </a:solidFill>
              <a:effectLst>
                <a:outerShdw blurRad="41275" dist="20320" dir="1800000" algn="tl" rotWithShape="0">
                  <a:srgbClr val="000000">
                    <a:alpha val="40000"/>
                  </a:srgbClr>
                </a:outerShdw>
              </a:effectLst>
            </a:endParaRPr>
          </a:p>
          <a:p>
            <a:r>
              <a:rPr lang="ja-JP" altLang="en-US" sz="2000" b="1" u="sng" dirty="0" smtClean="0">
                <a:ln w="12700">
                  <a:noFill/>
                  <a:prstDash val="solid"/>
                </a:ln>
                <a:solidFill>
                  <a:schemeClr val="tx1"/>
                </a:solidFill>
                <a:effectLst>
                  <a:outerShdw blurRad="41275" dist="20320" dir="1800000" algn="tl" rotWithShape="0">
                    <a:srgbClr val="000000">
                      <a:alpha val="40000"/>
                    </a:srgbClr>
                  </a:outerShdw>
                </a:effectLst>
              </a:rPr>
              <a:t>「サイバー空間の脅威に対する兵庫県官民合同対策プロジェクト」の構成員</a:t>
            </a:r>
            <a:r>
              <a:rPr lang="ja-JP" altLang="en-US" sz="2000" dirty="0" smtClean="0">
                <a:ln w="12700">
                  <a:noFill/>
                  <a:prstDash val="solid"/>
                </a:ln>
                <a:solidFill>
                  <a:schemeClr val="tx1"/>
                </a:solidFill>
                <a:effectLst>
                  <a:outerShdw blurRad="41275" dist="20320" dir="1800000" algn="tl" rotWithShape="0">
                    <a:srgbClr val="000000">
                      <a:alpha val="40000"/>
                    </a:srgbClr>
                  </a:outerShdw>
                </a:effectLst>
              </a:rPr>
              <a:t>であり、青少年の安全なネット利用に関する取組を行っている団体です。</a:t>
            </a:r>
            <a:endParaRPr kumimoji="1" lang="ja-JP" altLang="en-US" sz="2000" dirty="0">
              <a:ln w="12700">
                <a:noFill/>
                <a:prstDash val="solid"/>
              </a:ln>
              <a:solidFill>
                <a:schemeClr val="tx1"/>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014084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1+#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ユーザー定義 1">
      <a:majorFont>
        <a:latin typeface="メイリオ"/>
        <a:ea typeface="メイリオ"/>
        <a:cs typeface=""/>
      </a:majorFont>
      <a:minorFont>
        <a:latin typeface="メイリオ"/>
        <a:ea typeface="メイリオ"/>
        <a:cs typeface=""/>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524</TotalTime>
  <Words>555</Words>
  <Application>Microsoft Office PowerPoint</Application>
  <PresentationFormat>画面に合わせる (4:3)</PresentationFormat>
  <Paragraphs>66</Paragraphs>
  <Slides>5</Slides>
  <Notes>4</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ウェーブ</vt:lpstr>
      <vt:lpstr>情報モラル研修</vt:lpstr>
      <vt:lpstr>　子どもがゲーム機で安全に遊ぶために 　　周囲の大人が知っておきたいこと…</vt:lpstr>
      <vt:lpstr>大事な「フィルタリング」！</vt:lpstr>
      <vt:lpstr>保護者による使用制限</vt:lpstr>
      <vt:lpstr>３ＤＳ向けのフィルタリングソフト</vt:lpstr>
    </vt:vector>
  </TitlesOfParts>
  <Company>兵庫県教育委員会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情報セキュリティ研修 wifiスポットと３DS</dc:title>
  <dc:creator>県立教育研修所</dc:creator>
  <cp:lastModifiedBy>兵庫県</cp:lastModifiedBy>
  <cp:revision>65</cp:revision>
  <cp:lastPrinted>2017-09-25T03:00:24Z</cp:lastPrinted>
  <dcterms:created xsi:type="dcterms:W3CDTF">2017-05-26T04:31:26Z</dcterms:created>
  <dcterms:modified xsi:type="dcterms:W3CDTF">2019-01-07T01:55:33Z</dcterms:modified>
</cp:coreProperties>
</file>