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handoutMasterIdLst>
    <p:handoutMasterId r:id="rId9"/>
  </p:handoutMasterIdLst>
  <p:sldIdLst>
    <p:sldId id="256" r:id="rId2"/>
    <p:sldId id="276" r:id="rId3"/>
    <p:sldId id="278" r:id="rId4"/>
    <p:sldId id="263" r:id="rId5"/>
    <p:sldId id="264" r:id="rId6"/>
    <p:sldId id="260" r:id="rId7"/>
  </p:sldIdLst>
  <p:sldSz cx="9144000" cy="6858000" type="screen4x3"/>
  <p:notesSz cx="6735763" cy="98694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8633"/>
    <a:srgbClr val="FFFFFF"/>
    <a:srgbClr val="FF71B8"/>
    <a:srgbClr val="FF99CC"/>
    <a:srgbClr val="FFD1E8"/>
    <a:srgbClr val="FFCF05"/>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7609" autoAdjust="0"/>
  </p:normalViewPr>
  <p:slideViewPr>
    <p:cSldViewPr>
      <p:cViewPr varScale="1">
        <p:scale>
          <a:sx n="32" d="100"/>
          <a:sy n="32" d="100"/>
        </p:scale>
        <p:origin x="-2070" y="-84"/>
      </p:cViewPr>
      <p:guideLst>
        <p:guide orient="horz" pos="2160"/>
        <p:guide pos="2880"/>
      </p:guideLst>
    </p:cSldViewPr>
  </p:slideViewPr>
  <p:notesTextViewPr>
    <p:cViewPr>
      <p:scale>
        <a:sx n="1" d="1"/>
        <a:sy n="1" d="1"/>
      </p:scale>
      <p:origin x="0" y="0"/>
    </p:cViewPr>
  </p:notesTextViewPr>
  <p:notesViewPr>
    <p:cSldViewPr>
      <p:cViewPr varScale="1">
        <p:scale>
          <a:sx n="43" d="100"/>
          <a:sy n="43" d="100"/>
        </p:scale>
        <p:origin x="-2736" y="-108"/>
      </p:cViewPr>
      <p:guideLst>
        <p:guide orient="horz" pos="3108"/>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474"/>
          </a:xfrm>
          <a:prstGeom prst="rect">
            <a:avLst/>
          </a:prstGeom>
        </p:spPr>
        <p:txBody>
          <a:bodyPr vert="horz" lIns="91440" tIns="45720" rIns="91440" bIns="45720" rtlCol="0"/>
          <a:lstStyle>
            <a:lvl1pPr algn="l">
              <a:defRPr sz="1200"/>
            </a:lvl1pPr>
          </a:lstStyle>
          <a:p>
            <a:endParaRPr kumimoji="1" lang="ja-JP" altLang="en-US"/>
          </a:p>
        </p:txBody>
      </p:sp>
      <p:sp>
        <p:nvSpPr>
          <p:cNvPr id="4" name="フッター プレースホルダー 3"/>
          <p:cNvSpPr>
            <a:spLocks noGrp="1"/>
          </p:cNvSpPr>
          <p:nvPr>
            <p:ph type="ftr" sz="quarter" idx="2"/>
          </p:nvPr>
        </p:nvSpPr>
        <p:spPr>
          <a:xfrm>
            <a:off x="0" y="9374301"/>
            <a:ext cx="2918831" cy="493474"/>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4301"/>
            <a:ext cx="2918831" cy="493474"/>
          </a:xfrm>
          <a:prstGeom prst="rect">
            <a:avLst/>
          </a:prstGeom>
        </p:spPr>
        <p:txBody>
          <a:bodyPr vert="horz" lIns="91440" tIns="45720" rIns="91440" bIns="45720" rtlCol="0" anchor="b"/>
          <a:lstStyle>
            <a:lvl1pPr algn="r">
              <a:defRPr sz="1200"/>
            </a:lvl1pPr>
          </a:lstStyle>
          <a:p>
            <a:fld id="{EBD07E06-0289-4F80-8122-52EB2E5E65DF}" type="slidenum">
              <a:rPr kumimoji="1" lang="ja-JP" altLang="en-US" smtClean="0"/>
              <a:t>‹#›</a:t>
            </a:fld>
            <a:endParaRPr kumimoji="1" lang="ja-JP" altLang="en-US"/>
          </a:p>
        </p:txBody>
      </p:sp>
    </p:spTree>
    <p:extLst>
      <p:ext uri="{BB962C8B-B14F-4D97-AF65-F5344CB8AC3E}">
        <p14:creationId xmlns:p14="http://schemas.microsoft.com/office/powerpoint/2010/main" val="15537905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474"/>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474"/>
          </a:xfrm>
          <a:prstGeom prst="rect">
            <a:avLst/>
          </a:prstGeom>
        </p:spPr>
        <p:txBody>
          <a:bodyPr vert="horz" lIns="91440" tIns="45720" rIns="91440" bIns="45720" rtlCol="0"/>
          <a:lstStyle>
            <a:lvl1pPr algn="r">
              <a:defRPr sz="1200"/>
            </a:lvl1pPr>
          </a:lstStyle>
          <a:p>
            <a:fld id="{7671420A-EFF8-4BBF-8651-75A0F9797583}" type="datetimeFigureOut">
              <a:rPr kumimoji="1" lang="ja-JP" altLang="en-US" smtClean="0"/>
              <a:t>2019/1/7</a:t>
            </a:fld>
            <a:endParaRPr kumimoji="1" lang="ja-JP" altLang="en-US"/>
          </a:p>
        </p:txBody>
      </p:sp>
      <p:sp>
        <p:nvSpPr>
          <p:cNvPr id="4" name="スライド イメージ プレースホルダー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8007"/>
            <a:ext cx="5388610" cy="444127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4301"/>
            <a:ext cx="2918831" cy="493474"/>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4301"/>
            <a:ext cx="2918831" cy="493474"/>
          </a:xfrm>
          <a:prstGeom prst="rect">
            <a:avLst/>
          </a:prstGeom>
        </p:spPr>
        <p:txBody>
          <a:bodyPr vert="horz" lIns="91440" tIns="45720" rIns="91440" bIns="45720" rtlCol="0" anchor="b"/>
          <a:lstStyle>
            <a:lvl1pPr algn="r">
              <a:defRPr sz="1200"/>
            </a:lvl1pPr>
          </a:lstStyle>
          <a:p>
            <a:fld id="{528E6609-DA88-46D9-96FA-370DB1F150D2}" type="slidenum">
              <a:rPr kumimoji="1" lang="ja-JP" altLang="en-US" smtClean="0"/>
              <a:t>‹#›</a:t>
            </a:fld>
            <a:endParaRPr kumimoji="1" lang="ja-JP" altLang="en-US"/>
          </a:p>
        </p:txBody>
      </p:sp>
    </p:spTree>
    <p:extLst>
      <p:ext uri="{BB962C8B-B14F-4D97-AF65-F5344CB8AC3E}">
        <p14:creationId xmlns:p14="http://schemas.microsoft.com/office/powerpoint/2010/main" val="236766409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現在のゲーム機には様々な機能が搭載されるようになってきています。</a:t>
            </a:r>
            <a:endParaRPr kumimoji="1" lang="en-US" altLang="ja-JP" dirty="0" smtClean="0"/>
          </a:p>
          <a:p>
            <a:r>
              <a:rPr kumimoji="1" lang="ja-JP" altLang="en-US" dirty="0" smtClean="0"/>
              <a:t>子どもたちの安心、安全を考えるには、</a:t>
            </a:r>
            <a:endParaRPr kumimoji="1" lang="en-US" altLang="ja-JP" dirty="0" smtClean="0"/>
          </a:p>
          <a:p>
            <a:r>
              <a:rPr kumimoji="1" lang="ja-JP" altLang="en-US" dirty="0" smtClean="0"/>
              <a:t>周囲の大人の支援が必要です。</a:t>
            </a:r>
            <a:endParaRPr kumimoji="1" lang="en-US" altLang="ja-JP" dirty="0" smtClean="0"/>
          </a:p>
          <a:p>
            <a:endParaRPr kumimoji="1" lang="en-US" altLang="ja-JP" dirty="0" smtClean="0"/>
          </a:p>
          <a:p>
            <a:r>
              <a:rPr kumimoji="1" lang="ja-JP" altLang="en-US" dirty="0" smtClean="0"/>
              <a:t>それでは、子ども達が携帯ゲーム機をどうやってインターネットに接続しているのかを見ていきましょう</a:t>
            </a:r>
            <a:endParaRPr kumimoji="1" lang="ja-JP" altLang="en-US" dirty="0"/>
          </a:p>
        </p:txBody>
      </p:sp>
      <p:sp>
        <p:nvSpPr>
          <p:cNvPr id="4" name="スライド番号プレースホルダー 3"/>
          <p:cNvSpPr>
            <a:spLocks noGrp="1"/>
          </p:cNvSpPr>
          <p:nvPr>
            <p:ph type="sldNum" sz="quarter" idx="10"/>
          </p:nvPr>
        </p:nvSpPr>
        <p:spPr/>
        <p:txBody>
          <a:bodyPr/>
          <a:lstStyle/>
          <a:p>
            <a:fld id="{93B8548A-E4A9-4442-9CB4-8F717DA0AFF9}" type="slidenum">
              <a:rPr kumimoji="1" lang="ja-JP" altLang="en-US" smtClean="0"/>
              <a:t>2</a:t>
            </a:fld>
            <a:endParaRPr kumimoji="1" lang="ja-JP" altLang="en-US"/>
          </a:p>
        </p:txBody>
      </p:sp>
    </p:spTree>
    <p:extLst>
      <p:ext uri="{BB962C8B-B14F-4D97-AF65-F5344CB8AC3E}">
        <p14:creationId xmlns:p14="http://schemas.microsoft.com/office/powerpoint/2010/main" val="9350231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３</a:t>
            </a:r>
            <a:r>
              <a:rPr kumimoji="1" lang="en-US" altLang="ja-JP" dirty="0" smtClean="0"/>
              <a:t>DS</a:t>
            </a:r>
            <a:r>
              <a:rPr kumimoji="1" lang="ja-JP" altLang="en-US" dirty="0" smtClean="0"/>
              <a:t>をインターネットに接続するには</a:t>
            </a:r>
            <a:r>
              <a:rPr kumimoji="1" lang="ja-JP" altLang="en-US" b="1" u="sng" dirty="0" smtClean="0"/>
              <a:t>無線</a:t>
            </a:r>
            <a:r>
              <a:rPr kumimoji="1" lang="en-US" altLang="ja-JP" b="1" u="sng" dirty="0" smtClean="0"/>
              <a:t>LAN</a:t>
            </a:r>
            <a:r>
              <a:rPr kumimoji="1" lang="ja-JP" altLang="en-US" b="1" u="sng" dirty="0" smtClean="0"/>
              <a:t>による通信</a:t>
            </a:r>
            <a:r>
              <a:rPr kumimoji="1" lang="ja-JP" altLang="en-US" dirty="0" smtClean="0"/>
              <a:t>を利用します。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b="1" u="sng" dirty="0" smtClean="0"/>
              <a:t>家庭で無線ＬＡＮを利用</a:t>
            </a:r>
            <a:r>
              <a:rPr kumimoji="1" lang="ja-JP" altLang="en-US" dirty="0" smtClean="0"/>
              <a:t>している場合は</a:t>
            </a:r>
            <a:r>
              <a:rPr kumimoji="1" lang="ja-JP" altLang="en-US" b="1" u="sng" dirty="0" smtClean="0"/>
              <a:t>設定次第でインターネット接続が可能</a:t>
            </a:r>
            <a:r>
              <a:rPr kumimoji="1" lang="ja-JP" altLang="en-US" dirty="0" smtClean="0"/>
              <a:t>です</a:t>
            </a:r>
            <a:endParaRPr kumimoji="1" lang="en-US" altLang="ja-JP" dirty="0" smtClean="0"/>
          </a:p>
          <a:p>
            <a:endParaRPr kumimoji="1" lang="en-US" altLang="ja-JP" dirty="0" smtClean="0"/>
          </a:p>
          <a:p>
            <a:r>
              <a:rPr kumimoji="1" lang="ja-JP" altLang="en-US" dirty="0" smtClean="0"/>
              <a:t>このようなマークを見たことはありませんか？</a:t>
            </a:r>
            <a:endParaRPr kumimoji="1" lang="en-US" altLang="ja-JP" dirty="0" smtClean="0"/>
          </a:p>
          <a:p>
            <a:endParaRPr kumimoji="1" lang="en-US" altLang="ja-JP" dirty="0" smtClean="0"/>
          </a:p>
          <a:p>
            <a:r>
              <a:rPr kumimoji="1" lang="ja-JP" altLang="en-US" dirty="0" smtClean="0"/>
              <a:t>これは「ワイファイ」と呼ばれており、「メーカーが違っても同じ規格で無線ＬＡＮ通信していますよ」という認定マークです。</a:t>
            </a:r>
            <a:endParaRPr kumimoji="1" lang="en-US" altLang="ja-JP" dirty="0" smtClean="0"/>
          </a:p>
          <a:p>
            <a:r>
              <a:rPr kumimoji="1" lang="ja-JP" altLang="en-US" dirty="0" smtClean="0"/>
              <a:t>つまり、この「ワイファイ」という文字が掲げられた場所では無線ＬＡＮ接続できる可能性があり、</a:t>
            </a:r>
            <a:endParaRPr kumimoji="1" lang="en-US" altLang="ja-JP" dirty="0" smtClean="0"/>
          </a:p>
          <a:p>
            <a:r>
              <a:rPr kumimoji="1" lang="ja-JP" altLang="en-US" dirty="0" smtClean="0"/>
              <a:t>そこからインターネット接続ができるかもしれないということです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528E6609-DA88-46D9-96FA-370DB1F150D2}" type="slidenum">
              <a:rPr kumimoji="1" lang="ja-JP" altLang="en-US" smtClean="0"/>
              <a:t>3</a:t>
            </a:fld>
            <a:endParaRPr kumimoji="1" lang="ja-JP" altLang="en-US"/>
          </a:p>
        </p:txBody>
      </p:sp>
    </p:spTree>
    <p:extLst>
      <p:ext uri="{BB962C8B-B14F-4D97-AF65-F5344CB8AC3E}">
        <p14:creationId xmlns:p14="http://schemas.microsoft.com/office/powerpoint/2010/main" val="1695141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携帯ゲーム機を家庭から持ち出して遊ぶ場合のインターネット接続はどうなっているのでしょうか</a:t>
            </a:r>
            <a:endParaRPr kumimoji="1" lang="en-US" altLang="ja-JP" dirty="0" smtClean="0"/>
          </a:p>
          <a:p>
            <a:endParaRPr kumimoji="1" lang="en-US" altLang="ja-JP" dirty="0" smtClean="0"/>
          </a:p>
          <a:p>
            <a:r>
              <a:rPr kumimoji="1" lang="ja-JP" altLang="en-US" dirty="0" smtClean="0"/>
              <a:t>先程の「ワイファイ」という文字は現在町中で見られるようになっており</a:t>
            </a:r>
            <a:endParaRPr kumimoji="1" lang="en-US" altLang="ja-JP" dirty="0" smtClean="0"/>
          </a:p>
          <a:p>
            <a:r>
              <a:rPr kumimoji="1" lang="ja-JP" altLang="en-US" dirty="0" smtClean="0"/>
              <a:t>そのような場所は「ワイファイスポット」と呼ばれています</a:t>
            </a:r>
            <a:endParaRPr kumimoji="1" lang="en-US" altLang="ja-JP" dirty="0" smtClean="0"/>
          </a:p>
          <a:p>
            <a:endParaRPr kumimoji="1" lang="en-US" altLang="ja-JP" dirty="0" smtClean="0"/>
          </a:p>
          <a:p>
            <a:r>
              <a:rPr kumimoji="1" lang="ja-JP" altLang="en-US" dirty="0" smtClean="0"/>
              <a:t>「ワイファイスポット」で無線ＬＡＮの電波を拾うことができれば、スマホやタブレットなどを</a:t>
            </a:r>
            <a:endParaRPr kumimoji="1" lang="en-US" altLang="ja-JP" dirty="0" smtClean="0"/>
          </a:p>
          <a:p>
            <a:r>
              <a:rPr kumimoji="1" lang="ja-JP" altLang="en-US" dirty="0" smtClean="0"/>
              <a:t>インターネットに接続することができます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528E6609-DA88-46D9-96FA-370DB1F150D2}" type="slidenum">
              <a:rPr kumimoji="1" lang="ja-JP" altLang="en-US" smtClean="0"/>
              <a:t>4</a:t>
            </a:fld>
            <a:endParaRPr kumimoji="1" lang="ja-JP" altLang="en-US"/>
          </a:p>
        </p:txBody>
      </p:sp>
    </p:spTree>
    <p:extLst>
      <p:ext uri="{BB962C8B-B14F-4D97-AF65-F5344CB8AC3E}">
        <p14:creationId xmlns:p14="http://schemas.microsoft.com/office/powerpoint/2010/main" val="3112172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「ワイファイスポット」には</a:t>
            </a:r>
            <a:endParaRPr kumimoji="1" lang="en-US" altLang="ja-JP" dirty="0" smtClean="0"/>
          </a:p>
          <a:p>
            <a:r>
              <a:rPr kumimoji="1" lang="ja-JP" altLang="en-US" dirty="0" smtClean="0"/>
              <a:t>●自由に使えるもの</a:t>
            </a:r>
            <a:endParaRPr kumimoji="1" lang="en-US" altLang="ja-JP" dirty="0" smtClean="0"/>
          </a:p>
          <a:p>
            <a:r>
              <a:rPr kumimoji="1" lang="ja-JP" altLang="en-US" dirty="0" smtClean="0"/>
              <a:t>●無料で使えるが登録が必要なもの</a:t>
            </a:r>
            <a:endParaRPr kumimoji="1" lang="en-US" altLang="ja-JP" dirty="0" smtClean="0"/>
          </a:p>
          <a:p>
            <a:r>
              <a:rPr kumimoji="1" lang="ja-JP" altLang="en-US" dirty="0" smtClean="0"/>
              <a:t>●有料の契約が必要なもの</a:t>
            </a:r>
            <a:endParaRPr kumimoji="1" lang="en-US" altLang="ja-JP" dirty="0" smtClean="0"/>
          </a:p>
          <a:p>
            <a:r>
              <a:rPr kumimoji="1" lang="ja-JP" altLang="en-US" dirty="0" smtClean="0"/>
              <a:t>があります</a:t>
            </a:r>
            <a:endParaRPr kumimoji="1" lang="en-US" altLang="ja-JP" dirty="0" smtClean="0"/>
          </a:p>
          <a:p>
            <a:endParaRPr kumimoji="1" lang="en-US" altLang="ja-JP" dirty="0" smtClean="0"/>
          </a:p>
          <a:p>
            <a:r>
              <a:rPr kumimoji="1" lang="ja-JP" altLang="en-US" dirty="0" smtClean="0"/>
              <a:t>ファーストフード店やコンビニエンスストア、商業施設などで提供されているもののほとんどは</a:t>
            </a:r>
            <a:endParaRPr kumimoji="1" lang="en-US" altLang="ja-JP" dirty="0" smtClean="0"/>
          </a:p>
          <a:p>
            <a:r>
              <a:rPr kumimoji="1" lang="ja-JP" altLang="en-US" b="1" u="sng" dirty="0" smtClean="0"/>
              <a:t>「無料で使えるが登録が必要なもの」</a:t>
            </a:r>
            <a:r>
              <a:rPr kumimoji="1" lang="ja-JP" altLang="en-US" dirty="0" smtClean="0"/>
              <a:t>がほとんどです</a:t>
            </a:r>
            <a:endParaRPr kumimoji="1" lang="en-US" altLang="ja-JP" dirty="0" smtClean="0"/>
          </a:p>
          <a:p>
            <a:r>
              <a:rPr kumimoji="1" lang="ja-JP" altLang="en-US" dirty="0" smtClean="0"/>
              <a:t>メールアドレスなどの簡単な登録で利用することができ、非常に便利ですが</a:t>
            </a:r>
            <a:endParaRPr kumimoji="1" lang="en-US" altLang="ja-JP" dirty="0" smtClean="0"/>
          </a:p>
          <a:p>
            <a:r>
              <a:rPr kumimoji="1" lang="ja-JP" altLang="en-US" dirty="0" smtClean="0"/>
              <a:t>消費者行動のマーケディングに一部の個人情報が利用されていることは知っておく必要があります</a:t>
            </a:r>
            <a:endParaRPr kumimoji="1" lang="en-US" altLang="ja-JP" dirty="0" smtClean="0"/>
          </a:p>
          <a:p>
            <a:endParaRPr kumimoji="1" lang="en-US" altLang="ja-JP" dirty="0" smtClean="0"/>
          </a:p>
          <a:p>
            <a:r>
              <a:rPr kumimoji="1" lang="ja-JP" altLang="en-US" dirty="0" smtClean="0"/>
              <a:t>また、セキュリティ設定のないワイファイスポットでは通信内容が誰かに知られてしまう可能性もありますので</a:t>
            </a:r>
            <a:endParaRPr kumimoji="1" lang="en-US" altLang="ja-JP" dirty="0" smtClean="0"/>
          </a:p>
          <a:p>
            <a:r>
              <a:rPr kumimoji="1" lang="ja-JP" altLang="en-US" dirty="0" smtClean="0"/>
              <a:t>このような場所ではインターネット上へのパスワード入力等は絶対にしないようにしなくてはいけません</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528E6609-DA88-46D9-96FA-370DB1F150D2}" type="slidenum">
              <a:rPr kumimoji="1" lang="ja-JP" altLang="en-US" smtClean="0"/>
              <a:t>5</a:t>
            </a:fld>
            <a:endParaRPr kumimoji="1" lang="ja-JP" altLang="en-US"/>
          </a:p>
        </p:txBody>
      </p:sp>
    </p:spTree>
    <p:extLst>
      <p:ext uri="{BB962C8B-B14F-4D97-AF65-F5344CB8AC3E}">
        <p14:creationId xmlns:p14="http://schemas.microsoft.com/office/powerpoint/2010/main" val="21369111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子ども達にとって外出時に最も利用しやすいのは、コンビニの駐車場</a:t>
            </a:r>
            <a:r>
              <a:rPr kumimoji="1" lang="ja-JP" altLang="en-US" smtClean="0"/>
              <a:t>で拾える「</a:t>
            </a:r>
            <a:r>
              <a:rPr kumimoji="1" lang="ja-JP" altLang="en-US" dirty="0" smtClean="0"/>
              <a:t>ワイファイ」だと考えられます</a:t>
            </a:r>
            <a:endParaRPr kumimoji="1" lang="en-US" altLang="ja-JP" dirty="0" smtClean="0"/>
          </a:p>
          <a:p>
            <a:r>
              <a:rPr kumimoji="1" lang="ja-JP" altLang="en-US" dirty="0" smtClean="0"/>
              <a:t>各社で利用可能な機器が違いますが</a:t>
            </a:r>
            <a:r>
              <a:rPr kumimoji="1" lang="ja-JP" altLang="en-US" b="1" dirty="0" smtClean="0"/>
              <a:t>３ＤＳも接続可能な場所がある</a:t>
            </a:r>
            <a:r>
              <a:rPr kumimoji="1" lang="ja-JP" altLang="en-US" dirty="0" smtClean="0"/>
              <a:t>ことは知っておきましょう</a:t>
            </a:r>
            <a:endParaRPr kumimoji="1" lang="en-US" altLang="ja-JP" dirty="0" smtClean="0"/>
          </a:p>
          <a:p>
            <a:endParaRPr kumimoji="1" lang="en-US" altLang="ja-JP" dirty="0" smtClean="0"/>
          </a:p>
          <a:p>
            <a:r>
              <a:rPr kumimoji="1" lang="ja-JP" altLang="en-US" dirty="0" smtClean="0"/>
              <a:t>少しインターネットで調べれば子ども達でも自分で設定してワイファイスポットに接続することは可能です</a:t>
            </a:r>
            <a:endParaRPr kumimoji="1" lang="en-US" altLang="ja-JP" dirty="0" smtClean="0"/>
          </a:p>
          <a:p>
            <a:r>
              <a:rPr kumimoji="1" lang="ja-JP" altLang="en-US" dirty="0" smtClean="0"/>
              <a:t>外出時においてもインターネット接続が行われているというのが現状です</a:t>
            </a:r>
            <a:endParaRPr kumimoji="1" lang="ja-JP" altLang="en-US" dirty="0"/>
          </a:p>
        </p:txBody>
      </p:sp>
      <p:sp>
        <p:nvSpPr>
          <p:cNvPr id="4" name="スライド番号プレースホルダー 3"/>
          <p:cNvSpPr>
            <a:spLocks noGrp="1"/>
          </p:cNvSpPr>
          <p:nvPr>
            <p:ph type="sldNum" sz="quarter" idx="10"/>
          </p:nvPr>
        </p:nvSpPr>
        <p:spPr/>
        <p:txBody>
          <a:bodyPr/>
          <a:lstStyle/>
          <a:p>
            <a:fld id="{528E6609-DA88-46D9-96FA-370DB1F150D2}" type="slidenum">
              <a:rPr kumimoji="1" lang="ja-JP" altLang="en-US" smtClean="0"/>
              <a:t>6</a:t>
            </a:fld>
            <a:endParaRPr kumimoji="1" lang="ja-JP" altLang="en-US"/>
          </a:p>
        </p:txBody>
      </p:sp>
    </p:spTree>
    <p:extLst>
      <p:ext uri="{BB962C8B-B14F-4D97-AF65-F5344CB8AC3E}">
        <p14:creationId xmlns:p14="http://schemas.microsoft.com/office/powerpoint/2010/main" val="30917192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AEF0916B-9CF2-4DA2-B811-419CD1125A63}" type="datetimeFigureOut">
              <a:rPr kumimoji="1" lang="ja-JP" altLang="en-US" smtClean="0"/>
              <a:pPr/>
              <a:t>2019/1/7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71340A-2708-4914-BD75-3E07F1D1BAA1}"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AEF0916B-9CF2-4DA2-B811-419CD1125A63}" type="datetimeFigureOut">
              <a:rPr kumimoji="1" lang="ja-JP" altLang="en-US" smtClean="0"/>
              <a:pPr/>
              <a:t>2019/1/7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71340A-2708-4914-BD75-3E07F1D1BAA1}"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EF0916B-9CF2-4DA2-B811-419CD1125A63}" type="datetimeFigureOut">
              <a:rPr kumimoji="1" lang="ja-JP" altLang="en-US" smtClean="0"/>
              <a:pPr/>
              <a:t>2019/1/7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71340A-2708-4914-BD75-3E07F1D1BAA1}" type="slidenum">
              <a:rPr kumimoji="1" lang="ja-JP" altLang="en-US" smtClean="0"/>
              <a:pPr/>
              <a:t>‹#›</a:t>
            </a:fld>
            <a:endParaRPr kumimoji="1" lang="ja-JP" alt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AEF0916B-9CF2-4DA2-B811-419CD1125A63}" type="datetimeFigureOut">
              <a:rPr kumimoji="1" lang="ja-JP" altLang="en-US" smtClean="0"/>
              <a:pPr/>
              <a:t>2019/1/7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71340A-2708-4914-BD75-3E07F1D1BAA1}" type="slidenum">
              <a:rPr kumimoji="1" lang="ja-JP" altLang="en-US" smtClean="0"/>
              <a:pPr/>
              <a:t>‹#›</a:t>
            </a:fld>
            <a:endParaRPr kumimoji="1" lang="ja-JP" altLang="en-US"/>
          </a:p>
        </p:txBody>
      </p:sp>
      <p:sp>
        <p:nvSpPr>
          <p:cNvPr id="7" name="Title 6"/>
          <p:cNvSpPr>
            <a:spLocks noGrp="1"/>
          </p:cNvSpPr>
          <p:nvPr>
            <p:ph type="title"/>
          </p:nvPr>
        </p:nvSpPr>
        <p:spPr/>
        <p:txBody>
          <a:bodyPr/>
          <a:lstStyle/>
          <a:p>
            <a:r>
              <a:rPr lang="ja-JP" altLang="en-US" smtClean="0"/>
              <a:t>マスター タイトルの書式設定</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AEF0916B-9CF2-4DA2-B811-419CD1125A63}" type="datetimeFigureOut">
              <a:rPr kumimoji="1" lang="ja-JP" altLang="en-US" smtClean="0"/>
              <a:pPr/>
              <a:t>2019/1/7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71340A-2708-4914-BD75-3E07F1D1BAA1}"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5" name="Date Placeholder 4"/>
          <p:cNvSpPr>
            <a:spLocks noGrp="1"/>
          </p:cNvSpPr>
          <p:nvPr>
            <p:ph type="dt" sz="half" idx="10"/>
          </p:nvPr>
        </p:nvSpPr>
        <p:spPr/>
        <p:txBody>
          <a:bodyPr/>
          <a:lstStyle/>
          <a:p>
            <a:fld id="{AEF0916B-9CF2-4DA2-B811-419CD1125A63}" type="datetimeFigureOut">
              <a:rPr kumimoji="1" lang="ja-JP" altLang="en-US" smtClean="0"/>
              <a:pPr/>
              <a:t>2019/1/7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371340A-2708-4914-BD75-3E07F1D1BAA1}" type="slidenum">
              <a:rPr kumimoji="1" lang="ja-JP" altLang="en-US" smtClean="0"/>
              <a:pPr/>
              <a:t>‹#›</a:t>
            </a:fld>
            <a:endParaRPr kumimoji="1" lang="ja-JP" altLang="en-US"/>
          </a:p>
        </p:txBody>
      </p:sp>
      <p:sp>
        <p:nvSpPr>
          <p:cNvPr id="9" name="Content Placeholder 8"/>
          <p:cNvSpPr>
            <a:spLocks noGrp="1"/>
          </p:cNvSpPr>
          <p:nvPr>
            <p:ph sz="quarter" idx="13"/>
          </p:nvPr>
        </p:nvSpPr>
        <p:spPr>
          <a:xfrm>
            <a:off x="676655" y="2679192"/>
            <a:ext cx="3822192" cy="34472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AEF0916B-9CF2-4DA2-B811-419CD1125A63}" type="datetimeFigureOut">
              <a:rPr kumimoji="1" lang="ja-JP" altLang="en-US" smtClean="0"/>
              <a:pPr/>
              <a:t>2019/1/7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371340A-2708-4914-BD75-3E07F1D1BAA1}"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Date Placeholder 2"/>
          <p:cNvSpPr>
            <a:spLocks noGrp="1"/>
          </p:cNvSpPr>
          <p:nvPr>
            <p:ph type="dt" sz="half" idx="10"/>
          </p:nvPr>
        </p:nvSpPr>
        <p:spPr/>
        <p:txBody>
          <a:bodyPr/>
          <a:lstStyle/>
          <a:p>
            <a:fld id="{AEF0916B-9CF2-4DA2-B811-419CD1125A63}" type="datetimeFigureOut">
              <a:rPr kumimoji="1" lang="ja-JP" altLang="en-US" smtClean="0"/>
              <a:pPr/>
              <a:t>2019/1/7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371340A-2708-4914-BD75-3E07F1D1BAA1}"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AEF0916B-9CF2-4DA2-B811-419CD1125A63}" type="datetimeFigureOut">
              <a:rPr kumimoji="1" lang="ja-JP" altLang="en-US" smtClean="0"/>
              <a:pPr/>
              <a:t>2019/1/7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371340A-2708-4914-BD75-3E07F1D1BAA1}"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EF0916B-9CF2-4DA2-B811-419CD1125A63}" type="datetimeFigureOut">
              <a:rPr kumimoji="1" lang="ja-JP" altLang="en-US" smtClean="0"/>
              <a:pPr/>
              <a:t>2019/1/7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371340A-2708-4914-BD75-3E07F1D1BAA1}" type="slidenum">
              <a:rPr kumimoji="1" lang="ja-JP" altLang="en-US" smtClean="0"/>
              <a:pPr/>
              <a:t>‹#›</a:t>
            </a:fld>
            <a:endParaRPr kumimoji="1" lang="ja-JP" alt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EF0916B-9CF2-4DA2-B811-419CD1125A63}" type="datetimeFigureOut">
              <a:rPr kumimoji="1" lang="ja-JP" altLang="en-US" smtClean="0"/>
              <a:pPr/>
              <a:t>2019/1/7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371340A-2708-4914-BD75-3E07F1D1BAA1}" type="slidenum">
              <a:rPr kumimoji="1" lang="ja-JP" altLang="en-US" smtClean="0"/>
              <a:pPr/>
              <a:t>‹#›</a:t>
            </a:fld>
            <a:endParaRPr kumimoji="1" lang="ja-JP" alt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AEF0916B-9CF2-4DA2-B811-419CD1125A63}" type="datetimeFigureOut">
              <a:rPr kumimoji="1" lang="ja-JP" altLang="en-US" smtClean="0"/>
              <a:pPr/>
              <a:t>2019/1/7</a:t>
            </a:fld>
            <a:endParaRPr kumimoji="1" lang="ja-JP" alt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kumimoji="1" lang="ja-JP" alt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371340A-2708-4914-BD75-3E07F1D1BAA1}" type="slidenum">
              <a:rPr kumimoji="1" lang="ja-JP" altLang="en-US" smtClean="0"/>
              <a:pPr/>
              <a:t>‹#›</a:t>
            </a:fld>
            <a:endParaRPr kumimoji="1" lang="ja-JP" alt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rgbClr val="FFFFFF"/>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kumimoji="1"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548680"/>
            <a:ext cx="6480720" cy="1023276"/>
          </a:xfrm>
        </p:spPr>
        <p:txBody>
          <a:bodyPr>
            <a:noAutofit/>
          </a:bodyPr>
          <a:lstStyle/>
          <a:p>
            <a:pPr algn="l"/>
            <a:r>
              <a:rPr lang="ja-JP" altLang="en-US" sz="5400" b="1" u="sng" dirty="0" smtClean="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latin typeface="メイリオ" panose="020B0604030504040204" pitchFamily="50" charset="-128"/>
                <a:ea typeface="メイリオ" panose="020B0604030504040204" pitchFamily="50" charset="-128"/>
                <a:cs typeface="メイリオ" panose="020B0604030504040204" pitchFamily="50" charset="-128"/>
              </a:rPr>
              <a:t>情報モラル研修</a:t>
            </a:r>
            <a:endParaRPr kumimoji="1" lang="ja-JP" altLang="en-US" sz="5400" b="1" u="sng" dirty="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タイトル 1"/>
          <p:cNvSpPr txBox="1">
            <a:spLocks/>
          </p:cNvSpPr>
          <p:nvPr/>
        </p:nvSpPr>
        <p:spPr>
          <a:xfrm>
            <a:off x="323528" y="1772816"/>
            <a:ext cx="8352928" cy="3960440"/>
          </a:xfrm>
          <a:prstGeom prst="roundRect">
            <a:avLst>
              <a:gd name="adj" fmla="val 14278"/>
            </a:avLst>
          </a:prstGeom>
          <a:solidFill>
            <a:srgbClr val="FFFFFF">
              <a:alpha val="78039"/>
            </a:srgbClr>
          </a:solidFill>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rgbClr val="FFFFFF"/>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lang="ja-JP" altLang="en-US" sz="6600" b="1" dirty="0" smtClean="0">
                <a:ln w="24500" cmpd="dbl">
                  <a:solidFill>
                    <a:sysClr val="windowText" lastClr="000000"/>
                  </a:solidFill>
                  <a:prstDash val="solid"/>
                  <a:miter lim="800000"/>
                </a:ln>
                <a:solidFill>
                  <a:srgbClr val="FF8633"/>
                </a:solidFill>
                <a:effectLst>
                  <a:outerShdw blurRad="50800" dist="63500" algn="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rPr>
              <a:t> 携帯ゲーム機の進化</a:t>
            </a:r>
            <a:r>
              <a:rPr lang="ja-JP" altLang="en-US" b="1" dirty="0" smtClean="0">
                <a:ln w="24500" cmpd="dbl">
                  <a:solidFill>
                    <a:sysClr val="windowText" lastClr="000000"/>
                  </a:solidFill>
                  <a:prstDash val="solid"/>
                  <a:miter lim="800000"/>
                </a:ln>
                <a:solidFill>
                  <a:srgbClr val="FF8633"/>
                </a:solidFill>
                <a:latin typeface="メイリオ" panose="020B0604030504040204" pitchFamily="50" charset="-128"/>
                <a:ea typeface="メイリオ" panose="020B0604030504040204" pitchFamily="50" charset="-128"/>
                <a:cs typeface="メイリオ" panose="020B0604030504040204" pitchFamily="50" charset="-128"/>
              </a:rPr>
              <a:t>～広がる「</a:t>
            </a:r>
            <a:r>
              <a:rPr lang="en-US" altLang="ja-JP" b="1" dirty="0" smtClean="0">
                <a:ln w="24500" cmpd="dbl">
                  <a:solidFill>
                    <a:sysClr val="windowText" lastClr="000000"/>
                  </a:solidFill>
                  <a:prstDash val="solid"/>
                  <a:miter lim="800000"/>
                </a:ln>
                <a:solidFill>
                  <a:srgbClr val="FF8633"/>
                </a:solidFill>
                <a:latin typeface="メイリオ" panose="020B0604030504040204" pitchFamily="50" charset="-128"/>
                <a:ea typeface="メイリオ" panose="020B0604030504040204" pitchFamily="50" charset="-128"/>
                <a:cs typeface="メイリオ" panose="020B0604030504040204" pitchFamily="50" charset="-128"/>
              </a:rPr>
              <a:t>Wi‐Fi</a:t>
            </a:r>
            <a:r>
              <a:rPr lang="ja-JP" altLang="en-US" b="1" dirty="0" smtClean="0">
                <a:ln w="24500" cmpd="dbl">
                  <a:solidFill>
                    <a:sysClr val="windowText" lastClr="000000"/>
                  </a:solidFill>
                  <a:prstDash val="solid"/>
                  <a:miter lim="800000"/>
                </a:ln>
                <a:solidFill>
                  <a:srgbClr val="FF8633"/>
                </a:solidFill>
                <a:latin typeface="メイリオ" panose="020B0604030504040204" pitchFamily="50" charset="-128"/>
                <a:ea typeface="メイリオ" panose="020B0604030504040204" pitchFamily="50" charset="-128"/>
                <a:cs typeface="メイリオ" panose="020B0604030504040204" pitchFamily="50" charset="-128"/>
              </a:rPr>
              <a:t>スポット」～</a:t>
            </a:r>
            <a:endParaRPr lang="ja-JP" altLang="en-US" b="1" dirty="0">
              <a:ln w="24500" cmpd="dbl">
                <a:solidFill>
                  <a:sysClr val="windowText" lastClr="000000"/>
                </a:solidFill>
                <a:prstDash val="solid"/>
                <a:miter lim="800000"/>
              </a:ln>
              <a:solidFill>
                <a:srgbClr val="FF8633"/>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2986956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コンテンツ プレースホルダー 2"/>
          <p:cNvSpPr txBox="1">
            <a:spLocks/>
          </p:cNvSpPr>
          <p:nvPr/>
        </p:nvSpPr>
        <p:spPr>
          <a:xfrm>
            <a:off x="179512" y="332656"/>
            <a:ext cx="8784975" cy="5760640"/>
          </a:xfrm>
          <a:prstGeom prst="rect">
            <a:avLst/>
          </a:prstGeom>
        </p:spPr>
        <p:txBody>
          <a:bodyPr vert="horz" lIns="91440" tIns="45720" rIns="91440" bIns="45720" rtlCol="0">
            <a:noAutofit/>
          </a:bodyPr>
          <a:lstStyle>
            <a:lvl1pPr marL="274320" indent="-274320" algn="l" defTabSz="914400" rtl="0" eaLnBrk="1" latinLnBrk="0" hangingPunct="1">
              <a:spcBef>
                <a:spcPct val="20000"/>
              </a:spcBef>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kumimoji="1"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a:lstStyle>
          <a:p>
            <a:endParaRPr lang="ja-JP" altLang="en-US" sz="1600" dirty="0"/>
          </a:p>
        </p:txBody>
      </p:sp>
      <p:sp>
        <p:nvSpPr>
          <p:cNvPr id="5" name="タイトル 1"/>
          <p:cNvSpPr>
            <a:spLocks noGrp="1"/>
          </p:cNvSpPr>
          <p:nvPr>
            <p:ph type="title"/>
          </p:nvPr>
        </p:nvSpPr>
        <p:spPr>
          <a:xfrm>
            <a:off x="0" y="188640"/>
            <a:ext cx="9144000" cy="1152128"/>
          </a:xfrm>
        </p:spPr>
        <p:txBody>
          <a:bodyPr>
            <a:noAutofit/>
          </a:bodyPr>
          <a:lstStyle/>
          <a:p>
            <a:pPr algn="l"/>
            <a:r>
              <a:rPr lang="ja-JP" altLang="en-US" sz="3600" b="1" dirty="0" smtClean="0">
                <a:ln w="12700">
                  <a:solidFill>
                    <a:srgbClr val="FF0000"/>
                  </a:solidFill>
                  <a:prstDash val="solid"/>
                </a:ln>
                <a:solidFill>
                  <a:srgbClr val="FF9999"/>
                </a:solidFill>
                <a:effectLst>
                  <a:outerShdw blurRad="41275" dist="20320" dir="1800000" algn="tl" rotWithShape="0">
                    <a:srgbClr val="000000">
                      <a:alpha val="40000"/>
                    </a:srgbClr>
                  </a:outerShdw>
                </a:effectLst>
                <a:latin typeface="メイリオ" panose="020B0604030504040204" pitchFamily="50" charset="-128"/>
                <a:ea typeface="メイリオ" panose="020B0604030504040204" pitchFamily="50" charset="-128"/>
                <a:cs typeface="メイリオ" panose="020B0604030504040204" pitchFamily="50" charset="-128"/>
              </a:rPr>
              <a:t>　子どもがゲーム機で安全に遊ぶために</a:t>
            </a:r>
            <a:r>
              <a:rPr lang="en-US" altLang="ja-JP" sz="3600" b="1" dirty="0" smtClean="0">
                <a:ln w="12700">
                  <a:solidFill>
                    <a:srgbClr val="FF0000"/>
                  </a:solidFill>
                  <a:prstDash val="solid"/>
                </a:ln>
                <a:solidFill>
                  <a:srgbClr val="FF9999"/>
                </a:solidFill>
                <a:effectLst>
                  <a:outerShdw blurRad="41275" dist="20320" dir="1800000" algn="tl" rotWithShape="0">
                    <a:srgbClr val="000000">
                      <a:alpha val="40000"/>
                    </a:srgbClr>
                  </a:outerShdw>
                </a:effectLst>
                <a:latin typeface="メイリオ" panose="020B0604030504040204" pitchFamily="50" charset="-128"/>
                <a:ea typeface="メイリオ" panose="020B0604030504040204" pitchFamily="50" charset="-128"/>
                <a:cs typeface="メイリオ" panose="020B0604030504040204" pitchFamily="50" charset="-128"/>
              </a:rPr>
              <a:t/>
            </a:r>
            <a:br>
              <a:rPr lang="en-US" altLang="ja-JP" sz="3600" b="1" dirty="0" smtClean="0">
                <a:ln w="12700">
                  <a:solidFill>
                    <a:srgbClr val="FF0000"/>
                  </a:solidFill>
                  <a:prstDash val="solid"/>
                </a:ln>
                <a:solidFill>
                  <a:srgbClr val="FF9999"/>
                </a:solidFill>
                <a:effectLst>
                  <a:outerShdw blurRad="41275" dist="20320" dir="1800000" algn="tl" rotWithShape="0">
                    <a:srgbClr val="000000">
                      <a:alpha val="40000"/>
                    </a:srgbClr>
                  </a:outerShdw>
                </a:effectLst>
                <a:latin typeface="メイリオ" panose="020B0604030504040204" pitchFamily="50" charset="-128"/>
                <a:ea typeface="メイリオ" panose="020B0604030504040204" pitchFamily="50" charset="-128"/>
                <a:cs typeface="メイリオ" panose="020B0604030504040204" pitchFamily="50" charset="-128"/>
              </a:rPr>
            </a:br>
            <a:r>
              <a:rPr lang="ja-JP" altLang="en-US" sz="3600" b="1" dirty="0" smtClean="0">
                <a:ln w="12700">
                  <a:solidFill>
                    <a:srgbClr val="FF0000"/>
                  </a:solidFill>
                  <a:prstDash val="solid"/>
                </a:ln>
                <a:solidFill>
                  <a:srgbClr val="FF9999"/>
                </a:solidFill>
                <a:effectLst>
                  <a:outerShdw blurRad="41275" dist="20320" dir="1800000" algn="tl" rotWithShape="0">
                    <a:srgbClr val="000000">
                      <a:alpha val="40000"/>
                    </a:srgbClr>
                  </a:outerShdw>
                </a:effectLst>
                <a:latin typeface="メイリオ" panose="020B0604030504040204" pitchFamily="50" charset="-128"/>
                <a:ea typeface="メイリオ" panose="020B0604030504040204" pitchFamily="50" charset="-128"/>
                <a:cs typeface="メイリオ" panose="020B0604030504040204" pitchFamily="50" charset="-128"/>
              </a:rPr>
              <a:t>　　周囲の大人が知っておきたいこと</a:t>
            </a:r>
            <a:r>
              <a:rPr lang="en-US" altLang="ja-JP" sz="3600" b="1" dirty="0" smtClean="0">
                <a:ln w="12700">
                  <a:solidFill>
                    <a:srgbClr val="FF0000"/>
                  </a:solidFill>
                  <a:prstDash val="solid"/>
                </a:ln>
                <a:solidFill>
                  <a:srgbClr val="FF9999"/>
                </a:solidFill>
                <a:effectLst>
                  <a:outerShdw blurRad="41275" dist="20320" dir="1800000" algn="tl" rotWithShape="0">
                    <a:srgbClr val="000000">
                      <a:alpha val="40000"/>
                    </a:srgbClr>
                  </a:outerShdw>
                </a:effectLst>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3600" b="1" dirty="0">
              <a:ln w="12700">
                <a:solidFill>
                  <a:srgbClr val="FF0000"/>
                </a:solidFill>
                <a:prstDash val="solid"/>
              </a:ln>
              <a:solidFill>
                <a:srgbClr val="FF9999"/>
              </a:solidFill>
              <a:effectLst>
                <a:outerShdw blurRad="41275" dist="20320" dir="1800000" algn="tl" rotWithShape="0">
                  <a:srgbClr val="000000">
                    <a:alpha val="40000"/>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6" name="Picture 2" descr="U:\Desktop\Nintendo　関連画像\Nintendo 3ds.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24880" t="9283" r="26172" b="15646"/>
          <a:stretch/>
        </p:blipFill>
        <p:spPr bwMode="auto">
          <a:xfrm>
            <a:off x="5580112" y="4293096"/>
            <a:ext cx="3240360" cy="2395783"/>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7" name="タイトル 1"/>
          <p:cNvSpPr txBox="1">
            <a:spLocks/>
          </p:cNvSpPr>
          <p:nvPr/>
        </p:nvSpPr>
        <p:spPr>
          <a:xfrm>
            <a:off x="179512" y="1556792"/>
            <a:ext cx="8640960" cy="792088"/>
          </a:xfrm>
          <a:prstGeom prst="roundRect">
            <a:avLst/>
          </a:prstGeom>
          <a:solidFill>
            <a:srgbClr val="FFC000"/>
          </a:solidFill>
          <a:ln w="44450" cmpd="dbl">
            <a:solidFill>
              <a:srgbClr val="FF0000"/>
            </a:solidFill>
          </a:ln>
        </p:spPr>
        <p:style>
          <a:lnRef idx="3">
            <a:schemeClr val="lt1"/>
          </a:lnRef>
          <a:fillRef idx="1">
            <a:schemeClr val="accent5"/>
          </a:fillRef>
          <a:effectRef idx="1">
            <a:schemeClr val="accent5"/>
          </a:effectRef>
          <a:fontRef idx="minor">
            <a:schemeClr val="lt1"/>
          </a:fontRef>
        </p:style>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3600" b="1" i="0" u="none" strike="noStrike" kern="1200" normalizeH="0" baseline="0" noProof="0" dirty="0" smtClean="0">
                <a:ln w="12700" cmpd="sng">
                  <a:solidFill>
                    <a:schemeClr val="tx1"/>
                  </a:solidFill>
                  <a:prstDash val="solid"/>
                  <a:miter lim="800000"/>
                </a:ln>
                <a:solidFill>
                  <a:schemeClr val="bg1"/>
                </a:solidFill>
                <a:uLnTx/>
                <a:uFillTx/>
                <a:latin typeface="メイリオ" panose="020B0604030504040204" pitchFamily="50" charset="-128"/>
                <a:ea typeface="メイリオ" panose="020B0604030504040204" pitchFamily="50" charset="-128"/>
                <a:cs typeface="メイリオ" panose="020B0604030504040204" pitchFamily="50" charset="-128"/>
              </a:rPr>
              <a:t>①どんな機能が</a:t>
            </a:r>
            <a:r>
              <a:rPr lang="ja-JP" altLang="en-US" sz="3600" b="1" dirty="0" smtClean="0">
                <a:ln w="12700" cmpd="sng">
                  <a:solidFill>
                    <a:schemeClr val="tx1"/>
                  </a:solidFill>
                  <a:prstDash val="solid"/>
                  <a:miter lim="800000"/>
                </a:ln>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搭載されて</a:t>
            </a:r>
            <a:r>
              <a:rPr kumimoji="1" lang="ja-JP" altLang="en-US" sz="3600" b="1" i="0" u="none" strike="noStrike" kern="1200" normalizeH="0" baseline="0" noProof="0" dirty="0" smtClean="0">
                <a:ln w="12700" cmpd="sng">
                  <a:solidFill>
                    <a:schemeClr val="tx1"/>
                  </a:solidFill>
                  <a:prstDash val="solid"/>
                  <a:miter lim="800000"/>
                </a:ln>
                <a:solidFill>
                  <a:schemeClr val="bg1"/>
                </a:solidFill>
                <a:uLnTx/>
                <a:uFillTx/>
                <a:latin typeface="メイリオ" panose="020B0604030504040204" pitchFamily="50" charset="-128"/>
                <a:ea typeface="メイリオ" panose="020B0604030504040204" pitchFamily="50" charset="-128"/>
                <a:cs typeface="メイリオ" panose="020B0604030504040204" pitchFamily="50" charset="-128"/>
              </a:rPr>
              <a:t>いるのか？</a:t>
            </a:r>
            <a:endParaRPr kumimoji="1" lang="ja-JP" altLang="en-US" sz="3600" b="1" i="0" u="none" strike="noStrike" kern="1200" normalizeH="0" baseline="0" noProof="0" dirty="0">
              <a:ln w="12700" cmpd="sng">
                <a:solidFill>
                  <a:schemeClr val="tx1"/>
                </a:solidFill>
                <a:prstDash val="solid"/>
                <a:miter lim="800000"/>
              </a:ln>
              <a:solidFill>
                <a:schemeClr val="bg1"/>
              </a:solidFill>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タイトル 1"/>
          <p:cNvSpPr txBox="1">
            <a:spLocks/>
          </p:cNvSpPr>
          <p:nvPr/>
        </p:nvSpPr>
        <p:spPr>
          <a:xfrm>
            <a:off x="180528" y="2564904"/>
            <a:ext cx="8639944" cy="792088"/>
          </a:xfrm>
          <a:prstGeom prst="roundRect">
            <a:avLst/>
          </a:prstGeom>
          <a:solidFill>
            <a:srgbClr val="FF6600"/>
          </a:solidFill>
          <a:ln w="44450" cmpd="dbl">
            <a:solidFill>
              <a:srgbClr val="FF0000"/>
            </a:solidFill>
          </a:ln>
        </p:spPr>
        <p:style>
          <a:lnRef idx="3">
            <a:schemeClr val="lt1"/>
          </a:lnRef>
          <a:fillRef idx="1">
            <a:schemeClr val="accent5"/>
          </a:fillRef>
          <a:effectRef idx="1">
            <a:schemeClr val="accent5"/>
          </a:effectRef>
          <a:fontRef idx="minor">
            <a:schemeClr val="lt1"/>
          </a:fontRef>
        </p:style>
        <p:txBody>
          <a:bodyPr vert="horz" lIns="91440" tIns="45720" rIns="91440" bIns="45720" rtlCol="0" anchor="ctr">
            <a:noAutofit/>
          </a:bodyPr>
          <a:lstStyle/>
          <a:p>
            <a:pPr lvl="0">
              <a:spcBef>
                <a:spcPct val="0"/>
              </a:spcBef>
              <a:defRPr/>
            </a:pPr>
            <a:r>
              <a:rPr lang="ja-JP" altLang="en-US" sz="3600" b="1" dirty="0">
                <a:ln w="12700">
                  <a:solidFill>
                    <a:schemeClr val="tx1"/>
                  </a:solidFill>
                  <a:prstDash val="solid"/>
                </a:ln>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②インターネット</a:t>
            </a:r>
            <a:r>
              <a:rPr lang="ja-JP" altLang="en-US" sz="3600" b="1" dirty="0" smtClean="0">
                <a:ln w="12700">
                  <a:solidFill>
                    <a:schemeClr val="tx1"/>
                  </a:solidFill>
                  <a:prstDash val="solid"/>
                </a:ln>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につなぐには？</a:t>
            </a:r>
            <a:endParaRPr kumimoji="1" lang="ja-JP" altLang="en-US" sz="3600" b="1" i="0" u="none" strike="noStrike" kern="1200" cap="none" spc="0" normalizeH="0" baseline="0" noProof="0" dirty="0">
              <a:ln w="12700">
                <a:solidFill>
                  <a:schemeClr val="tx1"/>
                </a:solidFill>
                <a:prstDash val="solid"/>
              </a:ln>
              <a:solidFill>
                <a:schemeClr val="bg1"/>
              </a:solidFill>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タイトル 1"/>
          <p:cNvSpPr txBox="1">
            <a:spLocks/>
          </p:cNvSpPr>
          <p:nvPr/>
        </p:nvSpPr>
        <p:spPr>
          <a:xfrm>
            <a:off x="179512" y="3573016"/>
            <a:ext cx="8640960" cy="792088"/>
          </a:xfrm>
          <a:prstGeom prst="roundRect">
            <a:avLst/>
          </a:prstGeom>
          <a:solidFill>
            <a:srgbClr val="FFC000"/>
          </a:solidFill>
          <a:ln w="44450" cmpd="dbl">
            <a:solidFill>
              <a:srgbClr val="FF0000"/>
            </a:solidFill>
          </a:ln>
        </p:spPr>
        <p:style>
          <a:lnRef idx="3">
            <a:schemeClr val="lt1"/>
          </a:lnRef>
          <a:fillRef idx="1">
            <a:schemeClr val="accent5"/>
          </a:fillRef>
          <a:effectRef idx="1">
            <a:schemeClr val="accent5"/>
          </a:effectRef>
          <a:fontRef idx="minor">
            <a:schemeClr val="lt1"/>
          </a:fontRef>
        </p:style>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ja-JP" altLang="en-US" sz="3600" b="1" dirty="0" smtClean="0">
                <a:ln w="12700">
                  <a:solidFill>
                    <a:schemeClr val="tx1"/>
                  </a:solidFill>
                  <a:prstDash val="solid"/>
                </a:ln>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③何をフィルタリングできるのか？</a:t>
            </a:r>
            <a:endParaRPr kumimoji="1" lang="ja-JP" altLang="en-US" sz="3600" b="1" i="0" u="none" strike="noStrike" kern="1200" cap="none" spc="0" normalizeH="0" baseline="0" noProof="0" dirty="0">
              <a:ln w="12700">
                <a:solidFill>
                  <a:schemeClr val="tx1"/>
                </a:solidFill>
                <a:prstDash val="solid"/>
              </a:ln>
              <a:solidFill>
                <a:schemeClr val="bg1"/>
              </a:solidFill>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タイトル 1"/>
          <p:cNvSpPr txBox="1">
            <a:spLocks/>
          </p:cNvSpPr>
          <p:nvPr/>
        </p:nvSpPr>
        <p:spPr>
          <a:xfrm>
            <a:off x="180528" y="4581128"/>
            <a:ext cx="5183560" cy="1368152"/>
          </a:xfrm>
          <a:prstGeom prst="roundRect">
            <a:avLst>
              <a:gd name="adj" fmla="val 8013"/>
            </a:avLst>
          </a:prstGeom>
          <a:solidFill>
            <a:srgbClr val="0070C0"/>
          </a:solidFill>
          <a:ln w="44450" cmpd="dbl">
            <a:solidFill>
              <a:srgbClr val="FF0000"/>
            </a:solidFill>
          </a:ln>
        </p:spPr>
        <p:style>
          <a:lnRef idx="3">
            <a:schemeClr val="lt1"/>
          </a:lnRef>
          <a:fillRef idx="1">
            <a:schemeClr val="accent5"/>
          </a:fillRef>
          <a:effectRef idx="1">
            <a:schemeClr val="accent5"/>
          </a:effectRef>
          <a:fontRef idx="minor">
            <a:schemeClr val="lt1"/>
          </a:fontRef>
        </p:style>
        <p:txBody>
          <a:bodyPr vert="horz" lIns="91440" tIns="45720" rIns="91440" bIns="45720" rtlCol="0" anchor="ctr">
            <a:noAutofit/>
          </a:bodyPr>
          <a:lstStyle/>
          <a:p>
            <a:pPr>
              <a:spcBef>
                <a:spcPct val="0"/>
              </a:spcBef>
              <a:defRPr/>
            </a:pPr>
            <a:r>
              <a:rPr lang="ja-JP" altLang="en-US" sz="3600" b="1" dirty="0">
                <a:ln w="12700">
                  <a:solidFill>
                    <a:schemeClr val="tx1"/>
                  </a:solidFill>
                  <a:prstDash val="solid"/>
                </a:ln>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④どんな危険が予想されるのか</a:t>
            </a:r>
            <a:r>
              <a:rPr lang="ja-JP" altLang="en-US" sz="3600" b="1" dirty="0" smtClean="0">
                <a:ln w="12700">
                  <a:solidFill>
                    <a:schemeClr val="tx1"/>
                  </a:solidFill>
                  <a:prstDash val="solid"/>
                </a:ln>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3600" b="1" i="0" u="none" strike="noStrike" kern="1200" cap="none" spc="0" normalizeH="0" baseline="0" noProof="0" dirty="0">
              <a:ln w="12700">
                <a:solidFill>
                  <a:schemeClr val="tx1"/>
                </a:solidFill>
                <a:prstDash val="solid"/>
              </a:ln>
              <a:solidFill>
                <a:schemeClr val="bg1"/>
              </a:solidFill>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正方形/長方形 10"/>
          <p:cNvSpPr/>
          <p:nvPr/>
        </p:nvSpPr>
        <p:spPr>
          <a:xfrm>
            <a:off x="7617143" y="6505061"/>
            <a:ext cx="1510350" cy="369332"/>
          </a:xfrm>
          <a:prstGeom prst="rect">
            <a:avLst/>
          </a:prstGeom>
        </p:spPr>
        <p:txBody>
          <a:bodyPr wrap="none">
            <a:spAutoFit/>
          </a:bodyPr>
          <a:lstStyle/>
          <a:p>
            <a:r>
              <a:rPr lang="en-US" altLang="ja-JP" dirty="0"/>
              <a:t>© Nintendo</a:t>
            </a:r>
            <a:endParaRPr lang="ja-JP" altLang="en-US" dirty="0"/>
          </a:p>
        </p:txBody>
      </p:sp>
    </p:spTree>
    <p:extLst>
      <p:ext uri="{BB962C8B-B14F-4D97-AF65-F5344CB8AC3E}">
        <p14:creationId xmlns:p14="http://schemas.microsoft.com/office/powerpoint/2010/main" val="1472337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1+#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1+#ppt_w/2"/>
                                          </p:val>
                                        </p:tav>
                                        <p:tav tm="100000">
                                          <p:val>
                                            <p:strVal val="#ppt_x"/>
                                          </p:val>
                                        </p:tav>
                                      </p:tavLst>
                                    </p:anim>
                                    <p:anim calcmode="lin" valueType="num">
                                      <p:cBhvr additive="base">
                                        <p:cTn id="14"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1+#ppt_w/2"/>
                                          </p:val>
                                        </p:tav>
                                        <p:tav tm="100000">
                                          <p:val>
                                            <p:strVal val="#ppt_x"/>
                                          </p:val>
                                        </p:tav>
                                      </p:tavLst>
                                    </p:anim>
                                    <p:anim calcmode="lin" valueType="num">
                                      <p:cBhvr additive="base">
                                        <p:cTn id="20"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1+#ppt_w/2"/>
                                          </p:val>
                                        </p:tav>
                                        <p:tav tm="100000">
                                          <p:val>
                                            <p:strVal val="#ppt_x"/>
                                          </p:val>
                                        </p:tav>
                                      </p:tavLst>
                                    </p:anim>
                                    <p:anim calcmode="lin" valueType="num">
                                      <p:cBhvr additive="base">
                                        <p:cTn id="26"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32056"/>
            <a:ext cx="9144000" cy="1252728"/>
          </a:xfrm>
        </p:spPr>
        <p:txBody>
          <a:bodyPr>
            <a:normAutofit fontScale="90000"/>
          </a:bodyPr>
          <a:lstStyle/>
          <a:p>
            <a:r>
              <a:rPr lang="ja-JP" altLang="en-US" b="1" dirty="0">
                <a:ln>
                  <a:solidFill>
                    <a:srgbClr val="FF0000"/>
                  </a:solidFill>
                </a:ln>
                <a:solidFill>
                  <a:srgbClr val="FF9999"/>
                </a:solidFill>
                <a:effectLst>
                  <a:outerShdw blurRad="38100" dist="38100" dir="2700000" algn="tl">
                    <a:srgbClr val="000000">
                      <a:alpha val="43137"/>
                    </a:srgbClr>
                  </a:outerShdw>
                </a:effectLst>
                <a:ea typeface="メイリオ" panose="020B0604030504040204" pitchFamily="50" charset="-128"/>
                <a:cs typeface="メイリオ" panose="020B0604030504040204" pitchFamily="50" charset="-128"/>
              </a:rPr>
              <a:t>３</a:t>
            </a:r>
            <a:r>
              <a:rPr lang="en-US" altLang="ja-JP" b="1" dirty="0" smtClean="0">
                <a:ln>
                  <a:solidFill>
                    <a:srgbClr val="FF0000"/>
                  </a:solidFill>
                </a:ln>
                <a:solidFill>
                  <a:srgbClr val="FF9999"/>
                </a:solidFill>
                <a:effectLst>
                  <a:outerShdw blurRad="38100" dist="38100" dir="2700000" algn="tl">
                    <a:srgbClr val="000000">
                      <a:alpha val="43137"/>
                    </a:srgbClr>
                  </a:outerShdw>
                </a:effectLst>
                <a:ea typeface="メイリオ" panose="020B0604030504040204" pitchFamily="50" charset="-128"/>
                <a:cs typeface="メイリオ" panose="020B0604030504040204" pitchFamily="50" charset="-128"/>
              </a:rPr>
              <a:t>DS</a:t>
            </a:r>
            <a:r>
              <a:rPr lang="ja-JP" altLang="en-US" b="1" dirty="0" smtClean="0">
                <a:ln>
                  <a:solidFill>
                    <a:srgbClr val="FF0000"/>
                  </a:solidFill>
                </a:ln>
                <a:solidFill>
                  <a:srgbClr val="FF9999"/>
                </a:solidFill>
                <a:effectLst>
                  <a:outerShdw blurRad="38100" dist="38100" dir="2700000" algn="tl">
                    <a:srgbClr val="000000">
                      <a:alpha val="43137"/>
                    </a:srgbClr>
                  </a:outerShdw>
                </a:effectLst>
                <a:ea typeface="メイリオ" panose="020B0604030504040204" pitchFamily="50" charset="-128"/>
                <a:cs typeface="メイリオ" panose="020B0604030504040204" pitchFamily="50" charset="-128"/>
              </a:rPr>
              <a:t>はどうやって</a:t>
            </a:r>
            <a:r>
              <a:rPr lang="en-US" altLang="ja-JP" b="1" dirty="0" smtClean="0">
                <a:ln>
                  <a:solidFill>
                    <a:srgbClr val="FF0000"/>
                  </a:solidFill>
                </a:ln>
                <a:solidFill>
                  <a:srgbClr val="FF9999"/>
                </a:solidFill>
                <a:effectLst>
                  <a:outerShdw blurRad="38100" dist="38100" dir="2700000" algn="tl">
                    <a:srgbClr val="000000">
                      <a:alpha val="43137"/>
                    </a:srgbClr>
                  </a:outerShdw>
                </a:effectLst>
                <a:ea typeface="メイリオ" panose="020B0604030504040204" pitchFamily="50" charset="-128"/>
                <a:cs typeface="メイリオ" panose="020B0604030504040204" pitchFamily="50" charset="-128"/>
              </a:rPr>
              <a:t/>
            </a:r>
            <a:br>
              <a:rPr lang="en-US" altLang="ja-JP" b="1" dirty="0" smtClean="0">
                <a:ln>
                  <a:solidFill>
                    <a:srgbClr val="FF0000"/>
                  </a:solidFill>
                </a:ln>
                <a:solidFill>
                  <a:srgbClr val="FF9999"/>
                </a:solidFill>
                <a:effectLst>
                  <a:outerShdw blurRad="38100" dist="38100" dir="2700000" algn="tl">
                    <a:srgbClr val="000000">
                      <a:alpha val="43137"/>
                    </a:srgbClr>
                  </a:outerShdw>
                </a:effectLst>
                <a:ea typeface="メイリオ" panose="020B0604030504040204" pitchFamily="50" charset="-128"/>
                <a:cs typeface="メイリオ" panose="020B0604030504040204" pitchFamily="50" charset="-128"/>
              </a:rPr>
            </a:br>
            <a:r>
              <a:rPr lang="ja-JP" altLang="en-US" b="1" dirty="0" smtClean="0">
                <a:ln>
                  <a:solidFill>
                    <a:srgbClr val="FF0000"/>
                  </a:solidFill>
                </a:ln>
                <a:solidFill>
                  <a:srgbClr val="FF9999"/>
                </a:solidFill>
                <a:effectLst>
                  <a:outerShdw blurRad="38100" dist="38100" dir="2700000" algn="tl">
                    <a:srgbClr val="000000">
                      <a:alpha val="43137"/>
                    </a:srgbClr>
                  </a:outerShdw>
                </a:effectLst>
                <a:ea typeface="メイリオ" panose="020B0604030504040204" pitchFamily="50" charset="-128"/>
                <a:cs typeface="メイリオ" panose="020B0604030504040204" pitchFamily="50" charset="-128"/>
              </a:rPr>
              <a:t>インターネットに接続するの？</a:t>
            </a:r>
            <a:endParaRPr kumimoji="1" lang="ja-JP" altLang="en-US" b="1" dirty="0">
              <a:ln>
                <a:solidFill>
                  <a:srgbClr val="FF0000"/>
                </a:solidFill>
              </a:ln>
              <a:solidFill>
                <a:srgbClr val="FF9999"/>
              </a:solidFill>
              <a:effectLst>
                <a:outerShdw blurRad="38100" dist="38100" dir="2700000" algn="tl">
                  <a:srgbClr val="000000">
                    <a:alpha val="43137"/>
                  </a:srgbClr>
                </a:outerShdw>
              </a:effectLst>
              <a:ea typeface="メイリオ" panose="020B0604030504040204" pitchFamily="50" charset="-128"/>
              <a:cs typeface="メイリオ" panose="020B0604030504040204" pitchFamily="50" charset="-128"/>
            </a:endParaRPr>
          </a:p>
        </p:txBody>
      </p:sp>
      <p:sp>
        <p:nvSpPr>
          <p:cNvPr id="6" name="角丸四角形 5"/>
          <p:cNvSpPr/>
          <p:nvPr/>
        </p:nvSpPr>
        <p:spPr>
          <a:xfrm>
            <a:off x="323528" y="4221088"/>
            <a:ext cx="8640959" cy="2160240"/>
          </a:xfrm>
          <a:prstGeom prst="roundRect">
            <a:avLst/>
          </a:prstGeom>
          <a:ln w="57150" cmpd="dbl">
            <a:solidFill>
              <a:srgbClr val="FF0000"/>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ja-JP" altLang="en-US" sz="4400" b="1" u="sng" dirty="0" smtClean="0">
                <a:ln w="12700">
                  <a:solidFill>
                    <a:schemeClr val="tx1"/>
                  </a:solidFill>
                  <a:prstDash val="solid"/>
                </a:ln>
                <a:solidFill>
                  <a:schemeClr val="bg1"/>
                </a:solidFill>
                <a:effectLst>
                  <a:outerShdw blurRad="63500" sx="102000" sy="102000" algn="ctr" rotWithShape="0">
                    <a:prstClr val="black">
                      <a:alpha val="40000"/>
                    </a:prstClr>
                  </a:outerShdw>
                </a:effectLst>
              </a:rPr>
              <a:t>「</a:t>
            </a:r>
            <a:r>
              <a:rPr lang="en-US" altLang="ja-JP" sz="4400" b="1" u="sng" dirty="0" smtClean="0">
                <a:ln w="12700">
                  <a:solidFill>
                    <a:schemeClr val="tx1"/>
                  </a:solidFill>
                  <a:prstDash val="solid"/>
                </a:ln>
                <a:solidFill>
                  <a:schemeClr val="bg1"/>
                </a:solidFill>
                <a:effectLst>
                  <a:outerShdw blurRad="63500" sx="102000" sy="102000" algn="ctr" rotWithShape="0">
                    <a:prstClr val="black">
                      <a:alpha val="40000"/>
                    </a:prstClr>
                  </a:outerShdw>
                </a:effectLst>
              </a:rPr>
              <a:t>Wi-Fi</a:t>
            </a:r>
            <a:r>
              <a:rPr lang="ja-JP" altLang="en-US" sz="4400" b="1" u="sng" dirty="0" smtClean="0">
                <a:ln w="12700">
                  <a:solidFill>
                    <a:schemeClr val="tx1"/>
                  </a:solidFill>
                  <a:prstDash val="solid"/>
                </a:ln>
                <a:solidFill>
                  <a:schemeClr val="bg1"/>
                </a:solidFill>
                <a:effectLst>
                  <a:outerShdw blurRad="63500" sx="102000" sy="102000" algn="ctr" rotWithShape="0">
                    <a:prstClr val="black">
                      <a:alpha val="40000"/>
                    </a:prstClr>
                  </a:outerShdw>
                </a:effectLst>
              </a:rPr>
              <a:t>」</a:t>
            </a:r>
            <a:r>
              <a:rPr lang="ja-JP" altLang="en-US" sz="3600" b="1" u="sng" dirty="0" smtClean="0">
                <a:ln w="12700">
                  <a:solidFill>
                    <a:schemeClr val="tx1"/>
                  </a:solidFill>
                  <a:prstDash val="solid"/>
                </a:ln>
                <a:solidFill>
                  <a:schemeClr val="bg1"/>
                </a:solidFill>
                <a:effectLst>
                  <a:outerShdw blurRad="63500" sx="102000" sy="102000" algn="ctr" rotWithShape="0">
                    <a:prstClr val="black">
                      <a:alpha val="40000"/>
                    </a:prstClr>
                  </a:outerShdw>
                </a:effectLst>
              </a:rPr>
              <a:t>とは</a:t>
            </a:r>
            <a:r>
              <a:rPr lang="en-US" altLang="ja-JP" sz="3600" b="1" u="sng" dirty="0" smtClean="0">
                <a:ln w="12700">
                  <a:solidFill>
                    <a:schemeClr val="tx1"/>
                  </a:solidFill>
                  <a:prstDash val="solid"/>
                </a:ln>
                <a:solidFill>
                  <a:schemeClr val="bg1"/>
                </a:solidFill>
                <a:effectLst>
                  <a:outerShdw blurRad="63500" sx="102000" sy="102000" algn="ctr" rotWithShape="0">
                    <a:prstClr val="black">
                      <a:alpha val="40000"/>
                    </a:prstClr>
                  </a:outerShdw>
                </a:effectLst>
              </a:rPr>
              <a:t>…</a:t>
            </a:r>
          </a:p>
          <a:p>
            <a:endParaRPr lang="en-US" altLang="ja-JP" sz="800" b="1" dirty="0" smtClean="0">
              <a:ln w="12700">
                <a:noFill/>
                <a:prstDash val="solid"/>
              </a:ln>
              <a:solidFill>
                <a:schemeClr val="tx1"/>
              </a:solidFill>
              <a:effectLst>
                <a:outerShdw blurRad="41275" dist="20320" dir="1800000" algn="tl" rotWithShape="0">
                  <a:srgbClr val="000000">
                    <a:alpha val="40000"/>
                  </a:srgbClr>
                </a:outerShdw>
              </a:effectLst>
            </a:endParaRPr>
          </a:p>
          <a:p>
            <a:r>
              <a:rPr kumimoji="1" lang="ja-JP" altLang="en-US" sz="2000" b="1" dirty="0" smtClean="0">
                <a:ln w="12700">
                  <a:noFill/>
                  <a:prstDash val="solid"/>
                </a:ln>
                <a:solidFill>
                  <a:schemeClr val="tx1"/>
                </a:solidFill>
                <a:effectLst>
                  <a:outerShdw blurRad="41275" dist="20320" dir="1800000" algn="tl" rotWithShape="0">
                    <a:srgbClr val="000000">
                      <a:alpha val="40000"/>
                    </a:srgbClr>
                  </a:outerShdw>
                </a:effectLst>
              </a:rPr>
              <a:t>様々なメーカーから提供されていた無線ＬＡＮの機器同士を組み合わせて使用できることを認定している規格。</a:t>
            </a:r>
            <a:endParaRPr kumimoji="1" lang="en-US" altLang="ja-JP" sz="2000" b="1" dirty="0" smtClean="0">
              <a:ln w="12700">
                <a:noFill/>
                <a:prstDash val="solid"/>
              </a:ln>
              <a:solidFill>
                <a:schemeClr val="tx1"/>
              </a:solidFill>
              <a:effectLst>
                <a:outerShdw blurRad="41275" dist="20320" dir="1800000" algn="tl" rotWithShape="0">
                  <a:srgbClr val="000000">
                    <a:alpha val="40000"/>
                  </a:srgbClr>
                </a:outerShdw>
              </a:effectLst>
            </a:endParaRPr>
          </a:p>
          <a:p>
            <a:r>
              <a:rPr kumimoji="1" lang="ja-JP" altLang="en-US" sz="2000" b="1" dirty="0" smtClean="0">
                <a:ln w="12700">
                  <a:noFill/>
                  <a:prstDash val="solid"/>
                </a:ln>
                <a:solidFill>
                  <a:schemeClr val="tx1"/>
                </a:solidFill>
                <a:effectLst>
                  <a:outerShdw blurRad="41275" dist="20320" dir="1800000" algn="tl" rotWithShape="0">
                    <a:srgbClr val="000000">
                      <a:alpha val="40000"/>
                    </a:srgbClr>
                  </a:outerShdw>
                </a:effectLst>
              </a:rPr>
              <a:t>簡単な設定で無線</a:t>
            </a:r>
            <a:r>
              <a:rPr kumimoji="1" lang="en-US" altLang="ja-JP" sz="2000" b="1" dirty="0" smtClean="0">
                <a:ln w="12700">
                  <a:noFill/>
                  <a:prstDash val="solid"/>
                </a:ln>
                <a:solidFill>
                  <a:schemeClr val="tx1"/>
                </a:solidFill>
                <a:effectLst>
                  <a:outerShdw blurRad="41275" dist="20320" dir="1800000" algn="tl" rotWithShape="0">
                    <a:srgbClr val="000000">
                      <a:alpha val="40000"/>
                    </a:srgbClr>
                  </a:outerShdw>
                </a:effectLst>
              </a:rPr>
              <a:t>LAN</a:t>
            </a:r>
            <a:r>
              <a:rPr kumimoji="1" lang="ja-JP" altLang="en-US" sz="2000" b="1" dirty="0" smtClean="0">
                <a:ln w="12700">
                  <a:noFill/>
                  <a:prstDash val="solid"/>
                </a:ln>
                <a:solidFill>
                  <a:schemeClr val="tx1"/>
                </a:solidFill>
                <a:effectLst>
                  <a:outerShdw blurRad="41275" dist="20320" dir="1800000" algn="tl" rotWithShape="0">
                    <a:srgbClr val="000000">
                      <a:alpha val="40000"/>
                    </a:srgbClr>
                  </a:outerShdw>
                </a:effectLst>
              </a:rPr>
              <a:t>に接続することができます。</a:t>
            </a:r>
            <a:endParaRPr kumimoji="1" lang="en-US" altLang="ja-JP" sz="2000" b="1" dirty="0" smtClean="0">
              <a:ln w="12700">
                <a:noFill/>
                <a:prstDash val="solid"/>
              </a:ln>
              <a:solidFill>
                <a:schemeClr val="tx1"/>
              </a:solidFill>
              <a:effectLst>
                <a:outerShdw blurRad="41275" dist="20320" dir="1800000" algn="tl" rotWithShape="0">
                  <a:srgbClr val="000000">
                    <a:alpha val="40000"/>
                  </a:srgbClr>
                </a:outerShdw>
              </a:effectLst>
            </a:endParaRPr>
          </a:p>
        </p:txBody>
      </p:sp>
      <p:sp>
        <p:nvSpPr>
          <p:cNvPr id="3" name="テキスト ボックス 2"/>
          <p:cNvSpPr txBox="1"/>
          <p:nvPr/>
        </p:nvSpPr>
        <p:spPr>
          <a:xfrm>
            <a:off x="130592" y="1844824"/>
            <a:ext cx="9026830" cy="646331"/>
          </a:xfrm>
          <a:prstGeom prst="rect">
            <a:avLst/>
          </a:prstGeom>
          <a:noFill/>
        </p:spPr>
        <p:txBody>
          <a:bodyPr wrap="none" rtlCol="0">
            <a:spAutoFit/>
          </a:bodyPr>
          <a:lstStyle/>
          <a:p>
            <a:r>
              <a:rPr kumimoji="1" lang="ja-JP" altLang="en-US" sz="3600" b="1" u="sng" dirty="0" smtClean="0">
                <a:solidFill>
                  <a:srgbClr val="FF0000"/>
                </a:solidFill>
              </a:rPr>
              <a:t>無線</a:t>
            </a:r>
            <a:r>
              <a:rPr kumimoji="1" lang="en-US" altLang="ja-JP" sz="3600" b="1" u="sng" dirty="0" smtClean="0">
                <a:solidFill>
                  <a:srgbClr val="FF0000"/>
                </a:solidFill>
              </a:rPr>
              <a:t>LAN</a:t>
            </a:r>
            <a:r>
              <a:rPr kumimoji="1" lang="ja-JP" altLang="en-US" sz="3600" b="1" u="sng" dirty="0" smtClean="0">
                <a:solidFill>
                  <a:srgbClr val="FF0000"/>
                </a:solidFill>
              </a:rPr>
              <a:t>接続</a:t>
            </a:r>
            <a:r>
              <a:rPr kumimoji="1" lang="ja-JP" altLang="en-US" sz="3600" b="1" dirty="0" smtClean="0"/>
              <a:t>でインターネットに接続</a:t>
            </a:r>
            <a:r>
              <a:rPr kumimoji="1" lang="ja-JP" altLang="en-US" sz="2400" dirty="0" smtClean="0"/>
              <a:t>します</a:t>
            </a:r>
            <a:endParaRPr kumimoji="1" lang="ja-JP" altLang="en-US" sz="2400" dirty="0"/>
          </a:p>
        </p:txBody>
      </p:sp>
      <p:pic>
        <p:nvPicPr>
          <p:cNvPr id="1026" name="Picture 2" descr="\\fsc.hyogo.local\votiro_out\1\m626291\746px-Wi-Fi.sv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10720" y="2708920"/>
            <a:ext cx="3075986" cy="1257675"/>
          </a:xfrm>
          <a:prstGeom prst="rect">
            <a:avLst/>
          </a:prstGeom>
          <a:noFill/>
          <a:extLst>
            <a:ext uri="{909E8E84-426E-40DD-AFC4-6F175D3DCCD1}">
              <a14:hiddenFill xmlns:a14="http://schemas.microsoft.com/office/drawing/2010/main">
                <a:solidFill>
                  <a:srgbClr val="FFFFFF"/>
                </a:solidFill>
              </a14:hiddenFill>
            </a:ext>
          </a:extLst>
        </p:spPr>
      </p:pic>
      <p:sp>
        <p:nvSpPr>
          <p:cNvPr id="10" name="テキスト ボックス 9"/>
          <p:cNvSpPr txBox="1"/>
          <p:nvPr/>
        </p:nvSpPr>
        <p:spPr>
          <a:xfrm>
            <a:off x="467544" y="2860705"/>
            <a:ext cx="4493538" cy="954107"/>
          </a:xfrm>
          <a:prstGeom prst="rect">
            <a:avLst/>
          </a:prstGeom>
          <a:noFill/>
        </p:spPr>
        <p:txBody>
          <a:bodyPr wrap="none" rtlCol="0">
            <a:spAutoFit/>
          </a:bodyPr>
          <a:lstStyle/>
          <a:p>
            <a:r>
              <a:rPr lang="ja-JP" altLang="en-US" sz="2800" b="1" dirty="0" smtClean="0"/>
              <a:t>このようなマークを</a:t>
            </a:r>
            <a:endParaRPr lang="en-US" altLang="ja-JP" sz="2800" b="1" dirty="0" smtClean="0"/>
          </a:p>
          <a:p>
            <a:r>
              <a:rPr lang="ja-JP" altLang="en-US" sz="2800" b="1" dirty="0" smtClean="0"/>
              <a:t>見たことがありませんか？</a:t>
            </a:r>
            <a:endParaRPr kumimoji="1" lang="ja-JP" altLang="en-US" sz="2800" b="1" dirty="0"/>
          </a:p>
        </p:txBody>
      </p:sp>
      <p:sp>
        <p:nvSpPr>
          <p:cNvPr id="4" name="左矢印 3"/>
          <p:cNvSpPr/>
          <p:nvPr/>
        </p:nvSpPr>
        <p:spPr>
          <a:xfrm rot="10800000">
            <a:off x="4958415" y="3162965"/>
            <a:ext cx="432048" cy="34958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303505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32056"/>
            <a:ext cx="9144000" cy="1252728"/>
          </a:xfrm>
        </p:spPr>
        <p:txBody>
          <a:bodyPr>
            <a:normAutofit fontScale="90000"/>
          </a:bodyPr>
          <a:lstStyle/>
          <a:p>
            <a:r>
              <a:rPr kumimoji="1" lang="ja-JP" altLang="en-US" b="1" dirty="0" smtClean="0">
                <a:ln>
                  <a:solidFill>
                    <a:srgbClr val="FF0000"/>
                  </a:solidFill>
                </a:ln>
                <a:solidFill>
                  <a:srgbClr val="FF9999"/>
                </a:solidFill>
                <a:effectLst>
                  <a:outerShdw blurRad="38100" dist="38100" dir="2700000" algn="tl">
                    <a:srgbClr val="000000">
                      <a:alpha val="43137"/>
                    </a:srgbClr>
                  </a:outerShdw>
                </a:effectLst>
                <a:ea typeface="メイリオ" panose="020B0604030504040204" pitchFamily="50" charset="-128"/>
                <a:cs typeface="メイリオ" panose="020B0604030504040204" pitchFamily="50" charset="-128"/>
              </a:rPr>
              <a:t>子どもたちは</a:t>
            </a:r>
            <a:r>
              <a:rPr lang="ja-JP" altLang="en-US" b="1" dirty="0" smtClean="0">
                <a:ln>
                  <a:solidFill>
                    <a:srgbClr val="FF0000"/>
                  </a:solidFill>
                </a:ln>
                <a:solidFill>
                  <a:srgbClr val="FF9999"/>
                </a:solidFill>
                <a:effectLst>
                  <a:outerShdw blurRad="38100" dist="38100" dir="2700000" algn="tl">
                    <a:srgbClr val="000000">
                      <a:alpha val="43137"/>
                    </a:srgbClr>
                  </a:outerShdw>
                </a:effectLst>
                <a:ea typeface="メイリオ" panose="020B0604030504040204" pitchFamily="50" charset="-128"/>
                <a:cs typeface="メイリオ" panose="020B0604030504040204" pitchFamily="50" charset="-128"/>
              </a:rPr>
              <a:t>家庭以外では</a:t>
            </a:r>
            <a:r>
              <a:rPr lang="en-US" altLang="ja-JP" b="1" dirty="0" smtClean="0">
                <a:ln>
                  <a:solidFill>
                    <a:srgbClr val="FF0000"/>
                  </a:solidFill>
                </a:ln>
                <a:solidFill>
                  <a:srgbClr val="FF9999"/>
                </a:solidFill>
                <a:effectLst>
                  <a:outerShdw blurRad="38100" dist="38100" dir="2700000" algn="tl">
                    <a:srgbClr val="000000">
                      <a:alpha val="43137"/>
                    </a:srgbClr>
                  </a:outerShdw>
                </a:effectLst>
                <a:ea typeface="メイリオ" panose="020B0604030504040204" pitchFamily="50" charset="-128"/>
                <a:cs typeface="メイリオ" panose="020B0604030504040204" pitchFamily="50" charset="-128"/>
              </a:rPr>
              <a:t/>
            </a:r>
            <a:br>
              <a:rPr lang="en-US" altLang="ja-JP" b="1" dirty="0" smtClean="0">
                <a:ln>
                  <a:solidFill>
                    <a:srgbClr val="FF0000"/>
                  </a:solidFill>
                </a:ln>
                <a:solidFill>
                  <a:srgbClr val="FF9999"/>
                </a:solidFill>
                <a:effectLst>
                  <a:outerShdw blurRad="38100" dist="38100" dir="2700000" algn="tl">
                    <a:srgbClr val="000000">
                      <a:alpha val="43137"/>
                    </a:srgbClr>
                  </a:outerShdw>
                </a:effectLst>
                <a:ea typeface="メイリオ" panose="020B0604030504040204" pitchFamily="50" charset="-128"/>
                <a:cs typeface="メイリオ" panose="020B0604030504040204" pitchFamily="50" charset="-128"/>
              </a:rPr>
            </a:br>
            <a:r>
              <a:rPr kumimoji="1" lang="ja-JP" altLang="en-US" b="1" dirty="0" smtClean="0">
                <a:ln>
                  <a:solidFill>
                    <a:srgbClr val="FF0000"/>
                  </a:solidFill>
                </a:ln>
                <a:solidFill>
                  <a:srgbClr val="FF9999"/>
                </a:solidFill>
                <a:effectLst>
                  <a:outerShdw blurRad="38100" dist="38100" dir="2700000" algn="tl">
                    <a:srgbClr val="000000">
                      <a:alpha val="43137"/>
                    </a:srgbClr>
                  </a:outerShdw>
                </a:effectLst>
                <a:ea typeface="メイリオ" panose="020B0604030504040204" pitchFamily="50" charset="-128"/>
                <a:cs typeface="メイリオ" panose="020B0604030504040204" pitchFamily="50" charset="-128"/>
              </a:rPr>
              <a:t>どこで</a:t>
            </a:r>
            <a:r>
              <a:rPr lang="ja-JP" altLang="en-US" b="1" dirty="0" smtClean="0">
                <a:ln>
                  <a:solidFill>
                    <a:srgbClr val="FF0000"/>
                  </a:solidFill>
                </a:ln>
                <a:solidFill>
                  <a:srgbClr val="FF9999"/>
                </a:solidFill>
                <a:effectLst>
                  <a:outerShdw blurRad="38100" dist="38100" dir="2700000" algn="tl">
                    <a:srgbClr val="000000">
                      <a:alpha val="43137"/>
                    </a:srgbClr>
                  </a:outerShdw>
                </a:effectLst>
                <a:ea typeface="メイリオ" panose="020B0604030504040204" pitchFamily="50" charset="-128"/>
                <a:cs typeface="メイリオ" panose="020B0604030504040204" pitchFamily="50" charset="-128"/>
              </a:rPr>
              <a:t>インターネットに接続するの？</a:t>
            </a:r>
            <a:endParaRPr kumimoji="1" lang="ja-JP" altLang="en-US" b="1" dirty="0">
              <a:ln>
                <a:solidFill>
                  <a:srgbClr val="FF0000"/>
                </a:solidFill>
              </a:ln>
              <a:solidFill>
                <a:srgbClr val="FF9999"/>
              </a:solidFill>
              <a:effectLst>
                <a:outerShdw blurRad="38100" dist="38100" dir="2700000" algn="tl">
                  <a:srgbClr val="000000">
                    <a:alpha val="43137"/>
                  </a:srgbClr>
                </a:outerShdw>
              </a:effectLst>
              <a:ea typeface="メイリオ" panose="020B0604030504040204" pitchFamily="50" charset="-128"/>
              <a:cs typeface="メイリオ" panose="020B0604030504040204" pitchFamily="50" charset="-128"/>
            </a:endParaRPr>
          </a:p>
        </p:txBody>
      </p:sp>
      <p:pic>
        <p:nvPicPr>
          <p:cNvPr id="2051" name="Picture 3" descr="U:\Desktop\画像\1無題.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16698" y="1830600"/>
            <a:ext cx="2600325" cy="1434080"/>
          </a:xfrm>
          <a:prstGeom prst="rect">
            <a:avLst/>
          </a:prstGeom>
          <a:ln>
            <a:noFill/>
          </a:ln>
          <a:effectLst>
            <a:outerShdw blurRad="292100" dist="381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2053" name="Picture 5" descr="U:\Desktop\画像\無題.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544" y="1899382"/>
            <a:ext cx="3024336" cy="1296516"/>
          </a:xfrm>
          <a:prstGeom prst="rect">
            <a:avLst/>
          </a:prstGeom>
          <a:ln>
            <a:noFill/>
          </a:ln>
          <a:effectLst>
            <a:outerShdw blurRad="292100" dist="381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2054" name="Picture 6" descr="U:\Desktop\画像\無題2.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923927" y="1810296"/>
            <a:ext cx="1440160" cy="1474688"/>
          </a:xfrm>
          <a:prstGeom prst="rect">
            <a:avLst/>
          </a:prstGeom>
          <a:ln>
            <a:noFill/>
          </a:ln>
          <a:effectLst>
            <a:outerShdw blurRad="292100" dist="381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6" name="角丸四角形 5"/>
          <p:cNvSpPr/>
          <p:nvPr/>
        </p:nvSpPr>
        <p:spPr>
          <a:xfrm>
            <a:off x="323528" y="3717032"/>
            <a:ext cx="8640959" cy="2808312"/>
          </a:xfrm>
          <a:prstGeom prst="roundRect">
            <a:avLst/>
          </a:prstGeom>
          <a:ln w="57150" cmpd="dbl">
            <a:solidFill>
              <a:srgbClr val="FF0000"/>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ja-JP" altLang="en-US" sz="4400" b="1" u="sng" dirty="0" smtClean="0">
                <a:ln w="12700">
                  <a:solidFill>
                    <a:schemeClr val="tx1"/>
                  </a:solidFill>
                  <a:prstDash val="solid"/>
                </a:ln>
                <a:solidFill>
                  <a:schemeClr val="bg1"/>
                </a:solidFill>
                <a:effectLst>
                  <a:outerShdw blurRad="63500" sx="102000" sy="102000" algn="ctr" rotWithShape="0">
                    <a:prstClr val="black">
                      <a:alpha val="40000"/>
                    </a:prstClr>
                  </a:outerShdw>
                </a:effectLst>
              </a:rPr>
              <a:t>「</a:t>
            </a:r>
            <a:r>
              <a:rPr lang="en-US" altLang="ja-JP" sz="4400" b="1" u="sng" dirty="0" smtClean="0">
                <a:ln w="12700">
                  <a:solidFill>
                    <a:schemeClr val="tx1"/>
                  </a:solidFill>
                  <a:prstDash val="solid"/>
                </a:ln>
                <a:solidFill>
                  <a:schemeClr val="bg1"/>
                </a:solidFill>
                <a:effectLst>
                  <a:outerShdw blurRad="63500" sx="102000" sy="102000" algn="ctr" rotWithShape="0">
                    <a:prstClr val="black">
                      <a:alpha val="40000"/>
                    </a:prstClr>
                  </a:outerShdw>
                </a:effectLst>
              </a:rPr>
              <a:t>Wi-Fi</a:t>
            </a:r>
            <a:r>
              <a:rPr lang="ja-JP" altLang="en-US" sz="4400" b="1" u="sng" dirty="0" smtClean="0">
                <a:ln w="12700">
                  <a:solidFill>
                    <a:schemeClr val="tx1"/>
                  </a:solidFill>
                  <a:prstDash val="solid"/>
                </a:ln>
                <a:solidFill>
                  <a:schemeClr val="bg1"/>
                </a:solidFill>
                <a:effectLst>
                  <a:outerShdw blurRad="63500" sx="102000" sy="102000" algn="ctr" rotWithShape="0">
                    <a:prstClr val="black">
                      <a:alpha val="40000"/>
                    </a:prstClr>
                  </a:outerShdw>
                </a:effectLst>
              </a:rPr>
              <a:t>スポット」</a:t>
            </a:r>
            <a:r>
              <a:rPr lang="ja-JP" altLang="en-US" sz="3600" b="1" u="sng" dirty="0" smtClean="0">
                <a:ln w="12700">
                  <a:solidFill>
                    <a:schemeClr val="tx1"/>
                  </a:solidFill>
                  <a:prstDash val="solid"/>
                </a:ln>
                <a:solidFill>
                  <a:schemeClr val="bg1"/>
                </a:solidFill>
                <a:effectLst>
                  <a:outerShdw blurRad="63500" sx="102000" sy="102000" algn="ctr" rotWithShape="0">
                    <a:prstClr val="black">
                      <a:alpha val="40000"/>
                    </a:prstClr>
                  </a:outerShdw>
                </a:effectLst>
              </a:rPr>
              <a:t>とは</a:t>
            </a:r>
            <a:r>
              <a:rPr lang="en-US" altLang="ja-JP" sz="3600" b="1" u="sng" dirty="0" smtClean="0">
                <a:ln w="12700">
                  <a:solidFill>
                    <a:schemeClr val="tx1"/>
                  </a:solidFill>
                  <a:prstDash val="solid"/>
                </a:ln>
                <a:solidFill>
                  <a:schemeClr val="bg1"/>
                </a:solidFill>
                <a:effectLst>
                  <a:outerShdw blurRad="63500" sx="102000" sy="102000" algn="ctr" rotWithShape="0">
                    <a:prstClr val="black">
                      <a:alpha val="40000"/>
                    </a:prstClr>
                  </a:outerShdw>
                </a:effectLst>
              </a:rPr>
              <a:t>…</a:t>
            </a:r>
          </a:p>
          <a:p>
            <a:endParaRPr lang="en-US" altLang="ja-JP" sz="800" b="1" dirty="0" smtClean="0">
              <a:ln w="12700">
                <a:noFill/>
                <a:prstDash val="solid"/>
              </a:ln>
              <a:solidFill>
                <a:schemeClr val="tx1"/>
              </a:solidFill>
              <a:effectLst>
                <a:outerShdw blurRad="41275" dist="20320" dir="1800000" algn="tl" rotWithShape="0">
                  <a:srgbClr val="000000">
                    <a:alpha val="40000"/>
                  </a:srgbClr>
                </a:outerShdw>
              </a:effectLst>
            </a:endParaRPr>
          </a:p>
          <a:p>
            <a:r>
              <a:rPr lang="ja-JP" altLang="en-US" sz="2000" b="1" dirty="0" smtClean="0">
                <a:ln w="12700">
                  <a:noFill/>
                  <a:prstDash val="solid"/>
                </a:ln>
                <a:solidFill>
                  <a:schemeClr val="tx1"/>
                </a:solidFill>
                <a:effectLst>
                  <a:outerShdw blurRad="41275" dist="20320" dir="1800000" algn="tl" rotWithShape="0">
                    <a:srgbClr val="000000">
                      <a:alpha val="40000"/>
                    </a:srgbClr>
                  </a:outerShdw>
                </a:effectLst>
              </a:rPr>
              <a:t>公衆</a:t>
            </a:r>
            <a:r>
              <a:rPr lang="ja-JP" altLang="en-US" sz="2000" b="1" dirty="0">
                <a:ln w="12700">
                  <a:noFill/>
                  <a:prstDash val="solid"/>
                </a:ln>
                <a:solidFill>
                  <a:schemeClr val="tx1"/>
                </a:solidFill>
                <a:effectLst>
                  <a:outerShdw blurRad="41275" dist="20320" dir="1800000" algn="tl" rotWithShape="0">
                    <a:srgbClr val="000000">
                      <a:alpha val="40000"/>
                    </a:srgbClr>
                  </a:outerShdw>
                </a:effectLst>
              </a:rPr>
              <a:t>無線</a:t>
            </a:r>
            <a:r>
              <a:rPr lang="en-US" altLang="ja-JP" sz="2000" b="1" dirty="0" smtClean="0">
                <a:ln w="12700">
                  <a:noFill/>
                  <a:prstDash val="solid"/>
                </a:ln>
                <a:solidFill>
                  <a:schemeClr val="tx1"/>
                </a:solidFill>
                <a:effectLst>
                  <a:outerShdw blurRad="41275" dist="20320" dir="1800000" algn="tl" rotWithShape="0">
                    <a:srgbClr val="000000">
                      <a:alpha val="40000"/>
                    </a:srgbClr>
                  </a:outerShdw>
                </a:effectLst>
              </a:rPr>
              <a:t>LAN</a:t>
            </a:r>
            <a:r>
              <a:rPr lang="ja-JP" altLang="en-US" sz="2000" b="1" dirty="0">
                <a:ln w="12700">
                  <a:noFill/>
                  <a:prstDash val="solid"/>
                </a:ln>
                <a:solidFill>
                  <a:schemeClr val="tx1"/>
                </a:solidFill>
                <a:effectLst>
                  <a:outerShdw blurRad="41275" dist="20320" dir="1800000" algn="tl" rotWithShape="0">
                    <a:srgbClr val="000000">
                      <a:alpha val="40000"/>
                    </a:srgbClr>
                  </a:outerShdw>
                </a:effectLst>
              </a:rPr>
              <a:t>と</a:t>
            </a:r>
            <a:r>
              <a:rPr lang="ja-JP" altLang="en-US" sz="2000" b="1" dirty="0" smtClean="0">
                <a:ln w="12700">
                  <a:noFill/>
                  <a:prstDash val="solid"/>
                </a:ln>
                <a:solidFill>
                  <a:schemeClr val="tx1"/>
                </a:solidFill>
                <a:effectLst>
                  <a:outerShdw blurRad="41275" dist="20320" dir="1800000" algn="tl" rotWithShape="0">
                    <a:srgbClr val="000000">
                      <a:alpha val="40000"/>
                    </a:srgbClr>
                  </a:outerShdw>
                </a:effectLst>
              </a:rPr>
              <a:t>して、</a:t>
            </a:r>
            <a:r>
              <a:rPr lang="ja-JP" altLang="en-US" sz="2000" b="1" dirty="0">
                <a:ln w="12700">
                  <a:noFill/>
                  <a:prstDash val="solid"/>
                </a:ln>
                <a:solidFill>
                  <a:schemeClr val="tx1"/>
                </a:solidFill>
                <a:effectLst>
                  <a:outerShdw blurRad="41275" dist="20320" dir="1800000" algn="tl" rotWithShape="0">
                    <a:srgbClr val="000000">
                      <a:alpha val="40000"/>
                    </a:srgbClr>
                  </a:outerShdw>
                </a:effectLst>
              </a:rPr>
              <a:t>公共施設や商業施設など特定の場所で</a:t>
            </a:r>
            <a:r>
              <a:rPr lang="en-US" altLang="ja-JP" sz="2000" b="1" dirty="0">
                <a:ln w="12700">
                  <a:noFill/>
                  <a:prstDash val="solid"/>
                </a:ln>
                <a:solidFill>
                  <a:schemeClr val="tx1"/>
                </a:solidFill>
                <a:effectLst>
                  <a:outerShdw blurRad="41275" dist="20320" dir="1800000" algn="tl" rotWithShape="0">
                    <a:srgbClr val="000000">
                      <a:alpha val="40000"/>
                    </a:srgbClr>
                  </a:outerShdw>
                </a:effectLst>
              </a:rPr>
              <a:t>Wi-Fi</a:t>
            </a:r>
            <a:r>
              <a:rPr lang="ja-JP" altLang="en-US" sz="2000" b="1" dirty="0">
                <a:ln w="12700">
                  <a:noFill/>
                  <a:prstDash val="solid"/>
                </a:ln>
                <a:solidFill>
                  <a:schemeClr val="tx1"/>
                </a:solidFill>
                <a:effectLst>
                  <a:outerShdw blurRad="41275" dist="20320" dir="1800000" algn="tl" rotWithShape="0">
                    <a:srgbClr val="000000">
                      <a:alpha val="40000"/>
                    </a:srgbClr>
                  </a:outerShdw>
                </a:effectLst>
              </a:rPr>
              <a:t>を利用できる</a:t>
            </a:r>
            <a:r>
              <a:rPr lang="ja-JP" altLang="en-US" sz="2000" b="1" dirty="0" smtClean="0">
                <a:ln w="12700">
                  <a:noFill/>
                  <a:prstDash val="solid"/>
                </a:ln>
                <a:solidFill>
                  <a:schemeClr val="tx1"/>
                </a:solidFill>
                <a:effectLst>
                  <a:outerShdw blurRad="41275" dist="20320" dir="1800000" algn="tl" rotWithShape="0">
                    <a:srgbClr val="000000">
                      <a:alpha val="40000"/>
                    </a:srgbClr>
                  </a:outerShdw>
                </a:effectLst>
              </a:rPr>
              <a:t>サービスの呼び名の一つです。「</a:t>
            </a:r>
            <a:r>
              <a:rPr lang="ja-JP" altLang="en-US" sz="2000" b="1" dirty="0">
                <a:ln w="12700">
                  <a:noFill/>
                  <a:prstDash val="solid"/>
                </a:ln>
                <a:solidFill>
                  <a:schemeClr val="tx1"/>
                </a:solidFill>
                <a:effectLst>
                  <a:outerShdw blurRad="41275" dist="20320" dir="1800000" algn="tl" rotWithShape="0">
                    <a:srgbClr val="000000">
                      <a:alpha val="40000"/>
                    </a:srgbClr>
                  </a:outerShdw>
                </a:effectLst>
              </a:rPr>
              <a:t>フリースポット」、「ホットスポット」など</a:t>
            </a:r>
            <a:r>
              <a:rPr lang="ja-JP" altLang="en-US" sz="2000" b="1" dirty="0" smtClean="0">
                <a:ln w="12700">
                  <a:noFill/>
                  <a:prstDash val="solid"/>
                </a:ln>
                <a:solidFill>
                  <a:schemeClr val="tx1"/>
                </a:solidFill>
                <a:effectLst>
                  <a:outerShdw blurRad="41275" dist="20320" dir="1800000" algn="tl" rotWithShape="0">
                    <a:srgbClr val="000000">
                      <a:alpha val="40000"/>
                    </a:srgbClr>
                  </a:outerShdw>
                </a:effectLst>
              </a:rPr>
              <a:t>とも呼ばれます</a:t>
            </a:r>
            <a:r>
              <a:rPr lang="ja-JP" altLang="en-US" sz="2000" b="1" dirty="0">
                <a:ln w="12700">
                  <a:noFill/>
                  <a:prstDash val="solid"/>
                </a:ln>
                <a:solidFill>
                  <a:schemeClr val="tx1"/>
                </a:solidFill>
                <a:effectLst>
                  <a:outerShdw blurRad="41275" dist="20320" dir="1800000" algn="tl" rotWithShape="0">
                    <a:srgbClr val="000000">
                      <a:alpha val="40000"/>
                    </a:srgbClr>
                  </a:outerShdw>
                </a:effectLst>
              </a:rPr>
              <a:t>。各スポットに設置されたアクセスポイントを通じて、スマホやタブレットなどをインターネットに接続することができます。</a:t>
            </a:r>
            <a:endParaRPr kumimoji="1" lang="en-US" altLang="ja-JP" sz="2000" b="1" dirty="0" smtClean="0">
              <a:ln w="12700">
                <a:noFill/>
                <a:prstDash val="solid"/>
              </a:ln>
              <a:solidFill>
                <a:schemeClr val="tx1"/>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923546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53"/>
                                        </p:tgtEl>
                                        <p:attrNameLst>
                                          <p:attrName>style.visibility</p:attrName>
                                        </p:attrNameLst>
                                      </p:cBhvr>
                                      <p:to>
                                        <p:strVal val="visible"/>
                                      </p:to>
                                    </p:set>
                                    <p:animEffect transition="in" filter="fade">
                                      <p:cBhvr>
                                        <p:cTn id="7" dur="500"/>
                                        <p:tgtEl>
                                          <p:spTgt spid="2053"/>
                                        </p:tgtEl>
                                      </p:cBhvr>
                                    </p:animEffect>
                                  </p:childTnLst>
                                </p:cTn>
                              </p:par>
                              <p:par>
                                <p:cTn id="8" presetID="10" presetClass="entr" presetSubtype="0" fill="hold" nodeType="withEffect">
                                  <p:stCondLst>
                                    <p:cond delay="0"/>
                                  </p:stCondLst>
                                  <p:childTnLst>
                                    <p:set>
                                      <p:cBhvr>
                                        <p:cTn id="9" dur="1" fill="hold">
                                          <p:stCondLst>
                                            <p:cond delay="0"/>
                                          </p:stCondLst>
                                        </p:cTn>
                                        <p:tgtEl>
                                          <p:spTgt spid="2054"/>
                                        </p:tgtEl>
                                        <p:attrNameLst>
                                          <p:attrName>style.visibility</p:attrName>
                                        </p:attrNameLst>
                                      </p:cBhvr>
                                      <p:to>
                                        <p:strVal val="visible"/>
                                      </p:to>
                                    </p:set>
                                    <p:animEffect transition="in" filter="fade">
                                      <p:cBhvr>
                                        <p:cTn id="10" dur="500"/>
                                        <p:tgtEl>
                                          <p:spTgt spid="2054"/>
                                        </p:tgtEl>
                                      </p:cBhvr>
                                    </p:animEffect>
                                  </p:childTnLst>
                                </p:cTn>
                              </p:par>
                              <p:par>
                                <p:cTn id="11" presetID="10" presetClass="entr" presetSubtype="0" fill="hold" nodeType="withEffect">
                                  <p:stCondLst>
                                    <p:cond delay="0"/>
                                  </p:stCondLst>
                                  <p:childTnLst>
                                    <p:set>
                                      <p:cBhvr>
                                        <p:cTn id="12" dur="1" fill="hold">
                                          <p:stCondLst>
                                            <p:cond delay="0"/>
                                          </p:stCondLst>
                                        </p:cTn>
                                        <p:tgtEl>
                                          <p:spTgt spid="2051"/>
                                        </p:tgtEl>
                                        <p:attrNameLst>
                                          <p:attrName>style.visibility</p:attrName>
                                        </p:attrNameLst>
                                      </p:cBhvr>
                                      <p:to>
                                        <p:strVal val="visible"/>
                                      </p:to>
                                    </p:set>
                                    <p:animEffect transition="in" filter="fade">
                                      <p:cBhvr>
                                        <p:cTn id="13" dur="500"/>
                                        <p:tgtEl>
                                          <p:spTgt spid="2051"/>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2" descr="U:\Desktop\画像\mac-wifi-001.jpg"/>
          <p:cNvPicPr>
            <a:picLocks noGrp="1" noChangeAspect="1" noChangeArrowheads="1"/>
          </p:cNvPicPr>
          <p:nvPr>
            <p:ph idx="1"/>
          </p:nvPr>
        </p:nvPicPr>
        <p:blipFill rotWithShape="1">
          <a:blip r:embed="rId3" cstate="print">
            <a:extLst>
              <a:ext uri="{28A0092B-C50C-407E-A947-70E740481C1C}">
                <a14:useLocalDpi xmlns:a14="http://schemas.microsoft.com/office/drawing/2010/main" val="0"/>
              </a:ext>
            </a:extLst>
          </a:blip>
          <a:srcRect l="22021" t="12060" r="18150" b="17609"/>
          <a:stretch/>
        </p:blipFill>
        <p:spPr bwMode="auto">
          <a:xfrm>
            <a:off x="611560" y="980728"/>
            <a:ext cx="2160240" cy="1708097"/>
          </a:xfrm>
          <a:prstGeom prst="rect">
            <a:avLst/>
          </a:prstGeom>
          <a:noFill/>
          <a:extLst>
            <a:ext uri="{909E8E84-426E-40DD-AFC4-6F175D3DCCD1}">
              <a14:hiddenFill xmlns:a14="http://schemas.microsoft.com/office/drawing/2010/main">
                <a:solidFill>
                  <a:srgbClr val="FFFFFF"/>
                </a:solidFill>
              </a14:hiddenFill>
            </a:ext>
          </a:extLst>
        </p:spPr>
      </p:pic>
      <p:sp>
        <p:nvSpPr>
          <p:cNvPr id="2" name="タイトル 1"/>
          <p:cNvSpPr>
            <a:spLocks noGrp="1"/>
          </p:cNvSpPr>
          <p:nvPr>
            <p:ph type="title"/>
          </p:nvPr>
        </p:nvSpPr>
        <p:spPr>
          <a:xfrm>
            <a:off x="395536" y="188640"/>
            <a:ext cx="8229600" cy="936104"/>
          </a:xfrm>
        </p:spPr>
        <p:txBody>
          <a:bodyPr>
            <a:normAutofit fontScale="90000"/>
          </a:bodyPr>
          <a:lstStyle/>
          <a:p>
            <a:r>
              <a:rPr kumimoji="1" lang="ja-JP" altLang="en-US" b="1" dirty="0" smtClean="0">
                <a:ln w="12700">
                  <a:solidFill>
                    <a:srgbClr val="FF0000"/>
                  </a:solidFill>
                  <a:prstDash val="solid"/>
                </a:ln>
                <a:solidFill>
                  <a:srgbClr val="FF9999"/>
                </a:solidFill>
                <a:effectLst>
                  <a:outerShdw blurRad="41275" dist="20320" dir="1800000" algn="tl" rotWithShape="0">
                    <a:srgbClr val="000000">
                      <a:alpha val="40000"/>
                    </a:srgbClr>
                  </a:outerShdw>
                </a:effectLst>
                <a:latin typeface="メイリオ" panose="020B0604030504040204" pitchFamily="50" charset="-128"/>
                <a:ea typeface="メイリオ" panose="020B0604030504040204" pitchFamily="50" charset="-128"/>
                <a:cs typeface="メイリオ" panose="020B0604030504040204" pitchFamily="50" charset="-128"/>
              </a:rPr>
              <a:t>どこにあるの？「</a:t>
            </a:r>
            <a:r>
              <a:rPr kumimoji="1" lang="en-US" altLang="ja-JP" b="1" dirty="0" smtClean="0">
                <a:ln w="12700">
                  <a:solidFill>
                    <a:srgbClr val="FF0000"/>
                  </a:solidFill>
                  <a:prstDash val="solid"/>
                </a:ln>
                <a:solidFill>
                  <a:srgbClr val="FF9999"/>
                </a:solidFill>
                <a:effectLst>
                  <a:outerShdw blurRad="41275" dist="20320" dir="1800000" algn="tl" rotWithShape="0">
                    <a:srgbClr val="000000">
                      <a:alpha val="40000"/>
                    </a:srgbClr>
                  </a:outerShdw>
                </a:effectLst>
                <a:latin typeface="メイリオ" panose="020B0604030504040204" pitchFamily="50" charset="-128"/>
                <a:ea typeface="メイリオ" panose="020B0604030504040204" pitchFamily="50" charset="-128"/>
                <a:cs typeface="メイリオ" panose="020B0604030504040204" pitchFamily="50" charset="-128"/>
              </a:rPr>
              <a:t>Wi-Fi</a:t>
            </a:r>
            <a:r>
              <a:rPr kumimoji="1" lang="ja-JP" altLang="en-US" b="1" dirty="0" smtClean="0">
                <a:ln w="12700">
                  <a:solidFill>
                    <a:srgbClr val="FF0000"/>
                  </a:solidFill>
                  <a:prstDash val="solid"/>
                </a:ln>
                <a:solidFill>
                  <a:srgbClr val="FF9999"/>
                </a:solidFill>
                <a:effectLst>
                  <a:outerShdw blurRad="41275" dist="20320" dir="1800000" algn="tl" rotWithShape="0">
                    <a:srgbClr val="000000">
                      <a:alpha val="40000"/>
                    </a:srgbClr>
                  </a:outerShdw>
                </a:effectLst>
                <a:latin typeface="メイリオ" panose="020B0604030504040204" pitchFamily="50" charset="-128"/>
                <a:ea typeface="メイリオ" panose="020B0604030504040204" pitchFamily="50" charset="-128"/>
                <a:cs typeface="メイリオ" panose="020B0604030504040204" pitchFamily="50" charset="-128"/>
              </a:rPr>
              <a:t>スポット」</a:t>
            </a:r>
            <a:endParaRPr kumimoji="1" lang="ja-JP" altLang="en-US" b="1" dirty="0">
              <a:ln w="12700">
                <a:solidFill>
                  <a:srgbClr val="FF0000"/>
                </a:solidFill>
                <a:prstDash val="solid"/>
              </a:ln>
              <a:solidFill>
                <a:srgbClr val="FF9999"/>
              </a:solidFill>
              <a:effectLst>
                <a:outerShdw blurRad="41275" dist="20320" dir="1800000" algn="tl" rotWithShape="0">
                  <a:srgbClr val="000000">
                    <a:alpha val="40000"/>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3074" name="Picture 2" descr="U:\Desktop\画像\9-5-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48026" y="2132856"/>
            <a:ext cx="4000438" cy="2611523"/>
          </a:xfrm>
          <a:prstGeom prst="rect">
            <a:avLst/>
          </a:prstGeom>
          <a:noFill/>
          <a:extLst>
            <a:ext uri="{909E8E84-426E-40DD-AFC4-6F175D3DCCD1}">
              <a14:hiddenFill xmlns:a14="http://schemas.microsoft.com/office/drawing/2010/main">
                <a:solidFill>
                  <a:srgbClr val="FFFFFF"/>
                </a:solidFill>
              </a14:hiddenFill>
            </a:ext>
          </a:extLst>
        </p:spPr>
      </p:pic>
      <p:sp>
        <p:nvSpPr>
          <p:cNvPr id="5" name="角丸四角形吹き出し 4"/>
          <p:cNvSpPr/>
          <p:nvPr/>
        </p:nvSpPr>
        <p:spPr>
          <a:xfrm>
            <a:off x="3707905" y="1079600"/>
            <a:ext cx="5032572" cy="933797"/>
          </a:xfrm>
          <a:prstGeom prst="wedgeRoundRectCallout">
            <a:avLst>
              <a:gd name="adj1" fmla="val -75845"/>
              <a:gd name="adj2" fmla="val 47212"/>
              <a:gd name="adj3" fmla="val 16667"/>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ja-JP" altLang="en-US"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ファースト</a:t>
            </a:r>
            <a:r>
              <a:rPr kumimoji="1" lang="ja-JP" altLang="en-US"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フード店</a:t>
            </a:r>
            <a:endParaRPr kumimoji="1" lang="ja-JP" altLang="en-US" sz="36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角丸四角形吹き出し 5"/>
          <p:cNvSpPr/>
          <p:nvPr/>
        </p:nvSpPr>
        <p:spPr>
          <a:xfrm>
            <a:off x="751620" y="2886075"/>
            <a:ext cx="3096344" cy="1440160"/>
          </a:xfrm>
          <a:prstGeom prst="wedgeRoundRectCallout">
            <a:avLst>
              <a:gd name="adj1" fmla="val 87828"/>
              <a:gd name="adj2" fmla="val 9362"/>
              <a:gd name="adj3" fmla="val 16667"/>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ja-JP" altLang="en-US"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コンビニや</a:t>
            </a:r>
            <a:endParaRPr lang="en-US" altLang="ja-JP"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r>
              <a:rPr kumimoji="1" lang="ja-JP" altLang="en-US" sz="3200" dirty="0">
                <a:ln w="18415" cmpd="sng">
                  <a:solidFill>
                    <a:srgbClr val="FFFFFF"/>
                  </a:solidFill>
                  <a:prstDash val="solid"/>
                </a:ln>
                <a:solidFill>
                  <a:srgbClr val="FFFFFF"/>
                </a:solidFill>
                <a:effectLst>
                  <a:outerShdw blurRad="63500" dir="3600000" algn="tl" rotWithShape="0">
                    <a:srgbClr val="000000">
                      <a:alpha val="70000"/>
                    </a:srgbClr>
                  </a:outerShdw>
                </a:effectLst>
              </a:rPr>
              <a:t>商業</a:t>
            </a:r>
            <a:r>
              <a:rPr kumimoji="1" lang="ja-JP" altLang="en-US"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施設など</a:t>
            </a:r>
            <a:endParaRPr kumimoji="1" lang="en-US" altLang="ja-JP"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8" name="角丸四角形 7"/>
          <p:cNvSpPr/>
          <p:nvPr/>
        </p:nvSpPr>
        <p:spPr>
          <a:xfrm>
            <a:off x="539552" y="4968552"/>
            <a:ext cx="8424936" cy="1772816"/>
          </a:xfrm>
          <a:prstGeom prst="roundRect">
            <a:avLst>
              <a:gd name="adj" fmla="val 10549"/>
            </a:avLst>
          </a:prstGeom>
          <a:solidFill>
            <a:schemeClr val="accent5"/>
          </a:solidFill>
          <a:ln w="63500" cmpd="dbl">
            <a:solidFill>
              <a:srgbClr val="FF0000"/>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ja-JP" altLang="en-US" sz="2400" b="1" dirty="0" smtClean="0">
                <a:ln w="18415" cmpd="sng">
                  <a:noFill/>
                  <a:prstDash val="solid"/>
                </a:ln>
                <a:solidFill>
                  <a:schemeClr val="tx1"/>
                </a:solidFill>
              </a:rPr>
              <a:t>①キャンペーン情報等</a:t>
            </a:r>
            <a:r>
              <a:rPr lang="ja-JP" altLang="en-US" sz="2400" b="1" dirty="0">
                <a:ln w="18415" cmpd="sng">
                  <a:noFill/>
                  <a:prstDash val="solid"/>
                </a:ln>
                <a:solidFill>
                  <a:schemeClr val="tx1"/>
                </a:solidFill>
              </a:rPr>
              <a:t>を</a:t>
            </a:r>
            <a:r>
              <a:rPr lang="ja-JP" altLang="en-US" sz="2400" b="1" dirty="0" smtClean="0">
                <a:ln w="18415" cmpd="sng">
                  <a:noFill/>
                  <a:prstDash val="solid"/>
                </a:ln>
                <a:solidFill>
                  <a:schemeClr val="tx1"/>
                </a:solidFill>
              </a:rPr>
              <a:t>利用者</a:t>
            </a:r>
            <a:r>
              <a:rPr lang="ja-JP" altLang="en-US" sz="2400" b="1" dirty="0">
                <a:ln w="18415" cmpd="sng">
                  <a:noFill/>
                  <a:prstDash val="solid"/>
                </a:ln>
                <a:solidFill>
                  <a:schemeClr val="tx1"/>
                </a:solidFill>
              </a:rPr>
              <a:t>に</a:t>
            </a:r>
            <a:r>
              <a:rPr lang="ja-JP" altLang="en-US" sz="2400" b="1" dirty="0" smtClean="0">
                <a:ln w="18415" cmpd="sng">
                  <a:noFill/>
                  <a:prstDash val="solid"/>
                </a:ln>
                <a:solidFill>
                  <a:schemeClr val="tx1"/>
                </a:solidFill>
              </a:rPr>
              <a:t>届ける</a:t>
            </a:r>
            <a:r>
              <a:rPr lang="ja-JP" altLang="en-US" sz="2400" dirty="0" smtClean="0">
                <a:ln w="18415" cmpd="sng">
                  <a:noFill/>
                  <a:prstDash val="solid"/>
                </a:ln>
                <a:solidFill>
                  <a:schemeClr val="tx1"/>
                </a:solidFill>
                <a:effectLst>
                  <a:outerShdw blurRad="63500" dir="3600000" algn="tl" rotWithShape="0">
                    <a:srgbClr val="000000">
                      <a:alpha val="70000"/>
                    </a:srgbClr>
                  </a:outerShdw>
                </a:effectLst>
              </a:rPr>
              <a:t>　</a:t>
            </a:r>
            <a:r>
              <a:rPr lang="ja-JP" altLang="en-US" sz="3200" b="1" dirty="0">
                <a:ln w="18415" cmpd="sng">
                  <a:solidFill>
                    <a:schemeClr val="bg1"/>
                  </a:solidFill>
                  <a:prstDash val="solid"/>
                </a:ln>
                <a:solidFill>
                  <a:srgbClr val="FF0000"/>
                </a:solidFill>
                <a:effectLst>
                  <a:outerShdw blurRad="63500" dir="3600000" algn="tl" rotWithShape="0">
                    <a:srgbClr val="000000">
                      <a:alpha val="70000"/>
                    </a:srgbClr>
                  </a:outerShdw>
                </a:effectLst>
              </a:rPr>
              <a:t> </a:t>
            </a:r>
            <a:endParaRPr lang="en-US" altLang="ja-JP" sz="3200" b="1" dirty="0" smtClean="0">
              <a:ln w="18415" cmpd="sng">
                <a:solidFill>
                  <a:schemeClr val="bg1"/>
                </a:solidFill>
                <a:prstDash val="solid"/>
              </a:ln>
              <a:solidFill>
                <a:srgbClr val="FF0000"/>
              </a:solidFill>
              <a:effectLst>
                <a:outerShdw blurRad="63500" dir="3600000" algn="tl" rotWithShape="0">
                  <a:srgbClr val="000000">
                    <a:alpha val="70000"/>
                  </a:srgbClr>
                </a:outerShdw>
              </a:effectLst>
            </a:endParaRPr>
          </a:p>
          <a:p>
            <a:r>
              <a:rPr lang="ja-JP" altLang="en-US" sz="3200" b="1" dirty="0">
                <a:ln w="18415" cmpd="sng">
                  <a:solidFill>
                    <a:schemeClr val="bg1"/>
                  </a:solidFill>
                  <a:prstDash val="solid"/>
                </a:ln>
                <a:solidFill>
                  <a:srgbClr val="FF0000"/>
                </a:solidFill>
                <a:effectLst>
                  <a:outerShdw blurRad="63500" dir="3600000" algn="tl" rotWithShape="0">
                    <a:srgbClr val="000000">
                      <a:alpha val="70000"/>
                    </a:srgbClr>
                  </a:outerShdw>
                </a:effectLst>
              </a:rPr>
              <a:t>　</a:t>
            </a:r>
            <a:r>
              <a:rPr lang="ja-JP" altLang="en-US" sz="3200" b="1" dirty="0" smtClean="0">
                <a:ln w="18415" cmpd="sng">
                  <a:solidFill>
                    <a:schemeClr val="bg1"/>
                  </a:solidFill>
                  <a:prstDash val="solid"/>
                </a:ln>
                <a:solidFill>
                  <a:srgbClr val="FF0000"/>
                </a:solidFill>
                <a:effectLst>
                  <a:outerShdw blurRad="63500" dir="3600000" algn="tl" rotWithShape="0">
                    <a:srgbClr val="000000">
                      <a:alpha val="70000"/>
                    </a:srgbClr>
                  </a:outerShdw>
                </a:effectLst>
              </a:rPr>
              <a:t>　→ 集客力</a:t>
            </a:r>
            <a:r>
              <a:rPr lang="en-US" altLang="ja-JP" sz="3200" b="1" dirty="0" smtClean="0">
                <a:ln w="18415" cmpd="sng">
                  <a:solidFill>
                    <a:schemeClr val="bg1"/>
                  </a:solidFill>
                  <a:prstDash val="solid"/>
                </a:ln>
                <a:solidFill>
                  <a:srgbClr val="FF0000"/>
                </a:solidFill>
                <a:effectLst>
                  <a:outerShdw blurRad="63500" dir="3600000" algn="tl" rotWithShape="0">
                    <a:srgbClr val="000000">
                      <a:alpha val="70000"/>
                    </a:srgbClr>
                  </a:outerShdw>
                </a:effectLst>
              </a:rPr>
              <a:t>UP</a:t>
            </a:r>
            <a:endParaRPr lang="en-US" altLang="ja-JP" sz="1600" dirty="0" smtClean="0">
              <a:ln w="18415" cmpd="sng">
                <a:noFill/>
                <a:prstDash val="solid"/>
              </a:ln>
              <a:solidFill>
                <a:schemeClr val="tx1"/>
              </a:solidFill>
              <a:effectLst>
                <a:outerShdw blurRad="63500" dir="3600000" algn="tl" rotWithShape="0">
                  <a:srgbClr val="000000">
                    <a:alpha val="70000"/>
                  </a:srgbClr>
                </a:outerShdw>
              </a:effectLst>
            </a:endParaRPr>
          </a:p>
          <a:p>
            <a:r>
              <a:rPr lang="ja-JP" altLang="en-US" sz="2400" b="1" dirty="0">
                <a:ln w="18415" cmpd="sng">
                  <a:noFill/>
                  <a:prstDash val="solid"/>
                </a:ln>
                <a:solidFill>
                  <a:schemeClr val="tx1"/>
                </a:solidFill>
              </a:rPr>
              <a:t>②</a:t>
            </a:r>
            <a:r>
              <a:rPr lang="ja-JP" altLang="en-US" sz="2400" b="1" dirty="0" smtClean="0">
                <a:ln w="18415" cmpd="sng">
                  <a:noFill/>
                  <a:prstDash val="solid"/>
                </a:ln>
                <a:solidFill>
                  <a:schemeClr val="tx1"/>
                </a:solidFill>
              </a:rPr>
              <a:t>利用者</a:t>
            </a:r>
            <a:r>
              <a:rPr lang="ja-JP" altLang="en-US" sz="2400" b="1" dirty="0">
                <a:ln w="18415" cmpd="sng">
                  <a:noFill/>
                  <a:prstDash val="solid"/>
                </a:ln>
                <a:solidFill>
                  <a:schemeClr val="tx1"/>
                </a:solidFill>
              </a:rPr>
              <a:t>の閲覧履歴</a:t>
            </a:r>
            <a:r>
              <a:rPr lang="ja-JP" altLang="en-US" sz="2400" b="1" dirty="0" smtClean="0">
                <a:ln w="18415" cmpd="sng">
                  <a:noFill/>
                  <a:prstDash val="solid"/>
                </a:ln>
                <a:solidFill>
                  <a:schemeClr val="tx1"/>
                </a:solidFill>
              </a:rPr>
              <a:t>などを取得</a:t>
            </a:r>
            <a:r>
              <a:rPr lang="ja-JP" altLang="en-US" sz="2400" dirty="0" smtClean="0">
                <a:ln w="18415" cmpd="sng">
                  <a:noFill/>
                  <a:prstDash val="solid"/>
                </a:ln>
                <a:solidFill>
                  <a:schemeClr val="tx1"/>
                </a:solidFill>
                <a:effectLst>
                  <a:outerShdw blurRad="63500" dir="3600000" algn="tl" rotWithShape="0">
                    <a:srgbClr val="000000">
                      <a:alpha val="70000"/>
                    </a:srgbClr>
                  </a:outerShdw>
                </a:effectLst>
              </a:rPr>
              <a:t>　</a:t>
            </a:r>
            <a:endParaRPr lang="en-US" altLang="ja-JP" sz="2400" dirty="0" smtClean="0">
              <a:ln w="18415" cmpd="sng">
                <a:noFill/>
                <a:prstDash val="solid"/>
              </a:ln>
              <a:solidFill>
                <a:schemeClr val="tx1"/>
              </a:solidFill>
              <a:effectLst>
                <a:outerShdw blurRad="63500" dir="3600000" algn="tl" rotWithShape="0">
                  <a:srgbClr val="000000">
                    <a:alpha val="70000"/>
                  </a:srgbClr>
                </a:outerShdw>
              </a:effectLst>
            </a:endParaRPr>
          </a:p>
          <a:p>
            <a:r>
              <a:rPr lang="ja-JP" altLang="en-US" sz="2800" b="1" dirty="0">
                <a:ln w="18415" cmpd="sng">
                  <a:solidFill>
                    <a:schemeClr val="bg1"/>
                  </a:solidFill>
                  <a:prstDash val="solid"/>
                </a:ln>
                <a:solidFill>
                  <a:schemeClr val="accent1">
                    <a:lumMod val="50000"/>
                  </a:schemeClr>
                </a:solidFill>
                <a:effectLst>
                  <a:outerShdw blurRad="63500" dir="3600000" algn="tl" rotWithShape="0">
                    <a:srgbClr val="000000">
                      <a:alpha val="70000"/>
                    </a:srgbClr>
                  </a:outerShdw>
                </a:effectLst>
              </a:rPr>
              <a:t>　</a:t>
            </a:r>
            <a:r>
              <a:rPr lang="ja-JP" altLang="en-US" sz="2800" b="1" dirty="0" smtClean="0">
                <a:ln w="18415" cmpd="sng">
                  <a:solidFill>
                    <a:schemeClr val="bg1"/>
                  </a:solidFill>
                  <a:prstDash val="solid"/>
                </a:ln>
                <a:solidFill>
                  <a:schemeClr val="accent1">
                    <a:lumMod val="50000"/>
                  </a:schemeClr>
                </a:solidFill>
                <a:effectLst>
                  <a:outerShdw blurRad="63500" dir="3600000" algn="tl" rotWithShape="0">
                    <a:srgbClr val="000000">
                      <a:alpha val="70000"/>
                    </a:srgbClr>
                  </a:outerShdw>
                </a:effectLst>
              </a:rPr>
              <a:t>　→ 消費者</a:t>
            </a:r>
            <a:r>
              <a:rPr lang="ja-JP" altLang="en-US" sz="2800" b="1" dirty="0">
                <a:ln w="18415" cmpd="sng">
                  <a:solidFill>
                    <a:schemeClr val="bg1"/>
                  </a:solidFill>
                  <a:prstDash val="solid"/>
                </a:ln>
                <a:solidFill>
                  <a:schemeClr val="accent1">
                    <a:lumMod val="50000"/>
                  </a:schemeClr>
                </a:solidFill>
                <a:effectLst>
                  <a:outerShdw blurRad="63500" dir="3600000" algn="tl" rotWithShape="0">
                    <a:srgbClr val="000000">
                      <a:alpha val="70000"/>
                    </a:srgbClr>
                  </a:outerShdw>
                </a:effectLst>
              </a:rPr>
              <a:t>行動を</a:t>
            </a:r>
            <a:r>
              <a:rPr lang="ja-JP" altLang="en-US" sz="2800" b="1" dirty="0" smtClean="0">
                <a:ln w="18415" cmpd="sng">
                  <a:solidFill>
                    <a:schemeClr val="bg1"/>
                  </a:solidFill>
                  <a:prstDash val="solid"/>
                </a:ln>
                <a:solidFill>
                  <a:schemeClr val="accent1">
                    <a:lumMod val="50000"/>
                  </a:schemeClr>
                </a:solidFill>
                <a:effectLst>
                  <a:outerShdw blurRad="63500" dir="3600000" algn="tl" rotWithShape="0">
                    <a:srgbClr val="000000">
                      <a:alpha val="70000"/>
                    </a:srgbClr>
                  </a:outerShdw>
                </a:effectLst>
              </a:rPr>
              <a:t>マーケティング</a:t>
            </a:r>
            <a:endParaRPr lang="en-US" altLang="ja-JP" sz="2800" b="1" dirty="0" smtClean="0">
              <a:ln w="18415" cmpd="sng">
                <a:solidFill>
                  <a:schemeClr val="bg1"/>
                </a:solidFill>
                <a:prstDash val="solid"/>
              </a:ln>
              <a:solidFill>
                <a:schemeClr val="accent1">
                  <a:lumMod val="50000"/>
                </a:schemeClr>
              </a:solidFill>
              <a:effectLst>
                <a:outerShdw blurRad="63500" dir="3600000" algn="tl" rotWithShape="0">
                  <a:srgbClr val="000000">
                    <a:alpha val="70000"/>
                  </a:srgbClr>
                </a:outerShdw>
              </a:effectLst>
            </a:endParaRPr>
          </a:p>
        </p:txBody>
      </p:sp>
      <p:sp>
        <p:nvSpPr>
          <p:cNvPr id="9" name="タイトル 1"/>
          <p:cNvSpPr txBox="1">
            <a:spLocks/>
          </p:cNvSpPr>
          <p:nvPr/>
        </p:nvSpPr>
        <p:spPr>
          <a:xfrm>
            <a:off x="99592" y="4621113"/>
            <a:ext cx="4400400" cy="392063"/>
          </a:xfrm>
          <a:prstGeom prst="roundRect">
            <a:avLst>
              <a:gd name="adj" fmla="val 14278"/>
            </a:avLst>
          </a:prstGeom>
          <a:solidFill>
            <a:schemeClr val="bg1"/>
          </a:solidFill>
          <a:ln w="28575">
            <a:solidFill>
              <a:schemeClr val="tx2">
                <a:lumMod val="75000"/>
              </a:schemeClr>
            </a:solidFill>
          </a:ln>
        </p:spPr>
        <p:style>
          <a:lnRef idx="2">
            <a:schemeClr val="accent2"/>
          </a:lnRef>
          <a:fillRef idx="1">
            <a:schemeClr val="lt1"/>
          </a:fillRef>
          <a:effectRef idx="0">
            <a:schemeClr val="accent2"/>
          </a:effectRef>
          <a:fontRef idx="minor">
            <a:schemeClr val="dk1"/>
          </a:fontRef>
        </p:style>
        <p:txBody>
          <a:bodyPr vert="horz" lIns="91440" tIns="45720" rIns="91440" bIns="45720" rtlCol="0" anchor="t">
            <a:noAutofit/>
          </a:bodyPr>
          <a:lstStyle>
            <a:lvl1pPr algn="ctr" defTabSz="914400" rtl="0" eaLnBrk="1" latinLnBrk="0" hangingPunct="1">
              <a:spcBef>
                <a:spcPct val="0"/>
              </a:spcBef>
              <a:buNone/>
              <a:defRPr kumimoji="1" sz="4400" kern="1200">
                <a:solidFill>
                  <a:srgbClr val="FFFFFF"/>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lang="ja-JP" altLang="en-US" sz="2000" b="1" dirty="0" smtClean="0">
                <a:ln w="24500" cmpd="dbl">
                  <a:noFill/>
                  <a:prstDash val="solid"/>
                  <a:miter lim="800000"/>
                </a:ln>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どうして無料で提供されているの？</a:t>
            </a:r>
            <a:endParaRPr lang="ja-JP" altLang="en-US" sz="2000" b="1" dirty="0">
              <a:ln w="24500" cmpd="dbl">
                <a:noFill/>
                <a:prstDash val="solid"/>
                <a:miter lim="800000"/>
              </a:ln>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874367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4"/>
                                        </p:tgtEl>
                                        <p:attrNameLst>
                                          <p:attrName>style.visibility</p:attrName>
                                        </p:attrNameLst>
                                      </p:cBhvr>
                                      <p:to>
                                        <p:strVal val="visible"/>
                                      </p:to>
                                    </p:set>
                                    <p:animEffect transition="in" filter="fade">
                                      <p:cBhvr>
                                        <p:cTn id="12" dur="500"/>
                                        <p:tgtEl>
                                          <p:spTgt spid="307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8" name="コンテンツ プレースホルダー 7"/>
          <p:cNvGraphicFramePr>
            <a:graphicFrameLocks noGrp="1"/>
          </p:cNvGraphicFramePr>
          <p:nvPr>
            <p:ph idx="1"/>
            <p:extLst>
              <p:ext uri="{D42A27DB-BD31-4B8C-83A1-F6EECF244321}">
                <p14:modId xmlns:p14="http://schemas.microsoft.com/office/powerpoint/2010/main" val="2327814221"/>
              </p:ext>
            </p:extLst>
          </p:nvPr>
        </p:nvGraphicFramePr>
        <p:xfrm>
          <a:off x="323528" y="4293096"/>
          <a:ext cx="8229600" cy="2220633"/>
        </p:xfrm>
        <a:graphic>
          <a:graphicData uri="http://schemas.openxmlformats.org/drawingml/2006/table">
            <a:tbl>
              <a:tblPr>
                <a:tableStyleId>{793D81CF-94F2-401A-BA57-92F5A7B2D0C5}</a:tableStyleId>
              </a:tblPr>
              <a:tblGrid>
                <a:gridCol w="2468880"/>
                <a:gridCol w="5760720"/>
              </a:tblGrid>
              <a:tr h="478665">
                <a:tc>
                  <a:txBody>
                    <a:bodyPr/>
                    <a:lstStyle/>
                    <a:p>
                      <a:pPr algn="ctr"/>
                      <a:r>
                        <a:rPr lang="ja-JP" altLang="en-US" sz="2000" dirty="0">
                          <a:effectLst/>
                        </a:rPr>
                        <a:t>コンビニ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lang="en-US" altLang="ja-JP" sz="2000" dirty="0">
                          <a:effectLst/>
                        </a:rPr>
                        <a:t>1</a:t>
                      </a:r>
                      <a:r>
                        <a:rPr lang="ja-JP" altLang="en-US" sz="2000" dirty="0">
                          <a:effectLst/>
                        </a:rPr>
                        <a:t>日に利用できる回数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r>
              <a:tr h="601455">
                <a:tc>
                  <a:txBody>
                    <a:bodyPr/>
                    <a:lstStyle/>
                    <a:p>
                      <a:r>
                        <a:rPr lang="ja-JP" altLang="en-US" sz="2000" dirty="0">
                          <a:effectLst/>
                        </a:rPr>
                        <a:t>セブンスポット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altLang="ja-JP" sz="2000" dirty="0">
                          <a:effectLst/>
                        </a:rPr>
                        <a:t>3</a:t>
                      </a:r>
                      <a:r>
                        <a:rPr lang="ja-JP" altLang="en-US" sz="2000" dirty="0">
                          <a:effectLst/>
                        </a:rPr>
                        <a:t>回まで（</a:t>
                      </a:r>
                      <a:r>
                        <a:rPr lang="en-US" altLang="ja-JP" sz="2000" dirty="0">
                          <a:effectLst/>
                        </a:rPr>
                        <a:t>1</a:t>
                      </a:r>
                      <a:r>
                        <a:rPr lang="ja-JP" altLang="en-US" sz="2000" dirty="0">
                          <a:effectLst/>
                        </a:rPr>
                        <a:t>回につき</a:t>
                      </a:r>
                      <a:r>
                        <a:rPr lang="en-US" altLang="ja-JP" sz="2000" dirty="0">
                          <a:effectLst/>
                        </a:rPr>
                        <a:t>60</a:t>
                      </a:r>
                      <a:r>
                        <a:rPr lang="ja-JP" altLang="en-US" sz="2000" dirty="0">
                          <a:effectLst/>
                        </a:rPr>
                        <a:t>分まで）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r h="648072">
                <a:tc>
                  <a:txBody>
                    <a:bodyPr/>
                    <a:lstStyle/>
                    <a:p>
                      <a:r>
                        <a:rPr lang="en-US" sz="2000" dirty="0">
                          <a:effectLst/>
                        </a:rPr>
                        <a:t>LAWSON </a:t>
                      </a:r>
                      <a:r>
                        <a:rPr lang="en-US" sz="2000" dirty="0" smtClean="0">
                          <a:effectLst/>
                        </a:rPr>
                        <a:t>Free</a:t>
                      </a:r>
                    </a:p>
                    <a:p>
                      <a:r>
                        <a:rPr lang="en-US" sz="2000" dirty="0" smtClean="0">
                          <a:effectLst/>
                        </a:rPr>
                        <a:t>Wi-Fi</a:t>
                      </a:r>
                      <a:endParaRPr lang="en-US" sz="2000" dirty="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altLang="ja-JP" sz="2000" dirty="0">
                          <a:effectLst/>
                        </a:rPr>
                        <a:t>5</a:t>
                      </a:r>
                      <a:r>
                        <a:rPr lang="ja-JP" altLang="en-US" sz="2000" dirty="0">
                          <a:effectLst/>
                        </a:rPr>
                        <a:t>回まで（</a:t>
                      </a:r>
                      <a:r>
                        <a:rPr lang="en-US" altLang="ja-JP" sz="2000" dirty="0">
                          <a:effectLst/>
                        </a:rPr>
                        <a:t>1</a:t>
                      </a:r>
                      <a:r>
                        <a:rPr lang="ja-JP" altLang="en-US" sz="2000" dirty="0">
                          <a:effectLst/>
                        </a:rPr>
                        <a:t>回につき</a:t>
                      </a:r>
                      <a:r>
                        <a:rPr lang="en-US" altLang="ja-JP" sz="2000" dirty="0">
                          <a:effectLst/>
                        </a:rPr>
                        <a:t>60</a:t>
                      </a:r>
                      <a:r>
                        <a:rPr lang="ja-JP" altLang="en-US" sz="2000" dirty="0">
                          <a:effectLst/>
                        </a:rPr>
                        <a:t>分まで）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r h="439473">
                <a:tc>
                  <a:txBody>
                    <a:bodyPr/>
                    <a:lstStyle/>
                    <a:p>
                      <a:r>
                        <a:rPr lang="en-US" sz="2000" dirty="0" err="1">
                          <a:effectLst/>
                        </a:rPr>
                        <a:t>Famima</a:t>
                      </a:r>
                      <a:r>
                        <a:rPr lang="en-US" sz="2000" dirty="0">
                          <a:effectLst/>
                        </a:rPr>
                        <a:t> Wi-Fi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altLang="ja-JP" sz="2000" dirty="0">
                          <a:effectLst/>
                        </a:rPr>
                        <a:t>3</a:t>
                      </a:r>
                      <a:r>
                        <a:rPr lang="ja-JP" altLang="en-US" sz="2000" dirty="0">
                          <a:effectLst/>
                        </a:rPr>
                        <a:t>回まで（</a:t>
                      </a:r>
                      <a:r>
                        <a:rPr lang="en-US" altLang="ja-JP" sz="2000" dirty="0">
                          <a:effectLst/>
                        </a:rPr>
                        <a:t>1</a:t>
                      </a:r>
                      <a:r>
                        <a:rPr lang="ja-JP" altLang="en-US" sz="2000" dirty="0">
                          <a:effectLst/>
                        </a:rPr>
                        <a:t>回につき</a:t>
                      </a:r>
                      <a:r>
                        <a:rPr lang="en-US" altLang="ja-JP" sz="2000" dirty="0">
                          <a:effectLst/>
                        </a:rPr>
                        <a:t>20</a:t>
                      </a:r>
                      <a:r>
                        <a:rPr lang="ja-JP" altLang="en-US" sz="2000" dirty="0">
                          <a:effectLst/>
                        </a:rPr>
                        <a:t>分まで）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336382492"/>
              </p:ext>
            </p:extLst>
          </p:nvPr>
        </p:nvGraphicFramePr>
        <p:xfrm>
          <a:off x="323528" y="980728"/>
          <a:ext cx="8229601" cy="3034155"/>
        </p:xfrm>
        <a:graphic>
          <a:graphicData uri="http://schemas.openxmlformats.org/drawingml/2006/table">
            <a:tbl>
              <a:tblPr>
                <a:tableStyleId>{D7AC3CCA-C797-4891-BE02-D94E43425B78}</a:tableStyleId>
              </a:tblPr>
              <a:tblGrid>
                <a:gridCol w="2448272"/>
                <a:gridCol w="5781329"/>
              </a:tblGrid>
              <a:tr h="432048">
                <a:tc>
                  <a:txBody>
                    <a:bodyPr/>
                    <a:lstStyle/>
                    <a:p>
                      <a:pPr algn="ctr"/>
                      <a:r>
                        <a:rPr lang="ja-JP" altLang="en-US" sz="2000" dirty="0">
                          <a:effectLst/>
                        </a:rPr>
                        <a:t>コンビニ</a:t>
                      </a:r>
                    </a:p>
                  </a:txBody>
                  <a:tcPr anchor="ctr">
                    <a:solidFill>
                      <a:schemeClr val="accent5">
                        <a:lumMod val="60000"/>
                        <a:lumOff val="40000"/>
                      </a:schemeClr>
                    </a:solidFill>
                  </a:tcPr>
                </a:tc>
                <a:tc>
                  <a:txBody>
                    <a:bodyPr/>
                    <a:lstStyle/>
                    <a:p>
                      <a:pPr algn="ctr"/>
                      <a:r>
                        <a:rPr lang="ja-JP" altLang="en-US" sz="2000" dirty="0" smtClean="0">
                          <a:effectLst/>
                        </a:rPr>
                        <a:t>通　信　端　末</a:t>
                      </a:r>
                      <a:endParaRPr lang="ja-JP" altLang="en-US" sz="2000" dirty="0">
                        <a:effectLst/>
                      </a:endParaRPr>
                    </a:p>
                  </a:txBody>
                  <a:tcPr anchor="ctr">
                    <a:solidFill>
                      <a:schemeClr val="accent5">
                        <a:lumMod val="60000"/>
                        <a:lumOff val="40000"/>
                      </a:schemeClr>
                    </a:solidFill>
                  </a:tcPr>
                </a:tc>
              </a:tr>
              <a:tr h="936104">
                <a:tc>
                  <a:txBody>
                    <a:bodyPr/>
                    <a:lstStyle/>
                    <a:p>
                      <a:r>
                        <a:rPr lang="ja-JP" altLang="en-US" sz="2000" dirty="0">
                          <a:effectLst/>
                        </a:rPr>
                        <a:t>セブンスポット</a:t>
                      </a:r>
                    </a:p>
                  </a:txBody>
                  <a:tcPr anchor="ctr">
                    <a:solidFill>
                      <a:schemeClr val="bg1">
                        <a:lumMod val="95000"/>
                      </a:schemeClr>
                    </a:solidFill>
                  </a:tcPr>
                </a:tc>
                <a:tc>
                  <a:txBody>
                    <a:bodyPr/>
                    <a:lstStyle/>
                    <a:p>
                      <a:r>
                        <a:rPr lang="ja-JP" altLang="en-US" sz="2000" dirty="0">
                          <a:effectLst/>
                        </a:rPr>
                        <a:t>スマホ（</a:t>
                      </a:r>
                      <a:r>
                        <a:rPr lang="en-US" altLang="ja-JP" sz="2000" dirty="0" err="1">
                          <a:effectLst/>
                        </a:rPr>
                        <a:t>iPhone,Android</a:t>
                      </a:r>
                      <a:r>
                        <a:rPr lang="en-US" altLang="ja-JP" sz="2000" dirty="0">
                          <a:effectLst/>
                        </a:rPr>
                        <a:t>)</a:t>
                      </a:r>
                      <a:r>
                        <a:rPr lang="ja-JP" altLang="en-US" sz="2000" dirty="0" err="1">
                          <a:effectLst/>
                        </a:rPr>
                        <a:t>、</a:t>
                      </a:r>
                      <a:r>
                        <a:rPr lang="en-US" altLang="ja-JP" sz="2000" dirty="0">
                          <a:effectLst/>
                        </a:rPr>
                        <a:t>PC</a:t>
                      </a:r>
                      <a:r>
                        <a:rPr lang="ja-JP" altLang="en-US" sz="2000" dirty="0">
                          <a:effectLst/>
                        </a:rPr>
                        <a:t>・</a:t>
                      </a:r>
                      <a:r>
                        <a:rPr lang="ja-JP" altLang="en-US" sz="2000" dirty="0" smtClean="0">
                          <a:effectLst/>
                        </a:rPr>
                        <a:t>タブレット</a:t>
                      </a:r>
                      <a:endParaRPr lang="en-US" altLang="ja-JP" sz="2000" dirty="0" smtClean="0">
                        <a:effectLst/>
                      </a:endParaRPr>
                    </a:p>
                    <a:p>
                      <a:r>
                        <a:rPr lang="en-US" altLang="ja-JP" sz="2400" b="1" u="sng" dirty="0" smtClean="0">
                          <a:solidFill>
                            <a:srgbClr val="FF0000"/>
                          </a:solidFill>
                          <a:effectLst/>
                        </a:rPr>
                        <a:t>3DS</a:t>
                      </a:r>
                      <a:r>
                        <a:rPr lang="ja-JP" altLang="en-US" sz="2400" b="1" u="sng" dirty="0">
                          <a:solidFill>
                            <a:srgbClr val="FF0000"/>
                          </a:solidFill>
                          <a:effectLst/>
                        </a:rPr>
                        <a:t>等のゲーム機の利用が可能</a:t>
                      </a:r>
                    </a:p>
                  </a:txBody>
                  <a:tcPr anchor="ctr">
                    <a:solidFill>
                      <a:schemeClr val="bg1">
                        <a:lumMod val="95000"/>
                      </a:schemeClr>
                    </a:solidFill>
                  </a:tcPr>
                </a:tc>
              </a:tr>
              <a:tr h="939377">
                <a:tc>
                  <a:txBody>
                    <a:bodyPr/>
                    <a:lstStyle/>
                    <a:p>
                      <a:r>
                        <a:rPr lang="en-US" sz="2000" dirty="0">
                          <a:effectLst/>
                        </a:rPr>
                        <a:t>LAWSON Free </a:t>
                      </a:r>
                      <a:endParaRPr lang="en-US" sz="2000" dirty="0" smtClean="0">
                        <a:effectLst/>
                      </a:endParaRPr>
                    </a:p>
                    <a:p>
                      <a:r>
                        <a:rPr lang="en-US" sz="2000" dirty="0" smtClean="0">
                          <a:effectLst/>
                        </a:rPr>
                        <a:t>Wi-Fi</a:t>
                      </a:r>
                      <a:endParaRPr lang="en-US" sz="2000" dirty="0">
                        <a:effectLst/>
                      </a:endParaRPr>
                    </a:p>
                  </a:txBody>
                  <a:tcPr anchor="ctr">
                    <a:solidFill>
                      <a:schemeClr val="bg1">
                        <a:lumMod val="95000"/>
                      </a:schemeClr>
                    </a:solidFill>
                  </a:tcPr>
                </a:tc>
                <a:tc>
                  <a:txBody>
                    <a:bodyPr/>
                    <a:lstStyle/>
                    <a:p>
                      <a:r>
                        <a:rPr lang="ja-JP" altLang="en-US" sz="2000" dirty="0">
                          <a:effectLst/>
                        </a:rPr>
                        <a:t>スマホ（</a:t>
                      </a:r>
                      <a:r>
                        <a:rPr lang="en-US" altLang="ja-JP" sz="2000" dirty="0" err="1">
                          <a:effectLst/>
                        </a:rPr>
                        <a:t>iPhone,Android</a:t>
                      </a:r>
                      <a:r>
                        <a:rPr lang="en-US" altLang="ja-JP" sz="2000" dirty="0">
                          <a:effectLst/>
                        </a:rPr>
                        <a:t>)</a:t>
                      </a:r>
                      <a:r>
                        <a:rPr lang="ja-JP" altLang="en-US" sz="2000" dirty="0" err="1">
                          <a:effectLst/>
                        </a:rPr>
                        <a:t>、</a:t>
                      </a:r>
                      <a:r>
                        <a:rPr lang="en-US" altLang="ja-JP" sz="2000" dirty="0">
                          <a:effectLst/>
                        </a:rPr>
                        <a:t>PC</a:t>
                      </a:r>
                      <a:r>
                        <a:rPr lang="ja-JP" altLang="en-US" sz="2000" dirty="0" err="1">
                          <a:effectLst/>
                        </a:rPr>
                        <a:t>、</a:t>
                      </a:r>
                      <a:r>
                        <a:rPr lang="ja-JP" altLang="en-US" sz="2000" dirty="0">
                          <a:effectLst/>
                        </a:rPr>
                        <a:t>タブレット</a:t>
                      </a:r>
                    </a:p>
                  </a:txBody>
                  <a:tcPr anchor="ctr">
                    <a:solidFill>
                      <a:schemeClr val="bg1">
                        <a:lumMod val="95000"/>
                      </a:schemeClr>
                    </a:solidFill>
                  </a:tcPr>
                </a:tc>
              </a:tr>
              <a:tr h="726626">
                <a:tc>
                  <a:txBody>
                    <a:bodyPr/>
                    <a:lstStyle/>
                    <a:p>
                      <a:r>
                        <a:rPr lang="en-US" sz="2000">
                          <a:effectLst/>
                        </a:rPr>
                        <a:t>Famima Wi-Fi</a:t>
                      </a:r>
                    </a:p>
                  </a:txBody>
                  <a:tcPr anchor="ctr">
                    <a:solidFill>
                      <a:schemeClr val="bg1">
                        <a:lumMod val="95000"/>
                      </a:schemeClr>
                    </a:solidFill>
                  </a:tcPr>
                </a:tc>
                <a:tc>
                  <a:txBody>
                    <a:bodyPr/>
                    <a:lstStyle/>
                    <a:p>
                      <a:r>
                        <a:rPr lang="ja-JP" altLang="en-US" sz="2000" dirty="0">
                          <a:effectLst/>
                        </a:rPr>
                        <a:t>スマホ（</a:t>
                      </a:r>
                      <a:r>
                        <a:rPr lang="en-US" altLang="ja-JP" sz="2000" dirty="0" err="1">
                          <a:effectLst/>
                        </a:rPr>
                        <a:t>iPhone,Android</a:t>
                      </a:r>
                      <a:r>
                        <a:rPr lang="en-US" altLang="ja-JP" sz="2000" dirty="0">
                          <a:effectLst/>
                        </a:rPr>
                        <a:t>)</a:t>
                      </a:r>
                      <a:r>
                        <a:rPr lang="ja-JP" altLang="en-US" sz="2000" dirty="0" err="1">
                          <a:effectLst/>
                        </a:rPr>
                        <a:t>、</a:t>
                      </a:r>
                      <a:r>
                        <a:rPr lang="en-US" altLang="ja-JP" sz="2000" dirty="0">
                          <a:effectLst/>
                        </a:rPr>
                        <a:t>PC</a:t>
                      </a:r>
                      <a:r>
                        <a:rPr lang="ja-JP" altLang="en-US" sz="2000" dirty="0">
                          <a:effectLst/>
                        </a:rPr>
                        <a:t>・タブレット</a:t>
                      </a:r>
                    </a:p>
                  </a:txBody>
                  <a:tcPr anchor="ctr">
                    <a:solidFill>
                      <a:schemeClr val="bg1">
                        <a:lumMod val="95000"/>
                      </a:schemeClr>
                    </a:solidFill>
                  </a:tcPr>
                </a:tc>
              </a:tr>
            </a:tbl>
          </a:graphicData>
        </a:graphic>
      </p:graphicFrame>
      <p:sp>
        <p:nvSpPr>
          <p:cNvPr id="7" name="タイトル 1"/>
          <p:cNvSpPr>
            <a:spLocks noGrp="1"/>
          </p:cNvSpPr>
          <p:nvPr>
            <p:ph type="title"/>
          </p:nvPr>
        </p:nvSpPr>
        <p:spPr>
          <a:xfrm>
            <a:off x="395536" y="116632"/>
            <a:ext cx="8229600" cy="936104"/>
          </a:xfrm>
        </p:spPr>
        <p:txBody>
          <a:bodyPr>
            <a:normAutofit/>
          </a:bodyPr>
          <a:lstStyle/>
          <a:p>
            <a:r>
              <a:rPr kumimoji="1" lang="ja-JP" altLang="en-US" sz="4000" b="1" dirty="0" smtClean="0">
                <a:ln w="12700">
                  <a:solidFill>
                    <a:srgbClr val="FF0000"/>
                  </a:solidFill>
                  <a:prstDash val="solid"/>
                </a:ln>
                <a:solidFill>
                  <a:srgbClr val="FF9999"/>
                </a:solidFill>
                <a:effectLst>
                  <a:outerShdw blurRad="41275" dist="20320" dir="1800000" algn="tl" rotWithShape="0">
                    <a:srgbClr val="000000">
                      <a:alpha val="40000"/>
                    </a:srgbClr>
                  </a:outerShdw>
                </a:effectLst>
                <a:latin typeface="メイリオ" panose="020B0604030504040204" pitchFamily="50" charset="-128"/>
                <a:ea typeface="メイリオ" panose="020B0604030504040204" pitchFamily="50" charset="-128"/>
                <a:cs typeface="メイリオ" panose="020B0604030504040204" pitchFamily="50" charset="-128"/>
              </a:rPr>
              <a:t>コンビニの「</a:t>
            </a:r>
            <a:r>
              <a:rPr kumimoji="1" lang="en-US" altLang="ja-JP" sz="4000" b="1" dirty="0" smtClean="0">
                <a:ln w="12700">
                  <a:solidFill>
                    <a:srgbClr val="FF0000"/>
                  </a:solidFill>
                  <a:prstDash val="solid"/>
                </a:ln>
                <a:solidFill>
                  <a:srgbClr val="FF9999"/>
                </a:solidFill>
                <a:effectLst>
                  <a:outerShdw blurRad="41275" dist="20320" dir="1800000" algn="tl" rotWithShape="0">
                    <a:srgbClr val="000000">
                      <a:alpha val="40000"/>
                    </a:srgbClr>
                  </a:outerShdw>
                </a:effectLst>
                <a:latin typeface="メイリオ" panose="020B0604030504040204" pitchFamily="50" charset="-128"/>
                <a:ea typeface="メイリオ" panose="020B0604030504040204" pitchFamily="50" charset="-128"/>
                <a:cs typeface="メイリオ" panose="020B0604030504040204" pitchFamily="50" charset="-128"/>
              </a:rPr>
              <a:t>Wi-Fi</a:t>
            </a:r>
            <a:r>
              <a:rPr kumimoji="1" lang="ja-JP" altLang="en-US" sz="4000" b="1" dirty="0" smtClean="0">
                <a:ln w="12700">
                  <a:solidFill>
                    <a:srgbClr val="FF0000"/>
                  </a:solidFill>
                  <a:prstDash val="solid"/>
                </a:ln>
                <a:solidFill>
                  <a:srgbClr val="FF9999"/>
                </a:solidFill>
                <a:effectLst>
                  <a:outerShdw blurRad="41275" dist="20320" dir="1800000" algn="tl" rotWithShape="0">
                    <a:srgbClr val="000000">
                      <a:alpha val="40000"/>
                    </a:srgbClr>
                  </a:outerShdw>
                </a:effectLst>
                <a:latin typeface="メイリオ" panose="020B0604030504040204" pitchFamily="50" charset="-128"/>
                <a:ea typeface="メイリオ" panose="020B0604030504040204" pitchFamily="50" charset="-128"/>
                <a:cs typeface="メイリオ" panose="020B0604030504040204" pitchFamily="50" charset="-128"/>
              </a:rPr>
              <a:t>スポット」</a:t>
            </a:r>
            <a:endParaRPr kumimoji="1" lang="ja-JP" altLang="en-US" sz="4000" b="1" dirty="0">
              <a:ln w="12700">
                <a:solidFill>
                  <a:srgbClr val="FF0000"/>
                </a:solidFill>
                <a:prstDash val="solid"/>
              </a:ln>
              <a:solidFill>
                <a:srgbClr val="FF9999"/>
              </a:solidFill>
              <a:effectLst>
                <a:outerShdw blurRad="41275" dist="20320" dir="1800000" algn="tl" rotWithShape="0">
                  <a:srgbClr val="000000">
                    <a:alpha val="40000"/>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7543813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ウェーブ">
  <a:themeElements>
    <a:clrScheme name="ウェーブ">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ユーザー定義 1">
      <a:majorFont>
        <a:latin typeface="メイリオ"/>
        <a:ea typeface="メイリオ"/>
        <a:cs typeface=""/>
      </a:majorFont>
      <a:minorFont>
        <a:latin typeface="メイリオ"/>
        <a:ea typeface="メイリオ"/>
        <a:cs typeface=""/>
      </a:minorFont>
    </a:fontScheme>
    <a:fmtScheme name="ウェーブ">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517</TotalTime>
  <Words>782</Words>
  <Application>Microsoft Office PowerPoint</Application>
  <PresentationFormat>画面に合わせる (4:3)</PresentationFormat>
  <Paragraphs>92</Paragraphs>
  <Slides>6</Slides>
  <Notes>5</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ウェーブ</vt:lpstr>
      <vt:lpstr>情報モラル研修</vt:lpstr>
      <vt:lpstr>　子どもがゲーム機で安全に遊ぶために 　　周囲の大人が知っておきたいこと…</vt:lpstr>
      <vt:lpstr>３DSはどうやって インターネットに接続するの？</vt:lpstr>
      <vt:lpstr>子どもたちは家庭以外では どこでインターネットに接続するの？</vt:lpstr>
      <vt:lpstr>どこにあるの？「Wi-Fiスポット」</vt:lpstr>
      <vt:lpstr>コンビニの「Wi-Fiスポット」</vt:lpstr>
    </vt:vector>
  </TitlesOfParts>
  <Company>兵庫県教育委員会</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情報セキュリティ研修 wifiスポットと３DS</dc:title>
  <dc:creator>県立教育研修所</dc:creator>
  <cp:lastModifiedBy>兵庫県</cp:lastModifiedBy>
  <cp:revision>54</cp:revision>
  <cp:lastPrinted>2017-09-25T03:13:27Z</cp:lastPrinted>
  <dcterms:created xsi:type="dcterms:W3CDTF">2017-05-26T04:31:26Z</dcterms:created>
  <dcterms:modified xsi:type="dcterms:W3CDTF">2019-01-07T01:55:37Z</dcterms:modified>
</cp:coreProperties>
</file>